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3" r:id="rId6"/>
    <p:sldId id="264" r:id="rId7"/>
    <p:sldId id="265" r:id="rId8"/>
    <p:sldId id="266" r:id="rId9"/>
    <p:sldId id="260" r:id="rId10"/>
    <p:sldId id="267" r:id="rId11"/>
    <p:sldId id="268" r:id="rId12"/>
    <p:sldId id="269" r:id="rId13"/>
    <p:sldId id="272"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B13C3D6-99B0-67FE-D308-43F65E3C4468}"/>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8BE84BA5-6AF3-FB1C-E8B6-647DC1F9F310}"/>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7" name="Straight Connector 9">
            <a:extLst>
              <a:ext uri="{FF2B5EF4-FFF2-40B4-BE49-F238E27FC236}">
                <a16:creationId xmlns:a16="http://schemas.microsoft.com/office/drawing/2014/main" id="{366D5424-1A4B-38A9-4770-1860E614D735}"/>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Footer Placeholder 4">
            <a:extLst>
              <a:ext uri="{FF2B5EF4-FFF2-40B4-BE49-F238E27FC236}">
                <a16:creationId xmlns:a16="http://schemas.microsoft.com/office/drawing/2014/main" id="{1B34733C-9D8B-9EB5-FD0A-21A1933BB2B5}"/>
              </a:ext>
            </a:extLst>
          </p:cNvPr>
          <p:cNvSpPr txBox="1">
            <a:spLocks noGrp="1"/>
          </p:cNvSpPr>
          <p:nvPr>
            <p:ph type="ftr" sz="quarter" idx="9"/>
          </p:nvPr>
        </p:nvSpPr>
        <p:spPr>
          <a:xfrm>
            <a:off x="2416503" y="329302"/>
            <a:ext cx="4973915" cy="309204"/>
          </a:xfrm>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9FAD9701-5741-99FA-10C9-8D6DB429BD91}"/>
              </a:ext>
            </a:extLst>
          </p:cNvPr>
          <p:cNvSpPr txBox="1">
            <a:spLocks noGrp="1"/>
          </p:cNvSpPr>
          <p:nvPr>
            <p:ph type="sldNum" sz="quarter" idx="8"/>
          </p:nvPr>
        </p:nvSpPr>
        <p:spPr>
          <a:xfrm>
            <a:off x="1437665" y="798975"/>
            <a:ext cx="811017" cy="503578"/>
          </a:xfrm>
        </p:spPr>
        <p:txBody>
          <a:bodyPr/>
          <a:lstStyle>
            <a:lvl1pPr>
              <a:defRPr/>
            </a:lvl1pPr>
          </a:lstStyle>
          <a:p>
            <a:pPr lvl="0"/>
            <a:fld id="{9E445E14-FD68-4FD7-A98A-3DE59D4B46E3}" type="slidenum">
              <a:t>‹#›</a:t>
            </a:fld>
            <a:endParaRPr lang="en-US"/>
          </a:p>
        </p:txBody>
      </p:sp>
      <p:cxnSp>
        <p:nvCxnSpPr>
          <p:cNvPr id="4" name="Straight Connector 14">
            <a:extLst>
              <a:ext uri="{FF2B5EF4-FFF2-40B4-BE49-F238E27FC236}">
                <a16:creationId xmlns:a16="http://schemas.microsoft.com/office/drawing/2014/main" id="{E141CA4F-DE5E-DF22-2082-81FE96D9AD68}"/>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2389072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919E285-1A64-B2AD-D15F-E778A3239A42}"/>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7BFE0165-1FAE-E6C1-5FB0-8F2D227CB4D8}"/>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7" name="Straight Connector 9">
            <a:extLst>
              <a:ext uri="{FF2B5EF4-FFF2-40B4-BE49-F238E27FC236}">
                <a16:creationId xmlns:a16="http://schemas.microsoft.com/office/drawing/2014/main" id="{FAFD7AB5-B96A-1F54-0F60-A1DF99412712}"/>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Footer Placeholder 4">
            <a:extLst>
              <a:ext uri="{FF2B5EF4-FFF2-40B4-BE49-F238E27FC236}">
                <a16:creationId xmlns:a16="http://schemas.microsoft.com/office/drawing/2014/main" id="{3ABE8759-B570-5FA7-5BDB-7EDD44BA1CCD}"/>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162B3053-B1FB-AD7A-F723-C0B81C3A8A43}"/>
              </a:ext>
            </a:extLst>
          </p:cNvPr>
          <p:cNvSpPr txBox="1">
            <a:spLocks noGrp="1"/>
          </p:cNvSpPr>
          <p:nvPr>
            <p:ph type="sldNum" sz="quarter" idx="8"/>
          </p:nvPr>
        </p:nvSpPr>
        <p:spPr>
          <a:xfrm>
            <a:off x="480060" y="798975"/>
            <a:ext cx="811017" cy="503578"/>
          </a:xfrm>
        </p:spPr>
        <p:txBody>
          <a:bodyPr/>
          <a:lstStyle>
            <a:lvl1pPr>
              <a:defRPr/>
            </a:lvl1pPr>
          </a:lstStyle>
          <a:p>
            <a:pPr lvl="0"/>
            <a:fld id="{C3FF1D98-5133-406B-8F17-1E38C79A13FE}" type="slidenum">
              <a:t>‹#›</a:t>
            </a:fld>
            <a:endParaRPr lang="en-US"/>
          </a:p>
        </p:txBody>
      </p:sp>
      <p:cxnSp>
        <p:nvCxnSpPr>
          <p:cNvPr id="4" name="Straight Connector 32">
            <a:extLst>
              <a:ext uri="{FF2B5EF4-FFF2-40B4-BE49-F238E27FC236}">
                <a16:creationId xmlns:a16="http://schemas.microsoft.com/office/drawing/2014/main" id="{0486EA62-9D41-8DB3-9C36-5C285E7BB481}"/>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0849366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BDC9691-D629-1DF7-B9E4-9FD29320976B}"/>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6D4A6EC9-10BD-D998-829C-2A764557DC91}"/>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7" name="Straight Connector 9">
            <a:extLst>
              <a:ext uri="{FF2B5EF4-FFF2-40B4-BE49-F238E27FC236}">
                <a16:creationId xmlns:a16="http://schemas.microsoft.com/office/drawing/2014/main" id="{184F592B-3B37-DF7F-F3C3-CFCCAF57A056}"/>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Footer Placeholder 4">
            <a:extLst>
              <a:ext uri="{FF2B5EF4-FFF2-40B4-BE49-F238E27FC236}">
                <a16:creationId xmlns:a16="http://schemas.microsoft.com/office/drawing/2014/main" id="{0CDFF1F3-2DDF-8A6E-D8CE-67E7B7346E49}"/>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05F818BE-20F2-BF4F-77A7-8493D058A56E}"/>
              </a:ext>
            </a:extLst>
          </p:cNvPr>
          <p:cNvSpPr txBox="1">
            <a:spLocks noGrp="1"/>
          </p:cNvSpPr>
          <p:nvPr>
            <p:ph type="sldNum" sz="quarter" idx="8"/>
          </p:nvPr>
        </p:nvSpPr>
        <p:spPr>
          <a:xfrm>
            <a:off x="480060" y="798975"/>
            <a:ext cx="811017" cy="503578"/>
          </a:xfrm>
        </p:spPr>
        <p:txBody>
          <a:bodyPr/>
          <a:lstStyle>
            <a:lvl1pPr>
              <a:defRPr/>
            </a:lvl1pPr>
          </a:lstStyle>
          <a:p>
            <a:pPr lvl="0"/>
            <a:fld id="{7B9C929A-FABF-48B6-A93B-03545E99C81D}" type="slidenum">
              <a:t>‹#›</a:t>
            </a:fld>
            <a:endParaRPr lang="en-US"/>
          </a:p>
        </p:txBody>
      </p:sp>
      <p:cxnSp>
        <p:nvCxnSpPr>
          <p:cNvPr id="4" name="Straight Connector 14">
            <a:extLst>
              <a:ext uri="{FF2B5EF4-FFF2-40B4-BE49-F238E27FC236}">
                <a16:creationId xmlns:a16="http://schemas.microsoft.com/office/drawing/2014/main" id="{3701E6FB-984E-CB6D-132D-281F0D03B069}"/>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581588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336A5AB9-73D3-3C6F-07BE-462971C836BF}"/>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7" name="Picture 6">
            <a:extLst>
              <a:ext uri="{FF2B5EF4-FFF2-40B4-BE49-F238E27FC236}">
                <a16:creationId xmlns:a16="http://schemas.microsoft.com/office/drawing/2014/main" id="{93064F68-69E9-55E0-201C-FA7B8D5E1846}"/>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8" name="Straight Connector 9">
            <a:extLst>
              <a:ext uri="{FF2B5EF4-FFF2-40B4-BE49-F238E27FC236}">
                <a16:creationId xmlns:a16="http://schemas.microsoft.com/office/drawing/2014/main" id="{BE2AC1E1-1E7E-D740-4D27-20384633342B}"/>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Date Placeholder 4">
            <a:extLst>
              <a:ext uri="{FF2B5EF4-FFF2-40B4-BE49-F238E27FC236}">
                <a16:creationId xmlns:a16="http://schemas.microsoft.com/office/drawing/2014/main" id="{102BE66E-3273-1F40-990C-3DD954614C04}"/>
              </a:ext>
            </a:extLst>
          </p:cNvPr>
          <p:cNvSpPr txBox="1">
            <a:spLocks noGrp="1"/>
          </p:cNvSpPr>
          <p:nvPr>
            <p:ph type="dt" sz="half" idx="7"/>
          </p:nvPr>
        </p:nvSpPr>
        <p:spPr>
          <a:xfrm>
            <a:off x="7554141" y="330372"/>
            <a:ext cx="3500716" cy="309204"/>
          </a:xfrm>
        </p:spPr>
        <p:txBody>
          <a:bodyPr/>
          <a:lstStyle>
            <a:lvl1pPr>
              <a:defRPr/>
            </a:lvl1pPr>
          </a:lstStyle>
          <a:p>
            <a:pPr lvl="0"/>
            <a:fld id="{E28DA596-6376-4B5C-B263-88D8091A3A96}" type="datetime1">
              <a:rPr lang="en-US"/>
              <a:pPr lvl="0"/>
              <a:t>3/2/2026</a:t>
            </a:fld>
            <a:endParaRPr lang="en-US"/>
          </a:p>
        </p:txBody>
      </p:sp>
      <p:sp>
        <p:nvSpPr>
          <p:cNvPr id="3" name="Footer Placeholder 5">
            <a:extLst>
              <a:ext uri="{FF2B5EF4-FFF2-40B4-BE49-F238E27FC236}">
                <a16:creationId xmlns:a16="http://schemas.microsoft.com/office/drawing/2014/main" id="{FE4E5967-CFD6-2E39-FB69-196433382155}"/>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4" name="Slide Number Placeholder 6">
            <a:extLst>
              <a:ext uri="{FF2B5EF4-FFF2-40B4-BE49-F238E27FC236}">
                <a16:creationId xmlns:a16="http://schemas.microsoft.com/office/drawing/2014/main" id="{1FC51111-ACCD-5F85-FDE4-1EF9A02E35A0}"/>
              </a:ext>
            </a:extLst>
          </p:cNvPr>
          <p:cNvSpPr txBox="1">
            <a:spLocks noGrp="1"/>
          </p:cNvSpPr>
          <p:nvPr>
            <p:ph type="sldNum" sz="quarter" idx="8"/>
          </p:nvPr>
        </p:nvSpPr>
        <p:spPr>
          <a:xfrm>
            <a:off x="480060" y="798975"/>
            <a:ext cx="811017" cy="503578"/>
          </a:xfrm>
        </p:spPr>
        <p:txBody>
          <a:bodyPr/>
          <a:lstStyle>
            <a:lvl1pPr>
              <a:defRPr/>
            </a:lvl1pPr>
          </a:lstStyle>
          <a:p>
            <a:pPr lvl="0"/>
            <a:fld id="{C7640D8D-1E26-49A6-8C14-D79E7B372705}" type="slidenum">
              <a:t>‹#›</a:t>
            </a:fld>
            <a:endParaRPr lang="en-US"/>
          </a:p>
        </p:txBody>
      </p:sp>
      <p:cxnSp>
        <p:nvCxnSpPr>
          <p:cNvPr id="5" name="Straight Connector 34">
            <a:extLst>
              <a:ext uri="{FF2B5EF4-FFF2-40B4-BE49-F238E27FC236}">
                <a16:creationId xmlns:a16="http://schemas.microsoft.com/office/drawing/2014/main" id="{7E07F694-4EA9-FDB5-2914-724DA259F76F}"/>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6874954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43A1EA8-48C4-F7DE-73EC-D646EB42F8FB}"/>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9" name="Picture 6">
            <a:extLst>
              <a:ext uri="{FF2B5EF4-FFF2-40B4-BE49-F238E27FC236}">
                <a16:creationId xmlns:a16="http://schemas.microsoft.com/office/drawing/2014/main" id="{8ECA847F-2ABE-9EA7-5B16-4AEBC33F3374}"/>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01BEC63E-440A-530E-C78E-1B03B28EF4FF}"/>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ext Placeholder 4">
            <a:extLst>
              <a:ext uri="{FF2B5EF4-FFF2-40B4-BE49-F238E27FC236}">
                <a16:creationId xmlns:a16="http://schemas.microsoft.com/office/drawing/2014/main" id="{87666324-4831-3D22-EBD4-CB08AA76F78D}"/>
              </a:ext>
            </a:extLst>
          </p:cNvPr>
          <p:cNvSpPr txBox="1">
            <a:spLocks noGrp="1"/>
          </p:cNvSpPr>
          <p:nvPr>
            <p:ph type="body" idx="1"/>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3" name="Content Placeholder 5">
            <a:extLst>
              <a:ext uri="{FF2B5EF4-FFF2-40B4-BE49-F238E27FC236}">
                <a16:creationId xmlns:a16="http://schemas.microsoft.com/office/drawing/2014/main" id="{4E244CA6-7D8D-8EE0-42B9-6776AACDA553}"/>
              </a:ext>
            </a:extLst>
          </p:cNvPr>
          <p:cNvSpPr txBox="1">
            <a:spLocks noGrp="1"/>
          </p:cNvSpPr>
          <p:nvPr>
            <p:ph idx="2"/>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1053D4F2-37CF-1394-1548-C0C2C2F7B0D2}"/>
              </a:ext>
            </a:extLst>
          </p:cNvPr>
          <p:cNvSpPr txBox="1">
            <a:spLocks noGrp="1"/>
          </p:cNvSpPr>
          <p:nvPr>
            <p:ph type="dt" sz="half" idx="7"/>
          </p:nvPr>
        </p:nvSpPr>
        <p:spPr>
          <a:xfrm>
            <a:off x="7554141" y="330372"/>
            <a:ext cx="3500716" cy="309204"/>
          </a:xfrm>
        </p:spPr>
        <p:txBody>
          <a:bodyPr/>
          <a:lstStyle>
            <a:lvl1pPr>
              <a:defRPr/>
            </a:lvl1pPr>
          </a:lstStyle>
          <a:p>
            <a:pPr lvl="0"/>
            <a:fld id="{6B3A0A63-5E8B-4A8C-9F49-7DD7C6E6E112}" type="datetime1">
              <a:rPr lang="en-US"/>
              <a:pPr lvl="0"/>
              <a:t>3/2/2026</a:t>
            </a:fld>
            <a:endParaRPr lang="en-US"/>
          </a:p>
        </p:txBody>
      </p:sp>
      <p:sp>
        <p:nvSpPr>
          <p:cNvPr id="5" name="Footer Placeholder 7">
            <a:extLst>
              <a:ext uri="{FF2B5EF4-FFF2-40B4-BE49-F238E27FC236}">
                <a16:creationId xmlns:a16="http://schemas.microsoft.com/office/drawing/2014/main" id="{D6926E76-2563-D681-9272-7F7F04F90F23}"/>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8B816882-9024-5D2C-E7B9-C5090D93193B}"/>
              </a:ext>
            </a:extLst>
          </p:cNvPr>
          <p:cNvSpPr txBox="1">
            <a:spLocks noGrp="1"/>
          </p:cNvSpPr>
          <p:nvPr>
            <p:ph type="sldNum" sz="quarter" idx="8"/>
          </p:nvPr>
        </p:nvSpPr>
        <p:spPr>
          <a:xfrm>
            <a:off x="480060" y="798975"/>
            <a:ext cx="811017" cy="503578"/>
          </a:xfrm>
        </p:spPr>
        <p:txBody>
          <a:bodyPr/>
          <a:lstStyle>
            <a:lvl1pPr>
              <a:defRPr/>
            </a:lvl1pPr>
          </a:lstStyle>
          <a:p>
            <a:pPr lvl="0"/>
            <a:fld id="{89E5397E-5619-43C9-A6E8-374F676007CF}" type="slidenum">
              <a:t>‹#›</a:t>
            </a:fld>
            <a:endParaRPr lang="en-US"/>
          </a:p>
        </p:txBody>
      </p:sp>
      <p:cxnSp>
        <p:nvCxnSpPr>
          <p:cNvPr id="7" name="Straight Connector 28">
            <a:extLst>
              <a:ext uri="{FF2B5EF4-FFF2-40B4-BE49-F238E27FC236}">
                <a16:creationId xmlns:a16="http://schemas.microsoft.com/office/drawing/2014/main" id="{D95D3BCF-3EF7-9032-773D-122D46102306}"/>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991526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8202B02A-299D-54AA-D1AC-DA05586990DC}"/>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6">
            <a:extLst>
              <a:ext uri="{FF2B5EF4-FFF2-40B4-BE49-F238E27FC236}">
                <a16:creationId xmlns:a16="http://schemas.microsoft.com/office/drawing/2014/main" id="{81706E05-FC72-884B-1CBF-B9CAE0D03EDB}"/>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6" name="Straight Connector 9">
            <a:extLst>
              <a:ext uri="{FF2B5EF4-FFF2-40B4-BE49-F238E27FC236}">
                <a16:creationId xmlns:a16="http://schemas.microsoft.com/office/drawing/2014/main" id="{BC12660B-65F5-D876-9BF4-F9FDEB40E1E1}"/>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Slide Number Placeholder 4">
            <a:extLst>
              <a:ext uri="{FF2B5EF4-FFF2-40B4-BE49-F238E27FC236}">
                <a16:creationId xmlns:a16="http://schemas.microsoft.com/office/drawing/2014/main" id="{B24A595B-5B3D-9543-30F1-4ACF6E434B23}"/>
              </a:ext>
            </a:extLst>
          </p:cNvPr>
          <p:cNvSpPr txBox="1">
            <a:spLocks noGrp="1"/>
          </p:cNvSpPr>
          <p:nvPr>
            <p:ph type="sldNum" sz="quarter" idx="8"/>
          </p:nvPr>
        </p:nvSpPr>
        <p:spPr>
          <a:xfrm>
            <a:off x="480060" y="798975"/>
            <a:ext cx="811017" cy="503578"/>
          </a:xfrm>
        </p:spPr>
        <p:txBody>
          <a:bodyPr/>
          <a:lstStyle>
            <a:lvl1pPr>
              <a:defRPr/>
            </a:lvl1pPr>
          </a:lstStyle>
          <a:p>
            <a:pPr lvl="0"/>
            <a:fld id="{1E17CCF2-BADE-4CF0-AE32-9719FF66B61F}" type="slidenum">
              <a:t>‹#›</a:t>
            </a:fld>
            <a:endParaRPr lang="en-US"/>
          </a:p>
        </p:txBody>
      </p:sp>
      <p:cxnSp>
        <p:nvCxnSpPr>
          <p:cNvPr id="3" name="Straight Connector 24">
            <a:extLst>
              <a:ext uri="{FF2B5EF4-FFF2-40B4-BE49-F238E27FC236}">
                <a16:creationId xmlns:a16="http://schemas.microsoft.com/office/drawing/2014/main" id="{4AE5BD74-1D40-89CC-740E-78BDA3ECB8BA}"/>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44051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BBA0277-936C-B624-9951-659576AE1872}"/>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 name="Picture 6">
            <a:extLst>
              <a:ext uri="{FF2B5EF4-FFF2-40B4-BE49-F238E27FC236}">
                <a16:creationId xmlns:a16="http://schemas.microsoft.com/office/drawing/2014/main" id="{FF6FECF6-5760-B432-0E48-99F961E63900}"/>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4" name="Straight Connector 9">
            <a:extLst>
              <a:ext uri="{FF2B5EF4-FFF2-40B4-BE49-F238E27FC236}">
                <a16:creationId xmlns:a16="http://schemas.microsoft.com/office/drawing/2014/main" id="{0EA6D704-785D-E9D1-2043-A97D472EDFDE}"/>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extLst>
      <p:ext uri="{BB962C8B-B14F-4D97-AF65-F5344CB8AC3E}">
        <p14:creationId xmlns:p14="http://schemas.microsoft.com/office/powerpoint/2010/main" val="3533443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BDF76E76-7A4D-DDDB-D8FC-C48F805E20EC}"/>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7" name="Picture 6">
            <a:extLst>
              <a:ext uri="{FF2B5EF4-FFF2-40B4-BE49-F238E27FC236}">
                <a16:creationId xmlns:a16="http://schemas.microsoft.com/office/drawing/2014/main" id="{E562D751-7BE4-E815-693F-73BDCA09FB3B}"/>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8" name="Straight Connector 9">
            <a:extLst>
              <a:ext uri="{FF2B5EF4-FFF2-40B4-BE49-F238E27FC236}">
                <a16:creationId xmlns:a16="http://schemas.microsoft.com/office/drawing/2014/main" id="{45631D46-FF9A-504B-B7C2-180D84D726E6}"/>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Date Placeholder 4">
            <a:extLst>
              <a:ext uri="{FF2B5EF4-FFF2-40B4-BE49-F238E27FC236}">
                <a16:creationId xmlns:a16="http://schemas.microsoft.com/office/drawing/2014/main" id="{1EC2511E-135F-B172-E7AF-87E49EF6B778}"/>
              </a:ext>
            </a:extLst>
          </p:cNvPr>
          <p:cNvSpPr txBox="1">
            <a:spLocks noGrp="1"/>
          </p:cNvSpPr>
          <p:nvPr>
            <p:ph type="dt" sz="half" idx="7"/>
          </p:nvPr>
        </p:nvSpPr>
        <p:spPr>
          <a:xfrm>
            <a:off x="7554141" y="330372"/>
            <a:ext cx="3500716" cy="309204"/>
          </a:xfrm>
        </p:spPr>
        <p:txBody>
          <a:bodyPr/>
          <a:lstStyle>
            <a:lvl1pPr>
              <a:defRPr/>
            </a:lvl1pPr>
          </a:lstStyle>
          <a:p>
            <a:pPr lvl="0"/>
            <a:fld id="{A6A91BC0-DD83-455F-9738-FF101345F2F5}" type="datetime1">
              <a:rPr lang="en-US"/>
              <a:pPr lvl="0"/>
              <a:t>3/2/2026</a:t>
            </a:fld>
            <a:endParaRPr lang="en-US"/>
          </a:p>
        </p:txBody>
      </p:sp>
      <p:sp>
        <p:nvSpPr>
          <p:cNvPr id="3" name="Footer Placeholder 5">
            <a:extLst>
              <a:ext uri="{FF2B5EF4-FFF2-40B4-BE49-F238E27FC236}">
                <a16:creationId xmlns:a16="http://schemas.microsoft.com/office/drawing/2014/main" id="{E79F9D1C-714F-B00C-9E7A-F24E9057DDBE}"/>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4" name="Slide Number Placeholder 6">
            <a:extLst>
              <a:ext uri="{FF2B5EF4-FFF2-40B4-BE49-F238E27FC236}">
                <a16:creationId xmlns:a16="http://schemas.microsoft.com/office/drawing/2014/main" id="{D207C0F8-30A0-C069-63A1-E2AE9CBB33CD}"/>
              </a:ext>
            </a:extLst>
          </p:cNvPr>
          <p:cNvSpPr txBox="1">
            <a:spLocks noGrp="1"/>
          </p:cNvSpPr>
          <p:nvPr>
            <p:ph type="sldNum" sz="quarter" idx="8"/>
          </p:nvPr>
        </p:nvSpPr>
        <p:spPr>
          <a:xfrm>
            <a:off x="480060" y="798975"/>
            <a:ext cx="811017" cy="503578"/>
          </a:xfrm>
        </p:spPr>
        <p:txBody>
          <a:bodyPr/>
          <a:lstStyle>
            <a:lvl1pPr>
              <a:defRPr/>
            </a:lvl1pPr>
          </a:lstStyle>
          <a:p>
            <a:pPr lvl="0"/>
            <a:fld id="{CB9A15BC-768E-4403-A346-308304E85880}" type="slidenum">
              <a:t>‹#›</a:t>
            </a:fld>
            <a:endParaRPr lang="en-US"/>
          </a:p>
        </p:txBody>
      </p:sp>
      <p:cxnSp>
        <p:nvCxnSpPr>
          <p:cNvPr id="5" name="Straight Connector 16">
            <a:extLst>
              <a:ext uri="{FF2B5EF4-FFF2-40B4-BE49-F238E27FC236}">
                <a16:creationId xmlns:a16="http://schemas.microsoft.com/office/drawing/2014/main" id="{253ED8F7-A122-0DB4-929D-9468C30ED2D2}"/>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202038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B996DF0-A05D-4A3F-CDE4-7F293768430A}"/>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8" name="Picture 6">
            <a:extLst>
              <a:ext uri="{FF2B5EF4-FFF2-40B4-BE49-F238E27FC236}">
                <a16:creationId xmlns:a16="http://schemas.microsoft.com/office/drawing/2014/main" id="{4E41DA2B-1403-D4CB-1F50-F15EA1B26103}"/>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9" name="Straight Connector 9">
            <a:extLst>
              <a:ext uri="{FF2B5EF4-FFF2-40B4-BE49-F238E27FC236}">
                <a16:creationId xmlns:a16="http://schemas.microsoft.com/office/drawing/2014/main" id="{27D5E598-08FC-5492-CB04-8364BC407A3D}"/>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ext Placeholder 3">
            <a:extLst>
              <a:ext uri="{FF2B5EF4-FFF2-40B4-BE49-F238E27FC236}">
                <a16:creationId xmlns:a16="http://schemas.microsoft.com/office/drawing/2014/main" id="{A42EB381-859B-F721-E22D-7B6803609366}"/>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3" name="Date Placeholder 4">
            <a:extLst>
              <a:ext uri="{FF2B5EF4-FFF2-40B4-BE49-F238E27FC236}">
                <a16:creationId xmlns:a16="http://schemas.microsoft.com/office/drawing/2014/main" id="{DDD08AAA-3F03-65D6-F7DE-FCCB997DEE31}"/>
              </a:ext>
            </a:extLst>
          </p:cNvPr>
          <p:cNvSpPr txBox="1">
            <a:spLocks noGrp="1"/>
          </p:cNvSpPr>
          <p:nvPr>
            <p:ph type="dt" sz="half" idx="7"/>
          </p:nvPr>
        </p:nvSpPr>
        <p:spPr>
          <a:xfrm>
            <a:off x="1447385" y="5469858"/>
            <a:ext cx="5527346" cy="320122"/>
          </a:xfrm>
        </p:spPr>
        <p:txBody>
          <a:bodyPr/>
          <a:lstStyle>
            <a:lvl1pPr algn="l">
              <a:defRPr/>
            </a:lvl1pPr>
          </a:lstStyle>
          <a:p>
            <a:pPr lvl="0"/>
            <a:fld id="{16DCEED6-09F4-43F0-B83A-C86A7D2B81EB}" type="datetime1">
              <a:rPr lang="en-US"/>
              <a:pPr lvl="0"/>
              <a:t>3/2/2026</a:t>
            </a:fld>
            <a:endParaRPr lang="en-US"/>
          </a:p>
        </p:txBody>
      </p:sp>
      <p:sp>
        <p:nvSpPr>
          <p:cNvPr id="4" name="Footer Placeholder 5">
            <a:extLst>
              <a:ext uri="{FF2B5EF4-FFF2-40B4-BE49-F238E27FC236}">
                <a16:creationId xmlns:a16="http://schemas.microsoft.com/office/drawing/2014/main" id="{53394334-4CBB-7AA3-97E1-E20AAA78082E}"/>
              </a:ext>
            </a:extLst>
          </p:cNvPr>
          <p:cNvSpPr txBox="1">
            <a:spLocks noGrp="1"/>
          </p:cNvSpPr>
          <p:nvPr>
            <p:ph type="ftr" sz="quarter" idx="9"/>
          </p:nvPr>
        </p:nvSpPr>
        <p:spPr>
          <a:xfrm>
            <a:off x="1447385" y="318640"/>
            <a:ext cx="5541007" cy="320926"/>
          </a:xfrm>
        </p:spPr>
        <p:txBody>
          <a:bodyPr/>
          <a:lstStyle>
            <a:lvl1pPr>
              <a:defRPr/>
            </a:lvl1pPr>
          </a:lstStyle>
          <a:p>
            <a:pPr lvl="0"/>
            <a:endParaRPr lang="en-US"/>
          </a:p>
        </p:txBody>
      </p:sp>
      <p:sp>
        <p:nvSpPr>
          <p:cNvPr id="5" name="Slide Number Placeholder 6">
            <a:extLst>
              <a:ext uri="{FF2B5EF4-FFF2-40B4-BE49-F238E27FC236}">
                <a16:creationId xmlns:a16="http://schemas.microsoft.com/office/drawing/2014/main" id="{D7FF3B74-E4B3-2A3B-8229-C7519FF9BEB8}"/>
              </a:ext>
            </a:extLst>
          </p:cNvPr>
          <p:cNvSpPr txBox="1">
            <a:spLocks noGrp="1"/>
          </p:cNvSpPr>
          <p:nvPr>
            <p:ph type="sldNum" sz="quarter" idx="8"/>
          </p:nvPr>
        </p:nvSpPr>
        <p:spPr>
          <a:xfrm>
            <a:off x="480060" y="798975"/>
            <a:ext cx="811017" cy="503578"/>
          </a:xfrm>
        </p:spPr>
        <p:txBody>
          <a:bodyPr/>
          <a:lstStyle>
            <a:lvl1pPr>
              <a:defRPr/>
            </a:lvl1pPr>
          </a:lstStyle>
          <a:p>
            <a:pPr lvl="0"/>
            <a:fld id="{0A08D407-32A9-4C13-870F-96140568274E}" type="slidenum">
              <a:t>‹#›</a:t>
            </a:fld>
            <a:endParaRPr lang="en-US"/>
          </a:p>
        </p:txBody>
      </p:sp>
      <p:cxnSp>
        <p:nvCxnSpPr>
          <p:cNvPr id="6" name="Straight Connector 30">
            <a:extLst>
              <a:ext uri="{FF2B5EF4-FFF2-40B4-BE49-F238E27FC236}">
                <a16:creationId xmlns:a16="http://schemas.microsoft.com/office/drawing/2014/main" id="{D34A5361-59B4-B70A-F5E6-2CA2D3C53451}"/>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429245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825F397-6B18-FD99-BEEA-9F0FFA254E47}"/>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617EF13F-566F-D632-FC04-3280D08AA597}"/>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7" name="Straight Connector 9">
            <a:extLst>
              <a:ext uri="{FF2B5EF4-FFF2-40B4-BE49-F238E27FC236}">
                <a16:creationId xmlns:a16="http://schemas.microsoft.com/office/drawing/2014/main" id="{2ED17AE7-1E41-1A2F-11D0-1C3ABB6B6F47}"/>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Footer Placeholder 4">
            <a:extLst>
              <a:ext uri="{FF2B5EF4-FFF2-40B4-BE49-F238E27FC236}">
                <a16:creationId xmlns:a16="http://schemas.microsoft.com/office/drawing/2014/main" id="{224A4385-A7E2-63FF-D626-31CF6C9F6CB0}"/>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3BFE90C1-559F-F676-9366-3EEBD4826F14}"/>
              </a:ext>
            </a:extLst>
          </p:cNvPr>
          <p:cNvSpPr txBox="1">
            <a:spLocks noGrp="1"/>
          </p:cNvSpPr>
          <p:nvPr>
            <p:ph type="sldNum" sz="quarter" idx="8"/>
          </p:nvPr>
        </p:nvSpPr>
        <p:spPr>
          <a:xfrm>
            <a:off x="480060" y="798975"/>
            <a:ext cx="811017" cy="503578"/>
          </a:xfrm>
        </p:spPr>
        <p:txBody>
          <a:bodyPr/>
          <a:lstStyle>
            <a:lvl1pPr>
              <a:defRPr/>
            </a:lvl1pPr>
          </a:lstStyle>
          <a:p>
            <a:pPr lvl="0"/>
            <a:fld id="{123239B8-5E94-4D8E-B84B-BD17DACAAD8D}" type="slidenum">
              <a:t>‹#›</a:t>
            </a:fld>
            <a:endParaRPr lang="en-US"/>
          </a:p>
        </p:txBody>
      </p:sp>
      <p:cxnSp>
        <p:nvCxnSpPr>
          <p:cNvPr id="4" name="Straight Connector 25">
            <a:extLst>
              <a:ext uri="{FF2B5EF4-FFF2-40B4-BE49-F238E27FC236}">
                <a16:creationId xmlns:a16="http://schemas.microsoft.com/office/drawing/2014/main" id="{84691823-6172-128A-C326-C9D9B57A59ED}"/>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379213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ECE4902-2742-B053-09E3-E6C284442FA2}"/>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25EAC1E7-A4FC-AD53-9C0A-E95A61B42E73}"/>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7" name="Straight Connector 9">
            <a:extLst>
              <a:ext uri="{FF2B5EF4-FFF2-40B4-BE49-F238E27FC236}">
                <a16:creationId xmlns:a16="http://schemas.microsoft.com/office/drawing/2014/main" id="{578A0FEB-4B20-A85E-0ADF-AB1B490C0970}"/>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Footer Placeholder 4">
            <a:extLst>
              <a:ext uri="{FF2B5EF4-FFF2-40B4-BE49-F238E27FC236}">
                <a16:creationId xmlns:a16="http://schemas.microsoft.com/office/drawing/2014/main" id="{F4C8DB2F-D99F-4D0C-B12E-021C8F77FF4C}"/>
              </a:ext>
            </a:extLst>
          </p:cNvPr>
          <p:cNvSpPr txBox="1">
            <a:spLocks noGrp="1"/>
          </p:cNvSpPr>
          <p:nvPr>
            <p:ph type="ftr" sz="quarter" idx="9"/>
          </p:nvPr>
        </p:nvSpPr>
        <p:spPr>
          <a:xfrm>
            <a:off x="1451582" y="329302"/>
            <a:ext cx="5938835" cy="309204"/>
          </a:xfrm>
        </p:spPr>
        <p:txBody>
          <a:bodyPr/>
          <a:lstStyle>
            <a:lvl1pPr>
              <a:defRPr/>
            </a:lvl1pPr>
          </a:lstStyle>
          <a:p>
            <a:pPr lvl="0"/>
            <a:endParaRPr lang="en-US"/>
          </a:p>
        </p:txBody>
      </p:sp>
      <p:sp>
        <p:nvSpPr>
          <p:cNvPr id="3" name="Slide Number Placeholder 5">
            <a:extLst>
              <a:ext uri="{FF2B5EF4-FFF2-40B4-BE49-F238E27FC236}">
                <a16:creationId xmlns:a16="http://schemas.microsoft.com/office/drawing/2014/main" id="{1AF78881-C1B0-8821-2DAF-3C1ACA453422}"/>
              </a:ext>
            </a:extLst>
          </p:cNvPr>
          <p:cNvSpPr txBox="1">
            <a:spLocks noGrp="1"/>
          </p:cNvSpPr>
          <p:nvPr>
            <p:ph type="sldNum" sz="quarter" idx="8"/>
          </p:nvPr>
        </p:nvSpPr>
        <p:spPr>
          <a:xfrm>
            <a:off x="480060" y="798975"/>
            <a:ext cx="811017" cy="503578"/>
          </a:xfrm>
        </p:spPr>
        <p:txBody>
          <a:bodyPr/>
          <a:lstStyle>
            <a:lvl1pPr>
              <a:defRPr/>
            </a:lvl1pPr>
          </a:lstStyle>
          <a:p>
            <a:pPr lvl="0"/>
            <a:fld id="{2C0285F6-AA4B-412D-9304-25D1C39C5D95}" type="slidenum">
              <a:t>‹#›</a:t>
            </a:fld>
            <a:endParaRPr lang="en-US"/>
          </a:p>
        </p:txBody>
      </p:sp>
      <p:cxnSp>
        <p:nvCxnSpPr>
          <p:cNvPr id="4" name="Straight Connector 14">
            <a:extLst>
              <a:ext uri="{FF2B5EF4-FFF2-40B4-BE49-F238E27FC236}">
                <a16:creationId xmlns:a16="http://schemas.microsoft.com/office/drawing/2014/main" id="{47EB8732-BF46-220D-EC20-798CC41ABB6B}"/>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38363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7066445-6F77-9FEF-1AAA-AB303F6BBFB5}"/>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 name="Picture 6">
            <a:extLst>
              <a:ext uri="{FF2B5EF4-FFF2-40B4-BE49-F238E27FC236}">
                <a16:creationId xmlns:a16="http://schemas.microsoft.com/office/drawing/2014/main" id="{75EC1376-FFBF-5B5A-A128-555400585216}"/>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C9CAB52D-64CB-537C-3910-10420B4618B7}"/>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2FA79CEE-C88A-E6D7-4F0B-2E979DCBA2B4}"/>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656B2A48-F73A-37FD-95B0-D3D0BDB19B33}"/>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fld id="{04139F9D-3620-4245-B14C-B673EF9C1C92}" type="datetime1">
              <a:rPr lang="en-US"/>
              <a:pPr lvl="0"/>
              <a:t>3/2/2026</a:t>
            </a:fld>
            <a:endParaRPr lang="en-US"/>
          </a:p>
        </p:txBody>
      </p:sp>
      <p:sp>
        <p:nvSpPr>
          <p:cNvPr id="7" name="Footer Placeholder 4">
            <a:extLst>
              <a:ext uri="{FF2B5EF4-FFF2-40B4-BE49-F238E27FC236}">
                <a16:creationId xmlns:a16="http://schemas.microsoft.com/office/drawing/2014/main" id="{6E2BF9BF-5236-EFF3-70C8-48DFB6BE8DB7}"/>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endParaRPr lang="en-US"/>
          </a:p>
        </p:txBody>
      </p:sp>
      <p:sp>
        <p:nvSpPr>
          <p:cNvPr id="8" name="Slide Number Placeholder 5">
            <a:extLst>
              <a:ext uri="{FF2B5EF4-FFF2-40B4-BE49-F238E27FC236}">
                <a16:creationId xmlns:a16="http://schemas.microsoft.com/office/drawing/2014/main" id="{49E2824F-9DDF-3E1A-992C-763A3F523E89}"/>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2800" b="0" i="0" u="none" strike="noStrike" kern="1200" cap="none" spc="0" baseline="0">
                <a:solidFill>
                  <a:srgbClr val="B71E42"/>
                </a:solidFill>
                <a:uFillTx/>
                <a:latin typeface="Gill Sans MT"/>
              </a:defRPr>
            </a:lvl1pPr>
          </a:lstStyle>
          <a:p>
            <a:pPr lvl="0"/>
            <a:fld id="{6FAA90EA-C898-4563-A950-260F82A1E332}" type="slidenum">
              <a:t>‹#›</a:t>
            </a:fld>
            <a:endParaRPr lang="en-US"/>
          </a:p>
        </p:txBody>
      </p:sp>
      <p:cxnSp>
        <p:nvCxnSpPr>
          <p:cNvPr id="9" name="Straight Connector 9">
            <a:extLst>
              <a:ext uri="{FF2B5EF4-FFF2-40B4-BE49-F238E27FC236}">
                <a16:creationId xmlns:a16="http://schemas.microsoft.com/office/drawing/2014/main" id="{C1A96C25-4C91-D866-B4DF-C960F402994B}"/>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4D35-7FE6-8E7A-F772-1A6DDD97A80D}"/>
              </a:ext>
            </a:extLst>
          </p:cNvPr>
          <p:cNvSpPr txBox="1">
            <a:spLocks noGrp="1"/>
          </p:cNvSpPr>
          <p:nvPr>
            <p:ph type="ctrTitle"/>
          </p:nvPr>
        </p:nvSpPr>
        <p:spPr>
          <a:xfrm>
            <a:off x="2295857" y="2225036"/>
            <a:ext cx="10109496" cy="2021838"/>
          </a:xfrm>
          <a:prstGeom prst="rect">
            <a:avLst/>
          </a:prstGeom>
          <a:noFill/>
          <a:ln>
            <a:noFill/>
          </a:ln>
        </p:spPr>
        <p:txBody>
          <a:bodyPr vert="horz" wrap="square" lIns="91440" tIns="45720" rIns="91440" bIns="0" anchor="b" anchorCtr="0" compatLnSpc="1">
            <a:normAutofit/>
          </a:bodyPr>
          <a:lstStyle/>
          <a:p>
            <a:pPr lvl="0"/>
            <a:r>
              <a:rPr lang="en-GB" sz="5300"/>
              <a:t>EXPLORATORY DATA </a:t>
            </a:r>
            <a:r>
              <a:rPr lang="en-GB" sz="4800"/>
              <a:t>ANALYSIS</a:t>
            </a:r>
            <a:br>
              <a:rPr lang="en-GB" sz="6600"/>
            </a:br>
            <a:endParaRPr lang="en-GB" sz="6600"/>
          </a:p>
        </p:txBody>
      </p:sp>
      <p:sp>
        <p:nvSpPr>
          <p:cNvPr id="3" name="Subtitle 2">
            <a:extLst>
              <a:ext uri="{FF2B5EF4-FFF2-40B4-BE49-F238E27FC236}">
                <a16:creationId xmlns:a16="http://schemas.microsoft.com/office/drawing/2014/main" id="{A004E5DF-6589-541C-3D3F-ECF4012C57E1}"/>
              </a:ext>
            </a:extLst>
          </p:cNvPr>
          <p:cNvSpPr txBox="1">
            <a:spLocks noGrp="1"/>
          </p:cNvSpPr>
          <p:nvPr>
            <p:ph type="subTitle" idx="1"/>
          </p:nvPr>
        </p:nvSpPr>
        <p:spPr>
          <a:xfrm>
            <a:off x="2417783" y="3531202"/>
            <a:ext cx="8637074" cy="977621"/>
          </a:xfrm>
          <a:prstGeom prst="rect">
            <a:avLst/>
          </a:prstGeom>
          <a:noFill/>
          <a:ln>
            <a:noFill/>
          </a:ln>
        </p:spPr>
        <p:txBody>
          <a:bodyPr vert="horz" wrap="square" lIns="91440" tIns="91440" rIns="91440" bIns="91440" anchor="t" anchorCtr="0" compatLnSpc="1">
            <a:normAutofit/>
          </a:bodyPr>
          <a:lstStyle/>
          <a:p>
            <a:pPr marL="0" lvl="0" indent="0">
              <a:buNone/>
            </a:pPr>
            <a:r>
              <a:rPr lang="en-GB" sz="1800" b="1" cap="all"/>
              <a:t>ACCA7015 – Data Analytics Module</a:t>
            </a:r>
            <a:br>
              <a:rPr lang="en-GB" sz="1800" cap="all"/>
            </a:br>
            <a:r>
              <a:rPr lang="en-GB" sz="1800" b="1" cap="all"/>
              <a:t>PUSHPENDRA VAGHANI (2518411)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CCC6481-CC91-01D0-E762-4144988AA0A9}"/>
              </a:ext>
            </a:extLst>
          </p:cNvPr>
          <p:cNvSpPr txBox="1">
            <a:spLocks noGrp="1"/>
          </p:cNvSpPr>
          <p:nvPr>
            <p:ph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lgn="just"/>
            <a:r>
              <a:rPr lang="en-GB" sz="1800"/>
              <a:t>Crime is not randomly distributed across urban environments but instead exhibits clear spatial clustering and concentration patterns [3], [10]. Environmental criminology research demonstrates that crime emerges around activity nodes, mobility paths, and opportunity structures [10]. Chicago presents a significant case study due to its fluctuating violent and property crime trends over recent years [5], [6].</a:t>
            </a:r>
            <a:endParaRPr lang="en-US"/>
          </a:p>
          <a:p>
            <a:pPr lvl="0" algn="just"/>
            <a:r>
              <a:rPr lang="en-GB" sz="1800"/>
              <a:t>Advances in Geographic Information Systems (GIS), spatial analytics, and data mining now enable hotspot detection, clustering, and predictive modelling [2], [4]. This study applies spatial visualisation and clustering techniques to examine crime distribution patterns using official Chicago datasets.</a:t>
            </a:r>
            <a:endParaRPr lang="en-GB"/>
          </a:p>
          <a:p>
            <a:pPr lvl="0" algn="just"/>
            <a:endParaRPr lang="en-GB" sz="1800"/>
          </a:p>
        </p:txBody>
      </p:sp>
      <p:sp>
        <p:nvSpPr>
          <p:cNvPr id="3" name="Rectangle 1">
            <a:extLst>
              <a:ext uri="{FF2B5EF4-FFF2-40B4-BE49-F238E27FC236}">
                <a16:creationId xmlns:a16="http://schemas.microsoft.com/office/drawing/2014/main" id="{76F9A891-9BFE-EFCD-5070-98FFEAEF5B6C}"/>
              </a:ext>
            </a:extLst>
          </p:cNvPr>
          <p:cNvSpPr txBox="1">
            <a:spLocks noGrp="1"/>
          </p:cNvSpPr>
          <p:nvPr>
            <p:ph type="title"/>
          </p:nvPr>
        </p:nvSpPr>
        <p:spPr>
          <a:xfrm>
            <a:off x="1451582" y="1005968"/>
            <a:ext cx="2595579" cy="646334"/>
          </a:xfrm>
          <a:prstGeom prst="rect">
            <a:avLst/>
          </a:prstGeom>
          <a:noFill/>
          <a:ln>
            <a:noFill/>
          </a:ln>
        </p:spPr>
        <p:txBody>
          <a:bodyPr vert="horz" wrap="none" lIns="91440" tIns="45720" rIns="91440" bIns="45720" anchor="ctr" anchorCtr="0" compatLnSpc="1">
            <a:spAutoFit/>
          </a:bodyPr>
          <a:lstStyle/>
          <a:p>
            <a:pPr lvl="0" hangingPunct="0">
              <a:lnSpc>
                <a:spcPct val="100000"/>
              </a:lnSpc>
            </a:pPr>
            <a:r>
              <a:rPr lang="en-US" sz="3600" cap="none">
                <a:latin typeface="Arial" pitchFamily="34"/>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6D07886-0A96-2536-23BB-B364B8EC74B6}"/>
              </a:ext>
            </a:extLst>
          </p:cNvPr>
          <p:cNvSpPr txBox="1">
            <a:spLocks noGrp="1"/>
          </p:cNvSpPr>
          <p:nvPr>
            <p:ph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GB" sz="1800"/>
              <a:t>The primary objective of this research is to analyse the spatial and temporal distribution of crime incidents in Chicago.</a:t>
            </a:r>
            <a:endParaRPr lang="en-US"/>
          </a:p>
          <a:p>
            <a:pPr lvl="0"/>
            <a:r>
              <a:rPr lang="en-GB" sz="1800"/>
              <a:t>This study aims to:</a:t>
            </a:r>
            <a:endParaRPr lang="en-GB"/>
          </a:p>
          <a:p>
            <a:pPr lvl="0"/>
            <a:r>
              <a:rPr lang="en-GB" sz="1800"/>
              <a:t>• Analyse crime concentration across districts and community areas</a:t>
            </a:r>
            <a:br>
              <a:rPr lang="en-GB" sz="1800"/>
            </a:br>
            <a:r>
              <a:rPr lang="en-GB" sz="1800"/>
              <a:t> • Identify spatial hotspots using clustering techniques [3], [4]</a:t>
            </a:r>
            <a:br>
              <a:rPr lang="en-GB" sz="1800"/>
            </a:br>
            <a:r>
              <a:rPr lang="en-GB" sz="1800"/>
              <a:t> • Examine temporal crime trends and seasonal variation</a:t>
            </a:r>
            <a:br>
              <a:rPr lang="en-GB" sz="1800"/>
            </a:br>
            <a:r>
              <a:rPr lang="en-GB" sz="1800"/>
              <a:t> • Interpret findings using Routine Activity Theory and Crime Pattern Theory [8]</a:t>
            </a:r>
            <a:br>
              <a:rPr lang="en-GB" sz="1800"/>
            </a:br>
            <a:r>
              <a:rPr lang="en-GB" sz="1800"/>
              <a:t> • Provide visual insights for evidence-based policing strategies [6]</a:t>
            </a:r>
            <a:endParaRPr lang="en-GB"/>
          </a:p>
          <a:p>
            <a:pPr lvl="0" algn="just"/>
            <a:endParaRPr lang="en-GB" sz="1800"/>
          </a:p>
        </p:txBody>
      </p:sp>
      <p:sp>
        <p:nvSpPr>
          <p:cNvPr id="3" name="Rectangle 1">
            <a:extLst>
              <a:ext uri="{FF2B5EF4-FFF2-40B4-BE49-F238E27FC236}">
                <a16:creationId xmlns:a16="http://schemas.microsoft.com/office/drawing/2014/main" id="{22030D29-8BD7-3306-9256-E07F0B597136}"/>
              </a:ext>
            </a:extLst>
          </p:cNvPr>
          <p:cNvSpPr txBox="1">
            <a:spLocks noGrp="1"/>
          </p:cNvSpPr>
          <p:nvPr>
            <p:ph type="title"/>
          </p:nvPr>
        </p:nvSpPr>
        <p:spPr>
          <a:xfrm>
            <a:off x="1451582" y="1005968"/>
            <a:ext cx="4442237" cy="646334"/>
          </a:xfrm>
          <a:prstGeom prst="rect">
            <a:avLst/>
          </a:prstGeom>
          <a:noFill/>
          <a:ln>
            <a:noFill/>
          </a:ln>
        </p:spPr>
        <p:txBody>
          <a:bodyPr vert="horz" wrap="none" lIns="91440" tIns="45720" rIns="91440" bIns="45720" anchor="ctr" anchorCtr="0" compatLnSpc="1">
            <a:spAutoFit/>
          </a:bodyPr>
          <a:lstStyle/>
          <a:p>
            <a:pPr lvl="0" hangingPunct="0">
              <a:lnSpc>
                <a:spcPct val="100000"/>
              </a:lnSpc>
            </a:pPr>
            <a:r>
              <a:rPr lang="en-US" sz="3600" cap="none">
                <a:latin typeface="Arial" pitchFamily="34"/>
              </a:rPr>
              <a:t>Research Objectives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C8A08D-0958-CFA7-7AAC-0D615CB51B0D}"/>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Dataset Overview</a:t>
            </a:r>
          </a:p>
        </p:txBody>
      </p:sp>
      <p:pic>
        <p:nvPicPr>
          <p:cNvPr id="3" name="Content Placeholder 8" descr="A screenshot of a computer&#10;&#10;Description automatically generated">
            <a:extLst>
              <a:ext uri="{FF2B5EF4-FFF2-40B4-BE49-F238E27FC236}">
                <a16:creationId xmlns:a16="http://schemas.microsoft.com/office/drawing/2014/main" id="{37ADEB52-09EC-B2F9-C956-2C2E5FC15D5F}"/>
              </a:ext>
            </a:extLst>
          </p:cNvPr>
          <p:cNvPicPr>
            <a:picLocks noGrp="1" noChangeAspect="1"/>
          </p:cNvPicPr>
          <p:nvPr>
            <p:ph sz="half" idx="1"/>
          </p:nvPr>
        </p:nvPicPr>
        <p:blipFill>
          <a:blip r:embed="rId2"/>
          <a:stretch>
            <a:fillRect/>
          </a:stretch>
        </p:blipFill>
        <p:spPr>
          <a:xfrm>
            <a:off x="2072643" y="2017340"/>
            <a:ext cx="3273506" cy="3750612"/>
          </a:xfrm>
          <a:prstGeom prst="rect">
            <a:avLst/>
          </a:prstGeom>
          <a:noFill/>
          <a:ln>
            <a:noFill/>
          </a:ln>
        </p:spPr>
      </p:pic>
      <p:sp>
        <p:nvSpPr>
          <p:cNvPr id="4" name="Content Placeholder 3">
            <a:extLst>
              <a:ext uri="{FF2B5EF4-FFF2-40B4-BE49-F238E27FC236}">
                <a16:creationId xmlns:a16="http://schemas.microsoft.com/office/drawing/2014/main" id="{DD326274-897B-36C9-93B0-FFE4199AC8ED}"/>
              </a:ext>
            </a:extLst>
          </p:cNvPr>
          <p:cNvSpPr txBox="1">
            <a:spLocks noGrp="1"/>
          </p:cNvSpPr>
          <p:nvPr>
            <p:ph sz="half" idx="2"/>
          </p:nvPr>
        </p:nvSpPr>
        <p:spPr>
          <a:xfrm>
            <a:off x="6101160" y="2017340"/>
            <a:ext cx="5537204" cy="4105217"/>
          </a:xfrm>
          <a:prstGeom prst="rect">
            <a:avLst/>
          </a:prstGeom>
          <a:noFill/>
          <a:ln>
            <a:noFill/>
          </a:ln>
        </p:spPr>
        <p:txBody>
          <a:bodyPr vert="horz" wrap="square" lIns="91440" tIns="45720" rIns="91440" bIns="45720" anchor="t" anchorCtr="0" compatLnSpc="1">
            <a:noAutofit/>
          </a:bodyPr>
          <a:lstStyle/>
          <a:p>
            <a:pPr lvl="0" algn="just"/>
            <a:r>
              <a:rPr lang="en-US" sz="1800"/>
              <a:t>The dataset was obtained from the Chicago Data Portal and consists of 239,558 recorded incidents for 2022. It includes 22 structured variables describing crime type, location, arrest status, and geographic coordinates.</a:t>
            </a:r>
            <a:endParaRPr lang="en-US"/>
          </a:p>
          <a:p>
            <a:pPr lvl="0" algn="just"/>
            <a:r>
              <a:rPr lang="en-US" sz="1800"/>
              <a:t>The dataset supports spatial inference due to the inclusion of latitude and longitude values. Minor missing geographic coordinates were identified and removed during preprocessing.</a:t>
            </a:r>
            <a:endParaRPr lang="en-US"/>
          </a:p>
          <a:p>
            <a:pPr lvl="0" algn="just"/>
            <a:r>
              <a:rPr lang="en-US" sz="1800"/>
              <a:t>Large-scale crime datasets are essential for reliable spatial analytics and hotspot modelling [1], [4].</a:t>
            </a:r>
            <a:endParaRPr lang="en-US"/>
          </a:p>
          <a:p>
            <a:pPr lvl="0" algn="just">
              <a:lnSpc>
                <a:spcPct val="100000"/>
              </a:lnSpc>
            </a:pPr>
            <a:endParaRPr lang="en-US" sz="1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C37F0-C5A4-12E1-09CE-4A7E5ACDC136}"/>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Univariate Analysis – Top 10 Crime Categories</a:t>
            </a:r>
          </a:p>
        </p:txBody>
      </p:sp>
      <p:sp>
        <p:nvSpPr>
          <p:cNvPr id="3" name="Content Placeholder 2">
            <a:extLst>
              <a:ext uri="{FF2B5EF4-FFF2-40B4-BE49-F238E27FC236}">
                <a16:creationId xmlns:a16="http://schemas.microsoft.com/office/drawing/2014/main" id="{1AC660F7-8D81-6D2D-2946-B5D083F2DEA8}"/>
              </a:ext>
            </a:extLst>
          </p:cNvPr>
          <p:cNvSpPr txBox="1">
            <a:spLocks noGrp="1"/>
          </p:cNvSpPr>
          <p:nvPr>
            <p:ph sz="half" idx="1"/>
          </p:nvPr>
        </p:nvSpPr>
        <p:spPr>
          <a:xfrm>
            <a:off x="1447330" y="2010875"/>
            <a:ext cx="4645152" cy="3448595"/>
          </a:xfrm>
          <a:prstGeom prst="rect">
            <a:avLst/>
          </a:prstGeom>
          <a:noFill/>
          <a:ln>
            <a:noFill/>
          </a:ln>
        </p:spPr>
        <p:txBody>
          <a:bodyPr vert="horz" wrap="square" lIns="91440" tIns="45720" rIns="91440" bIns="45720" anchor="t" anchorCtr="0" compatLnSpc="1">
            <a:normAutofit/>
          </a:bodyPr>
          <a:lstStyle/>
          <a:p>
            <a:pPr lvl="0" algn="just">
              <a:lnSpc>
                <a:spcPct val="100000"/>
              </a:lnSpc>
            </a:pPr>
            <a:r>
              <a:rPr lang="en-US" sz="1700"/>
              <a:t>Univariate frequency analysis indicates that theft, battery, criminal damage, and motor vehicle theft dominate reported incidents. The distribution is highly skewed, with a small number of categories accounting for the majority of offences.</a:t>
            </a:r>
          </a:p>
          <a:p>
            <a:pPr lvl="0" algn="just">
              <a:lnSpc>
                <a:spcPct val="100000"/>
              </a:lnSpc>
            </a:pPr>
            <a:r>
              <a:rPr lang="en-US" sz="1700"/>
              <a:t>This concentration aligns with urban crime studies that demonstrate dominance of high-frequency property crimes [7].</a:t>
            </a:r>
          </a:p>
          <a:p>
            <a:pPr lvl="0" algn="just">
              <a:lnSpc>
                <a:spcPct val="100000"/>
              </a:lnSpc>
            </a:pPr>
            <a:r>
              <a:rPr lang="en-US" sz="1700"/>
              <a:t>The skewed distribution confirms non-uniform categorical structure.</a:t>
            </a:r>
          </a:p>
          <a:p>
            <a:pPr lvl="0" algn="just">
              <a:lnSpc>
                <a:spcPct val="100000"/>
              </a:lnSpc>
            </a:pPr>
            <a:endParaRPr lang="en-US" sz="1700"/>
          </a:p>
        </p:txBody>
      </p:sp>
      <p:pic>
        <p:nvPicPr>
          <p:cNvPr id="4" name="Content Placeholder 5">
            <a:extLst>
              <a:ext uri="{FF2B5EF4-FFF2-40B4-BE49-F238E27FC236}">
                <a16:creationId xmlns:a16="http://schemas.microsoft.com/office/drawing/2014/main" id="{D222191A-3793-9456-EAED-1E505649461F}"/>
              </a:ext>
            </a:extLst>
          </p:cNvPr>
          <p:cNvPicPr>
            <a:picLocks noGrp="1" noChangeAspect="1"/>
          </p:cNvPicPr>
          <p:nvPr>
            <p:ph sz="half" idx="2"/>
          </p:nvPr>
        </p:nvPicPr>
        <p:blipFill>
          <a:blip r:embed="rId2"/>
          <a:stretch>
            <a:fillRect/>
          </a:stretch>
        </p:blipFill>
        <p:spPr>
          <a:xfrm>
            <a:off x="6663351" y="2017715"/>
            <a:ext cx="4309448" cy="34417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D8629-D36C-9DD7-DB0C-F5491B4FFBE4}"/>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Temporal Distribution</a:t>
            </a:r>
          </a:p>
        </p:txBody>
      </p:sp>
      <p:pic>
        <p:nvPicPr>
          <p:cNvPr id="3" name="Content Placeholder 7">
            <a:extLst>
              <a:ext uri="{FF2B5EF4-FFF2-40B4-BE49-F238E27FC236}">
                <a16:creationId xmlns:a16="http://schemas.microsoft.com/office/drawing/2014/main" id="{D2F48328-A1F4-3CFC-8ECE-BEEE1097F555}"/>
              </a:ext>
            </a:extLst>
          </p:cNvPr>
          <p:cNvPicPr>
            <a:picLocks noGrp="1" noChangeAspect="1"/>
          </p:cNvPicPr>
          <p:nvPr>
            <p:ph sz="half" idx="1"/>
          </p:nvPr>
        </p:nvPicPr>
        <p:blipFill>
          <a:blip r:embed="rId2"/>
          <a:stretch>
            <a:fillRect/>
          </a:stretch>
        </p:blipFill>
        <p:spPr>
          <a:xfrm>
            <a:off x="1610852" y="2011359"/>
            <a:ext cx="4318912" cy="3448046"/>
          </a:xfrm>
          <a:prstGeom prst="rect">
            <a:avLst/>
          </a:prstGeom>
          <a:noFill/>
          <a:ln>
            <a:noFill/>
          </a:ln>
        </p:spPr>
      </p:pic>
      <p:sp>
        <p:nvSpPr>
          <p:cNvPr id="4" name="Content Placeholder 3">
            <a:extLst>
              <a:ext uri="{FF2B5EF4-FFF2-40B4-BE49-F238E27FC236}">
                <a16:creationId xmlns:a16="http://schemas.microsoft.com/office/drawing/2014/main" id="{738C10C5-BA10-0B41-2068-4505B9D4DAE0}"/>
              </a:ext>
            </a:extLst>
          </p:cNvPr>
          <p:cNvSpPr txBox="1">
            <a:spLocks noGrp="1"/>
          </p:cNvSpPr>
          <p:nvPr>
            <p:ph sz="half" idx="2"/>
          </p:nvPr>
        </p:nvSpPr>
        <p:spPr>
          <a:xfrm>
            <a:off x="6413775" y="2017340"/>
            <a:ext cx="4645152" cy="3441518"/>
          </a:xfrm>
          <a:prstGeom prst="rect">
            <a:avLst/>
          </a:prstGeom>
          <a:noFill/>
          <a:ln>
            <a:noFill/>
          </a:ln>
        </p:spPr>
        <p:txBody>
          <a:bodyPr vert="horz" wrap="square" lIns="91440" tIns="45720" rIns="91440" bIns="45720" anchor="t" anchorCtr="0" compatLnSpc="1">
            <a:normAutofit/>
          </a:bodyPr>
          <a:lstStyle/>
          <a:p>
            <a:pPr lvl="0" algn="just">
              <a:lnSpc>
                <a:spcPct val="100000"/>
              </a:lnSpc>
            </a:pPr>
            <a:r>
              <a:rPr lang="en-US" sz="1900"/>
              <a:t>Temporal analysis reveals clear seasonal variation, with crime rates increasing during summer months and decreasing in winter periods.</a:t>
            </a:r>
          </a:p>
          <a:p>
            <a:pPr lvl="0" algn="just">
              <a:lnSpc>
                <a:spcPct val="100000"/>
              </a:lnSpc>
            </a:pPr>
            <a:r>
              <a:rPr lang="en-US" sz="1900"/>
              <a:t>This pattern is consistent with prior empirical findings linking increased activity levels and exposure opportunities to higher crime incidence [6], [9].</a:t>
            </a:r>
          </a:p>
          <a:p>
            <a:pPr lvl="0" algn="just">
              <a:lnSpc>
                <a:spcPct val="100000"/>
              </a:lnSpc>
            </a:pPr>
            <a:r>
              <a:rPr lang="en-US" sz="1900"/>
              <a:t>The evidence confirms temporal clustering rather than random time distribution.</a:t>
            </a:r>
          </a:p>
          <a:p>
            <a:pPr lvl="0" algn="just">
              <a:lnSpc>
                <a:spcPct val="100000"/>
              </a:lnSpc>
            </a:pPr>
            <a:endParaRPr lang="en-US" sz="1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5FDA-90E5-92B4-E105-034789BCC8E2}"/>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sz="2800"/>
              <a:t>Multivariate Analysis – District Concentration</a:t>
            </a:r>
          </a:p>
        </p:txBody>
      </p:sp>
      <p:sp>
        <p:nvSpPr>
          <p:cNvPr id="3" name="Content Placeholder 2">
            <a:extLst>
              <a:ext uri="{FF2B5EF4-FFF2-40B4-BE49-F238E27FC236}">
                <a16:creationId xmlns:a16="http://schemas.microsoft.com/office/drawing/2014/main" id="{B3C600A1-C3FC-77DF-435C-0C995B98F743}"/>
              </a:ext>
            </a:extLst>
          </p:cNvPr>
          <p:cNvSpPr txBox="1">
            <a:spLocks noGrp="1"/>
          </p:cNvSpPr>
          <p:nvPr>
            <p:ph sz="half" idx="1"/>
          </p:nvPr>
        </p:nvSpPr>
        <p:spPr>
          <a:xfrm>
            <a:off x="1447330" y="2010875"/>
            <a:ext cx="4645152" cy="3448595"/>
          </a:xfrm>
          <a:prstGeom prst="rect">
            <a:avLst/>
          </a:prstGeom>
          <a:noFill/>
          <a:ln>
            <a:noFill/>
          </a:ln>
        </p:spPr>
        <p:txBody>
          <a:bodyPr vert="horz" wrap="square" lIns="91440" tIns="45720" rIns="91440" bIns="45720" anchor="t" anchorCtr="0" compatLnSpc="1">
            <a:normAutofit/>
          </a:bodyPr>
          <a:lstStyle/>
          <a:p>
            <a:pPr lvl="0">
              <a:lnSpc>
                <a:spcPct val="110000"/>
              </a:lnSpc>
            </a:pPr>
            <a:r>
              <a:rPr lang="en-US"/>
              <a:t>District-level aggregation demonstrates significant geographic inequality. Certain districts exhibit disproportionately higher crime volumes.</a:t>
            </a:r>
          </a:p>
          <a:p>
            <a:pPr lvl="0">
              <a:lnSpc>
                <a:spcPct val="110000"/>
              </a:lnSpc>
            </a:pPr>
            <a:r>
              <a:rPr lang="en-US"/>
              <a:t>Spatial concentration patterns are consistent with hotspot detection literature [3], [4]. These findings suggest structural and environmental influences on crime intensity.</a:t>
            </a:r>
          </a:p>
          <a:p>
            <a:pPr lvl="0">
              <a:lnSpc>
                <a:spcPct val="110000"/>
              </a:lnSpc>
            </a:pPr>
            <a:endParaRPr lang="en-US"/>
          </a:p>
        </p:txBody>
      </p:sp>
      <p:pic>
        <p:nvPicPr>
          <p:cNvPr id="4" name="Content Placeholder 7">
            <a:extLst>
              <a:ext uri="{FF2B5EF4-FFF2-40B4-BE49-F238E27FC236}">
                <a16:creationId xmlns:a16="http://schemas.microsoft.com/office/drawing/2014/main" id="{D8D6285B-0214-E5C7-9B86-3C4F34644452}"/>
              </a:ext>
            </a:extLst>
          </p:cNvPr>
          <p:cNvPicPr>
            <a:picLocks noGrp="1" noChangeAspect="1"/>
          </p:cNvPicPr>
          <p:nvPr>
            <p:ph sz="half" idx="2"/>
          </p:nvPr>
        </p:nvPicPr>
        <p:blipFill>
          <a:blip r:embed="rId2"/>
          <a:stretch>
            <a:fillRect/>
          </a:stretch>
        </p:blipFill>
        <p:spPr>
          <a:xfrm>
            <a:off x="6810067" y="2017715"/>
            <a:ext cx="3851882" cy="34417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43B6-7DD8-CF92-D1C2-F388285DEBA2}"/>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Multivariate Analysis – Crime vs Location Type</a:t>
            </a:r>
          </a:p>
        </p:txBody>
      </p:sp>
      <p:pic>
        <p:nvPicPr>
          <p:cNvPr id="3" name="Content Placeholder 9">
            <a:extLst>
              <a:ext uri="{FF2B5EF4-FFF2-40B4-BE49-F238E27FC236}">
                <a16:creationId xmlns:a16="http://schemas.microsoft.com/office/drawing/2014/main" id="{A3595321-FD0C-00E9-9097-63F698F62509}"/>
              </a:ext>
            </a:extLst>
          </p:cNvPr>
          <p:cNvPicPr>
            <a:picLocks noGrp="1" noChangeAspect="1"/>
          </p:cNvPicPr>
          <p:nvPr>
            <p:ph sz="half" idx="1"/>
          </p:nvPr>
        </p:nvPicPr>
        <p:blipFill>
          <a:blip r:embed="rId2"/>
          <a:stretch>
            <a:fillRect/>
          </a:stretch>
        </p:blipFill>
        <p:spPr>
          <a:xfrm>
            <a:off x="1673754" y="2022735"/>
            <a:ext cx="4420575" cy="3448046"/>
          </a:xfrm>
          <a:prstGeom prst="rect">
            <a:avLst/>
          </a:prstGeom>
          <a:noFill/>
          <a:ln>
            <a:noFill/>
          </a:ln>
        </p:spPr>
      </p:pic>
      <p:sp>
        <p:nvSpPr>
          <p:cNvPr id="4" name="Content Placeholder 3">
            <a:extLst>
              <a:ext uri="{FF2B5EF4-FFF2-40B4-BE49-F238E27FC236}">
                <a16:creationId xmlns:a16="http://schemas.microsoft.com/office/drawing/2014/main" id="{90F2BC82-ED50-7767-3743-75E842237DED}"/>
              </a:ext>
            </a:extLst>
          </p:cNvPr>
          <p:cNvSpPr txBox="1">
            <a:spLocks noGrp="1"/>
          </p:cNvSpPr>
          <p:nvPr>
            <p:ph sz="half" idx="2"/>
          </p:nvPr>
        </p:nvSpPr>
        <p:spPr>
          <a:xfrm>
            <a:off x="6413775" y="2017340"/>
            <a:ext cx="4645152" cy="3441518"/>
          </a:xfrm>
          <a:prstGeom prst="rect">
            <a:avLst/>
          </a:prstGeom>
          <a:noFill/>
          <a:ln>
            <a:noFill/>
          </a:ln>
        </p:spPr>
        <p:txBody>
          <a:bodyPr vert="horz" wrap="square" lIns="91440" tIns="45720" rIns="91440" bIns="45720" anchor="t" anchorCtr="0" compatLnSpc="1">
            <a:normAutofit/>
          </a:bodyPr>
          <a:lstStyle/>
          <a:p>
            <a:pPr lvl="0"/>
            <a:r>
              <a:rPr lang="en-US"/>
              <a:t>Cross-tabulation shows that theft and drug-related crimes predominantly occur on streets, while violent crimes show residential concentration.</a:t>
            </a:r>
          </a:p>
          <a:p>
            <a:pPr lvl="0"/>
            <a:r>
              <a:rPr lang="en-US"/>
              <a:t>This functional clustering supports Crime Pattern Theory, which explains crime clustering around activity nodes and offender awareness spaces [10].</a:t>
            </a:r>
          </a:p>
          <a:p>
            <a:pPr lvl="0"/>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21F9E-1BA2-D2AC-90F2-0538DFA963B7}"/>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GB"/>
              <a:t>Data Cleaning &amp; Preprocessing</a:t>
            </a:r>
          </a:p>
        </p:txBody>
      </p:sp>
      <p:sp>
        <p:nvSpPr>
          <p:cNvPr id="3" name="Content Placeholder 2">
            <a:extLst>
              <a:ext uri="{FF2B5EF4-FFF2-40B4-BE49-F238E27FC236}">
                <a16:creationId xmlns:a16="http://schemas.microsoft.com/office/drawing/2014/main" id="{54E7E3E2-607C-93D6-1C0D-66EEF740382D}"/>
              </a:ext>
            </a:extLst>
          </p:cNvPr>
          <p:cNvSpPr txBox="1">
            <a:spLocks noGrp="1"/>
          </p:cNvSpPr>
          <p:nvPr>
            <p:ph sz="half" idx="1"/>
          </p:nvPr>
        </p:nvSpPr>
        <p:spPr>
          <a:xfrm>
            <a:off x="1447330" y="2010875"/>
            <a:ext cx="4645152" cy="3448595"/>
          </a:xfrm>
          <a:prstGeom prst="rect">
            <a:avLst/>
          </a:prstGeom>
          <a:noFill/>
          <a:ln>
            <a:noFill/>
          </a:ln>
        </p:spPr>
        <p:txBody>
          <a:bodyPr vert="horz" wrap="square" lIns="91440" tIns="45720" rIns="91440" bIns="45720" anchor="t" anchorCtr="0" compatLnSpc="1">
            <a:noAutofit/>
          </a:bodyPr>
          <a:lstStyle/>
          <a:p>
            <a:pPr lvl="0" algn="just">
              <a:lnSpc>
                <a:spcPct val="100000"/>
              </a:lnSpc>
            </a:pPr>
            <a:r>
              <a:rPr lang="en-GB" sz="1600"/>
              <a:t>Data preprocessing was conducted using </a:t>
            </a:r>
            <a:r>
              <a:rPr lang="en-GB" sz="1600" b="1"/>
              <a:t>Python (Panda’s library)</a:t>
            </a:r>
            <a:r>
              <a:rPr lang="en-GB" sz="1600"/>
              <a:t>, following standard data cleaning protocols recommended in crime analytics and spatial data research [3], [5].</a:t>
            </a:r>
          </a:p>
          <a:p>
            <a:pPr lvl="0" algn="just">
              <a:lnSpc>
                <a:spcPct val="100000"/>
              </a:lnSpc>
            </a:pPr>
            <a:r>
              <a:rPr lang="en-GB" sz="1600"/>
              <a:t> The </a:t>
            </a:r>
            <a:r>
              <a:rPr lang="en-GB" sz="1600" i="1"/>
              <a:t>Date</a:t>
            </a:r>
            <a:r>
              <a:rPr lang="en-GB" sz="1600"/>
              <a:t> variable was converted into datetime format to ensure temporal consistency and enable time-series analysis.</a:t>
            </a:r>
          </a:p>
          <a:p>
            <a:pPr lvl="0" algn="just">
              <a:lnSpc>
                <a:spcPct val="100000"/>
              </a:lnSpc>
            </a:pPr>
            <a:r>
              <a:rPr lang="en-GB" sz="1600"/>
              <a:t> Temporal features including </a:t>
            </a:r>
            <a:r>
              <a:rPr lang="en-GB" sz="1600" b="1"/>
              <a:t>Year, Month, Day, and Day of Week</a:t>
            </a:r>
            <a:r>
              <a:rPr lang="en-GB" sz="1600"/>
              <a:t> were extracted to support seasonal and trend analysis.</a:t>
            </a:r>
          </a:p>
          <a:p>
            <a:pPr lvl="0" algn="just">
              <a:lnSpc>
                <a:spcPct val="100000"/>
              </a:lnSpc>
            </a:pPr>
            <a:r>
              <a:rPr lang="en-GB" sz="1600"/>
              <a:t> Records with missing values in critical analytical variables (</a:t>
            </a:r>
            <a:r>
              <a:rPr lang="en-GB" sz="1600" i="1"/>
              <a:t>Date, Primary Type, Location Description</a:t>
            </a:r>
            <a:r>
              <a:rPr lang="en-GB" sz="1600"/>
              <a:t>) were removed to preserve analytical validity.</a:t>
            </a:r>
          </a:p>
        </p:txBody>
      </p:sp>
      <p:pic>
        <p:nvPicPr>
          <p:cNvPr id="4" name="Content Placeholder 9" descr="A computer code on a white background&#10;&#10;Description automatically generated">
            <a:extLst>
              <a:ext uri="{FF2B5EF4-FFF2-40B4-BE49-F238E27FC236}">
                <a16:creationId xmlns:a16="http://schemas.microsoft.com/office/drawing/2014/main" id="{3CDB5346-02D5-80C9-93FC-BD0331FDCC35}"/>
              </a:ext>
            </a:extLst>
          </p:cNvPr>
          <p:cNvPicPr>
            <a:picLocks noGrp="1" noChangeAspect="1"/>
          </p:cNvPicPr>
          <p:nvPr>
            <p:ph sz="half" idx="2"/>
          </p:nvPr>
        </p:nvPicPr>
        <p:blipFill>
          <a:blip r:embed="rId2"/>
          <a:stretch>
            <a:fillRect/>
          </a:stretch>
        </p:blipFill>
        <p:spPr>
          <a:xfrm>
            <a:off x="6413501" y="2046802"/>
            <a:ext cx="4645023" cy="338351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7E0F1-6B3C-CB44-64F9-889C764143AA}"/>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Clustering Analysis</a:t>
            </a:r>
          </a:p>
        </p:txBody>
      </p:sp>
      <p:pic>
        <p:nvPicPr>
          <p:cNvPr id="3" name="Content Placeholder 5">
            <a:extLst>
              <a:ext uri="{FF2B5EF4-FFF2-40B4-BE49-F238E27FC236}">
                <a16:creationId xmlns:a16="http://schemas.microsoft.com/office/drawing/2014/main" id="{3FF2D7CD-BCDA-FFEB-6B98-F5A0F4A0D4E9}"/>
              </a:ext>
            </a:extLst>
          </p:cNvPr>
          <p:cNvPicPr>
            <a:picLocks noGrp="1" noChangeAspect="1"/>
          </p:cNvPicPr>
          <p:nvPr>
            <p:ph sz="half" idx="1"/>
          </p:nvPr>
        </p:nvPicPr>
        <p:blipFill>
          <a:blip r:embed="rId2"/>
          <a:stretch>
            <a:fillRect/>
          </a:stretch>
        </p:blipFill>
        <p:spPr>
          <a:xfrm>
            <a:off x="2022003" y="2011359"/>
            <a:ext cx="3496610" cy="3448046"/>
          </a:xfrm>
          <a:prstGeom prst="rect">
            <a:avLst/>
          </a:prstGeom>
          <a:noFill/>
          <a:ln>
            <a:noFill/>
          </a:ln>
        </p:spPr>
      </p:pic>
      <p:sp>
        <p:nvSpPr>
          <p:cNvPr id="4" name="Content Placeholder 3">
            <a:extLst>
              <a:ext uri="{FF2B5EF4-FFF2-40B4-BE49-F238E27FC236}">
                <a16:creationId xmlns:a16="http://schemas.microsoft.com/office/drawing/2014/main" id="{80853076-2D14-5BFF-1FF1-D87AC2CFD5DB}"/>
              </a:ext>
            </a:extLst>
          </p:cNvPr>
          <p:cNvSpPr txBox="1">
            <a:spLocks noGrp="1"/>
          </p:cNvSpPr>
          <p:nvPr>
            <p:ph sz="half" idx="2"/>
          </p:nvPr>
        </p:nvSpPr>
        <p:spPr>
          <a:xfrm>
            <a:off x="6413775" y="2017340"/>
            <a:ext cx="4645152" cy="3441518"/>
          </a:xfrm>
          <a:prstGeom prst="rect">
            <a:avLst/>
          </a:prstGeom>
          <a:noFill/>
          <a:ln>
            <a:noFill/>
          </a:ln>
        </p:spPr>
        <p:txBody>
          <a:bodyPr vert="horz" wrap="square" lIns="91440" tIns="45720" rIns="91440" bIns="45720" anchor="t" anchorCtr="0" compatLnSpc="1">
            <a:normAutofit/>
          </a:bodyPr>
          <a:lstStyle/>
          <a:p>
            <a:pPr lvl="0">
              <a:lnSpc>
                <a:spcPct val="110000"/>
              </a:lnSpc>
            </a:pPr>
            <a:r>
              <a:rPr lang="en-US" sz="1900"/>
              <a:t>K-Means clustering was applied using latitude and longitude coordinates. The optimal cluster number was determined using the Elbow Method and SSE analysis.</a:t>
            </a:r>
          </a:p>
          <a:p>
            <a:pPr lvl="0">
              <a:lnSpc>
                <a:spcPct val="110000"/>
              </a:lnSpc>
            </a:pPr>
            <a:r>
              <a:rPr lang="en-US" sz="1900"/>
              <a:t>Clustering results confirm spatial grouping consistent with hotspot mapping techniques [3], [4].</a:t>
            </a:r>
          </a:p>
          <a:p>
            <a:pPr lvl="0">
              <a:lnSpc>
                <a:spcPct val="110000"/>
              </a:lnSpc>
            </a:pPr>
            <a:r>
              <a:rPr lang="en-US" sz="1900"/>
              <a:t>The findings demonstrate spatial concentration in high-risk neighborhoods.</a:t>
            </a:r>
          </a:p>
          <a:p>
            <a:pPr lvl="0">
              <a:lnSpc>
                <a:spcPct val="110000"/>
              </a:lnSpc>
            </a:pPr>
            <a:endParaRPr lang="en-US" sz="1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4E8A6-8633-AF40-FB22-A2F265E099FB}"/>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Spatial Hotspot Visualization</a:t>
            </a:r>
          </a:p>
        </p:txBody>
      </p:sp>
      <p:sp>
        <p:nvSpPr>
          <p:cNvPr id="3" name="Content Placeholder 2">
            <a:extLst>
              <a:ext uri="{FF2B5EF4-FFF2-40B4-BE49-F238E27FC236}">
                <a16:creationId xmlns:a16="http://schemas.microsoft.com/office/drawing/2014/main" id="{6D2732F2-55EA-DA9A-3788-14828022511F}"/>
              </a:ext>
            </a:extLst>
          </p:cNvPr>
          <p:cNvSpPr txBox="1">
            <a:spLocks noGrp="1"/>
          </p:cNvSpPr>
          <p:nvPr>
            <p:ph sz="half" idx="1"/>
          </p:nvPr>
        </p:nvSpPr>
        <p:spPr>
          <a:xfrm>
            <a:off x="1447330" y="2010875"/>
            <a:ext cx="4645152" cy="3448595"/>
          </a:xfrm>
          <a:prstGeom prst="rect">
            <a:avLst/>
          </a:prstGeom>
          <a:noFill/>
          <a:ln>
            <a:noFill/>
          </a:ln>
        </p:spPr>
        <p:txBody>
          <a:bodyPr vert="horz" wrap="square" lIns="91440" tIns="45720" rIns="91440" bIns="45720" anchor="t" anchorCtr="0" compatLnSpc="1">
            <a:normAutofit/>
          </a:bodyPr>
          <a:lstStyle/>
          <a:p>
            <a:pPr lvl="0"/>
            <a:r>
              <a:rPr lang="en-US"/>
              <a:t>Heatmap visualization reveals concentrated crime zones in South and West Chicago.</a:t>
            </a:r>
          </a:p>
          <a:p>
            <a:pPr lvl="0"/>
            <a:r>
              <a:rPr lang="en-US"/>
              <a:t>These results align with Routine Activity Theory and spatial clustering literature [4], [8]. Crime is demonstrably concentrated rather than randomly distributed.</a:t>
            </a:r>
          </a:p>
          <a:p>
            <a:pPr lvl="0"/>
            <a:endParaRPr lang="en-US"/>
          </a:p>
        </p:txBody>
      </p:sp>
      <p:pic>
        <p:nvPicPr>
          <p:cNvPr id="4" name="Content Placeholder 7">
            <a:extLst>
              <a:ext uri="{FF2B5EF4-FFF2-40B4-BE49-F238E27FC236}">
                <a16:creationId xmlns:a16="http://schemas.microsoft.com/office/drawing/2014/main" id="{BF7E2DE7-6A86-CBF5-466B-D3CC320C3AEF}"/>
              </a:ext>
            </a:extLst>
          </p:cNvPr>
          <p:cNvPicPr>
            <a:picLocks noGrp="1" noChangeAspect="1"/>
          </p:cNvPicPr>
          <p:nvPr>
            <p:ph sz="half" idx="2"/>
          </p:nvPr>
        </p:nvPicPr>
        <p:blipFill>
          <a:blip r:embed="rId2"/>
          <a:stretch>
            <a:fillRect/>
          </a:stretch>
        </p:blipFill>
        <p:spPr>
          <a:xfrm>
            <a:off x="6995772" y="2017715"/>
            <a:ext cx="3480480" cy="34417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33A8-B0F6-8E07-AAD6-A91F04C5AE95}"/>
              </a:ext>
            </a:extLst>
          </p:cNvPr>
          <p:cNvSpPr txBox="1">
            <a:spLocks noGrp="1"/>
          </p:cNvSpPr>
          <p:nvPr>
            <p:ph type="title"/>
          </p:nvPr>
        </p:nvSpPr>
        <p:spPr>
          <a:xfrm>
            <a:off x="1449214" y="804891"/>
            <a:ext cx="9605634" cy="1059304"/>
          </a:xfrm>
          <a:prstGeom prst="rect">
            <a:avLst/>
          </a:prstGeom>
          <a:noFill/>
          <a:ln>
            <a:noFill/>
          </a:ln>
        </p:spPr>
        <p:txBody>
          <a:bodyPr vert="horz" wrap="square" lIns="91440" tIns="45720" rIns="91440" bIns="45720" anchor="t" anchorCtr="0" compatLnSpc="1">
            <a:normAutofit/>
          </a:bodyPr>
          <a:lstStyle/>
          <a:p>
            <a:pPr lvl="0"/>
            <a:r>
              <a:rPr lang="en-US"/>
              <a:t>Correlation &amp; Statistical Relationships</a:t>
            </a:r>
          </a:p>
        </p:txBody>
      </p:sp>
      <p:pic>
        <p:nvPicPr>
          <p:cNvPr id="3" name="Content Placeholder 5" descr="A screenshot of a graph&#10;&#10;AI-generated content may be incorrect.">
            <a:extLst>
              <a:ext uri="{FF2B5EF4-FFF2-40B4-BE49-F238E27FC236}">
                <a16:creationId xmlns:a16="http://schemas.microsoft.com/office/drawing/2014/main" id="{2EB2E3A2-7548-0227-B592-47C69AB457CE}"/>
              </a:ext>
            </a:extLst>
          </p:cNvPr>
          <p:cNvPicPr>
            <a:picLocks noGrp="1" noChangeAspect="1"/>
          </p:cNvPicPr>
          <p:nvPr>
            <p:ph sz="half" idx="1"/>
          </p:nvPr>
        </p:nvPicPr>
        <p:blipFill>
          <a:blip r:embed="rId2"/>
          <a:stretch>
            <a:fillRect/>
          </a:stretch>
        </p:blipFill>
        <p:spPr>
          <a:xfrm>
            <a:off x="1446224" y="1859651"/>
            <a:ext cx="4807384" cy="3990304"/>
          </a:xfrm>
          <a:prstGeom prst="rect">
            <a:avLst/>
          </a:prstGeom>
          <a:noFill/>
          <a:ln>
            <a:noFill/>
          </a:ln>
        </p:spPr>
      </p:pic>
      <p:sp>
        <p:nvSpPr>
          <p:cNvPr id="4" name="Content Placeholder 3">
            <a:extLst>
              <a:ext uri="{FF2B5EF4-FFF2-40B4-BE49-F238E27FC236}">
                <a16:creationId xmlns:a16="http://schemas.microsoft.com/office/drawing/2014/main" id="{19E8E7AA-C33E-410B-5AAA-F8D408F92513}"/>
              </a:ext>
            </a:extLst>
          </p:cNvPr>
          <p:cNvSpPr txBox="1">
            <a:spLocks noGrp="1"/>
          </p:cNvSpPr>
          <p:nvPr>
            <p:ph sz="half" idx="2"/>
          </p:nvPr>
        </p:nvSpPr>
        <p:spPr>
          <a:xfrm>
            <a:off x="6413775" y="2017340"/>
            <a:ext cx="4645152" cy="3441518"/>
          </a:xfrm>
          <a:prstGeom prst="rect">
            <a:avLst/>
          </a:prstGeom>
          <a:noFill/>
          <a:ln>
            <a:noFill/>
          </a:ln>
        </p:spPr>
        <p:txBody>
          <a:bodyPr vert="horz" wrap="square" lIns="91440" tIns="45720" rIns="91440" bIns="45720" anchor="t" anchorCtr="0" compatLnSpc="1">
            <a:normAutofit/>
          </a:bodyPr>
          <a:lstStyle/>
          <a:p>
            <a:pPr lvl="0">
              <a:lnSpc>
                <a:spcPct val="110000"/>
              </a:lnSpc>
            </a:pPr>
            <a:r>
              <a:rPr lang="en-US"/>
              <a:t>Correlation analysis shows moderate associations between district density and certain violent crime categories.</a:t>
            </a:r>
          </a:p>
          <a:p>
            <a:pPr lvl="0">
              <a:lnSpc>
                <a:spcPct val="110000"/>
              </a:lnSpc>
            </a:pPr>
            <a:r>
              <a:rPr lang="en-US"/>
              <a:t>While statistical relationships exist, causality cannot be inferred due to observational design limitations.</a:t>
            </a:r>
          </a:p>
          <a:p>
            <a:pPr lvl="0">
              <a:lnSpc>
                <a:spcPct val="110000"/>
              </a:lnSpc>
            </a:pPr>
            <a:r>
              <a:rPr lang="en-US"/>
              <a:t>Spatial modelling approaches such as geographically weighted regression are recommended for deeper analysis [8].</a:t>
            </a:r>
          </a:p>
          <a:p>
            <a:pPr lvl="0">
              <a:lnSpc>
                <a:spcPct val="110000"/>
              </a:lnSpc>
            </a:pP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B327-811B-F225-9383-44EC3988FEA0}"/>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ctr" anchorCtr="1" compatLnSpc="1">
            <a:normAutofit/>
          </a:bodyPr>
          <a:lstStyle/>
          <a:p>
            <a:pPr lvl="0" algn="ctr"/>
            <a:r>
              <a:rPr lang="en-US"/>
              <a:t>Executive Summary</a:t>
            </a:r>
          </a:p>
        </p:txBody>
      </p:sp>
      <p:sp>
        <p:nvSpPr>
          <p:cNvPr id="3" name="Content Placeholder 2">
            <a:extLst>
              <a:ext uri="{FF2B5EF4-FFF2-40B4-BE49-F238E27FC236}">
                <a16:creationId xmlns:a16="http://schemas.microsoft.com/office/drawing/2014/main" id="{22A2EF4C-EF65-DE8A-CC91-37B7EEF7F63A}"/>
              </a:ext>
            </a:extLst>
          </p:cNvPr>
          <p:cNvSpPr txBox="1">
            <a:spLocks noGrp="1"/>
          </p:cNvSpPr>
          <p:nvPr>
            <p:ph idx="1"/>
          </p:nvPr>
        </p:nvSpPr>
        <p:spPr>
          <a:xfrm>
            <a:off x="1451582" y="2015730"/>
            <a:ext cx="10160556" cy="3450616"/>
          </a:xfrm>
          <a:prstGeom prst="rect">
            <a:avLst/>
          </a:prstGeom>
          <a:noFill/>
          <a:ln>
            <a:noFill/>
          </a:ln>
        </p:spPr>
        <p:txBody>
          <a:bodyPr vert="horz" wrap="square" lIns="91440" tIns="45720" rIns="91440" bIns="45720" anchor="t" anchorCtr="0" compatLnSpc="1">
            <a:normAutofit/>
          </a:bodyPr>
          <a:lstStyle/>
          <a:p>
            <a:pPr lvl="0">
              <a:lnSpc>
                <a:spcPct val="110000"/>
              </a:lnSpc>
            </a:pPr>
            <a:r>
              <a:rPr lang="en-US" sz="1900"/>
              <a:t>The study confirms that crime in Chicago exhibits:</a:t>
            </a:r>
          </a:p>
          <a:p>
            <a:pPr lvl="0">
              <a:lnSpc>
                <a:spcPct val="110000"/>
              </a:lnSpc>
            </a:pPr>
            <a:r>
              <a:rPr lang="en-US" sz="1900"/>
              <a:t>• Strong spatial clustering</a:t>
            </a:r>
            <a:br>
              <a:rPr lang="en-US" sz="1900"/>
            </a:br>
            <a:r>
              <a:rPr lang="en-US" sz="1900"/>
              <a:t> • Seasonal temporal variation</a:t>
            </a:r>
            <a:br>
              <a:rPr lang="en-US" sz="1900"/>
            </a:br>
            <a:r>
              <a:rPr lang="en-US" sz="1900"/>
              <a:t> • District-level inequality</a:t>
            </a:r>
            <a:br>
              <a:rPr lang="en-US" sz="1900"/>
            </a:br>
            <a:r>
              <a:rPr lang="en-US" sz="1900"/>
              <a:t> • Dominance of property-related crimes</a:t>
            </a:r>
          </a:p>
          <a:p>
            <a:pPr lvl="0">
              <a:lnSpc>
                <a:spcPct val="110000"/>
              </a:lnSpc>
            </a:pPr>
            <a:r>
              <a:rPr lang="en-US" sz="1900"/>
              <a:t>The findings align with environmental criminology theory [8] and empirical hotspot mapping research [3], [4].</a:t>
            </a:r>
          </a:p>
          <a:p>
            <a:pPr lvl="0">
              <a:lnSpc>
                <a:spcPct val="110000"/>
              </a:lnSpc>
            </a:pPr>
            <a:r>
              <a:rPr lang="en-US" sz="1900"/>
              <a:t>Spatial analytics and clustering methods provide valuable support for data-driven policing strategies [6].</a:t>
            </a:r>
          </a:p>
          <a:p>
            <a:pPr lvl="0">
              <a:lnSpc>
                <a:spcPct val="110000"/>
              </a:lnSpc>
            </a:pPr>
            <a:endParaRPr lang="en-US" sz="19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CFABA-2A3F-130D-AF68-50DF9F167FE0}"/>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ctr" anchorCtr="1" compatLnSpc="1">
            <a:normAutofit/>
          </a:bodyPr>
          <a:lstStyle/>
          <a:p>
            <a:pPr lvl="0" algn="ctr"/>
            <a:r>
              <a:rPr lang="en-US"/>
              <a:t>References</a:t>
            </a:r>
          </a:p>
        </p:txBody>
      </p:sp>
      <p:sp>
        <p:nvSpPr>
          <p:cNvPr id="3" name="Content Placeholder 2">
            <a:extLst>
              <a:ext uri="{FF2B5EF4-FFF2-40B4-BE49-F238E27FC236}">
                <a16:creationId xmlns:a16="http://schemas.microsoft.com/office/drawing/2014/main" id="{F902148E-406C-B1C1-2ACE-48A392F1B63A}"/>
              </a:ext>
            </a:extLst>
          </p:cNvPr>
          <p:cNvSpPr txBox="1">
            <a:spLocks noGrp="1"/>
          </p:cNvSpPr>
          <p:nvPr>
            <p:ph idx="1"/>
          </p:nvPr>
        </p:nvSpPr>
        <p:spPr>
          <a:xfrm>
            <a:off x="1451582" y="2015730"/>
            <a:ext cx="10160556" cy="3450616"/>
          </a:xfrm>
          <a:prstGeom prst="rect">
            <a:avLst/>
          </a:prstGeom>
          <a:noFill/>
          <a:ln>
            <a:noFill/>
          </a:ln>
        </p:spPr>
        <p:txBody>
          <a:bodyPr vert="horz" wrap="square" lIns="91440" tIns="45720" rIns="91440" bIns="45720" anchor="t" anchorCtr="0" compatLnSpc="1">
            <a:normAutofit/>
          </a:bodyPr>
          <a:lstStyle/>
          <a:p>
            <a:pPr lvl="0">
              <a:lnSpc>
                <a:spcPct val="100000"/>
              </a:lnSpc>
              <a:buNone/>
            </a:pPr>
            <a:r>
              <a:rPr lang="en-US" sz="1400"/>
              <a:t>[1] A. Alqahtani </a:t>
            </a:r>
            <a:r>
              <a:rPr lang="en-US" sz="1400" i="1"/>
              <a:t>et al.</a:t>
            </a:r>
            <a:r>
              <a:rPr lang="en-US" sz="1400"/>
              <a:t>, “Crime analysis in Chicago city,” </a:t>
            </a:r>
            <a:r>
              <a:rPr lang="en-US" sz="1400" i="1"/>
              <a:t>Proc. ICICS</a:t>
            </a:r>
            <a:r>
              <a:rPr lang="en-US" sz="1400"/>
              <a:t>, 2019.</a:t>
            </a:r>
          </a:p>
          <a:p>
            <a:pPr lvl="0">
              <a:lnSpc>
                <a:spcPct val="100000"/>
              </a:lnSpc>
              <a:buNone/>
            </a:pPr>
            <a:r>
              <a:rPr lang="en-US" sz="1400"/>
              <a:t>[2] M. Feng </a:t>
            </a:r>
            <a:r>
              <a:rPr lang="en-US" sz="1400" i="1"/>
              <a:t>et al.</a:t>
            </a:r>
            <a:r>
              <a:rPr lang="en-US" sz="1400"/>
              <a:t>, “Big data analytics for crime prediction,” </a:t>
            </a:r>
            <a:r>
              <a:rPr lang="en-US" sz="1400" i="1"/>
              <a:t>IEEE Access</a:t>
            </a:r>
            <a:r>
              <a:rPr lang="en-US" sz="1400"/>
              <a:t>, 2019.</a:t>
            </a:r>
          </a:p>
          <a:p>
            <a:pPr lvl="0">
              <a:lnSpc>
                <a:spcPct val="100000"/>
              </a:lnSpc>
              <a:buNone/>
            </a:pPr>
            <a:r>
              <a:rPr lang="en-US" sz="1400"/>
              <a:t>[3] X. Zhang </a:t>
            </a:r>
            <a:r>
              <a:rPr lang="en-US" sz="1400" i="1"/>
              <a:t>et al.</a:t>
            </a:r>
            <a:r>
              <a:rPr lang="en-US" sz="1400"/>
              <a:t>, “Detecting and mapping crime hot spots,” </a:t>
            </a:r>
            <a:r>
              <a:rPr lang="en-US" sz="1400" i="1"/>
              <a:t>Proc. Geoinformatics</a:t>
            </a:r>
            <a:r>
              <a:rPr lang="en-US" sz="1400"/>
              <a:t>, 2010.</a:t>
            </a:r>
          </a:p>
          <a:p>
            <a:pPr lvl="0">
              <a:lnSpc>
                <a:spcPct val="100000"/>
              </a:lnSpc>
              <a:buNone/>
            </a:pPr>
            <a:r>
              <a:rPr lang="en-US" sz="1400"/>
              <a:t>[4] D. Wang </a:t>
            </a:r>
            <a:r>
              <a:rPr lang="en-US" sz="1400" i="1"/>
              <a:t>et al.</a:t>
            </a:r>
            <a:r>
              <a:rPr lang="en-US" sz="1400"/>
              <a:t>, “Crime hotspot mapping using spatial data mining,” </a:t>
            </a:r>
            <a:r>
              <a:rPr lang="en-US" sz="1400" i="1"/>
              <a:t>Applied Intelligence</a:t>
            </a:r>
            <a:r>
              <a:rPr lang="en-US" sz="1400"/>
              <a:t>, 2013.</a:t>
            </a:r>
          </a:p>
          <a:p>
            <a:pPr lvl="0">
              <a:lnSpc>
                <a:spcPct val="100000"/>
              </a:lnSpc>
              <a:buNone/>
            </a:pPr>
            <a:r>
              <a:rPr lang="en-US" sz="1400"/>
              <a:t>[5] K. Noray, “Police brutality and crime: Evidence from Chicago,” </a:t>
            </a:r>
            <a:r>
              <a:rPr lang="en-US" sz="1400" i="1"/>
              <a:t>J. Urban Economics</a:t>
            </a:r>
            <a:r>
              <a:rPr lang="en-US" sz="1400"/>
              <a:t>, 2023.</a:t>
            </a:r>
          </a:p>
          <a:p>
            <a:pPr lvl="0">
              <a:lnSpc>
                <a:spcPct val="100000"/>
              </a:lnSpc>
              <a:buNone/>
            </a:pPr>
            <a:r>
              <a:rPr lang="en-US" sz="1400"/>
              <a:t>[6] University of Chicago Crime Lab, “Chicago Crime Trends Report,” 2025.</a:t>
            </a:r>
          </a:p>
          <a:p>
            <a:pPr lvl="0">
              <a:lnSpc>
                <a:spcPct val="100000"/>
              </a:lnSpc>
              <a:buNone/>
            </a:pPr>
            <a:r>
              <a:rPr lang="en-US" sz="1400"/>
              <a:t>[7] S. V. Nath, “Crime pattern detection using data mining,” </a:t>
            </a:r>
            <a:r>
              <a:rPr lang="en-US" sz="1400" i="1"/>
              <a:t>Proc. IEEE WI-IAT</a:t>
            </a:r>
            <a:r>
              <a:rPr lang="en-US" sz="1400"/>
              <a:t>, 2006.</a:t>
            </a:r>
          </a:p>
          <a:p>
            <a:pPr lvl="0">
              <a:lnSpc>
                <a:spcPct val="100000"/>
              </a:lnSpc>
              <a:buNone/>
            </a:pPr>
            <a:r>
              <a:rPr lang="en-US" sz="1400"/>
              <a:t>[8] S. Chainey and J. Ratcliffe, </a:t>
            </a:r>
            <a:r>
              <a:rPr lang="en-US" sz="1400" i="1"/>
              <a:t>GIS and Crime Mapping</a:t>
            </a:r>
            <a:r>
              <a:rPr lang="en-US" sz="1400"/>
              <a:t>. Wiley, 2005.</a:t>
            </a:r>
          </a:p>
          <a:p>
            <a:pPr lvl="0">
              <a:lnSpc>
                <a:spcPct val="100000"/>
              </a:lnSpc>
              <a:buNone/>
            </a:pPr>
            <a:r>
              <a:rPr lang="en-US" sz="1400"/>
              <a:t>[9] K. J. Bowers </a:t>
            </a:r>
            <a:r>
              <a:rPr lang="en-US" sz="1400" i="1"/>
              <a:t>et al.</a:t>
            </a:r>
            <a:r>
              <a:rPr lang="en-US" sz="1400"/>
              <a:t>, “Prospective hotspotting,” </a:t>
            </a:r>
            <a:r>
              <a:rPr lang="en-US" sz="1400" i="1"/>
              <a:t>British Journal of Criminology</a:t>
            </a:r>
            <a:r>
              <a:rPr lang="en-US" sz="1400"/>
              <a:t>, 2004.</a:t>
            </a:r>
          </a:p>
          <a:p>
            <a:pPr lvl="0">
              <a:lnSpc>
                <a:spcPct val="100000"/>
              </a:lnSpc>
              <a:buNone/>
            </a:pPr>
            <a:endParaRPr lang="en-US" sz="1400"/>
          </a:p>
          <a:p>
            <a:pPr lvl="0">
              <a:lnSpc>
                <a:spcPct val="100000"/>
              </a:lnSpc>
              <a:buNone/>
            </a:pPr>
            <a:endParaRPr lang="en-US" sz="1400"/>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TM10001114%5b%5bfn=Gallery%5d%5d</Template>
  <TotalTime>127</TotalTime>
  <Words>1047</Words>
  <Application>Microsoft Office PowerPoint</Application>
  <PresentationFormat>Widescreen</PresentationFormat>
  <Paragraphs>59</Paragraphs>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Gallery</vt:lpstr>
      <vt:lpstr>EXPLORATORY DATA ANALYSIS </vt:lpstr>
      <vt:lpstr>Introduction</vt:lpstr>
      <vt:lpstr>Research Objectives</vt:lpstr>
      <vt:lpstr>Dataset Overview</vt:lpstr>
      <vt:lpstr>Univariate Analysis – Top 10 Crime Categories</vt:lpstr>
      <vt:lpstr>Temporal Distribution</vt:lpstr>
      <vt:lpstr>Multivariate Analysis – District Concentration</vt:lpstr>
      <vt:lpstr>Multivariate Analysis – Crime vs Location Type</vt:lpstr>
      <vt:lpstr>Data Cleaning &amp; Preprocessing</vt:lpstr>
      <vt:lpstr>Clustering Analysis</vt:lpstr>
      <vt:lpstr>Spatial Hotspot Visualization</vt:lpstr>
      <vt:lpstr>Correlation &amp; Statistical Relationships</vt:lpstr>
      <vt:lpstr>Executive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EXPLORATORY DATA ANALYSIS</dc:title>
  <dc:creator>Pushpendra Sandipbhai Vaghani</dc:creator>
  <cp:lastModifiedBy>Pushpendra Sandipbhai Vaghani (2518411)</cp:lastModifiedBy>
  <cp:revision>97</cp:revision>
  <dcterms:created xsi:type="dcterms:W3CDTF">2026-02-16T21:04:29Z</dcterms:created>
  <dcterms:modified xsi:type="dcterms:W3CDTF">2026-03-02T15:26:07Z</dcterms:modified>
</cp:coreProperties>
</file>