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21383625" cy="30275213"/>
  <p:notesSz cx="30275213" cy="21383625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0"/>
  </p:normalViewPr>
  <p:slideViewPr>
    <p:cSldViewPr snapToGrid="0" snapToObjects="1">
      <p:cViewPr>
        <p:scale>
          <a:sx n="42" d="100"/>
          <a:sy n="42" d="100"/>
        </p:scale>
        <p:origin x="1051" y="-5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9216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11.svg"/><Relationship Id="rId18" Type="http://schemas.openxmlformats.org/officeDocument/2006/relationships/image" Target="../media/image16.svg"/><Relationship Id="rId26" Type="http://schemas.openxmlformats.org/officeDocument/2006/relationships/image" Target="../media/image24.svg"/><Relationship Id="rId3" Type="http://schemas.openxmlformats.org/officeDocument/2006/relationships/image" Target="../media/image1.png"/><Relationship Id="rId21" Type="http://schemas.openxmlformats.org/officeDocument/2006/relationships/image" Target="../media/image19.svg"/><Relationship Id="rId34" Type="http://schemas.openxmlformats.org/officeDocument/2006/relationships/image" Target="../media/image32.svg"/><Relationship Id="rId7" Type="http://schemas.openxmlformats.org/officeDocument/2006/relationships/image" Target="../media/image5.svg"/><Relationship Id="rId12" Type="http://schemas.openxmlformats.org/officeDocument/2006/relationships/image" Target="../media/image10.svg"/><Relationship Id="rId17" Type="http://schemas.openxmlformats.org/officeDocument/2006/relationships/image" Target="../media/image15.svg"/><Relationship Id="rId25" Type="http://schemas.openxmlformats.org/officeDocument/2006/relationships/image" Target="../media/image23.svg"/><Relationship Id="rId33" Type="http://schemas.openxmlformats.org/officeDocument/2006/relationships/image" Target="../media/image31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svg"/><Relationship Id="rId20" Type="http://schemas.openxmlformats.org/officeDocument/2006/relationships/image" Target="../media/image18.svg"/><Relationship Id="rId29" Type="http://schemas.openxmlformats.org/officeDocument/2006/relationships/image" Target="../media/image27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11" Type="http://schemas.openxmlformats.org/officeDocument/2006/relationships/image" Target="../media/image9.svg"/><Relationship Id="rId24" Type="http://schemas.openxmlformats.org/officeDocument/2006/relationships/image" Target="../media/image22.svg"/><Relationship Id="rId32" Type="http://schemas.openxmlformats.org/officeDocument/2006/relationships/image" Target="../media/image30.svg"/><Relationship Id="rId5" Type="http://schemas.openxmlformats.org/officeDocument/2006/relationships/image" Target="../media/image3.svg"/><Relationship Id="rId15" Type="http://schemas.openxmlformats.org/officeDocument/2006/relationships/image" Target="../media/image13.svg"/><Relationship Id="rId23" Type="http://schemas.openxmlformats.org/officeDocument/2006/relationships/image" Target="../media/image21.svg"/><Relationship Id="rId28" Type="http://schemas.openxmlformats.org/officeDocument/2006/relationships/image" Target="../media/image26.svg"/><Relationship Id="rId36" Type="http://schemas.openxmlformats.org/officeDocument/2006/relationships/image" Target="../media/image34.png"/><Relationship Id="rId10" Type="http://schemas.openxmlformats.org/officeDocument/2006/relationships/image" Target="../media/image8.svg"/><Relationship Id="rId19" Type="http://schemas.openxmlformats.org/officeDocument/2006/relationships/image" Target="../media/image17.svg"/><Relationship Id="rId31" Type="http://schemas.openxmlformats.org/officeDocument/2006/relationships/image" Target="../media/image29.svg"/><Relationship Id="rId4" Type="http://schemas.openxmlformats.org/officeDocument/2006/relationships/image" Target="../media/image2.png"/><Relationship Id="rId9" Type="http://schemas.openxmlformats.org/officeDocument/2006/relationships/image" Target="../media/image7.svg"/><Relationship Id="rId14" Type="http://schemas.openxmlformats.org/officeDocument/2006/relationships/image" Target="../media/image12.svg"/><Relationship Id="rId22" Type="http://schemas.openxmlformats.org/officeDocument/2006/relationships/image" Target="../media/image20.svg"/><Relationship Id="rId27" Type="http://schemas.openxmlformats.org/officeDocument/2006/relationships/image" Target="../media/image25.svg"/><Relationship Id="rId30" Type="http://schemas.openxmlformats.org/officeDocument/2006/relationships/image" Target="../media/image28.svg"/><Relationship Id="rId35" Type="http://schemas.openxmlformats.org/officeDocument/2006/relationships/image" Target="../media/image3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rot="1080000">
            <a:off x="18928080" y="-365760"/>
            <a:ext cx="3383280" cy="3383280"/>
          </a:xfrm>
          <a:prstGeom prst="arc">
            <a:avLst/>
          </a:prstGeom>
          <a:solidFill>
            <a:srgbClr val="FFF7DE">
              <a:alpha val="80000"/>
            </a:srgbClr>
          </a:solidFill>
          <a:ln w="12700">
            <a:solidFill>
              <a:srgbClr val="FFF7DE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-640080" y="26334720"/>
            <a:ext cx="3017520" cy="3017520"/>
          </a:xfrm>
          <a:prstGeom prst="ellipse">
            <a:avLst/>
          </a:prstGeom>
          <a:solidFill>
            <a:srgbClr val="E9F7F5"/>
          </a:solidFill>
          <a:ln w="12700">
            <a:solidFill>
              <a:srgbClr val="E9F7F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16642080" y="594360"/>
            <a:ext cx="109728" cy="109728"/>
          </a:xfrm>
          <a:prstGeom prst="ellipse">
            <a:avLst/>
          </a:prstGeom>
          <a:solidFill>
            <a:srgbClr val="F36C5B"/>
          </a:solidFill>
          <a:ln w="1270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Shape 3"/>
          <p:cNvSpPr/>
          <p:nvPr/>
        </p:nvSpPr>
        <p:spPr>
          <a:xfrm>
            <a:off x="17373600" y="1051560"/>
            <a:ext cx="109728" cy="109728"/>
          </a:xfrm>
          <a:prstGeom prst="ellipse">
            <a:avLst/>
          </a:prstGeom>
          <a:solidFill>
            <a:srgbClr val="F5B642"/>
          </a:solidFill>
          <a:ln w="1270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16962120" y="1600200"/>
            <a:ext cx="109728" cy="109728"/>
          </a:xfrm>
          <a:prstGeom prst="ellipse">
            <a:avLst/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3"/>
          <p:cNvSpPr/>
          <p:nvPr/>
        </p:nvSpPr>
        <p:spPr>
          <a:xfrm>
            <a:off x="4343400" y="457200"/>
            <a:ext cx="0" cy="1828800"/>
          </a:xfrm>
          <a:prstGeom prst="line">
            <a:avLst/>
          </a:prstGeom>
          <a:noFill/>
          <a:ln w="15240">
            <a:solidFill>
              <a:srgbClr val="102A5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Shape 14"/>
          <p:cNvSpPr/>
          <p:nvPr/>
        </p:nvSpPr>
        <p:spPr>
          <a:xfrm>
            <a:off x="4709160" y="411480"/>
            <a:ext cx="5577840" cy="384048"/>
          </a:xfrm>
          <a:prstGeom prst="roundRect">
            <a:avLst>
              <a:gd name="adj" fmla="val 47619"/>
            </a:avLst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 txBox="1"/>
          <p:nvPr/>
        </p:nvSpPr>
        <p:spPr>
          <a:xfrm>
            <a:off x="4919472" y="429768"/>
            <a:ext cx="55778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FINAL-YEAR PROJECT • EXHIBITION POSTER</a:t>
            </a:r>
            <a:endParaRPr lang="en-US" sz="1160" dirty="0"/>
          </a:p>
        </p:txBody>
      </p:sp>
      <p:sp>
        <p:nvSpPr>
          <p:cNvPr id="18" name="Text 16"/>
          <p:cNvSpPr txBox="1"/>
          <p:nvPr/>
        </p:nvSpPr>
        <p:spPr>
          <a:xfrm>
            <a:off x="5289804" y="868680"/>
            <a:ext cx="457200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3100" b="1" dirty="0">
                <a:solidFill>
                  <a:srgbClr val="0C8F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Study Track:</a:t>
            </a:r>
            <a:endParaRPr lang="en-US" sz="3100" dirty="0"/>
          </a:p>
        </p:txBody>
      </p:sp>
      <p:sp>
        <p:nvSpPr>
          <p:cNvPr id="19" name="Text 17"/>
          <p:cNvSpPr txBox="1"/>
          <p:nvPr/>
        </p:nvSpPr>
        <p:spPr>
          <a:xfrm>
            <a:off x="5246578" y="1389888"/>
            <a:ext cx="11338560" cy="15270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6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 and Development of a Web-Based Task and Deadline Management System for Students</a:t>
            </a:r>
            <a:endParaRPr lang="en-US" sz="2650" dirty="0"/>
          </a:p>
        </p:txBody>
      </p:sp>
      <p:sp>
        <p:nvSpPr>
          <p:cNvPr id="20" name="Text 18"/>
          <p:cNvSpPr txBox="1"/>
          <p:nvPr/>
        </p:nvSpPr>
        <p:spPr>
          <a:xfrm>
            <a:off x="4709160" y="3090672"/>
            <a:ext cx="114300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2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Sanobia Nosheen Ahmed  |  BSc Applied Computing  |  Student ID: 2314145</a:t>
            </a:r>
            <a:endParaRPr lang="en-US" sz="1320" dirty="0"/>
          </a:p>
        </p:txBody>
      </p:sp>
      <p:sp>
        <p:nvSpPr>
          <p:cNvPr id="21" name="Text 19"/>
          <p:cNvSpPr txBox="1"/>
          <p:nvPr/>
        </p:nvSpPr>
        <p:spPr>
          <a:xfrm>
            <a:off x="4709160" y="3511296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6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student-centred web application for planning work, monitoring deadlines and making progress visible.</a:t>
            </a:r>
            <a:endParaRPr lang="en-US" sz="1260" dirty="0"/>
          </a:p>
        </p:txBody>
      </p:sp>
      <p:pic>
        <p:nvPicPr>
          <p:cNvPr id="22" name="Image 0" descr="/mnt/data/a_colorful_vector_illustration_style_png_with_a_t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64840" y="487680"/>
            <a:ext cx="4983480" cy="3322320"/>
          </a:xfrm>
          <a:prstGeom prst="rect">
            <a:avLst/>
          </a:prstGeom>
        </p:spPr>
      </p:pic>
      <p:sp>
        <p:nvSpPr>
          <p:cNvPr id="23" name="Shape 20"/>
          <p:cNvSpPr/>
          <p:nvPr/>
        </p:nvSpPr>
        <p:spPr>
          <a:xfrm>
            <a:off x="502920" y="4041648"/>
            <a:ext cx="20345400" cy="0"/>
          </a:xfrm>
          <a:prstGeom prst="line">
            <a:avLst/>
          </a:prstGeom>
          <a:noFill/>
          <a:ln w="2794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Shape 21"/>
          <p:cNvSpPr/>
          <p:nvPr/>
        </p:nvSpPr>
        <p:spPr>
          <a:xfrm>
            <a:off x="13807440" y="4087368"/>
            <a:ext cx="3657600" cy="0"/>
          </a:xfrm>
          <a:prstGeom prst="line">
            <a:avLst/>
          </a:prstGeom>
          <a:noFill/>
          <a:ln w="66040">
            <a:solidFill>
              <a:srgbClr val="F36C5B">
                <a:alpha val="9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" name="Shape 22"/>
          <p:cNvSpPr/>
          <p:nvPr/>
        </p:nvSpPr>
        <p:spPr>
          <a:xfrm>
            <a:off x="502920" y="4343400"/>
            <a:ext cx="9829800" cy="3913632"/>
          </a:xfrm>
          <a:prstGeom prst="roundRect">
            <a:avLst>
              <a:gd name="adj" fmla="val 4206"/>
            </a:avLst>
          </a:prstGeom>
          <a:solidFill>
            <a:srgbClr val="FFFFFF"/>
          </a:solidFill>
          <a:ln w="16510">
            <a:solidFill>
              <a:srgbClr val="4EA8DE"/>
            </a:solidFill>
            <a:prstDash val="solid"/>
          </a:ln>
          <a:effectLst>
            <a:outerShdw blurRad="27940" dist="15240" dir="27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6" name="Shape 23"/>
          <p:cNvSpPr/>
          <p:nvPr/>
        </p:nvSpPr>
        <p:spPr>
          <a:xfrm>
            <a:off x="557784" y="4407408"/>
            <a:ext cx="658368" cy="658368"/>
          </a:xfrm>
          <a:prstGeom prst="ellipse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Text 24"/>
          <p:cNvSpPr txBox="1"/>
          <p:nvPr/>
        </p:nvSpPr>
        <p:spPr>
          <a:xfrm>
            <a:off x="557784" y="4407408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900" dirty="0"/>
          </a:p>
        </p:txBody>
      </p:sp>
      <p:sp>
        <p:nvSpPr>
          <p:cNvPr id="28" name="Text 25"/>
          <p:cNvSpPr txBox="1"/>
          <p:nvPr/>
        </p:nvSpPr>
        <p:spPr>
          <a:xfrm>
            <a:off x="1371600" y="4462272"/>
            <a:ext cx="619963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 &amp; Rationale</a:t>
            </a:r>
            <a:endParaRPr lang="en-US" sz="1850" dirty="0"/>
          </a:p>
        </p:txBody>
      </p:sp>
      <p:sp>
        <p:nvSpPr>
          <p:cNvPr id="29" name="Text 26"/>
          <p:cNvSpPr txBox="1"/>
          <p:nvPr/>
        </p:nvSpPr>
        <p:spPr>
          <a:xfrm>
            <a:off x="896112" y="5248656"/>
            <a:ext cx="521208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often manage assignments, reading, exams and personal tasks across separate notebooks, emails, calendars and learning platforms.</a:t>
            </a:r>
            <a:endParaRPr lang="en-US" sz="1400" dirty="0"/>
          </a:p>
        </p:txBody>
      </p:sp>
      <p:sp>
        <p:nvSpPr>
          <p:cNvPr id="30" name="Text 27"/>
          <p:cNvSpPr txBox="1"/>
          <p:nvPr/>
        </p:nvSpPr>
        <p:spPr>
          <a:xfrm>
            <a:off x="896112" y="6446520"/>
            <a:ext cx="4297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36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fragmentation can cause:</a:t>
            </a:r>
            <a:endParaRPr lang="en-US" sz="1360" dirty="0"/>
          </a:p>
        </p:txBody>
      </p:sp>
      <p:sp>
        <p:nvSpPr>
          <p:cNvPr id="31" name="Shape 28"/>
          <p:cNvSpPr/>
          <p:nvPr/>
        </p:nvSpPr>
        <p:spPr>
          <a:xfrm>
            <a:off x="896112" y="6940296"/>
            <a:ext cx="128016" cy="128016"/>
          </a:xfrm>
          <a:prstGeom prst="ellipse">
            <a:avLst/>
          </a:prstGeom>
          <a:solidFill>
            <a:srgbClr val="F36C5B"/>
          </a:solidFill>
          <a:ln w="1270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" name="Text 29"/>
          <p:cNvSpPr txBox="1"/>
          <p:nvPr/>
        </p:nvSpPr>
        <p:spPr>
          <a:xfrm>
            <a:off x="1152144" y="6830568"/>
            <a:ext cx="413308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6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missed or late deadlines</a:t>
            </a:r>
            <a:endParaRPr lang="en-US" sz="1260" dirty="0"/>
          </a:p>
        </p:txBody>
      </p:sp>
      <p:sp>
        <p:nvSpPr>
          <p:cNvPr id="33" name="Shape 30"/>
          <p:cNvSpPr/>
          <p:nvPr/>
        </p:nvSpPr>
        <p:spPr>
          <a:xfrm>
            <a:off x="896112" y="7278624"/>
            <a:ext cx="128016" cy="128016"/>
          </a:xfrm>
          <a:prstGeom prst="ellipse">
            <a:avLst/>
          </a:prstGeom>
          <a:solidFill>
            <a:srgbClr val="F5B642"/>
          </a:solidFill>
          <a:ln w="1270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31"/>
          <p:cNvSpPr txBox="1"/>
          <p:nvPr/>
        </p:nvSpPr>
        <p:spPr>
          <a:xfrm>
            <a:off x="1152144" y="7168896"/>
            <a:ext cx="413308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6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poor visibility of workload</a:t>
            </a:r>
            <a:endParaRPr lang="en-US" sz="1260" dirty="0"/>
          </a:p>
        </p:txBody>
      </p:sp>
      <p:sp>
        <p:nvSpPr>
          <p:cNvPr id="35" name="Shape 32"/>
          <p:cNvSpPr/>
          <p:nvPr/>
        </p:nvSpPr>
        <p:spPr>
          <a:xfrm>
            <a:off x="896112" y="7616952"/>
            <a:ext cx="128016" cy="128016"/>
          </a:xfrm>
          <a:prstGeom prst="ellipse">
            <a:avLst/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" name="Text 33"/>
          <p:cNvSpPr txBox="1"/>
          <p:nvPr/>
        </p:nvSpPr>
        <p:spPr>
          <a:xfrm>
            <a:off x="1152144" y="7507224"/>
            <a:ext cx="413308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6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weak progress monitoring</a:t>
            </a:r>
            <a:endParaRPr lang="en-US" sz="1260" dirty="0"/>
          </a:p>
        </p:txBody>
      </p:sp>
      <p:sp>
        <p:nvSpPr>
          <p:cNvPr id="37" name="Shape 34"/>
          <p:cNvSpPr/>
          <p:nvPr/>
        </p:nvSpPr>
        <p:spPr>
          <a:xfrm rot="-180000">
            <a:off x="4343400" y="7498080"/>
            <a:ext cx="1600200" cy="512064"/>
          </a:xfrm>
          <a:prstGeom prst="rect">
            <a:avLst/>
          </a:prstGeom>
          <a:solidFill>
            <a:srgbClr val="FFF7DE">
              <a:alpha val="98000"/>
            </a:srgbClr>
          </a:solidFill>
          <a:ln w="12700">
            <a:solidFill>
              <a:srgbClr val="FFF7DE"/>
            </a:solidFill>
            <a:prstDash val="solid"/>
          </a:ln>
          <a:effectLst>
            <a:outerShdw blurRad="15240" dist="889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8" name="Text 35"/>
          <p:cNvSpPr txBox="1"/>
          <p:nvPr/>
        </p:nvSpPr>
        <p:spPr>
          <a:xfrm rot="-180000">
            <a:off x="4416552" y="7516368"/>
            <a:ext cx="145389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organised view</a:t>
            </a:r>
            <a:endParaRPr lang="en-US" sz="1080" dirty="0"/>
          </a:p>
        </p:txBody>
      </p:sp>
      <p:pic>
        <p:nvPicPr>
          <p:cNvPr id="39" name="Image 1" descr="/mnt/data/a_colorful_hand_drawn_cartoon_illustration_on_a_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4990" y="4956048"/>
            <a:ext cx="4320540" cy="2880360"/>
          </a:xfrm>
          <a:prstGeom prst="rect">
            <a:avLst/>
          </a:prstGeom>
        </p:spPr>
      </p:pic>
      <p:sp>
        <p:nvSpPr>
          <p:cNvPr id="40" name="Shape 36"/>
          <p:cNvSpPr/>
          <p:nvPr/>
        </p:nvSpPr>
        <p:spPr>
          <a:xfrm>
            <a:off x="10561320" y="4343400"/>
            <a:ext cx="10314432" cy="3913632"/>
          </a:xfrm>
          <a:prstGeom prst="roundRect">
            <a:avLst>
              <a:gd name="adj" fmla="val 4206"/>
            </a:avLst>
          </a:prstGeom>
          <a:solidFill>
            <a:srgbClr val="FFFFFF"/>
          </a:solidFill>
          <a:ln w="16510">
            <a:solidFill>
              <a:srgbClr val="0C8F87"/>
            </a:solidFill>
            <a:prstDash val="solid"/>
          </a:ln>
          <a:effectLst>
            <a:outerShdw blurRad="354838000" dist="193548000"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41" name="Shape 37"/>
          <p:cNvSpPr/>
          <p:nvPr/>
        </p:nvSpPr>
        <p:spPr>
          <a:xfrm>
            <a:off x="10616184" y="4407408"/>
            <a:ext cx="658368" cy="658368"/>
          </a:xfrm>
          <a:prstGeom prst="ellipse">
            <a:avLst/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2" name="Text 38"/>
          <p:cNvSpPr txBox="1"/>
          <p:nvPr/>
        </p:nvSpPr>
        <p:spPr>
          <a:xfrm>
            <a:off x="10616184" y="4407408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900" dirty="0"/>
          </a:p>
        </p:txBody>
      </p:sp>
      <p:sp>
        <p:nvSpPr>
          <p:cNvPr id="43" name="Text 39"/>
          <p:cNvSpPr txBox="1"/>
          <p:nvPr/>
        </p:nvSpPr>
        <p:spPr>
          <a:xfrm>
            <a:off x="11430000" y="4462272"/>
            <a:ext cx="665683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 &amp; Objectives</a:t>
            </a:r>
            <a:endParaRPr lang="en-US" sz="1850" dirty="0"/>
          </a:p>
        </p:txBody>
      </p:sp>
      <p:pic>
        <p:nvPicPr>
          <p:cNvPr id="44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972800" y="5230368"/>
            <a:ext cx="932688" cy="932688"/>
          </a:xfrm>
          <a:prstGeom prst="rect">
            <a:avLst/>
          </a:prstGeom>
        </p:spPr>
      </p:pic>
      <p:sp>
        <p:nvSpPr>
          <p:cNvPr id="45" name="Text 40"/>
          <p:cNvSpPr txBox="1"/>
          <p:nvPr/>
        </p:nvSpPr>
        <p:spPr>
          <a:xfrm>
            <a:off x="12115800" y="5138928"/>
            <a:ext cx="1828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430" b="1" dirty="0">
                <a:solidFill>
                  <a:srgbClr val="087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</a:t>
            </a:r>
            <a:endParaRPr lang="en-US" sz="1430" dirty="0"/>
          </a:p>
        </p:txBody>
      </p:sp>
      <p:sp>
        <p:nvSpPr>
          <p:cNvPr id="46" name="Text 41"/>
          <p:cNvSpPr txBox="1"/>
          <p:nvPr/>
        </p:nvSpPr>
        <p:spPr>
          <a:xfrm>
            <a:off x="12115800" y="5504688"/>
            <a:ext cx="3931920" cy="15727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design, develop and evaluate a secure student-centred web application that helps learners organise academic work, monitor progress and reduce missed deadlines.</a:t>
            </a:r>
            <a:endParaRPr lang="en-US" sz="1320" dirty="0"/>
          </a:p>
        </p:txBody>
      </p:sp>
      <p:sp>
        <p:nvSpPr>
          <p:cNvPr id="47" name="Shape 42"/>
          <p:cNvSpPr/>
          <p:nvPr/>
        </p:nvSpPr>
        <p:spPr>
          <a:xfrm>
            <a:off x="16239744" y="5166360"/>
            <a:ext cx="0" cy="2514600"/>
          </a:xfrm>
          <a:prstGeom prst="line">
            <a:avLst/>
          </a:prstGeom>
          <a:noFill/>
          <a:ln w="17780">
            <a:solidFill>
              <a:srgbClr val="0C8F87"/>
            </a:solidFill>
            <a:prstDash val="dash"/>
          </a:ln>
        </p:spPr>
        <p:txBody>
          <a:bodyPr/>
          <a:lstStyle/>
          <a:p>
            <a:endParaRPr/>
          </a:p>
        </p:txBody>
      </p:sp>
      <p:sp>
        <p:nvSpPr>
          <p:cNvPr id="48" name="Text 43"/>
          <p:cNvSpPr txBox="1"/>
          <p:nvPr/>
        </p:nvSpPr>
        <p:spPr>
          <a:xfrm>
            <a:off x="16550640" y="5138928"/>
            <a:ext cx="2468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430" b="1" dirty="0">
                <a:solidFill>
                  <a:srgbClr val="087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Objectives</a:t>
            </a:r>
            <a:endParaRPr lang="en-US" sz="1430" dirty="0"/>
          </a:p>
        </p:txBody>
      </p:sp>
      <p:pic>
        <p:nvPicPr>
          <p:cNvPr id="4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532352" y="5532120"/>
            <a:ext cx="265176" cy="265176"/>
          </a:xfrm>
          <a:prstGeom prst="rect">
            <a:avLst/>
          </a:prstGeom>
        </p:spPr>
      </p:pic>
      <p:sp>
        <p:nvSpPr>
          <p:cNvPr id="50" name="Text 44"/>
          <p:cNvSpPr txBox="1"/>
          <p:nvPr/>
        </p:nvSpPr>
        <p:spPr>
          <a:xfrm>
            <a:off x="16934688" y="5468112"/>
            <a:ext cx="3520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6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login and role-based access</a:t>
            </a:r>
            <a:endParaRPr lang="en-US" sz="1160" dirty="0"/>
          </a:p>
        </p:txBody>
      </p:sp>
      <p:pic>
        <p:nvPicPr>
          <p:cNvPr id="51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532352" y="5961888"/>
            <a:ext cx="265176" cy="265176"/>
          </a:xfrm>
          <a:prstGeom prst="rect">
            <a:avLst/>
          </a:prstGeom>
        </p:spPr>
      </p:pic>
      <p:sp>
        <p:nvSpPr>
          <p:cNvPr id="52" name="Text 45"/>
          <p:cNvSpPr txBox="1"/>
          <p:nvPr/>
        </p:nvSpPr>
        <p:spPr>
          <a:xfrm>
            <a:off x="16934688" y="5897880"/>
            <a:ext cx="3520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6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 modules, tasks and priorities</a:t>
            </a:r>
            <a:endParaRPr lang="en-US" sz="1160" dirty="0"/>
          </a:p>
        </p:txBody>
      </p:sp>
      <p:pic>
        <p:nvPicPr>
          <p:cNvPr id="53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532352" y="6391656"/>
            <a:ext cx="265176" cy="265176"/>
          </a:xfrm>
          <a:prstGeom prst="rect">
            <a:avLst/>
          </a:prstGeom>
        </p:spPr>
      </p:pic>
      <p:sp>
        <p:nvSpPr>
          <p:cNvPr id="54" name="Text 46"/>
          <p:cNvSpPr txBox="1"/>
          <p:nvPr/>
        </p:nvSpPr>
        <p:spPr>
          <a:xfrm>
            <a:off x="16934688" y="6327648"/>
            <a:ext cx="3520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6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Track study hours and deadlines</a:t>
            </a:r>
            <a:endParaRPr lang="en-US" sz="1160" dirty="0"/>
          </a:p>
        </p:txBody>
      </p:sp>
      <p:pic>
        <p:nvPicPr>
          <p:cNvPr id="55" name="Image 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532352" y="6821424"/>
            <a:ext cx="265176" cy="265176"/>
          </a:xfrm>
          <a:prstGeom prst="rect">
            <a:avLst/>
          </a:prstGeom>
        </p:spPr>
      </p:pic>
      <p:sp>
        <p:nvSpPr>
          <p:cNvPr id="56" name="Text 47"/>
          <p:cNvSpPr txBox="1"/>
          <p:nvPr/>
        </p:nvSpPr>
        <p:spPr>
          <a:xfrm>
            <a:off x="16934688" y="6757416"/>
            <a:ext cx="3520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6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Display charts, calendar and warnings</a:t>
            </a:r>
            <a:endParaRPr lang="en-US" sz="1160" dirty="0"/>
          </a:p>
        </p:txBody>
      </p:sp>
      <p:pic>
        <p:nvPicPr>
          <p:cNvPr id="57" name="Image 7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6532352" y="7251192"/>
            <a:ext cx="265176" cy="265176"/>
          </a:xfrm>
          <a:prstGeom prst="rect">
            <a:avLst/>
          </a:prstGeom>
        </p:spPr>
      </p:pic>
      <p:sp>
        <p:nvSpPr>
          <p:cNvPr id="58" name="Text 48"/>
          <p:cNvSpPr txBox="1"/>
          <p:nvPr/>
        </p:nvSpPr>
        <p:spPr>
          <a:xfrm>
            <a:off x="16934688" y="7187184"/>
            <a:ext cx="3520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6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Collect user feedback and support admin evaluation</a:t>
            </a:r>
            <a:endParaRPr lang="en-US" sz="1160" dirty="0"/>
          </a:p>
        </p:txBody>
      </p:sp>
      <p:sp>
        <p:nvSpPr>
          <p:cNvPr id="59" name="Shape 49"/>
          <p:cNvSpPr/>
          <p:nvPr/>
        </p:nvSpPr>
        <p:spPr>
          <a:xfrm>
            <a:off x="10972800" y="7635240"/>
            <a:ext cx="2240280" cy="384048"/>
          </a:xfrm>
          <a:prstGeom prst="roundRect">
            <a:avLst>
              <a:gd name="adj" fmla="val 47619"/>
            </a:avLst>
          </a:prstGeom>
          <a:solidFill>
            <a:srgbClr val="F36C5B"/>
          </a:solidFill>
          <a:ln w="1270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0" name="Text 50"/>
          <p:cNvSpPr txBox="1"/>
          <p:nvPr/>
        </p:nvSpPr>
        <p:spPr>
          <a:xfrm>
            <a:off x="10972800" y="7635240"/>
            <a:ext cx="2240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QUESTION</a:t>
            </a:r>
            <a:endParaRPr lang="en-US" sz="1060" dirty="0"/>
          </a:p>
        </p:txBody>
      </p:sp>
      <p:sp>
        <p:nvSpPr>
          <p:cNvPr id="61" name="Text 51"/>
          <p:cNvSpPr txBox="1"/>
          <p:nvPr/>
        </p:nvSpPr>
        <p:spPr>
          <a:xfrm>
            <a:off x="13395960" y="7562088"/>
            <a:ext cx="69951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80" i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can a web-based system support students in planning modules, tracking tasks, viewing deadlines and monitoring academic progress?</a:t>
            </a:r>
            <a:endParaRPr lang="en-US" sz="1080" dirty="0"/>
          </a:p>
        </p:txBody>
      </p:sp>
      <p:sp>
        <p:nvSpPr>
          <p:cNvPr id="62" name="Shape 52"/>
          <p:cNvSpPr/>
          <p:nvPr/>
        </p:nvSpPr>
        <p:spPr>
          <a:xfrm>
            <a:off x="502920" y="8503920"/>
            <a:ext cx="20372832" cy="315468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6510">
            <a:solidFill>
              <a:srgbClr val="7C6FD0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3" name="Shape 53"/>
          <p:cNvSpPr/>
          <p:nvPr/>
        </p:nvSpPr>
        <p:spPr>
          <a:xfrm>
            <a:off x="557784" y="8567928"/>
            <a:ext cx="658368" cy="658368"/>
          </a:xfrm>
          <a:prstGeom prst="ellipse">
            <a:avLst/>
          </a:prstGeom>
          <a:solidFill>
            <a:srgbClr val="7C6FD0"/>
          </a:solidFill>
          <a:ln w="12700">
            <a:solidFill>
              <a:srgbClr val="7C6FD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4" name="Text 54"/>
          <p:cNvSpPr txBox="1"/>
          <p:nvPr/>
        </p:nvSpPr>
        <p:spPr>
          <a:xfrm>
            <a:off x="557784" y="8567928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900" dirty="0"/>
          </a:p>
        </p:txBody>
      </p:sp>
      <p:sp>
        <p:nvSpPr>
          <p:cNvPr id="65" name="Text 55"/>
          <p:cNvSpPr txBox="1"/>
          <p:nvPr/>
        </p:nvSpPr>
        <p:spPr>
          <a:xfrm>
            <a:off x="1371600" y="8622792"/>
            <a:ext cx="391363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Methodology</a:t>
            </a:r>
            <a:endParaRPr lang="en-US" sz="1850" dirty="0"/>
          </a:p>
        </p:txBody>
      </p:sp>
      <p:sp>
        <p:nvSpPr>
          <p:cNvPr id="66" name="Text 56"/>
          <p:cNvSpPr txBox="1"/>
          <p:nvPr/>
        </p:nvSpPr>
        <p:spPr>
          <a:xfrm>
            <a:off x="4800600" y="8668512"/>
            <a:ext cx="152704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5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iterative development approach was used so requirements, design, implementation and evaluation could be refined throughout the project.</a:t>
            </a:r>
            <a:endParaRPr lang="en-US" sz="1250" dirty="0"/>
          </a:p>
        </p:txBody>
      </p:sp>
      <p:sp>
        <p:nvSpPr>
          <p:cNvPr id="67" name="Shape 57"/>
          <p:cNvSpPr/>
          <p:nvPr/>
        </p:nvSpPr>
        <p:spPr>
          <a:xfrm>
            <a:off x="1901952" y="9326880"/>
            <a:ext cx="2880360" cy="1627632"/>
          </a:xfrm>
          <a:prstGeom prst="roundRect">
            <a:avLst>
              <a:gd name="adj" fmla="val 11236"/>
            </a:avLst>
          </a:prstGeom>
          <a:solidFill>
            <a:srgbClr val="EDF6FD"/>
          </a:solidFill>
          <a:ln w="1397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8" name="Image 8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30552" y="9555480"/>
            <a:ext cx="612648" cy="612648"/>
          </a:xfrm>
          <a:prstGeom prst="rect">
            <a:avLst/>
          </a:prstGeom>
        </p:spPr>
      </p:pic>
      <p:sp>
        <p:nvSpPr>
          <p:cNvPr id="69" name="Text 58"/>
          <p:cNvSpPr txBox="1"/>
          <p:nvPr/>
        </p:nvSpPr>
        <p:spPr>
          <a:xfrm>
            <a:off x="2843784" y="9528048"/>
            <a:ext cx="1764792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Requirements</a:t>
            </a:r>
            <a:endParaRPr lang="en-US" sz="1200" dirty="0"/>
          </a:p>
          <a:p>
            <a:pPr marL="0" indent="0" algn="l">
              <a:buNone/>
            </a:pPr>
            <a:r>
              <a:rPr lang="en-US" sz="12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Analysis</a:t>
            </a:r>
            <a:endParaRPr lang="en-US" sz="1200" dirty="0"/>
          </a:p>
        </p:txBody>
      </p:sp>
      <p:sp>
        <p:nvSpPr>
          <p:cNvPr id="70" name="Text 59"/>
          <p:cNvSpPr txBox="1"/>
          <p:nvPr/>
        </p:nvSpPr>
        <p:spPr>
          <a:xfrm>
            <a:off x="2066544" y="10442448"/>
            <a:ext cx="255117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6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Define needs</a:t>
            </a:r>
            <a:endParaRPr lang="en-US" sz="960" dirty="0"/>
          </a:p>
        </p:txBody>
      </p:sp>
      <p:sp>
        <p:nvSpPr>
          <p:cNvPr id="71" name="Shape 60"/>
          <p:cNvSpPr/>
          <p:nvPr/>
        </p:nvSpPr>
        <p:spPr>
          <a:xfrm>
            <a:off x="4919472" y="10122408"/>
            <a:ext cx="594360" cy="0"/>
          </a:xfrm>
          <a:prstGeom prst="line">
            <a:avLst/>
          </a:prstGeom>
          <a:noFill/>
          <a:ln w="2286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72" name="Shape 61"/>
          <p:cNvSpPr/>
          <p:nvPr/>
        </p:nvSpPr>
        <p:spPr>
          <a:xfrm>
            <a:off x="5650992" y="9326880"/>
            <a:ext cx="2880360" cy="1627632"/>
          </a:xfrm>
          <a:prstGeom prst="roundRect">
            <a:avLst>
              <a:gd name="adj" fmla="val 11236"/>
            </a:avLst>
          </a:prstGeom>
          <a:solidFill>
            <a:srgbClr val="E9F7F5"/>
          </a:solidFill>
          <a:ln w="1397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73" name="Image 9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879592" y="9555480"/>
            <a:ext cx="612648" cy="612648"/>
          </a:xfrm>
          <a:prstGeom prst="rect">
            <a:avLst/>
          </a:prstGeom>
        </p:spPr>
      </p:pic>
      <p:sp>
        <p:nvSpPr>
          <p:cNvPr id="74" name="Text 62"/>
          <p:cNvSpPr txBox="1"/>
          <p:nvPr/>
        </p:nvSpPr>
        <p:spPr>
          <a:xfrm>
            <a:off x="6592824" y="9528048"/>
            <a:ext cx="1764792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System &amp; UI</a:t>
            </a:r>
            <a:endParaRPr lang="en-US" sz="1200" dirty="0"/>
          </a:p>
          <a:p>
            <a:pPr marL="0" indent="0" algn="l">
              <a:buNone/>
            </a:pPr>
            <a:r>
              <a:rPr lang="en-US" sz="12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</a:t>
            </a:r>
            <a:endParaRPr lang="en-US" sz="1200" dirty="0"/>
          </a:p>
        </p:txBody>
      </p:sp>
      <p:sp>
        <p:nvSpPr>
          <p:cNvPr id="75" name="Text 63"/>
          <p:cNvSpPr txBox="1"/>
          <p:nvPr/>
        </p:nvSpPr>
        <p:spPr>
          <a:xfrm>
            <a:off x="5815584" y="10442448"/>
            <a:ext cx="255117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6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structure</a:t>
            </a:r>
            <a:endParaRPr lang="en-US" sz="960" dirty="0"/>
          </a:p>
        </p:txBody>
      </p:sp>
      <p:sp>
        <p:nvSpPr>
          <p:cNvPr id="76" name="Shape 64"/>
          <p:cNvSpPr/>
          <p:nvPr/>
        </p:nvSpPr>
        <p:spPr>
          <a:xfrm>
            <a:off x="8668512" y="10122408"/>
            <a:ext cx="594360" cy="0"/>
          </a:xfrm>
          <a:prstGeom prst="line">
            <a:avLst/>
          </a:prstGeom>
          <a:noFill/>
          <a:ln w="2286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77" name="Shape 65"/>
          <p:cNvSpPr/>
          <p:nvPr/>
        </p:nvSpPr>
        <p:spPr>
          <a:xfrm>
            <a:off x="9400032" y="9326880"/>
            <a:ext cx="2880360" cy="1627632"/>
          </a:xfrm>
          <a:prstGeom prst="roundRect">
            <a:avLst>
              <a:gd name="adj" fmla="val 11236"/>
            </a:avLst>
          </a:prstGeom>
          <a:solidFill>
            <a:srgbClr val="FFF7DE"/>
          </a:solidFill>
          <a:ln w="1397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78" name="Image 1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28632" y="9555480"/>
            <a:ext cx="612648" cy="612648"/>
          </a:xfrm>
          <a:prstGeom prst="rect">
            <a:avLst/>
          </a:prstGeom>
        </p:spPr>
      </p:pic>
      <p:sp>
        <p:nvSpPr>
          <p:cNvPr id="79" name="Text 66"/>
          <p:cNvSpPr txBox="1"/>
          <p:nvPr/>
        </p:nvSpPr>
        <p:spPr>
          <a:xfrm>
            <a:off x="10341864" y="9528048"/>
            <a:ext cx="1764792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Implementation</a:t>
            </a:r>
            <a:endParaRPr lang="en-US" sz="1200" dirty="0"/>
          </a:p>
        </p:txBody>
      </p:sp>
      <p:sp>
        <p:nvSpPr>
          <p:cNvPr id="80" name="Text 67"/>
          <p:cNvSpPr txBox="1"/>
          <p:nvPr/>
        </p:nvSpPr>
        <p:spPr>
          <a:xfrm>
            <a:off x="9564624" y="10442448"/>
            <a:ext cx="255117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6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 PHP/MySQL</a:t>
            </a:r>
            <a:endParaRPr lang="en-US" sz="960" dirty="0"/>
          </a:p>
        </p:txBody>
      </p:sp>
      <p:sp>
        <p:nvSpPr>
          <p:cNvPr id="81" name="Shape 68"/>
          <p:cNvSpPr/>
          <p:nvPr/>
        </p:nvSpPr>
        <p:spPr>
          <a:xfrm>
            <a:off x="12417552" y="10122408"/>
            <a:ext cx="594360" cy="0"/>
          </a:xfrm>
          <a:prstGeom prst="line">
            <a:avLst/>
          </a:prstGeom>
          <a:noFill/>
          <a:ln w="2286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82" name="Shape 69"/>
          <p:cNvSpPr/>
          <p:nvPr/>
        </p:nvSpPr>
        <p:spPr>
          <a:xfrm>
            <a:off x="13149072" y="9326880"/>
            <a:ext cx="2880360" cy="1627632"/>
          </a:xfrm>
          <a:prstGeom prst="roundRect">
            <a:avLst>
              <a:gd name="adj" fmla="val 11236"/>
            </a:avLst>
          </a:prstGeom>
          <a:solidFill>
            <a:srgbClr val="F1EFFF"/>
          </a:solidFill>
          <a:ln w="13970">
            <a:solidFill>
              <a:srgbClr val="7C6FD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83" name="Image 1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3377672" y="9555480"/>
            <a:ext cx="612648" cy="612648"/>
          </a:xfrm>
          <a:prstGeom prst="rect">
            <a:avLst/>
          </a:prstGeom>
        </p:spPr>
      </p:pic>
      <p:sp>
        <p:nvSpPr>
          <p:cNvPr id="84" name="Text 70"/>
          <p:cNvSpPr txBox="1"/>
          <p:nvPr/>
        </p:nvSpPr>
        <p:spPr>
          <a:xfrm>
            <a:off x="14090904" y="9528048"/>
            <a:ext cx="1764792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Testing</a:t>
            </a:r>
            <a:endParaRPr lang="en-US" sz="1200" dirty="0"/>
          </a:p>
        </p:txBody>
      </p:sp>
      <p:sp>
        <p:nvSpPr>
          <p:cNvPr id="85" name="Text 71"/>
          <p:cNvSpPr txBox="1"/>
          <p:nvPr/>
        </p:nvSpPr>
        <p:spPr>
          <a:xfrm>
            <a:off x="13313664" y="10442448"/>
            <a:ext cx="255117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6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Verify functions</a:t>
            </a:r>
            <a:endParaRPr lang="en-US" sz="960" dirty="0"/>
          </a:p>
        </p:txBody>
      </p:sp>
      <p:sp>
        <p:nvSpPr>
          <p:cNvPr id="86" name="Shape 72"/>
          <p:cNvSpPr/>
          <p:nvPr/>
        </p:nvSpPr>
        <p:spPr>
          <a:xfrm>
            <a:off x="16166592" y="10122408"/>
            <a:ext cx="594360" cy="0"/>
          </a:xfrm>
          <a:prstGeom prst="line">
            <a:avLst/>
          </a:prstGeom>
          <a:noFill/>
          <a:ln w="2286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87" name="Shape 73"/>
          <p:cNvSpPr/>
          <p:nvPr/>
        </p:nvSpPr>
        <p:spPr>
          <a:xfrm>
            <a:off x="16898112" y="9326880"/>
            <a:ext cx="2880360" cy="1627632"/>
          </a:xfrm>
          <a:prstGeom prst="roundRect">
            <a:avLst>
              <a:gd name="adj" fmla="val 11236"/>
            </a:avLst>
          </a:prstGeom>
          <a:solidFill>
            <a:srgbClr val="FFF0EC"/>
          </a:solidFill>
          <a:ln w="1397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88" name="Image 1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7126712" y="9555480"/>
            <a:ext cx="612648" cy="612648"/>
          </a:xfrm>
          <a:prstGeom prst="rect">
            <a:avLst/>
          </a:prstGeom>
        </p:spPr>
      </p:pic>
      <p:sp>
        <p:nvSpPr>
          <p:cNvPr id="89" name="Text 74"/>
          <p:cNvSpPr txBox="1"/>
          <p:nvPr/>
        </p:nvSpPr>
        <p:spPr>
          <a:xfrm>
            <a:off x="17839944" y="9528048"/>
            <a:ext cx="1764792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Evaluation</a:t>
            </a:r>
            <a:endParaRPr lang="en-US" sz="1200" dirty="0"/>
          </a:p>
        </p:txBody>
      </p:sp>
      <p:sp>
        <p:nvSpPr>
          <p:cNvPr id="90" name="Text 75"/>
          <p:cNvSpPr txBox="1"/>
          <p:nvPr/>
        </p:nvSpPr>
        <p:spPr>
          <a:xfrm>
            <a:off x="17062704" y="10442448"/>
            <a:ext cx="255117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6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feedback</a:t>
            </a:r>
            <a:endParaRPr lang="en-US" sz="960" dirty="0"/>
          </a:p>
        </p:txBody>
      </p:sp>
      <p:sp>
        <p:nvSpPr>
          <p:cNvPr id="91" name="Text 76"/>
          <p:cNvSpPr txBox="1"/>
          <p:nvPr/>
        </p:nvSpPr>
        <p:spPr>
          <a:xfrm>
            <a:off x="4160520" y="11091672"/>
            <a:ext cx="131673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1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Tools: PHP • MySQL • HTML • CSS • JavaScript • Chart.js • DOMPDF • XAMPP</a:t>
            </a:r>
            <a:endParaRPr lang="en-US" sz="1110" dirty="0"/>
          </a:p>
        </p:txBody>
      </p:sp>
      <p:sp>
        <p:nvSpPr>
          <p:cNvPr id="92" name="Shape 77"/>
          <p:cNvSpPr/>
          <p:nvPr/>
        </p:nvSpPr>
        <p:spPr>
          <a:xfrm>
            <a:off x="502920" y="11914632"/>
            <a:ext cx="20372832" cy="6656832"/>
          </a:xfrm>
          <a:prstGeom prst="roundRect">
            <a:avLst>
              <a:gd name="adj" fmla="val 2473"/>
            </a:avLst>
          </a:prstGeom>
          <a:solidFill>
            <a:srgbClr val="FFFFFF"/>
          </a:solidFill>
          <a:ln w="16510">
            <a:solidFill>
              <a:srgbClr val="102A56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3" name="Shape 78"/>
          <p:cNvSpPr/>
          <p:nvPr/>
        </p:nvSpPr>
        <p:spPr>
          <a:xfrm>
            <a:off x="557784" y="11978640"/>
            <a:ext cx="658368" cy="658368"/>
          </a:xfrm>
          <a:prstGeom prst="ellipse">
            <a:avLst/>
          </a:prstGeom>
          <a:solidFill>
            <a:srgbClr val="102A56"/>
          </a:solidFill>
          <a:ln w="12700">
            <a:solidFill>
              <a:srgbClr val="102A5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4" name="Text 79"/>
          <p:cNvSpPr txBox="1"/>
          <p:nvPr/>
        </p:nvSpPr>
        <p:spPr>
          <a:xfrm>
            <a:off x="557784" y="11978640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900" dirty="0"/>
          </a:p>
        </p:txBody>
      </p:sp>
      <p:sp>
        <p:nvSpPr>
          <p:cNvPr id="95" name="Text 80"/>
          <p:cNvSpPr txBox="1"/>
          <p:nvPr/>
        </p:nvSpPr>
        <p:spPr>
          <a:xfrm>
            <a:off x="1371600" y="12033504"/>
            <a:ext cx="482803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 Design</a:t>
            </a:r>
            <a:endParaRPr lang="en-US" sz="1850" dirty="0"/>
          </a:p>
        </p:txBody>
      </p:sp>
      <p:sp>
        <p:nvSpPr>
          <p:cNvPr id="96" name="Shape 81"/>
          <p:cNvSpPr/>
          <p:nvPr/>
        </p:nvSpPr>
        <p:spPr>
          <a:xfrm>
            <a:off x="1005840" y="12847320"/>
            <a:ext cx="4389120" cy="384048"/>
          </a:xfrm>
          <a:prstGeom prst="roundRect">
            <a:avLst>
              <a:gd name="adj" fmla="val 47619"/>
            </a:avLst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7" name="Text 82"/>
          <p:cNvSpPr txBox="1"/>
          <p:nvPr/>
        </p:nvSpPr>
        <p:spPr>
          <a:xfrm>
            <a:off x="1005840" y="12847320"/>
            <a:ext cx="4389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THREE-TIER ARCHITECTURE</a:t>
            </a:r>
            <a:endParaRPr lang="en-US" sz="1080" dirty="0"/>
          </a:p>
        </p:txBody>
      </p:sp>
      <p:sp>
        <p:nvSpPr>
          <p:cNvPr id="98" name="Shape 83"/>
          <p:cNvSpPr/>
          <p:nvPr/>
        </p:nvSpPr>
        <p:spPr>
          <a:xfrm>
            <a:off x="10927080" y="12847320"/>
            <a:ext cx="4526280" cy="384048"/>
          </a:xfrm>
          <a:prstGeom prst="roundRect">
            <a:avLst>
              <a:gd name="adj" fmla="val 47619"/>
            </a:avLst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9" name="Text 84"/>
          <p:cNvSpPr txBox="1"/>
          <p:nvPr/>
        </p:nvSpPr>
        <p:spPr>
          <a:xfrm>
            <a:off x="10927080" y="12847320"/>
            <a:ext cx="4526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B. SIMPLIFIED DATABASE MODEL</a:t>
            </a:r>
            <a:endParaRPr lang="en-US" sz="1080" dirty="0"/>
          </a:p>
        </p:txBody>
      </p:sp>
      <p:sp>
        <p:nvSpPr>
          <p:cNvPr id="100" name="Shape 85"/>
          <p:cNvSpPr/>
          <p:nvPr/>
        </p:nvSpPr>
        <p:spPr>
          <a:xfrm>
            <a:off x="10469880" y="12847320"/>
            <a:ext cx="0" cy="5257800"/>
          </a:xfrm>
          <a:prstGeom prst="line">
            <a:avLst/>
          </a:prstGeom>
          <a:noFill/>
          <a:ln w="17780">
            <a:solidFill>
              <a:srgbClr val="4EA8DE"/>
            </a:solidFill>
            <a:prstDash val="dash"/>
          </a:ln>
        </p:spPr>
        <p:txBody>
          <a:bodyPr/>
          <a:lstStyle/>
          <a:p>
            <a:endParaRPr/>
          </a:p>
        </p:txBody>
      </p:sp>
      <p:sp>
        <p:nvSpPr>
          <p:cNvPr id="101" name="Shape 86"/>
          <p:cNvSpPr/>
          <p:nvPr/>
        </p:nvSpPr>
        <p:spPr>
          <a:xfrm>
            <a:off x="1005840" y="13514832"/>
            <a:ext cx="2514600" cy="2057400"/>
          </a:xfrm>
          <a:prstGeom prst="roundRect">
            <a:avLst>
              <a:gd name="adj" fmla="val 8000"/>
            </a:avLst>
          </a:prstGeom>
          <a:solidFill>
            <a:srgbClr val="EDF6FD"/>
          </a:solidFill>
          <a:ln w="1524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02" name="Image 1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847088" y="13716000"/>
            <a:ext cx="822960" cy="822960"/>
          </a:xfrm>
          <a:prstGeom prst="rect">
            <a:avLst/>
          </a:prstGeom>
        </p:spPr>
      </p:pic>
      <p:sp>
        <p:nvSpPr>
          <p:cNvPr id="103" name="Text 87"/>
          <p:cNvSpPr txBox="1"/>
          <p:nvPr/>
        </p:nvSpPr>
        <p:spPr>
          <a:xfrm>
            <a:off x="1170432" y="14575536"/>
            <a:ext cx="21854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6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Presentation Layer</a:t>
            </a:r>
            <a:endParaRPr lang="en-US" sz="1160" dirty="0"/>
          </a:p>
        </p:txBody>
      </p:sp>
      <p:sp>
        <p:nvSpPr>
          <p:cNvPr id="104" name="Text 88"/>
          <p:cNvSpPr txBox="1"/>
          <p:nvPr/>
        </p:nvSpPr>
        <p:spPr>
          <a:xfrm>
            <a:off x="1170432" y="14950440"/>
            <a:ext cx="218541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02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HTML, CSS,</a:t>
            </a:r>
            <a:endParaRPr lang="en-US" sz="1020" dirty="0"/>
          </a:p>
          <a:p>
            <a:pPr marL="0" indent="0" algn="ctr">
              <a:buNone/>
            </a:pPr>
            <a:r>
              <a:rPr lang="en-US" sz="102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</a:t>
            </a:r>
            <a:endParaRPr lang="en-US" sz="1020" dirty="0"/>
          </a:p>
        </p:txBody>
      </p:sp>
      <p:sp>
        <p:nvSpPr>
          <p:cNvPr id="105" name="Shape 89"/>
          <p:cNvSpPr/>
          <p:nvPr/>
        </p:nvSpPr>
        <p:spPr>
          <a:xfrm>
            <a:off x="3611880" y="14538960"/>
            <a:ext cx="393192" cy="0"/>
          </a:xfrm>
          <a:prstGeom prst="line">
            <a:avLst/>
          </a:prstGeom>
          <a:noFill/>
          <a:ln w="2286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06" name="Shape 90"/>
          <p:cNvSpPr/>
          <p:nvPr/>
        </p:nvSpPr>
        <p:spPr>
          <a:xfrm>
            <a:off x="4160520" y="13514832"/>
            <a:ext cx="2514600" cy="2057400"/>
          </a:xfrm>
          <a:prstGeom prst="roundRect">
            <a:avLst>
              <a:gd name="adj" fmla="val 8000"/>
            </a:avLst>
          </a:prstGeom>
          <a:solidFill>
            <a:srgbClr val="E9F7F5"/>
          </a:solidFill>
          <a:ln w="1524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07" name="Image 1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001768" y="13716000"/>
            <a:ext cx="822960" cy="822960"/>
          </a:xfrm>
          <a:prstGeom prst="rect">
            <a:avLst/>
          </a:prstGeom>
        </p:spPr>
      </p:pic>
      <p:sp>
        <p:nvSpPr>
          <p:cNvPr id="108" name="Text 91"/>
          <p:cNvSpPr txBox="1"/>
          <p:nvPr/>
        </p:nvSpPr>
        <p:spPr>
          <a:xfrm>
            <a:off x="4325112" y="14575536"/>
            <a:ext cx="21854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6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 Layer</a:t>
            </a:r>
            <a:endParaRPr lang="en-US" sz="1160" dirty="0"/>
          </a:p>
        </p:txBody>
      </p:sp>
      <p:sp>
        <p:nvSpPr>
          <p:cNvPr id="109" name="Text 92"/>
          <p:cNvSpPr txBox="1"/>
          <p:nvPr/>
        </p:nvSpPr>
        <p:spPr>
          <a:xfrm>
            <a:off x="4325112" y="14950440"/>
            <a:ext cx="218541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02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PHP logic, sessions,</a:t>
            </a:r>
            <a:endParaRPr lang="en-US" sz="1020" dirty="0"/>
          </a:p>
          <a:p>
            <a:pPr marL="0" indent="0" algn="ctr">
              <a:buNone/>
            </a:pPr>
            <a:r>
              <a:rPr lang="en-US" sz="102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validation, CRUD, PDF</a:t>
            </a:r>
            <a:endParaRPr lang="en-US" sz="1020" dirty="0"/>
          </a:p>
        </p:txBody>
      </p:sp>
      <p:sp>
        <p:nvSpPr>
          <p:cNvPr id="110" name="Shape 93"/>
          <p:cNvSpPr/>
          <p:nvPr/>
        </p:nvSpPr>
        <p:spPr>
          <a:xfrm>
            <a:off x="6766560" y="14538960"/>
            <a:ext cx="393192" cy="0"/>
          </a:xfrm>
          <a:prstGeom prst="line">
            <a:avLst/>
          </a:prstGeom>
          <a:noFill/>
          <a:ln w="2286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11" name="Shape 94"/>
          <p:cNvSpPr/>
          <p:nvPr/>
        </p:nvSpPr>
        <p:spPr>
          <a:xfrm>
            <a:off x="7315200" y="13514832"/>
            <a:ext cx="2514600" cy="2057400"/>
          </a:xfrm>
          <a:prstGeom prst="roundRect">
            <a:avLst>
              <a:gd name="adj" fmla="val 8000"/>
            </a:avLst>
          </a:prstGeom>
          <a:solidFill>
            <a:srgbClr val="EAF8F2"/>
          </a:solidFill>
          <a:ln w="15240">
            <a:solidFill>
              <a:srgbClr val="2FA36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2" name="Image 1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156448" y="13716000"/>
            <a:ext cx="822960" cy="822960"/>
          </a:xfrm>
          <a:prstGeom prst="rect">
            <a:avLst/>
          </a:prstGeom>
        </p:spPr>
      </p:pic>
      <p:sp>
        <p:nvSpPr>
          <p:cNvPr id="113" name="Text 95"/>
          <p:cNvSpPr txBox="1"/>
          <p:nvPr/>
        </p:nvSpPr>
        <p:spPr>
          <a:xfrm>
            <a:off x="7479792" y="14575536"/>
            <a:ext cx="2185416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6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Layer</a:t>
            </a:r>
            <a:endParaRPr lang="en-US" sz="1160" dirty="0"/>
          </a:p>
        </p:txBody>
      </p:sp>
      <p:sp>
        <p:nvSpPr>
          <p:cNvPr id="114" name="Text 96"/>
          <p:cNvSpPr txBox="1"/>
          <p:nvPr/>
        </p:nvSpPr>
        <p:spPr>
          <a:xfrm>
            <a:off x="7479792" y="14950440"/>
            <a:ext cx="218541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102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MySQL database</a:t>
            </a:r>
            <a:endParaRPr lang="en-US" sz="1020" dirty="0"/>
          </a:p>
        </p:txBody>
      </p:sp>
      <p:sp>
        <p:nvSpPr>
          <p:cNvPr id="115" name="Text 97"/>
          <p:cNvSpPr txBox="1"/>
          <p:nvPr/>
        </p:nvSpPr>
        <p:spPr>
          <a:xfrm>
            <a:off x="1097280" y="15819120"/>
            <a:ext cx="87782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7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Separation of concerns improves maintainability, testing and future expansion.</a:t>
            </a:r>
            <a:endParaRPr lang="en-US" sz="1070" dirty="0"/>
          </a:p>
        </p:txBody>
      </p:sp>
      <p:sp>
        <p:nvSpPr>
          <p:cNvPr id="116" name="Shape 98"/>
          <p:cNvSpPr/>
          <p:nvPr/>
        </p:nvSpPr>
        <p:spPr>
          <a:xfrm>
            <a:off x="1005840" y="16413480"/>
            <a:ext cx="1901952" cy="1298448"/>
          </a:xfrm>
          <a:prstGeom prst="roundRect">
            <a:avLst>
              <a:gd name="adj" fmla="val 10563"/>
            </a:avLst>
          </a:prstGeom>
          <a:solidFill>
            <a:srgbClr val="FFFFFF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7" name="Image 1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43000" y="16623792"/>
            <a:ext cx="420624" cy="420624"/>
          </a:xfrm>
          <a:prstGeom prst="rect">
            <a:avLst/>
          </a:prstGeom>
        </p:spPr>
      </p:pic>
      <p:sp>
        <p:nvSpPr>
          <p:cNvPr id="118" name="Text 99"/>
          <p:cNvSpPr txBox="1"/>
          <p:nvPr/>
        </p:nvSpPr>
        <p:spPr>
          <a:xfrm>
            <a:off x="1627632" y="16532352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1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</a:t>
            </a:r>
            <a:endParaRPr lang="en-US" sz="1010" dirty="0"/>
          </a:p>
        </p:txBody>
      </p:sp>
      <p:sp>
        <p:nvSpPr>
          <p:cNvPr id="119" name="Text 100"/>
          <p:cNvSpPr txBox="1"/>
          <p:nvPr/>
        </p:nvSpPr>
        <p:spPr>
          <a:xfrm>
            <a:off x="1627632" y="16843248"/>
            <a:ext cx="1097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plans work</a:t>
            </a:r>
            <a:endParaRPr lang="en-US" sz="880" dirty="0"/>
          </a:p>
        </p:txBody>
      </p:sp>
      <p:sp>
        <p:nvSpPr>
          <p:cNvPr id="120" name="Shape 101"/>
          <p:cNvSpPr/>
          <p:nvPr/>
        </p:nvSpPr>
        <p:spPr>
          <a:xfrm>
            <a:off x="3154680" y="16413480"/>
            <a:ext cx="1901952" cy="1298448"/>
          </a:xfrm>
          <a:prstGeom prst="roundRect">
            <a:avLst>
              <a:gd name="adj" fmla="val 10563"/>
            </a:avLst>
          </a:prstGeom>
          <a:solidFill>
            <a:srgbClr val="FFFFFF"/>
          </a:solidFill>
          <a:ln w="12700">
            <a:solidFill>
              <a:srgbClr val="7C6FD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1" name="Image 17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291840" y="16623792"/>
            <a:ext cx="420624" cy="420624"/>
          </a:xfrm>
          <a:prstGeom prst="rect">
            <a:avLst/>
          </a:prstGeom>
        </p:spPr>
      </p:pic>
      <p:sp>
        <p:nvSpPr>
          <p:cNvPr id="122" name="Text 102"/>
          <p:cNvSpPr txBox="1"/>
          <p:nvPr/>
        </p:nvSpPr>
        <p:spPr>
          <a:xfrm>
            <a:off x="3776472" y="16532352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1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Admin</a:t>
            </a:r>
            <a:endParaRPr lang="en-US" sz="1010" dirty="0"/>
          </a:p>
        </p:txBody>
      </p:sp>
      <p:sp>
        <p:nvSpPr>
          <p:cNvPr id="123" name="Text 103"/>
          <p:cNvSpPr txBox="1"/>
          <p:nvPr/>
        </p:nvSpPr>
        <p:spPr>
          <a:xfrm>
            <a:off x="3776472" y="16843248"/>
            <a:ext cx="1097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reviews data</a:t>
            </a:r>
            <a:endParaRPr lang="en-US" sz="880" dirty="0"/>
          </a:p>
        </p:txBody>
      </p:sp>
      <p:sp>
        <p:nvSpPr>
          <p:cNvPr id="124" name="Shape 104"/>
          <p:cNvSpPr/>
          <p:nvPr/>
        </p:nvSpPr>
        <p:spPr>
          <a:xfrm>
            <a:off x="5303520" y="16413480"/>
            <a:ext cx="1901952" cy="1298448"/>
          </a:xfrm>
          <a:prstGeom prst="roundRect">
            <a:avLst>
              <a:gd name="adj" fmla="val 10563"/>
            </a:avLst>
          </a:prstGeom>
          <a:solidFill>
            <a:srgbClr val="FFFFFF"/>
          </a:solidFill>
          <a:ln w="1270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5" name="Image 18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440680" y="16623792"/>
            <a:ext cx="420624" cy="420624"/>
          </a:xfrm>
          <a:prstGeom prst="rect">
            <a:avLst/>
          </a:prstGeom>
        </p:spPr>
      </p:pic>
      <p:sp>
        <p:nvSpPr>
          <p:cNvPr id="126" name="Text 105"/>
          <p:cNvSpPr txBox="1"/>
          <p:nvPr/>
        </p:nvSpPr>
        <p:spPr>
          <a:xfrm>
            <a:off x="5925312" y="16532352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1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Scheduler</a:t>
            </a:r>
            <a:endParaRPr lang="en-US" sz="1010" dirty="0"/>
          </a:p>
        </p:txBody>
      </p:sp>
      <p:sp>
        <p:nvSpPr>
          <p:cNvPr id="127" name="Text 106"/>
          <p:cNvSpPr txBox="1"/>
          <p:nvPr/>
        </p:nvSpPr>
        <p:spPr>
          <a:xfrm>
            <a:off x="5925312" y="16843248"/>
            <a:ext cx="1097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sends reminders</a:t>
            </a:r>
            <a:endParaRPr lang="en-US" sz="880" dirty="0"/>
          </a:p>
        </p:txBody>
      </p:sp>
      <p:sp>
        <p:nvSpPr>
          <p:cNvPr id="128" name="Shape 107"/>
          <p:cNvSpPr/>
          <p:nvPr/>
        </p:nvSpPr>
        <p:spPr>
          <a:xfrm>
            <a:off x="7452360" y="16413480"/>
            <a:ext cx="1901952" cy="1298448"/>
          </a:xfrm>
          <a:prstGeom prst="roundRect">
            <a:avLst>
              <a:gd name="adj" fmla="val 10563"/>
            </a:avLst>
          </a:prstGeom>
          <a:solidFill>
            <a:srgbClr val="FFFFFF"/>
          </a:solidFill>
          <a:ln w="1270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9" name="Image 19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7589520" y="16623792"/>
            <a:ext cx="420624" cy="420624"/>
          </a:xfrm>
          <a:prstGeom prst="rect">
            <a:avLst/>
          </a:prstGeom>
        </p:spPr>
      </p:pic>
      <p:sp>
        <p:nvSpPr>
          <p:cNvPr id="130" name="Text 108"/>
          <p:cNvSpPr txBox="1"/>
          <p:nvPr/>
        </p:nvSpPr>
        <p:spPr>
          <a:xfrm>
            <a:off x="8074152" y="16532352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1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PDF Output</a:t>
            </a:r>
            <a:endParaRPr lang="en-US" sz="1010" dirty="0"/>
          </a:p>
        </p:txBody>
      </p:sp>
      <p:sp>
        <p:nvSpPr>
          <p:cNvPr id="131" name="Text 109"/>
          <p:cNvSpPr txBox="1"/>
          <p:nvPr/>
        </p:nvSpPr>
        <p:spPr>
          <a:xfrm>
            <a:off x="8074152" y="16843248"/>
            <a:ext cx="1097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offline task plan</a:t>
            </a:r>
            <a:endParaRPr lang="en-US" sz="880" dirty="0"/>
          </a:p>
        </p:txBody>
      </p:sp>
      <p:sp>
        <p:nvSpPr>
          <p:cNvPr id="132" name="Shape 110"/>
          <p:cNvSpPr/>
          <p:nvPr/>
        </p:nvSpPr>
        <p:spPr>
          <a:xfrm>
            <a:off x="5422392" y="15563088"/>
            <a:ext cx="0" cy="822960"/>
          </a:xfrm>
          <a:prstGeom prst="line">
            <a:avLst/>
          </a:prstGeom>
          <a:noFill/>
          <a:ln w="12700">
            <a:solidFill>
              <a:srgbClr val="0C8F87"/>
            </a:solidFill>
            <a:prstDash val="dash"/>
          </a:ln>
        </p:spPr>
        <p:txBody>
          <a:bodyPr/>
          <a:lstStyle/>
          <a:p>
            <a:endParaRPr/>
          </a:p>
        </p:txBody>
      </p:sp>
      <p:sp>
        <p:nvSpPr>
          <p:cNvPr id="133" name="Shape 111"/>
          <p:cNvSpPr/>
          <p:nvPr/>
        </p:nvSpPr>
        <p:spPr>
          <a:xfrm>
            <a:off x="5422392" y="15563088"/>
            <a:ext cx="0" cy="822960"/>
          </a:xfrm>
          <a:prstGeom prst="line">
            <a:avLst/>
          </a:prstGeom>
          <a:noFill/>
          <a:ln w="12700">
            <a:solidFill>
              <a:srgbClr val="0C8F87"/>
            </a:solidFill>
            <a:prstDash val="dash"/>
          </a:ln>
        </p:spPr>
        <p:txBody>
          <a:bodyPr/>
          <a:lstStyle/>
          <a:p>
            <a:endParaRPr/>
          </a:p>
        </p:txBody>
      </p:sp>
      <p:sp>
        <p:nvSpPr>
          <p:cNvPr id="134" name="Shape 112"/>
          <p:cNvSpPr/>
          <p:nvPr/>
        </p:nvSpPr>
        <p:spPr>
          <a:xfrm>
            <a:off x="5422392" y="15563088"/>
            <a:ext cx="832104" cy="822960"/>
          </a:xfrm>
          <a:prstGeom prst="line">
            <a:avLst/>
          </a:prstGeom>
          <a:noFill/>
          <a:ln w="12700">
            <a:solidFill>
              <a:srgbClr val="0C8F87"/>
            </a:solidFill>
            <a:prstDash val="dash"/>
          </a:ln>
        </p:spPr>
        <p:txBody>
          <a:bodyPr/>
          <a:lstStyle/>
          <a:p>
            <a:endParaRPr/>
          </a:p>
        </p:txBody>
      </p:sp>
      <p:sp>
        <p:nvSpPr>
          <p:cNvPr id="135" name="Shape 113"/>
          <p:cNvSpPr/>
          <p:nvPr/>
        </p:nvSpPr>
        <p:spPr>
          <a:xfrm>
            <a:off x="5422392" y="15563088"/>
            <a:ext cx="2980944" cy="822960"/>
          </a:xfrm>
          <a:prstGeom prst="line">
            <a:avLst/>
          </a:prstGeom>
          <a:noFill/>
          <a:ln w="12700">
            <a:solidFill>
              <a:srgbClr val="0C8F87"/>
            </a:solidFill>
            <a:prstDash val="dash"/>
          </a:ln>
        </p:spPr>
        <p:txBody>
          <a:bodyPr/>
          <a:lstStyle/>
          <a:p>
            <a:endParaRPr/>
          </a:p>
        </p:txBody>
      </p:sp>
      <p:sp>
        <p:nvSpPr>
          <p:cNvPr id="136" name="Shape 114"/>
          <p:cNvSpPr/>
          <p:nvPr/>
        </p:nvSpPr>
        <p:spPr>
          <a:xfrm>
            <a:off x="11064240" y="13578840"/>
            <a:ext cx="2331720" cy="1481328"/>
          </a:xfrm>
          <a:prstGeom prst="roundRect">
            <a:avLst>
              <a:gd name="adj" fmla="val 8025"/>
            </a:avLst>
          </a:prstGeom>
          <a:solidFill>
            <a:srgbClr val="EDF6FD"/>
          </a:solidFill>
          <a:ln w="14605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7" name="Shape 115"/>
          <p:cNvSpPr/>
          <p:nvPr/>
        </p:nvSpPr>
        <p:spPr>
          <a:xfrm>
            <a:off x="11064240" y="13578840"/>
            <a:ext cx="2331720" cy="347472"/>
          </a:xfrm>
          <a:prstGeom prst="rect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8" name="Text 116"/>
          <p:cNvSpPr txBox="1"/>
          <p:nvPr/>
        </p:nvSpPr>
        <p:spPr>
          <a:xfrm>
            <a:off x="11064240" y="13578840"/>
            <a:ext cx="2331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USERS</a:t>
            </a:r>
            <a:endParaRPr lang="en-US" sz="1040" dirty="0"/>
          </a:p>
        </p:txBody>
      </p:sp>
      <p:sp>
        <p:nvSpPr>
          <p:cNvPr id="139" name="Text 117"/>
          <p:cNvSpPr txBox="1"/>
          <p:nvPr/>
        </p:nvSpPr>
        <p:spPr>
          <a:xfrm>
            <a:off x="11173968" y="14017752"/>
            <a:ext cx="2112264" cy="9784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 (PK)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name, email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password, role</a:t>
            </a:r>
            <a:endParaRPr lang="en-US" sz="880" dirty="0"/>
          </a:p>
        </p:txBody>
      </p:sp>
      <p:sp>
        <p:nvSpPr>
          <p:cNvPr id="140" name="Shape 118"/>
          <p:cNvSpPr/>
          <p:nvPr/>
        </p:nvSpPr>
        <p:spPr>
          <a:xfrm>
            <a:off x="14218920" y="13578840"/>
            <a:ext cx="2331720" cy="1481328"/>
          </a:xfrm>
          <a:prstGeom prst="roundRect">
            <a:avLst>
              <a:gd name="adj" fmla="val 8025"/>
            </a:avLst>
          </a:prstGeom>
          <a:solidFill>
            <a:srgbClr val="EAF8F2"/>
          </a:solidFill>
          <a:ln w="14605">
            <a:solidFill>
              <a:srgbClr val="2FA36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1" name="Shape 119"/>
          <p:cNvSpPr/>
          <p:nvPr/>
        </p:nvSpPr>
        <p:spPr>
          <a:xfrm>
            <a:off x="14218920" y="13578840"/>
            <a:ext cx="2331720" cy="347472"/>
          </a:xfrm>
          <a:prstGeom prst="rect">
            <a:avLst/>
          </a:prstGeom>
          <a:solidFill>
            <a:srgbClr val="2FA36B"/>
          </a:solidFill>
          <a:ln w="12700">
            <a:solidFill>
              <a:srgbClr val="2FA36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2" name="Text 120"/>
          <p:cNvSpPr txBox="1"/>
          <p:nvPr/>
        </p:nvSpPr>
        <p:spPr>
          <a:xfrm>
            <a:off x="14218920" y="13578840"/>
            <a:ext cx="2331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MODULES</a:t>
            </a:r>
            <a:endParaRPr lang="en-US" sz="1040" dirty="0"/>
          </a:p>
        </p:txBody>
      </p:sp>
      <p:sp>
        <p:nvSpPr>
          <p:cNvPr id="143" name="Text 121"/>
          <p:cNvSpPr txBox="1"/>
          <p:nvPr/>
        </p:nvSpPr>
        <p:spPr>
          <a:xfrm>
            <a:off x="14328648" y="14017752"/>
            <a:ext cx="2112264" cy="9784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 (PK)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user_id (FK)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code, name</a:t>
            </a:r>
            <a:endParaRPr lang="en-US" sz="880" dirty="0"/>
          </a:p>
        </p:txBody>
      </p:sp>
      <p:sp>
        <p:nvSpPr>
          <p:cNvPr id="144" name="Shape 122"/>
          <p:cNvSpPr/>
          <p:nvPr/>
        </p:nvSpPr>
        <p:spPr>
          <a:xfrm>
            <a:off x="17373600" y="13578840"/>
            <a:ext cx="2331720" cy="1783080"/>
          </a:xfrm>
          <a:prstGeom prst="roundRect">
            <a:avLst>
              <a:gd name="adj" fmla="val 6667"/>
            </a:avLst>
          </a:prstGeom>
          <a:solidFill>
            <a:srgbClr val="FFF7DE"/>
          </a:solidFill>
          <a:ln w="14605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5" name="Shape 123"/>
          <p:cNvSpPr/>
          <p:nvPr/>
        </p:nvSpPr>
        <p:spPr>
          <a:xfrm>
            <a:off x="17373600" y="13578840"/>
            <a:ext cx="2331720" cy="347472"/>
          </a:xfrm>
          <a:prstGeom prst="rect">
            <a:avLst/>
          </a:prstGeom>
          <a:solidFill>
            <a:srgbClr val="F5B642"/>
          </a:solidFill>
          <a:ln w="1270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6" name="Text 124"/>
          <p:cNvSpPr txBox="1"/>
          <p:nvPr/>
        </p:nvSpPr>
        <p:spPr>
          <a:xfrm>
            <a:off x="17373600" y="13578840"/>
            <a:ext cx="2331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TASKS</a:t>
            </a:r>
            <a:endParaRPr lang="en-US" sz="1040" dirty="0"/>
          </a:p>
        </p:txBody>
      </p:sp>
      <p:sp>
        <p:nvSpPr>
          <p:cNvPr id="147" name="Text 125"/>
          <p:cNvSpPr txBox="1"/>
          <p:nvPr/>
        </p:nvSpPr>
        <p:spPr>
          <a:xfrm>
            <a:off x="17483328" y="14017752"/>
            <a:ext cx="2112264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 (PK)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user_id, module_id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title, category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deadline, priority</a:t>
            </a:r>
            <a:endParaRPr lang="en-US" sz="880" dirty="0"/>
          </a:p>
        </p:txBody>
      </p:sp>
      <p:sp>
        <p:nvSpPr>
          <p:cNvPr id="148" name="Shape 126"/>
          <p:cNvSpPr/>
          <p:nvPr/>
        </p:nvSpPr>
        <p:spPr>
          <a:xfrm>
            <a:off x="11064240" y="16184880"/>
            <a:ext cx="2331720" cy="1627632"/>
          </a:xfrm>
          <a:prstGeom prst="roundRect">
            <a:avLst>
              <a:gd name="adj" fmla="val 7303"/>
            </a:avLst>
          </a:prstGeom>
          <a:solidFill>
            <a:srgbClr val="FFF0EC"/>
          </a:solidFill>
          <a:ln w="14605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9" name="Shape 127"/>
          <p:cNvSpPr/>
          <p:nvPr/>
        </p:nvSpPr>
        <p:spPr>
          <a:xfrm>
            <a:off x="11064240" y="16184880"/>
            <a:ext cx="2331720" cy="347472"/>
          </a:xfrm>
          <a:prstGeom prst="rect">
            <a:avLst/>
          </a:prstGeom>
          <a:solidFill>
            <a:srgbClr val="F36C5B"/>
          </a:solidFill>
          <a:ln w="1270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0" name="Text 128"/>
          <p:cNvSpPr txBox="1"/>
          <p:nvPr/>
        </p:nvSpPr>
        <p:spPr>
          <a:xfrm>
            <a:off x="11064240" y="16184880"/>
            <a:ext cx="23317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FEEDBACK</a:t>
            </a:r>
            <a:endParaRPr lang="en-US" sz="1040" dirty="0"/>
          </a:p>
        </p:txBody>
      </p:sp>
      <p:sp>
        <p:nvSpPr>
          <p:cNvPr id="151" name="Text 129"/>
          <p:cNvSpPr txBox="1"/>
          <p:nvPr/>
        </p:nvSpPr>
        <p:spPr>
          <a:xfrm>
            <a:off x="11173968" y="16623792"/>
            <a:ext cx="2112264" cy="11247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 (PK)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user_id (FK)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ease, satisfaction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efficiency, comments</a:t>
            </a:r>
            <a:endParaRPr lang="en-US" sz="880" dirty="0"/>
          </a:p>
        </p:txBody>
      </p:sp>
      <p:sp>
        <p:nvSpPr>
          <p:cNvPr id="152" name="Shape 130"/>
          <p:cNvSpPr/>
          <p:nvPr/>
        </p:nvSpPr>
        <p:spPr>
          <a:xfrm>
            <a:off x="14630400" y="15956280"/>
            <a:ext cx="2514600" cy="1783080"/>
          </a:xfrm>
          <a:prstGeom prst="roundRect">
            <a:avLst>
              <a:gd name="adj" fmla="val 6667"/>
            </a:avLst>
          </a:prstGeom>
          <a:solidFill>
            <a:srgbClr val="F1EFFF"/>
          </a:solidFill>
          <a:ln w="14605">
            <a:solidFill>
              <a:srgbClr val="7C6FD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3" name="Shape 131"/>
          <p:cNvSpPr/>
          <p:nvPr/>
        </p:nvSpPr>
        <p:spPr>
          <a:xfrm>
            <a:off x="14630400" y="15956280"/>
            <a:ext cx="2514600" cy="347472"/>
          </a:xfrm>
          <a:prstGeom prst="rect">
            <a:avLst/>
          </a:prstGeom>
          <a:solidFill>
            <a:srgbClr val="7C6FD0"/>
          </a:solidFill>
          <a:ln w="12700">
            <a:solidFill>
              <a:srgbClr val="7C6FD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4" name="Text 132"/>
          <p:cNvSpPr txBox="1"/>
          <p:nvPr/>
        </p:nvSpPr>
        <p:spPr>
          <a:xfrm>
            <a:off x="14630400" y="15956280"/>
            <a:ext cx="2514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STUDY_LOGS</a:t>
            </a:r>
            <a:endParaRPr lang="en-US" sz="1040" dirty="0"/>
          </a:p>
        </p:txBody>
      </p:sp>
      <p:sp>
        <p:nvSpPr>
          <p:cNvPr id="155" name="Text 133"/>
          <p:cNvSpPr txBox="1"/>
          <p:nvPr/>
        </p:nvSpPr>
        <p:spPr>
          <a:xfrm>
            <a:off x="14740128" y="16395192"/>
            <a:ext cx="2295144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 (PK)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user_id, module_id</a:t>
            </a:r>
            <a:endParaRPr lang="en-US" sz="880" dirty="0"/>
          </a:p>
          <a:p>
            <a:pPr marL="0" indent="0" algn="ctr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task_id, hours, notes</a:t>
            </a:r>
            <a:endParaRPr lang="en-US" sz="880" dirty="0"/>
          </a:p>
        </p:txBody>
      </p:sp>
      <p:sp>
        <p:nvSpPr>
          <p:cNvPr id="156" name="Shape 134"/>
          <p:cNvSpPr/>
          <p:nvPr/>
        </p:nvSpPr>
        <p:spPr>
          <a:xfrm>
            <a:off x="13487400" y="14319504"/>
            <a:ext cx="630936" cy="0"/>
          </a:xfrm>
          <a:prstGeom prst="line">
            <a:avLst/>
          </a:prstGeom>
          <a:noFill/>
          <a:ln w="1651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57" name="Text 135"/>
          <p:cNvSpPr txBox="1"/>
          <p:nvPr/>
        </p:nvSpPr>
        <p:spPr>
          <a:xfrm>
            <a:off x="13459968" y="13898880"/>
            <a:ext cx="731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20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1:M owns</a:t>
            </a:r>
            <a:endParaRPr lang="en-US" sz="820" dirty="0"/>
          </a:p>
        </p:txBody>
      </p:sp>
      <p:sp>
        <p:nvSpPr>
          <p:cNvPr id="158" name="Shape 136"/>
          <p:cNvSpPr/>
          <p:nvPr/>
        </p:nvSpPr>
        <p:spPr>
          <a:xfrm>
            <a:off x="16642080" y="14319504"/>
            <a:ext cx="640080" cy="0"/>
          </a:xfrm>
          <a:prstGeom prst="line">
            <a:avLst/>
          </a:prstGeom>
          <a:noFill/>
          <a:ln w="1651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59" name="Text 137"/>
          <p:cNvSpPr txBox="1"/>
          <p:nvPr/>
        </p:nvSpPr>
        <p:spPr>
          <a:xfrm>
            <a:off x="16623792" y="13898880"/>
            <a:ext cx="777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20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1:M groups</a:t>
            </a:r>
            <a:endParaRPr lang="en-US" sz="820" dirty="0"/>
          </a:p>
        </p:txBody>
      </p:sp>
      <p:sp>
        <p:nvSpPr>
          <p:cNvPr id="160" name="Shape 138"/>
          <p:cNvSpPr/>
          <p:nvPr/>
        </p:nvSpPr>
        <p:spPr>
          <a:xfrm>
            <a:off x="12225528" y="15069312"/>
            <a:ext cx="0" cy="1005840"/>
          </a:xfrm>
          <a:prstGeom prst="line">
            <a:avLst/>
          </a:prstGeom>
          <a:noFill/>
          <a:ln w="1651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61" name="Text 139"/>
          <p:cNvSpPr txBox="1"/>
          <p:nvPr/>
        </p:nvSpPr>
        <p:spPr>
          <a:xfrm>
            <a:off x="12362688" y="15471648"/>
            <a:ext cx="594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20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submits</a:t>
            </a:r>
            <a:endParaRPr lang="en-US" sz="820" dirty="0"/>
          </a:p>
        </p:txBody>
      </p:sp>
      <p:sp>
        <p:nvSpPr>
          <p:cNvPr id="162" name="Shape 140"/>
          <p:cNvSpPr/>
          <p:nvPr/>
        </p:nvSpPr>
        <p:spPr>
          <a:xfrm>
            <a:off x="13240512" y="15069312"/>
            <a:ext cx="1389888" cy="1042416"/>
          </a:xfrm>
          <a:prstGeom prst="line">
            <a:avLst/>
          </a:prstGeom>
          <a:noFill/>
          <a:ln w="1651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63" name="Text 141"/>
          <p:cNvSpPr txBox="1"/>
          <p:nvPr/>
        </p:nvSpPr>
        <p:spPr>
          <a:xfrm>
            <a:off x="13642848" y="15224760"/>
            <a:ext cx="594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20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records</a:t>
            </a:r>
            <a:endParaRPr lang="en-US" sz="820" dirty="0"/>
          </a:p>
        </p:txBody>
      </p:sp>
      <p:sp>
        <p:nvSpPr>
          <p:cNvPr id="164" name="Shape 142"/>
          <p:cNvSpPr/>
          <p:nvPr/>
        </p:nvSpPr>
        <p:spPr>
          <a:xfrm>
            <a:off x="15544800" y="15069312"/>
            <a:ext cx="137160" cy="786384"/>
          </a:xfrm>
          <a:prstGeom prst="line">
            <a:avLst/>
          </a:prstGeom>
          <a:noFill/>
          <a:ln w="1651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65" name="Text 143"/>
          <p:cNvSpPr txBox="1"/>
          <p:nvPr/>
        </p:nvSpPr>
        <p:spPr>
          <a:xfrm>
            <a:off x="15745968" y="15307056"/>
            <a:ext cx="548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20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relates</a:t>
            </a:r>
            <a:endParaRPr lang="en-US" sz="820" dirty="0"/>
          </a:p>
        </p:txBody>
      </p:sp>
      <p:sp>
        <p:nvSpPr>
          <p:cNvPr id="166" name="Shape 144"/>
          <p:cNvSpPr/>
          <p:nvPr/>
        </p:nvSpPr>
        <p:spPr>
          <a:xfrm>
            <a:off x="18516600" y="15380208"/>
            <a:ext cx="0" cy="1216152"/>
          </a:xfrm>
          <a:prstGeom prst="line">
            <a:avLst/>
          </a:prstGeom>
          <a:noFill/>
          <a:ln w="16510">
            <a:solidFill>
              <a:srgbClr val="102A56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167" name="Text 145"/>
          <p:cNvSpPr txBox="1"/>
          <p:nvPr/>
        </p:nvSpPr>
        <p:spPr>
          <a:xfrm>
            <a:off x="17465040" y="15773400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20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logs</a:t>
            </a:r>
            <a:endParaRPr lang="en-US" sz="820" dirty="0"/>
          </a:p>
        </p:txBody>
      </p:sp>
      <p:sp>
        <p:nvSpPr>
          <p:cNvPr id="168" name="Shape 146"/>
          <p:cNvSpPr/>
          <p:nvPr/>
        </p:nvSpPr>
        <p:spPr>
          <a:xfrm rot="90000">
            <a:off x="17465040" y="16477488"/>
            <a:ext cx="2926080" cy="914400"/>
          </a:xfrm>
          <a:prstGeom prst="rect">
            <a:avLst/>
          </a:prstGeom>
          <a:solidFill>
            <a:srgbClr val="E9F7F5">
              <a:alpha val="98000"/>
            </a:srgbClr>
          </a:solidFill>
          <a:ln w="12700">
            <a:solidFill>
              <a:srgbClr val="E9F7F5"/>
            </a:solidFill>
            <a:prstDash val="solid"/>
          </a:ln>
          <a:effectLst>
            <a:outerShdw blurRad="15240" dist="889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69" name="Text 147"/>
          <p:cNvSpPr txBox="1"/>
          <p:nvPr/>
        </p:nvSpPr>
        <p:spPr>
          <a:xfrm rot="90000">
            <a:off x="17538192" y="16495776"/>
            <a:ext cx="2779776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Users create modules and tasks, log study time and submit testing feedback.</a:t>
            </a:r>
            <a:endParaRPr lang="en-US" sz="1080" dirty="0"/>
          </a:p>
        </p:txBody>
      </p:sp>
      <p:sp>
        <p:nvSpPr>
          <p:cNvPr id="170" name="Shape 148"/>
          <p:cNvSpPr/>
          <p:nvPr/>
        </p:nvSpPr>
        <p:spPr>
          <a:xfrm>
            <a:off x="502920" y="18854928"/>
            <a:ext cx="7315200" cy="4736592"/>
          </a:xfrm>
          <a:prstGeom prst="roundRect">
            <a:avLst>
              <a:gd name="adj" fmla="val 3475"/>
            </a:avLst>
          </a:prstGeom>
          <a:solidFill>
            <a:srgbClr val="FFFFFF"/>
          </a:solidFill>
          <a:ln w="16510">
            <a:solidFill>
              <a:srgbClr val="0C8F87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71" name="Shape 149"/>
          <p:cNvSpPr/>
          <p:nvPr/>
        </p:nvSpPr>
        <p:spPr>
          <a:xfrm>
            <a:off x="557784" y="18928080"/>
            <a:ext cx="658368" cy="658368"/>
          </a:xfrm>
          <a:prstGeom prst="ellipse">
            <a:avLst/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2" name="Text 150"/>
          <p:cNvSpPr txBox="1"/>
          <p:nvPr/>
        </p:nvSpPr>
        <p:spPr>
          <a:xfrm>
            <a:off x="557784" y="18928080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900" dirty="0"/>
          </a:p>
        </p:txBody>
      </p:sp>
      <p:sp>
        <p:nvSpPr>
          <p:cNvPr id="173" name="Text 151"/>
          <p:cNvSpPr txBox="1"/>
          <p:nvPr/>
        </p:nvSpPr>
        <p:spPr>
          <a:xfrm>
            <a:off x="1371600" y="18982944"/>
            <a:ext cx="501091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Features</a:t>
            </a:r>
            <a:endParaRPr lang="en-US" sz="1850" dirty="0"/>
          </a:p>
        </p:txBody>
      </p:sp>
      <p:sp>
        <p:nvSpPr>
          <p:cNvPr id="174" name="Shape 152"/>
          <p:cNvSpPr/>
          <p:nvPr/>
        </p:nvSpPr>
        <p:spPr>
          <a:xfrm>
            <a:off x="841248" y="19732752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E9F7F5"/>
          </a:solidFill>
          <a:ln w="1143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75" name="Image 2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978408" y="19888200"/>
            <a:ext cx="438912" cy="438912"/>
          </a:xfrm>
          <a:prstGeom prst="rect">
            <a:avLst/>
          </a:prstGeom>
        </p:spPr>
      </p:pic>
      <p:sp>
        <p:nvSpPr>
          <p:cNvPr id="176" name="Text 153"/>
          <p:cNvSpPr txBox="1"/>
          <p:nvPr/>
        </p:nvSpPr>
        <p:spPr>
          <a:xfrm>
            <a:off x="1527048" y="19842480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login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&amp; signup</a:t>
            </a:r>
            <a:endParaRPr lang="en-US" sz="1060" dirty="0"/>
          </a:p>
        </p:txBody>
      </p:sp>
      <p:sp>
        <p:nvSpPr>
          <p:cNvPr id="177" name="Shape 154"/>
          <p:cNvSpPr/>
          <p:nvPr/>
        </p:nvSpPr>
        <p:spPr>
          <a:xfrm>
            <a:off x="4151376" y="19732752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EDF6FD"/>
          </a:solidFill>
          <a:ln w="1143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78" name="Image 2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4288536" y="19888200"/>
            <a:ext cx="438912" cy="438912"/>
          </a:xfrm>
          <a:prstGeom prst="rect">
            <a:avLst/>
          </a:prstGeom>
        </p:spPr>
      </p:pic>
      <p:sp>
        <p:nvSpPr>
          <p:cNvPr id="179" name="Text 155"/>
          <p:cNvSpPr txBox="1"/>
          <p:nvPr/>
        </p:nvSpPr>
        <p:spPr>
          <a:xfrm>
            <a:off x="4837176" y="19842480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&amp; task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management</a:t>
            </a:r>
            <a:endParaRPr lang="en-US" sz="1060" dirty="0"/>
          </a:p>
        </p:txBody>
      </p:sp>
      <p:sp>
        <p:nvSpPr>
          <p:cNvPr id="180" name="Shape 156"/>
          <p:cNvSpPr/>
          <p:nvPr/>
        </p:nvSpPr>
        <p:spPr>
          <a:xfrm>
            <a:off x="841248" y="20455128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FFF7DE"/>
          </a:solidFill>
          <a:ln w="1143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81" name="Image 2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978408" y="20610576"/>
            <a:ext cx="438912" cy="438912"/>
          </a:xfrm>
          <a:prstGeom prst="rect">
            <a:avLst/>
          </a:prstGeom>
        </p:spPr>
      </p:pic>
      <p:sp>
        <p:nvSpPr>
          <p:cNvPr id="182" name="Text 157"/>
          <p:cNvSpPr txBox="1"/>
          <p:nvPr/>
        </p:nvSpPr>
        <p:spPr>
          <a:xfrm>
            <a:off x="1527048" y="20564856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priority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score</a:t>
            </a:r>
            <a:endParaRPr lang="en-US" sz="1060" dirty="0"/>
          </a:p>
        </p:txBody>
      </p:sp>
      <p:sp>
        <p:nvSpPr>
          <p:cNvPr id="183" name="Shape 158"/>
          <p:cNvSpPr/>
          <p:nvPr/>
        </p:nvSpPr>
        <p:spPr>
          <a:xfrm>
            <a:off x="4151376" y="20455128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FFF0EC"/>
          </a:solidFill>
          <a:ln w="1143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84" name="Image 2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4288536" y="20610576"/>
            <a:ext cx="438912" cy="438912"/>
          </a:xfrm>
          <a:prstGeom prst="rect">
            <a:avLst/>
          </a:prstGeom>
        </p:spPr>
      </p:pic>
      <p:sp>
        <p:nvSpPr>
          <p:cNvPr id="185" name="Text 159"/>
          <p:cNvSpPr txBox="1"/>
          <p:nvPr/>
        </p:nvSpPr>
        <p:spPr>
          <a:xfrm>
            <a:off x="4837176" y="20564856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Urgent / due-soon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warnings</a:t>
            </a:r>
            <a:endParaRPr lang="en-US" sz="1060" dirty="0"/>
          </a:p>
        </p:txBody>
      </p:sp>
      <p:sp>
        <p:nvSpPr>
          <p:cNvPr id="186" name="Shape 160"/>
          <p:cNvSpPr/>
          <p:nvPr/>
        </p:nvSpPr>
        <p:spPr>
          <a:xfrm>
            <a:off x="841248" y="21177504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F1EFFF"/>
          </a:solidFill>
          <a:ln w="11430">
            <a:solidFill>
              <a:srgbClr val="7C6FD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87" name="Image 2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978408" y="21332952"/>
            <a:ext cx="438912" cy="438912"/>
          </a:xfrm>
          <a:prstGeom prst="rect">
            <a:avLst/>
          </a:prstGeom>
        </p:spPr>
      </p:pic>
      <p:sp>
        <p:nvSpPr>
          <p:cNvPr id="188" name="Text 161"/>
          <p:cNvSpPr txBox="1"/>
          <p:nvPr/>
        </p:nvSpPr>
        <p:spPr>
          <a:xfrm>
            <a:off x="1527048" y="21287232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Calendar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view</a:t>
            </a:r>
            <a:endParaRPr lang="en-US" sz="1060" dirty="0"/>
          </a:p>
        </p:txBody>
      </p:sp>
      <p:sp>
        <p:nvSpPr>
          <p:cNvPr id="189" name="Shape 162"/>
          <p:cNvSpPr/>
          <p:nvPr/>
        </p:nvSpPr>
        <p:spPr>
          <a:xfrm>
            <a:off x="4151376" y="21177504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EAF8F2"/>
          </a:solidFill>
          <a:ln w="11430">
            <a:solidFill>
              <a:srgbClr val="2FA36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90" name="Image 2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4288536" y="21332952"/>
            <a:ext cx="438912" cy="438912"/>
          </a:xfrm>
          <a:prstGeom prst="rect">
            <a:avLst/>
          </a:prstGeom>
        </p:spPr>
      </p:pic>
      <p:sp>
        <p:nvSpPr>
          <p:cNvPr id="191" name="Text 163"/>
          <p:cNvSpPr txBox="1"/>
          <p:nvPr/>
        </p:nvSpPr>
        <p:spPr>
          <a:xfrm>
            <a:off x="4837176" y="21287232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Study-hours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tracking</a:t>
            </a:r>
            <a:endParaRPr lang="en-US" sz="1060" dirty="0"/>
          </a:p>
        </p:txBody>
      </p:sp>
      <p:sp>
        <p:nvSpPr>
          <p:cNvPr id="192" name="Shape 164"/>
          <p:cNvSpPr/>
          <p:nvPr/>
        </p:nvSpPr>
        <p:spPr>
          <a:xfrm>
            <a:off x="841248" y="21899880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EDF6FD"/>
          </a:solidFill>
          <a:ln w="1143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93" name="Image 2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978408" y="22055328"/>
            <a:ext cx="438912" cy="438912"/>
          </a:xfrm>
          <a:prstGeom prst="rect">
            <a:avLst/>
          </a:prstGeom>
        </p:spPr>
      </p:pic>
      <p:sp>
        <p:nvSpPr>
          <p:cNvPr id="194" name="Text 165"/>
          <p:cNvSpPr txBox="1"/>
          <p:nvPr/>
        </p:nvSpPr>
        <p:spPr>
          <a:xfrm>
            <a:off x="1527048" y="22009608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Dashboard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charts</a:t>
            </a:r>
            <a:endParaRPr lang="en-US" sz="1060" dirty="0"/>
          </a:p>
        </p:txBody>
      </p:sp>
      <p:sp>
        <p:nvSpPr>
          <p:cNvPr id="195" name="Shape 166"/>
          <p:cNvSpPr/>
          <p:nvPr/>
        </p:nvSpPr>
        <p:spPr>
          <a:xfrm>
            <a:off x="4151376" y="21899880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FFF0EC"/>
          </a:solidFill>
          <a:ln w="1143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96" name="Image 27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4288536" y="22055328"/>
            <a:ext cx="438912" cy="438912"/>
          </a:xfrm>
          <a:prstGeom prst="rect">
            <a:avLst/>
          </a:prstGeom>
        </p:spPr>
      </p:pic>
      <p:sp>
        <p:nvSpPr>
          <p:cNvPr id="197" name="Text 167"/>
          <p:cNvSpPr txBox="1"/>
          <p:nvPr/>
        </p:nvSpPr>
        <p:spPr>
          <a:xfrm>
            <a:off x="4837176" y="22009608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PDF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export</a:t>
            </a:r>
            <a:endParaRPr lang="en-US" sz="1060" dirty="0"/>
          </a:p>
        </p:txBody>
      </p:sp>
      <p:sp>
        <p:nvSpPr>
          <p:cNvPr id="198" name="Shape 168"/>
          <p:cNvSpPr/>
          <p:nvPr/>
        </p:nvSpPr>
        <p:spPr>
          <a:xfrm>
            <a:off x="841248" y="22622256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E9F7F5"/>
          </a:solidFill>
          <a:ln w="1143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99" name="Image 28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978408" y="22777704"/>
            <a:ext cx="438912" cy="438912"/>
          </a:xfrm>
          <a:prstGeom prst="rect">
            <a:avLst/>
          </a:prstGeom>
        </p:spPr>
      </p:pic>
      <p:sp>
        <p:nvSpPr>
          <p:cNvPr id="200" name="Text 169"/>
          <p:cNvSpPr txBox="1"/>
          <p:nvPr/>
        </p:nvSpPr>
        <p:spPr>
          <a:xfrm>
            <a:off x="1527048" y="22731984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Feedback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</a:t>
            </a:r>
            <a:endParaRPr lang="en-US" sz="1060" dirty="0"/>
          </a:p>
        </p:txBody>
      </p:sp>
      <p:sp>
        <p:nvSpPr>
          <p:cNvPr id="201" name="Shape 170"/>
          <p:cNvSpPr/>
          <p:nvPr/>
        </p:nvSpPr>
        <p:spPr>
          <a:xfrm>
            <a:off x="4151376" y="22622256"/>
            <a:ext cx="3044952" cy="585216"/>
          </a:xfrm>
          <a:prstGeom prst="roundRect">
            <a:avLst>
              <a:gd name="adj" fmla="val 28125"/>
            </a:avLst>
          </a:prstGeom>
          <a:solidFill>
            <a:srgbClr val="F1EFFF"/>
          </a:solidFill>
          <a:ln w="11430">
            <a:solidFill>
              <a:srgbClr val="7C6FD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02" name="Image 29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4288536" y="22777704"/>
            <a:ext cx="438912" cy="438912"/>
          </a:xfrm>
          <a:prstGeom prst="rect">
            <a:avLst/>
          </a:prstGeom>
        </p:spPr>
      </p:pic>
      <p:sp>
        <p:nvSpPr>
          <p:cNvPr id="203" name="Text 171"/>
          <p:cNvSpPr txBox="1"/>
          <p:nvPr/>
        </p:nvSpPr>
        <p:spPr>
          <a:xfrm>
            <a:off x="4837176" y="22731984"/>
            <a:ext cx="222199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Admin evaluation</a:t>
            </a:r>
            <a:endParaRPr lang="en-US" sz="1060" dirty="0"/>
          </a:p>
          <a:p>
            <a:pPr marL="0" indent="0" algn="l">
              <a:buNone/>
            </a:pPr>
            <a:r>
              <a:rPr lang="en-US" sz="1060" b="1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dashboard</a:t>
            </a:r>
            <a:endParaRPr lang="en-US" sz="1060" dirty="0"/>
          </a:p>
        </p:txBody>
      </p:sp>
      <p:sp>
        <p:nvSpPr>
          <p:cNvPr id="204" name="Text 172"/>
          <p:cNvSpPr txBox="1"/>
          <p:nvPr/>
        </p:nvSpPr>
        <p:spPr>
          <a:xfrm>
            <a:off x="914400" y="23335488"/>
            <a:ext cx="6492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Smart Priority Score combines deadline urgency, selected priority and estimated study hours to help students decide what to do first.</a:t>
            </a:r>
            <a:endParaRPr lang="en-US" sz="950" dirty="0"/>
          </a:p>
        </p:txBody>
      </p:sp>
      <p:sp>
        <p:nvSpPr>
          <p:cNvPr id="205" name="Shape 173"/>
          <p:cNvSpPr/>
          <p:nvPr/>
        </p:nvSpPr>
        <p:spPr>
          <a:xfrm>
            <a:off x="8074152" y="18854928"/>
            <a:ext cx="6080760" cy="4736592"/>
          </a:xfrm>
          <a:prstGeom prst="roundRect">
            <a:avLst>
              <a:gd name="adj" fmla="val 3475"/>
            </a:avLst>
          </a:prstGeom>
          <a:solidFill>
            <a:srgbClr val="FFFFFF"/>
          </a:solidFill>
          <a:ln w="16510">
            <a:solidFill>
              <a:srgbClr val="F36C5B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06" name="Shape 174"/>
          <p:cNvSpPr/>
          <p:nvPr/>
        </p:nvSpPr>
        <p:spPr>
          <a:xfrm>
            <a:off x="8129016" y="18928080"/>
            <a:ext cx="658368" cy="658368"/>
          </a:xfrm>
          <a:prstGeom prst="ellipse">
            <a:avLst/>
          </a:prstGeom>
          <a:solidFill>
            <a:srgbClr val="F36C5B"/>
          </a:solidFill>
          <a:ln w="1270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07" name="Text 175"/>
          <p:cNvSpPr txBox="1"/>
          <p:nvPr/>
        </p:nvSpPr>
        <p:spPr>
          <a:xfrm>
            <a:off x="8129016" y="18928080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900" dirty="0"/>
          </a:p>
        </p:txBody>
      </p:sp>
      <p:sp>
        <p:nvSpPr>
          <p:cNvPr id="208" name="Text 176"/>
          <p:cNvSpPr txBox="1"/>
          <p:nvPr/>
        </p:nvSpPr>
        <p:spPr>
          <a:xfrm>
            <a:off x="8942832" y="18982944"/>
            <a:ext cx="464515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Testing &amp; Evaluation</a:t>
            </a:r>
            <a:endParaRPr lang="en-US" sz="1850" dirty="0"/>
          </a:p>
        </p:txBody>
      </p:sp>
      <p:sp>
        <p:nvSpPr>
          <p:cNvPr id="209" name="Shape 177"/>
          <p:cNvSpPr/>
          <p:nvPr/>
        </p:nvSpPr>
        <p:spPr>
          <a:xfrm>
            <a:off x="8394192" y="19796760"/>
            <a:ext cx="621792" cy="621792"/>
          </a:xfrm>
          <a:prstGeom prst="ellipse">
            <a:avLst/>
          </a:prstGeom>
          <a:solidFill>
            <a:srgbClr val="FFF0EC"/>
          </a:solidFill>
          <a:ln w="1270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10" name="Image 3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8549640" y="19943064"/>
            <a:ext cx="310896" cy="310896"/>
          </a:xfrm>
          <a:prstGeom prst="rect">
            <a:avLst/>
          </a:prstGeom>
        </p:spPr>
      </p:pic>
      <p:sp>
        <p:nvSpPr>
          <p:cNvPr id="211" name="Text 178"/>
          <p:cNvSpPr txBox="1"/>
          <p:nvPr/>
        </p:nvSpPr>
        <p:spPr>
          <a:xfrm>
            <a:off x="9162288" y="19778472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6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Functional testing</a:t>
            </a:r>
            <a:endParaRPr lang="en-US" sz="1160" dirty="0"/>
          </a:p>
        </p:txBody>
      </p:sp>
      <p:sp>
        <p:nvSpPr>
          <p:cNvPr id="212" name="Text 179"/>
          <p:cNvSpPr txBox="1"/>
          <p:nvPr/>
        </p:nvSpPr>
        <p:spPr>
          <a:xfrm>
            <a:off x="9162288" y="20071080"/>
            <a:ext cx="45262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7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Signup, login, task CRUD, calendar, study hours, charts, dark mode, PDF export, feedback and admin pages.</a:t>
            </a:r>
            <a:endParaRPr lang="en-US" sz="970" dirty="0"/>
          </a:p>
        </p:txBody>
      </p:sp>
      <p:sp>
        <p:nvSpPr>
          <p:cNvPr id="213" name="Shape 180"/>
          <p:cNvSpPr/>
          <p:nvPr/>
        </p:nvSpPr>
        <p:spPr>
          <a:xfrm>
            <a:off x="8394192" y="20939760"/>
            <a:ext cx="621792" cy="621792"/>
          </a:xfrm>
          <a:prstGeom prst="ellipse">
            <a:avLst/>
          </a:prstGeom>
          <a:solidFill>
            <a:srgbClr val="E9F7F5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14" name="Image 3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8549640" y="21086064"/>
            <a:ext cx="310896" cy="310896"/>
          </a:xfrm>
          <a:prstGeom prst="rect">
            <a:avLst/>
          </a:prstGeom>
        </p:spPr>
      </p:pic>
      <p:sp>
        <p:nvSpPr>
          <p:cNvPr id="215" name="Text 181"/>
          <p:cNvSpPr txBox="1"/>
          <p:nvPr/>
        </p:nvSpPr>
        <p:spPr>
          <a:xfrm>
            <a:off x="9162288" y="20921472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6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User evaluation</a:t>
            </a:r>
            <a:endParaRPr lang="en-US" sz="1160" dirty="0"/>
          </a:p>
        </p:txBody>
      </p:sp>
      <p:sp>
        <p:nvSpPr>
          <p:cNvPr id="216" name="Text 182"/>
          <p:cNvSpPr txBox="1"/>
          <p:nvPr/>
        </p:nvSpPr>
        <p:spPr>
          <a:xfrm>
            <a:off x="9162288" y="21214080"/>
            <a:ext cx="45262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7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Feedback measures ease of use, satisfaction and perceived efficiency.</a:t>
            </a:r>
            <a:endParaRPr lang="en-US" sz="970" dirty="0"/>
          </a:p>
        </p:txBody>
      </p:sp>
      <p:sp>
        <p:nvSpPr>
          <p:cNvPr id="217" name="Shape 183"/>
          <p:cNvSpPr/>
          <p:nvPr/>
        </p:nvSpPr>
        <p:spPr>
          <a:xfrm>
            <a:off x="8394192" y="22082760"/>
            <a:ext cx="621792" cy="621792"/>
          </a:xfrm>
          <a:prstGeom prst="ellipse">
            <a:avLst/>
          </a:prstGeom>
          <a:solidFill>
            <a:srgbClr val="EDF6FD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18" name="Image 3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8549640" y="22229064"/>
            <a:ext cx="310896" cy="310896"/>
          </a:xfrm>
          <a:prstGeom prst="rect">
            <a:avLst/>
          </a:prstGeom>
        </p:spPr>
      </p:pic>
      <p:sp>
        <p:nvSpPr>
          <p:cNvPr id="219" name="Text 184"/>
          <p:cNvSpPr txBox="1"/>
          <p:nvPr/>
        </p:nvSpPr>
        <p:spPr>
          <a:xfrm>
            <a:off x="9162288" y="22064472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6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Admin analysis</a:t>
            </a:r>
            <a:endParaRPr lang="en-US" sz="1160" dirty="0"/>
          </a:p>
        </p:txBody>
      </p:sp>
      <p:sp>
        <p:nvSpPr>
          <p:cNvPr id="220" name="Text 185"/>
          <p:cNvSpPr txBox="1"/>
          <p:nvPr/>
        </p:nvSpPr>
        <p:spPr>
          <a:xfrm>
            <a:off x="9162288" y="22357080"/>
            <a:ext cx="45262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97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Admin pages summarise users, tasks, study hours and evaluation responses.</a:t>
            </a:r>
            <a:endParaRPr lang="en-US" sz="970" dirty="0"/>
          </a:p>
        </p:txBody>
      </p:sp>
      <p:sp>
        <p:nvSpPr>
          <p:cNvPr id="221" name="Shape 186"/>
          <p:cNvSpPr/>
          <p:nvPr/>
        </p:nvSpPr>
        <p:spPr>
          <a:xfrm rot="-90000">
            <a:off x="8641080" y="22860000"/>
            <a:ext cx="4892040" cy="502920"/>
          </a:xfrm>
          <a:prstGeom prst="rect">
            <a:avLst/>
          </a:prstGeom>
          <a:solidFill>
            <a:srgbClr val="FFF7DE">
              <a:alpha val="98000"/>
            </a:srgbClr>
          </a:solidFill>
          <a:ln w="12700">
            <a:solidFill>
              <a:srgbClr val="FFF7DE"/>
            </a:solidFill>
            <a:prstDash val="solid"/>
          </a:ln>
          <a:effectLst>
            <a:outerShdw blurRad="15240" dist="889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22" name="Text 187"/>
          <p:cNvSpPr txBox="1"/>
          <p:nvPr/>
        </p:nvSpPr>
        <p:spPr>
          <a:xfrm rot="-90000">
            <a:off x="8714232" y="22878288"/>
            <a:ext cx="4745736" cy="4663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Evaluation should test usability—not only technical completion.</a:t>
            </a:r>
            <a:endParaRPr lang="en-US" sz="1080" dirty="0"/>
          </a:p>
        </p:txBody>
      </p:sp>
      <p:sp>
        <p:nvSpPr>
          <p:cNvPr id="223" name="Shape 188"/>
          <p:cNvSpPr/>
          <p:nvPr/>
        </p:nvSpPr>
        <p:spPr>
          <a:xfrm>
            <a:off x="14401800" y="18854928"/>
            <a:ext cx="6473952" cy="7772400"/>
          </a:xfrm>
          <a:prstGeom prst="roundRect">
            <a:avLst>
              <a:gd name="adj" fmla="val 2542"/>
            </a:avLst>
          </a:prstGeom>
          <a:solidFill>
            <a:srgbClr val="FFFFFF"/>
          </a:solidFill>
          <a:ln w="16510">
            <a:solidFill>
              <a:srgbClr val="4EA8DE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24" name="Shape 189"/>
          <p:cNvSpPr/>
          <p:nvPr/>
        </p:nvSpPr>
        <p:spPr>
          <a:xfrm>
            <a:off x="14456664" y="18928080"/>
            <a:ext cx="658368" cy="658368"/>
          </a:xfrm>
          <a:prstGeom prst="ellipse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5" name="Text 190"/>
          <p:cNvSpPr txBox="1"/>
          <p:nvPr/>
        </p:nvSpPr>
        <p:spPr>
          <a:xfrm>
            <a:off x="14456664" y="18928080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900" dirty="0"/>
          </a:p>
        </p:txBody>
      </p:sp>
      <p:sp>
        <p:nvSpPr>
          <p:cNvPr id="226" name="Text 191"/>
          <p:cNvSpPr txBox="1"/>
          <p:nvPr/>
        </p:nvSpPr>
        <p:spPr>
          <a:xfrm>
            <a:off x="15270480" y="18982944"/>
            <a:ext cx="501091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Prototype Screens</a:t>
            </a:r>
            <a:endParaRPr lang="en-US" sz="1850" dirty="0"/>
          </a:p>
        </p:txBody>
      </p:sp>
      <p:sp>
        <p:nvSpPr>
          <p:cNvPr id="227" name="Shape 192"/>
          <p:cNvSpPr/>
          <p:nvPr/>
        </p:nvSpPr>
        <p:spPr>
          <a:xfrm>
            <a:off x="14767560" y="19641312"/>
            <a:ext cx="3154680" cy="384048"/>
          </a:xfrm>
          <a:prstGeom prst="roundRect">
            <a:avLst>
              <a:gd name="adj" fmla="val 47619"/>
            </a:avLst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8" name="Text 193"/>
          <p:cNvSpPr txBox="1"/>
          <p:nvPr/>
        </p:nvSpPr>
        <p:spPr>
          <a:xfrm>
            <a:off x="14767560" y="19641312"/>
            <a:ext cx="31546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DASHBOARD OVERVIEW</a:t>
            </a:r>
            <a:endParaRPr lang="en-US" sz="950" dirty="0"/>
          </a:p>
        </p:txBody>
      </p:sp>
      <p:sp>
        <p:nvSpPr>
          <p:cNvPr id="229" name="Shape 194"/>
          <p:cNvSpPr/>
          <p:nvPr/>
        </p:nvSpPr>
        <p:spPr>
          <a:xfrm>
            <a:off x="14767560" y="20080224"/>
            <a:ext cx="5715000" cy="2880360"/>
          </a:xfrm>
          <a:prstGeom prst="roundRect">
            <a:avLst>
              <a:gd name="adj" fmla="val 3810"/>
            </a:avLst>
          </a:prstGeom>
          <a:solidFill>
            <a:srgbClr val="F8FAFD"/>
          </a:solidFill>
          <a:ln w="10160">
            <a:solidFill>
              <a:srgbClr val="B7C7D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0" name="Shape 195"/>
          <p:cNvSpPr/>
          <p:nvPr/>
        </p:nvSpPr>
        <p:spPr>
          <a:xfrm>
            <a:off x="14767560" y="20080224"/>
            <a:ext cx="960120" cy="2880360"/>
          </a:xfrm>
          <a:prstGeom prst="rect">
            <a:avLst/>
          </a:prstGeom>
          <a:solidFill>
            <a:srgbClr val="102A56"/>
          </a:solidFill>
          <a:ln w="12700">
            <a:solidFill>
              <a:srgbClr val="102A5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1" name="Text 196"/>
          <p:cNvSpPr txBox="1"/>
          <p:nvPr/>
        </p:nvSpPr>
        <p:spPr>
          <a:xfrm>
            <a:off x="14886432" y="20226528"/>
            <a:ext cx="731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StudyTrack</a:t>
            </a:r>
            <a:endParaRPr lang="en-US" sz="850" dirty="0"/>
          </a:p>
        </p:txBody>
      </p:sp>
      <p:sp>
        <p:nvSpPr>
          <p:cNvPr id="232" name="Text 197"/>
          <p:cNvSpPr txBox="1"/>
          <p:nvPr/>
        </p:nvSpPr>
        <p:spPr>
          <a:xfrm>
            <a:off x="14932152" y="20619720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 b="1" dirty="0">
                <a:solidFill>
                  <a:srgbClr val="F5B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Dashboard</a:t>
            </a:r>
            <a:endParaRPr lang="en-US" sz="720" dirty="0"/>
          </a:p>
        </p:txBody>
      </p:sp>
      <p:sp>
        <p:nvSpPr>
          <p:cNvPr id="233" name="Text 198"/>
          <p:cNvSpPr txBox="1"/>
          <p:nvPr/>
        </p:nvSpPr>
        <p:spPr>
          <a:xfrm>
            <a:off x="14932152" y="20958048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Modules</a:t>
            </a:r>
            <a:endParaRPr lang="en-US" sz="720" dirty="0"/>
          </a:p>
        </p:txBody>
      </p:sp>
      <p:sp>
        <p:nvSpPr>
          <p:cNvPr id="234" name="Text 199"/>
          <p:cNvSpPr txBox="1"/>
          <p:nvPr/>
        </p:nvSpPr>
        <p:spPr>
          <a:xfrm>
            <a:off x="14932152" y="21296376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Tasks</a:t>
            </a:r>
            <a:endParaRPr lang="en-US" sz="720" dirty="0"/>
          </a:p>
        </p:txBody>
      </p:sp>
      <p:sp>
        <p:nvSpPr>
          <p:cNvPr id="235" name="Text 200"/>
          <p:cNvSpPr txBox="1"/>
          <p:nvPr/>
        </p:nvSpPr>
        <p:spPr>
          <a:xfrm>
            <a:off x="14932152" y="21634704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Calendar</a:t>
            </a:r>
            <a:endParaRPr lang="en-US" sz="720" dirty="0"/>
          </a:p>
        </p:txBody>
      </p:sp>
      <p:sp>
        <p:nvSpPr>
          <p:cNvPr id="236" name="Text 201"/>
          <p:cNvSpPr txBox="1"/>
          <p:nvPr/>
        </p:nvSpPr>
        <p:spPr>
          <a:xfrm>
            <a:off x="14932152" y="21973032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Study Hours</a:t>
            </a:r>
            <a:endParaRPr lang="en-US" sz="720" dirty="0"/>
          </a:p>
        </p:txBody>
      </p:sp>
      <p:sp>
        <p:nvSpPr>
          <p:cNvPr id="237" name="Text 202"/>
          <p:cNvSpPr txBox="1"/>
          <p:nvPr/>
        </p:nvSpPr>
        <p:spPr>
          <a:xfrm>
            <a:off x="14932152" y="22311360"/>
            <a:ext cx="65836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Feedback</a:t>
            </a:r>
            <a:endParaRPr lang="en-US" sz="720" dirty="0"/>
          </a:p>
        </p:txBody>
      </p:sp>
      <p:sp>
        <p:nvSpPr>
          <p:cNvPr id="238" name="Shape 203"/>
          <p:cNvSpPr/>
          <p:nvPr/>
        </p:nvSpPr>
        <p:spPr>
          <a:xfrm>
            <a:off x="15892272" y="20281392"/>
            <a:ext cx="987552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8890">
            <a:solidFill>
              <a:srgbClr val="D3DD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9" name="Text 204"/>
          <p:cNvSpPr txBox="1"/>
          <p:nvPr/>
        </p:nvSpPr>
        <p:spPr>
          <a:xfrm>
            <a:off x="15937992" y="20317968"/>
            <a:ext cx="89611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4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Total</a:t>
            </a:r>
            <a:endParaRPr lang="en-US" sz="740" dirty="0"/>
          </a:p>
        </p:txBody>
      </p:sp>
      <p:sp>
        <p:nvSpPr>
          <p:cNvPr id="240" name="Text 205"/>
          <p:cNvSpPr txBox="1"/>
          <p:nvPr/>
        </p:nvSpPr>
        <p:spPr>
          <a:xfrm>
            <a:off x="15937992" y="20592288"/>
            <a:ext cx="89611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241" name="Shape 206"/>
          <p:cNvSpPr/>
          <p:nvPr/>
        </p:nvSpPr>
        <p:spPr>
          <a:xfrm>
            <a:off x="17080992" y="20281392"/>
            <a:ext cx="987552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8890">
            <a:solidFill>
              <a:srgbClr val="D3DD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2" name="Text 207"/>
          <p:cNvSpPr txBox="1"/>
          <p:nvPr/>
        </p:nvSpPr>
        <p:spPr>
          <a:xfrm>
            <a:off x="17126712" y="20317968"/>
            <a:ext cx="89611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4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Done</a:t>
            </a:r>
            <a:endParaRPr lang="en-US" sz="740" dirty="0"/>
          </a:p>
        </p:txBody>
      </p:sp>
      <p:sp>
        <p:nvSpPr>
          <p:cNvPr id="243" name="Text 208"/>
          <p:cNvSpPr txBox="1"/>
          <p:nvPr/>
        </p:nvSpPr>
        <p:spPr>
          <a:xfrm>
            <a:off x="17126712" y="20592288"/>
            <a:ext cx="89611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244" name="Shape 209"/>
          <p:cNvSpPr/>
          <p:nvPr/>
        </p:nvSpPr>
        <p:spPr>
          <a:xfrm>
            <a:off x="18269712" y="20281392"/>
            <a:ext cx="987552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8890">
            <a:solidFill>
              <a:srgbClr val="D3DD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5" name="Text 210"/>
          <p:cNvSpPr txBox="1"/>
          <p:nvPr/>
        </p:nvSpPr>
        <p:spPr>
          <a:xfrm>
            <a:off x="18315432" y="20317968"/>
            <a:ext cx="89611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4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Due</a:t>
            </a:r>
            <a:endParaRPr lang="en-US" sz="740" dirty="0"/>
          </a:p>
        </p:txBody>
      </p:sp>
      <p:sp>
        <p:nvSpPr>
          <p:cNvPr id="246" name="Text 211"/>
          <p:cNvSpPr txBox="1"/>
          <p:nvPr/>
        </p:nvSpPr>
        <p:spPr>
          <a:xfrm>
            <a:off x="18315432" y="20592288"/>
            <a:ext cx="89611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36C5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247" name="Shape 212"/>
          <p:cNvSpPr/>
          <p:nvPr/>
        </p:nvSpPr>
        <p:spPr>
          <a:xfrm>
            <a:off x="19458432" y="20281392"/>
            <a:ext cx="987552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8890">
            <a:solidFill>
              <a:srgbClr val="D3DD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8" name="Text 213"/>
          <p:cNvSpPr txBox="1"/>
          <p:nvPr/>
        </p:nvSpPr>
        <p:spPr>
          <a:xfrm>
            <a:off x="19504152" y="20317968"/>
            <a:ext cx="89611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74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Hours</a:t>
            </a:r>
            <a:endParaRPr lang="en-US" sz="740" dirty="0"/>
          </a:p>
        </p:txBody>
      </p:sp>
      <p:sp>
        <p:nvSpPr>
          <p:cNvPr id="249" name="Text 214"/>
          <p:cNvSpPr txBox="1"/>
          <p:nvPr/>
        </p:nvSpPr>
        <p:spPr>
          <a:xfrm>
            <a:off x="19504152" y="20592288"/>
            <a:ext cx="89611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18.5</a:t>
            </a:r>
            <a:endParaRPr lang="en-US" sz="1300" dirty="0"/>
          </a:p>
        </p:txBody>
      </p:sp>
      <p:sp>
        <p:nvSpPr>
          <p:cNvPr id="250" name="Shape 215"/>
          <p:cNvSpPr/>
          <p:nvPr/>
        </p:nvSpPr>
        <p:spPr>
          <a:xfrm>
            <a:off x="15983712" y="21305520"/>
            <a:ext cx="1234440" cy="1234440"/>
          </a:xfrm>
          <a:prstGeom prst="donut">
            <a:avLst/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1" name="Shape 216"/>
          <p:cNvSpPr/>
          <p:nvPr/>
        </p:nvSpPr>
        <p:spPr>
          <a:xfrm rot="3900000">
            <a:off x="15983712" y="21305520"/>
            <a:ext cx="1234440" cy="1234440"/>
          </a:xfrm>
          <a:prstGeom prst="arc">
            <a:avLst/>
          </a:prstGeom>
          <a:solidFill>
            <a:srgbClr val="F5B642">
              <a:alpha val="0"/>
            </a:srgbClr>
          </a:solidFill>
          <a:ln w="12700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2" name="Text 217"/>
          <p:cNvSpPr txBox="1"/>
          <p:nvPr/>
        </p:nvSpPr>
        <p:spPr>
          <a:xfrm>
            <a:off x="16230600" y="21717000"/>
            <a:ext cx="731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72%</a:t>
            </a:r>
            <a:endParaRPr lang="en-US" sz="1100" dirty="0"/>
          </a:p>
        </p:txBody>
      </p:sp>
      <p:sp>
        <p:nvSpPr>
          <p:cNvPr id="253" name="Text 218"/>
          <p:cNvSpPr txBox="1"/>
          <p:nvPr/>
        </p:nvSpPr>
        <p:spPr>
          <a:xfrm>
            <a:off x="17510760" y="21259800"/>
            <a:ext cx="2377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4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Tasks by priority</a:t>
            </a:r>
            <a:endParaRPr lang="en-US" sz="840" dirty="0"/>
          </a:p>
        </p:txBody>
      </p:sp>
      <p:sp>
        <p:nvSpPr>
          <p:cNvPr id="254" name="Text 219"/>
          <p:cNvSpPr txBox="1"/>
          <p:nvPr/>
        </p:nvSpPr>
        <p:spPr>
          <a:xfrm>
            <a:off x="17510760" y="21652992"/>
            <a:ext cx="5669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</a:t>
            </a:r>
            <a:endParaRPr lang="en-US" sz="720" dirty="0"/>
          </a:p>
        </p:txBody>
      </p:sp>
      <p:sp>
        <p:nvSpPr>
          <p:cNvPr id="255" name="Shape 220"/>
          <p:cNvSpPr/>
          <p:nvPr/>
        </p:nvSpPr>
        <p:spPr>
          <a:xfrm>
            <a:off x="18141696" y="21689568"/>
            <a:ext cx="1600200" cy="164592"/>
          </a:xfrm>
          <a:prstGeom prst="roundRect">
            <a:avLst>
              <a:gd name="adj" fmla="val 38889"/>
            </a:avLst>
          </a:prstGeom>
          <a:solidFill>
            <a:srgbClr val="F36C5B"/>
          </a:solidFill>
          <a:ln w="1270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6" name="Text 221"/>
          <p:cNvSpPr txBox="1"/>
          <p:nvPr/>
        </p:nvSpPr>
        <p:spPr>
          <a:xfrm>
            <a:off x="17510760" y="22000464"/>
            <a:ext cx="5669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Medium</a:t>
            </a:r>
            <a:endParaRPr lang="en-US" sz="720" dirty="0"/>
          </a:p>
        </p:txBody>
      </p:sp>
      <p:sp>
        <p:nvSpPr>
          <p:cNvPr id="257" name="Shape 222"/>
          <p:cNvSpPr/>
          <p:nvPr/>
        </p:nvSpPr>
        <p:spPr>
          <a:xfrm>
            <a:off x="18141696" y="22037040"/>
            <a:ext cx="1170432" cy="164592"/>
          </a:xfrm>
          <a:prstGeom prst="roundRect">
            <a:avLst>
              <a:gd name="adj" fmla="val 38889"/>
            </a:avLst>
          </a:prstGeom>
          <a:solidFill>
            <a:srgbClr val="F5B642"/>
          </a:solidFill>
          <a:ln w="1270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58" name="Text 223"/>
          <p:cNvSpPr txBox="1"/>
          <p:nvPr/>
        </p:nvSpPr>
        <p:spPr>
          <a:xfrm>
            <a:off x="17510760" y="22347936"/>
            <a:ext cx="5669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2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</a:t>
            </a:r>
            <a:endParaRPr lang="en-US" sz="720" dirty="0"/>
          </a:p>
        </p:txBody>
      </p:sp>
      <p:sp>
        <p:nvSpPr>
          <p:cNvPr id="259" name="Shape 224"/>
          <p:cNvSpPr/>
          <p:nvPr/>
        </p:nvSpPr>
        <p:spPr>
          <a:xfrm>
            <a:off x="18141696" y="22384512"/>
            <a:ext cx="749808" cy="164592"/>
          </a:xfrm>
          <a:prstGeom prst="roundRect">
            <a:avLst>
              <a:gd name="adj" fmla="val 38889"/>
            </a:avLst>
          </a:prstGeom>
          <a:solidFill>
            <a:srgbClr val="2FA36B"/>
          </a:solidFill>
          <a:ln w="12700">
            <a:solidFill>
              <a:srgbClr val="2FA36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0" name="Text 225"/>
          <p:cNvSpPr txBox="1"/>
          <p:nvPr/>
        </p:nvSpPr>
        <p:spPr>
          <a:xfrm>
            <a:off x="15983712" y="22658832"/>
            <a:ext cx="164592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Study hours trend</a:t>
            </a:r>
            <a:endParaRPr lang="en-US" sz="750" dirty="0"/>
          </a:p>
        </p:txBody>
      </p:sp>
      <p:sp>
        <p:nvSpPr>
          <p:cNvPr id="261" name="Shape 226"/>
          <p:cNvSpPr/>
          <p:nvPr/>
        </p:nvSpPr>
        <p:spPr>
          <a:xfrm>
            <a:off x="16459200" y="22841712"/>
            <a:ext cx="3520440" cy="0"/>
          </a:xfrm>
          <a:prstGeom prst="line">
            <a:avLst/>
          </a:prstGeom>
          <a:noFill/>
          <a:ln w="8890">
            <a:solidFill>
              <a:srgbClr val="CAD5E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2" name="Shape 227"/>
          <p:cNvSpPr/>
          <p:nvPr/>
        </p:nvSpPr>
        <p:spPr>
          <a:xfrm>
            <a:off x="16504920" y="22695408"/>
            <a:ext cx="594360" cy="0"/>
          </a:xfrm>
          <a:prstGeom prst="line">
            <a:avLst/>
          </a:prstGeom>
          <a:noFill/>
          <a:ln w="1651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3" name="Shape 228"/>
          <p:cNvSpPr/>
          <p:nvPr/>
        </p:nvSpPr>
        <p:spPr>
          <a:xfrm>
            <a:off x="17099280" y="22448520"/>
            <a:ext cx="594360" cy="201168"/>
          </a:xfrm>
          <a:prstGeom prst="line">
            <a:avLst/>
          </a:prstGeom>
          <a:noFill/>
          <a:ln w="1651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4" name="Shape 229"/>
          <p:cNvSpPr/>
          <p:nvPr/>
        </p:nvSpPr>
        <p:spPr>
          <a:xfrm>
            <a:off x="17693640" y="22649688"/>
            <a:ext cx="594360" cy="0"/>
          </a:xfrm>
          <a:prstGeom prst="line">
            <a:avLst/>
          </a:prstGeom>
          <a:noFill/>
          <a:ln w="1651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5" name="Shape 230"/>
          <p:cNvSpPr/>
          <p:nvPr/>
        </p:nvSpPr>
        <p:spPr>
          <a:xfrm>
            <a:off x="18288000" y="22238208"/>
            <a:ext cx="594360" cy="155448"/>
          </a:xfrm>
          <a:prstGeom prst="line">
            <a:avLst/>
          </a:prstGeom>
          <a:noFill/>
          <a:ln w="1651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6" name="Shape 231"/>
          <p:cNvSpPr/>
          <p:nvPr/>
        </p:nvSpPr>
        <p:spPr>
          <a:xfrm>
            <a:off x="18882360" y="22393656"/>
            <a:ext cx="594360" cy="0"/>
          </a:xfrm>
          <a:prstGeom prst="line">
            <a:avLst/>
          </a:prstGeom>
          <a:noFill/>
          <a:ln w="1651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7" name="Shape 232"/>
          <p:cNvSpPr/>
          <p:nvPr/>
        </p:nvSpPr>
        <p:spPr>
          <a:xfrm>
            <a:off x="19476720" y="22110192"/>
            <a:ext cx="502920" cy="109728"/>
          </a:xfrm>
          <a:prstGeom prst="line">
            <a:avLst/>
          </a:prstGeom>
          <a:noFill/>
          <a:ln w="1651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8" name="Shape 233"/>
          <p:cNvSpPr/>
          <p:nvPr/>
        </p:nvSpPr>
        <p:spPr>
          <a:xfrm>
            <a:off x="16454628" y="22645116"/>
            <a:ext cx="100584" cy="100584"/>
          </a:xfrm>
          <a:prstGeom prst="ellipse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69" name="Shape 234"/>
          <p:cNvSpPr/>
          <p:nvPr/>
        </p:nvSpPr>
        <p:spPr>
          <a:xfrm>
            <a:off x="17048988" y="22398228"/>
            <a:ext cx="100584" cy="100584"/>
          </a:xfrm>
          <a:prstGeom prst="ellipse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0" name="Shape 235"/>
          <p:cNvSpPr/>
          <p:nvPr/>
        </p:nvSpPr>
        <p:spPr>
          <a:xfrm>
            <a:off x="17643348" y="22599396"/>
            <a:ext cx="100584" cy="100584"/>
          </a:xfrm>
          <a:prstGeom prst="ellipse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1" name="Shape 236"/>
          <p:cNvSpPr/>
          <p:nvPr/>
        </p:nvSpPr>
        <p:spPr>
          <a:xfrm>
            <a:off x="18237708" y="22187916"/>
            <a:ext cx="100584" cy="100584"/>
          </a:xfrm>
          <a:prstGeom prst="ellipse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2" name="Shape 237"/>
          <p:cNvSpPr/>
          <p:nvPr/>
        </p:nvSpPr>
        <p:spPr>
          <a:xfrm>
            <a:off x="18832068" y="22343364"/>
            <a:ext cx="100584" cy="100584"/>
          </a:xfrm>
          <a:prstGeom prst="ellipse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3" name="Shape 238"/>
          <p:cNvSpPr/>
          <p:nvPr/>
        </p:nvSpPr>
        <p:spPr>
          <a:xfrm>
            <a:off x="19426428" y="22059900"/>
            <a:ext cx="100584" cy="100584"/>
          </a:xfrm>
          <a:prstGeom prst="ellipse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4" name="Shape 239"/>
          <p:cNvSpPr/>
          <p:nvPr/>
        </p:nvSpPr>
        <p:spPr>
          <a:xfrm>
            <a:off x="19929348" y="22169628"/>
            <a:ext cx="100584" cy="100584"/>
          </a:xfrm>
          <a:prstGeom prst="ellipse">
            <a:avLst/>
          </a:prstGeom>
          <a:solidFill>
            <a:srgbClr val="4EA8DE"/>
          </a:solidFill>
          <a:ln w="12700">
            <a:solidFill>
              <a:srgbClr val="4EA8D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5" name="Text 240"/>
          <p:cNvSpPr txBox="1"/>
          <p:nvPr/>
        </p:nvSpPr>
        <p:spPr>
          <a:xfrm>
            <a:off x="14859000" y="2304288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Editable mock-up of the implemented interface</a:t>
            </a:r>
            <a:endParaRPr lang="en-US" sz="800" dirty="0"/>
          </a:p>
        </p:txBody>
      </p:sp>
      <p:sp>
        <p:nvSpPr>
          <p:cNvPr id="276" name="Shape 241"/>
          <p:cNvSpPr/>
          <p:nvPr/>
        </p:nvSpPr>
        <p:spPr>
          <a:xfrm>
            <a:off x="14767560" y="23454360"/>
            <a:ext cx="2606040" cy="384048"/>
          </a:xfrm>
          <a:prstGeom prst="roundRect">
            <a:avLst>
              <a:gd name="adj" fmla="val 47619"/>
            </a:avLst>
          </a:prstGeom>
          <a:solidFill>
            <a:srgbClr val="0C8F87"/>
          </a:solidFill>
          <a:ln w="12700">
            <a:solidFill>
              <a:srgbClr val="0C8F8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7" name="Text 242"/>
          <p:cNvSpPr txBox="1"/>
          <p:nvPr/>
        </p:nvSpPr>
        <p:spPr>
          <a:xfrm>
            <a:off x="14767560" y="23454360"/>
            <a:ext cx="2606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B. CALENDAR VIEW</a:t>
            </a:r>
            <a:endParaRPr lang="en-US" sz="950" dirty="0"/>
          </a:p>
        </p:txBody>
      </p:sp>
      <p:sp>
        <p:nvSpPr>
          <p:cNvPr id="278" name="Shape 243"/>
          <p:cNvSpPr/>
          <p:nvPr/>
        </p:nvSpPr>
        <p:spPr>
          <a:xfrm>
            <a:off x="14767560" y="23847552"/>
            <a:ext cx="5715000" cy="2148840"/>
          </a:xfrm>
          <a:prstGeom prst="roundRect">
            <a:avLst>
              <a:gd name="adj" fmla="val 5106"/>
            </a:avLst>
          </a:prstGeom>
          <a:solidFill>
            <a:srgbClr val="FFFFFF"/>
          </a:solidFill>
          <a:ln w="10160">
            <a:solidFill>
              <a:srgbClr val="B7C7DD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9" name="Text 244"/>
          <p:cNvSpPr txBox="1"/>
          <p:nvPr/>
        </p:nvSpPr>
        <p:spPr>
          <a:xfrm>
            <a:off x="15041880" y="23920704"/>
            <a:ext cx="1097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2026</a:t>
            </a:r>
            <a:endParaRPr lang="en-US" sz="850" dirty="0"/>
          </a:p>
        </p:txBody>
      </p:sp>
      <p:sp>
        <p:nvSpPr>
          <p:cNvPr id="280" name="Shape 245"/>
          <p:cNvSpPr/>
          <p:nvPr/>
        </p:nvSpPr>
        <p:spPr>
          <a:xfrm>
            <a:off x="14968728" y="24249888"/>
            <a:ext cx="749808" cy="310896"/>
          </a:xfrm>
          <a:prstGeom prst="rect">
            <a:avLst/>
          </a:prstGeom>
          <a:solidFill>
            <a:srgbClr val="EDF6FD"/>
          </a:solidFill>
          <a:ln w="5080">
            <a:solidFill>
              <a:srgbClr val="DCE5F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1" name="Text 246"/>
          <p:cNvSpPr txBox="1"/>
          <p:nvPr/>
        </p:nvSpPr>
        <p:spPr>
          <a:xfrm>
            <a:off x="14968728" y="24249888"/>
            <a:ext cx="7498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</a:t>
            </a:r>
            <a:endParaRPr lang="en-US" sz="650" dirty="0"/>
          </a:p>
        </p:txBody>
      </p:sp>
      <p:sp>
        <p:nvSpPr>
          <p:cNvPr id="282" name="Shape 247"/>
          <p:cNvSpPr/>
          <p:nvPr/>
        </p:nvSpPr>
        <p:spPr>
          <a:xfrm>
            <a:off x="15718536" y="24249888"/>
            <a:ext cx="749808" cy="310896"/>
          </a:xfrm>
          <a:prstGeom prst="rect">
            <a:avLst/>
          </a:prstGeom>
          <a:solidFill>
            <a:srgbClr val="EDF6FD"/>
          </a:solidFill>
          <a:ln w="5080">
            <a:solidFill>
              <a:srgbClr val="DCE5F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3" name="Text 248"/>
          <p:cNvSpPr txBox="1"/>
          <p:nvPr/>
        </p:nvSpPr>
        <p:spPr>
          <a:xfrm>
            <a:off x="15718536" y="24249888"/>
            <a:ext cx="7498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Tue</a:t>
            </a:r>
            <a:endParaRPr lang="en-US" sz="650" dirty="0"/>
          </a:p>
        </p:txBody>
      </p:sp>
      <p:sp>
        <p:nvSpPr>
          <p:cNvPr id="284" name="Shape 249"/>
          <p:cNvSpPr/>
          <p:nvPr/>
        </p:nvSpPr>
        <p:spPr>
          <a:xfrm>
            <a:off x="16468344" y="24249888"/>
            <a:ext cx="749808" cy="310896"/>
          </a:xfrm>
          <a:prstGeom prst="rect">
            <a:avLst/>
          </a:prstGeom>
          <a:solidFill>
            <a:srgbClr val="EDF6FD"/>
          </a:solidFill>
          <a:ln w="5080">
            <a:solidFill>
              <a:srgbClr val="DCE5F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5" name="Text 250"/>
          <p:cNvSpPr txBox="1"/>
          <p:nvPr/>
        </p:nvSpPr>
        <p:spPr>
          <a:xfrm>
            <a:off x="16468344" y="24249888"/>
            <a:ext cx="7498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Wed</a:t>
            </a:r>
            <a:endParaRPr lang="en-US" sz="650" dirty="0"/>
          </a:p>
        </p:txBody>
      </p:sp>
      <p:sp>
        <p:nvSpPr>
          <p:cNvPr id="286" name="Shape 251"/>
          <p:cNvSpPr/>
          <p:nvPr/>
        </p:nvSpPr>
        <p:spPr>
          <a:xfrm>
            <a:off x="17218152" y="24249888"/>
            <a:ext cx="749808" cy="310896"/>
          </a:xfrm>
          <a:prstGeom prst="rect">
            <a:avLst/>
          </a:prstGeom>
          <a:solidFill>
            <a:srgbClr val="EDF6FD"/>
          </a:solidFill>
          <a:ln w="5080">
            <a:solidFill>
              <a:srgbClr val="DCE5F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7" name="Text 252"/>
          <p:cNvSpPr txBox="1"/>
          <p:nvPr/>
        </p:nvSpPr>
        <p:spPr>
          <a:xfrm>
            <a:off x="17218152" y="24249888"/>
            <a:ext cx="7498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Thu</a:t>
            </a:r>
            <a:endParaRPr lang="en-US" sz="650" dirty="0"/>
          </a:p>
        </p:txBody>
      </p:sp>
      <p:sp>
        <p:nvSpPr>
          <p:cNvPr id="288" name="Shape 253"/>
          <p:cNvSpPr/>
          <p:nvPr/>
        </p:nvSpPr>
        <p:spPr>
          <a:xfrm>
            <a:off x="17967960" y="24249888"/>
            <a:ext cx="749808" cy="310896"/>
          </a:xfrm>
          <a:prstGeom prst="rect">
            <a:avLst/>
          </a:prstGeom>
          <a:solidFill>
            <a:srgbClr val="EDF6FD"/>
          </a:solidFill>
          <a:ln w="5080">
            <a:solidFill>
              <a:srgbClr val="DCE5F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9" name="Text 254"/>
          <p:cNvSpPr txBox="1"/>
          <p:nvPr/>
        </p:nvSpPr>
        <p:spPr>
          <a:xfrm>
            <a:off x="17967960" y="24249888"/>
            <a:ext cx="7498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</a:t>
            </a:r>
            <a:endParaRPr lang="en-US" sz="650" dirty="0"/>
          </a:p>
        </p:txBody>
      </p:sp>
      <p:sp>
        <p:nvSpPr>
          <p:cNvPr id="290" name="Shape 255"/>
          <p:cNvSpPr/>
          <p:nvPr/>
        </p:nvSpPr>
        <p:spPr>
          <a:xfrm>
            <a:off x="18717768" y="24249888"/>
            <a:ext cx="749808" cy="310896"/>
          </a:xfrm>
          <a:prstGeom prst="rect">
            <a:avLst/>
          </a:prstGeom>
          <a:solidFill>
            <a:srgbClr val="EDF6FD"/>
          </a:solidFill>
          <a:ln w="5080">
            <a:solidFill>
              <a:srgbClr val="DCE5F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1" name="Text 256"/>
          <p:cNvSpPr txBox="1"/>
          <p:nvPr/>
        </p:nvSpPr>
        <p:spPr>
          <a:xfrm>
            <a:off x="18717768" y="24249888"/>
            <a:ext cx="7498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Sat</a:t>
            </a:r>
            <a:endParaRPr lang="en-US" sz="650" dirty="0"/>
          </a:p>
        </p:txBody>
      </p:sp>
      <p:sp>
        <p:nvSpPr>
          <p:cNvPr id="292" name="Shape 257"/>
          <p:cNvSpPr/>
          <p:nvPr/>
        </p:nvSpPr>
        <p:spPr>
          <a:xfrm>
            <a:off x="19467576" y="24249888"/>
            <a:ext cx="749808" cy="310896"/>
          </a:xfrm>
          <a:prstGeom prst="rect">
            <a:avLst/>
          </a:prstGeom>
          <a:solidFill>
            <a:srgbClr val="EDF6FD"/>
          </a:solidFill>
          <a:ln w="5080">
            <a:solidFill>
              <a:srgbClr val="DCE5F0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3" name="Text 258"/>
          <p:cNvSpPr txBox="1"/>
          <p:nvPr/>
        </p:nvSpPr>
        <p:spPr>
          <a:xfrm>
            <a:off x="19467576" y="24249888"/>
            <a:ext cx="7498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6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</a:t>
            </a:r>
            <a:endParaRPr lang="en-US" sz="650" dirty="0"/>
          </a:p>
        </p:txBody>
      </p:sp>
      <p:sp>
        <p:nvSpPr>
          <p:cNvPr id="294" name="Shape 259"/>
          <p:cNvSpPr/>
          <p:nvPr/>
        </p:nvSpPr>
        <p:spPr>
          <a:xfrm>
            <a:off x="14968728" y="24560784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5" name="Text 260"/>
          <p:cNvSpPr txBox="1"/>
          <p:nvPr/>
        </p:nvSpPr>
        <p:spPr>
          <a:xfrm>
            <a:off x="15005304" y="24588216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580" dirty="0"/>
          </a:p>
        </p:txBody>
      </p:sp>
      <p:sp>
        <p:nvSpPr>
          <p:cNvPr id="296" name="Shape 261"/>
          <p:cNvSpPr/>
          <p:nvPr/>
        </p:nvSpPr>
        <p:spPr>
          <a:xfrm>
            <a:off x="15718536" y="24560784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7" name="Text 262"/>
          <p:cNvSpPr txBox="1"/>
          <p:nvPr/>
        </p:nvSpPr>
        <p:spPr>
          <a:xfrm>
            <a:off x="15755112" y="24588216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80" dirty="0"/>
          </a:p>
        </p:txBody>
      </p:sp>
      <p:sp>
        <p:nvSpPr>
          <p:cNvPr id="298" name="Shape 263"/>
          <p:cNvSpPr/>
          <p:nvPr/>
        </p:nvSpPr>
        <p:spPr>
          <a:xfrm>
            <a:off x="16468344" y="24560784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99" name="Text 264"/>
          <p:cNvSpPr txBox="1"/>
          <p:nvPr/>
        </p:nvSpPr>
        <p:spPr>
          <a:xfrm>
            <a:off x="16504920" y="24588216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80" dirty="0"/>
          </a:p>
        </p:txBody>
      </p:sp>
      <p:sp>
        <p:nvSpPr>
          <p:cNvPr id="300" name="Shape 265"/>
          <p:cNvSpPr/>
          <p:nvPr/>
        </p:nvSpPr>
        <p:spPr>
          <a:xfrm>
            <a:off x="17218152" y="24560784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1" name="Text 266"/>
          <p:cNvSpPr txBox="1"/>
          <p:nvPr/>
        </p:nvSpPr>
        <p:spPr>
          <a:xfrm>
            <a:off x="17254728" y="24588216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80" dirty="0"/>
          </a:p>
        </p:txBody>
      </p:sp>
      <p:sp>
        <p:nvSpPr>
          <p:cNvPr id="302" name="Shape 267"/>
          <p:cNvSpPr/>
          <p:nvPr/>
        </p:nvSpPr>
        <p:spPr>
          <a:xfrm>
            <a:off x="17967960" y="24560784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3" name="Text 268"/>
          <p:cNvSpPr txBox="1"/>
          <p:nvPr/>
        </p:nvSpPr>
        <p:spPr>
          <a:xfrm>
            <a:off x="18004536" y="24588216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80" dirty="0"/>
          </a:p>
        </p:txBody>
      </p:sp>
      <p:sp>
        <p:nvSpPr>
          <p:cNvPr id="304" name="Shape 269"/>
          <p:cNvSpPr/>
          <p:nvPr/>
        </p:nvSpPr>
        <p:spPr>
          <a:xfrm>
            <a:off x="18717768" y="24560784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5" name="Text 270"/>
          <p:cNvSpPr txBox="1"/>
          <p:nvPr/>
        </p:nvSpPr>
        <p:spPr>
          <a:xfrm>
            <a:off x="18754344" y="24588216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80" dirty="0"/>
          </a:p>
        </p:txBody>
      </p:sp>
      <p:sp>
        <p:nvSpPr>
          <p:cNvPr id="306" name="Shape 271"/>
          <p:cNvSpPr/>
          <p:nvPr/>
        </p:nvSpPr>
        <p:spPr>
          <a:xfrm>
            <a:off x="19467576" y="24560784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7" name="Text 272"/>
          <p:cNvSpPr txBox="1"/>
          <p:nvPr/>
        </p:nvSpPr>
        <p:spPr>
          <a:xfrm>
            <a:off x="19504152" y="24588216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80" dirty="0"/>
          </a:p>
        </p:txBody>
      </p:sp>
      <p:sp>
        <p:nvSpPr>
          <p:cNvPr id="308" name="Shape 273"/>
          <p:cNvSpPr/>
          <p:nvPr/>
        </p:nvSpPr>
        <p:spPr>
          <a:xfrm>
            <a:off x="14968728" y="24899112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09" name="Text 274"/>
          <p:cNvSpPr txBox="1"/>
          <p:nvPr/>
        </p:nvSpPr>
        <p:spPr>
          <a:xfrm>
            <a:off x="15005304" y="24926544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80" dirty="0"/>
          </a:p>
        </p:txBody>
      </p:sp>
      <p:sp>
        <p:nvSpPr>
          <p:cNvPr id="310" name="Shape 275"/>
          <p:cNvSpPr/>
          <p:nvPr/>
        </p:nvSpPr>
        <p:spPr>
          <a:xfrm>
            <a:off x="15718536" y="24899112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1" name="Text 276"/>
          <p:cNvSpPr txBox="1"/>
          <p:nvPr/>
        </p:nvSpPr>
        <p:spPr>
          <a:xfrm>
            <a:off x="15755112" y="24926544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80" dirty="0"/>
          </a:p>
        </p:txBody>
      </p:sp>
      <p:sp>
        <p:nvSpPr>
          <p:cNvPr id="312" name="Shape 277"/>
          <p:cNvSpPr/>
          <p:nvPr/>
        </p:nvSpPr>
        <p:spPr>
          <a:xfrm>
            <a:off x="16468344" y="24899112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3" name="Text 278"/>
          <p:cNvSpPr txBox="1"/>
          <p:nvPr/>
        </p:nvSpPr>
        <p:spPr>
          <a:xfrm>
            <a:off x="16504920" y="24926544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80" dirty="0"/>
          </a:p>
        </p:txBody>
      </p:sp>
      <p:sp>
        <p:nvSpPr>
          <p:cNvPr id="314" name="Shape 279"/>
          <p:cNvSpPr/>
          <p:nvPr/>
        </p:nvSpPr>
        <p:spPr>
          <a:xfrm>
            <a:off x="17218152" y="24899112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5" name="Text 280"/>
          <p:cNvSpPr txBox="1"/>
          <p:nvPr/>
        </p:nvSpPr>
        <p:spPr>
          <a:xfrm>
            <a:off x="17254728" y="24926544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80" dirty="0"/>
          </a:p>
        </p:txBody>
      </p:sp>
      <p:sp>
        <p:nvSpPr>
          <p:cNvPr id="316" name="Shape 281"/>
          <p:cNvSpPr/>
          <p:nvPr/>
        </p:nvSpPr>
        <p:spPr>
          <a:xfrm>
            <a:off x="17967960" y="24899112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7" name="Text 282"/>
          <p:cNvSpPr txBox="1"/>
          <p:nvPr/>
        </p:nvSpPr>
        <p:spPr>
          <a:xfrm>
            <a:off x="18004536" y="24926544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80" dirty="0"/>
          </a:p>
        </p:txBody>
      </p:sp>
      <p:sp>
        <p:nvSpPr>
          <p:cNvPr id="318" name="Shape 283"/>
          <p:cNvSpPr/>
          <p:nvPr/>
        </p:nvSpPr>
        <p:spPr>
          <a:xfrm>
            <a:off x="18717768" y="24899112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9" name="Text 284"/>
          <p:cNvSpPr txBox="1"/>
          <p:nvPr/>
        </p:nvSpPr>
        <p:spPr>
          <a:xfrm>
            <a:off x="18754344" y="24926544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80" dirty="0"/>
          </a:p>
        </p:txBody>
      </p:sp>
      <p:sp>
        <p:nvSpPr>
          <p:cNvPr id="320" name="Shape 285"/>
          <p:cNvSpPr/>
          <p:nvPr/>
        </p:nvSpPr>
        <p:spPr>
          <a:xfrm>
            <a:off x="19467576" y="24899112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1" name="Text 286"/>
          <p:cNvSpPr txBox="1"/>
          <p:nvPr/>
        </p:nvSpPr>
        <p:spPr>
          <a:xfrm>
            <a:off x="19504152" y="24926544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80" dirty="0"/>
          </a:p>
        </p:txBody>
      </p:sp>
      <p:sp>
        <p:nvSpPr>
          <p:cNvPr id="322" name="Shape 287"/>
          <p:cNvSpPr/>
          <p:nvPr/>
        </p:nvSpPr>
        <p:spPr>
          <a:xfrm>
            <a:off x="14968728" y="25237440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3" name="Text 288"/>
          <p:cNvSpPr txBox="1"/>
          <p:nvPr/>
        </p:nvSpPr>
        <p:spPr>
          <a:xfrm>
            <a:off x="15005304" y="25264872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80" dirty="0"/>
          </a:p>
        </p:txBody>
      </p:sp>
      <p:sp>
        <p:nvSpPr>
          <p:cNvPr id="324" name="Shape 289"/>
          <p:cNvSpPr/>
          <p:nvPr/>
        </p:nvSpPr>
        <p:spPr>
          <a:xfrm>
            <a:off x="15718536" y="25237440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5" name="Text 290"/>
          <p:cNvSpPr txBox="1"/>
          <p:nvPr/>
        </p:nvSpPr>
        <p:spPr>
          <a:xfrm>
            <a:off x="15755112" y="25264872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80" dirty="0"/>
          </a:p>
        </p:txBody>
      </p:sp>
      <p:sp>
        <p:nvSpPr>
          <p:cNvPr id="326" name="Shape 291"/>
          <p:cNvSpPr/>
          <p:nvPr/>
        </p:nvSpPr>
        <p:spPr>
          <a:xfrm>
            <a:off x="16468344" y="25237440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7" name="Text 292"/>
          <p:cNvSpPr txBox="1"/>
          <p:nvPr/>
        </p:nvSpPr>
        <p:spPr>
          <a:xfrm>
            <a:off x="16504920" y="25264872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80" dirty="0"/>
          </a:p>
        </p:txBody>
      </p:sp>
      <p:sp>
        <p:nvSpPr>
          <p:cNvPr id="328" name="Shape 293"/>
          <p:cNvSpPr/>
          <p:nvPr/>
        </p:nvSpPr>
        <p:spPr>
          <a:xfrm>
            <a:off x="17218152" y="25237440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9" name="Text 294"/>
          <p:cNvSpPr txBox="1"/>
          <p:nvPr/>
        </p:nvSpPr>
        <p:spPr>
          <a:xfrm>
            <a:off x="17254728" y="25264872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80" dirty="0"/>
          </a:p>
        </p:txBody>
      </p:sp>
      <p:sp>
        <p:nvSpPr>
          <p:cNvPr id="330" name="Shape 295"/>
          <p:cNvSpPr/>
          <p:nvPr/>
        </p:nvSpPr>
        <p:spPr>
          <a:xfrm>
            <a:off x="17967960" y="25237440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1" name="Text 296"/>
          <p:cNvSpPr txBox="1"/>
          <p:nvPr/>
        </p:nvSpPr>
        <p:spPr>
          <a:xfrm>
            <a:off x="18004536" y="25264872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80" dirty="0"/>
          </a:p>
        </p:txBody>
      </p:sp>
      <p:sp>
        <p:nvSpPr>
          <p:cNvPr id="332" name="Shape 297"/>
          <p:cNvSpPr/>
          <p:nvPr/>
        </p:nvSpPr>
        <p:spPr>
          <a:xfrm>
            <a:off x="18717768" y="25237440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3" name="Text 298"/>
          <p:cNvSpPr txBox="1"/>
          <p:nvPr/>
        </p:nvSpPr>
        <p:spPr>
          <a:xfrm>
            <a:off x="18754344" y="25264872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</a:t>
            </a:r>
            <a:endParaRPr lang="en-US" sz="580" dirty="0"/>
          </a:p>
        </p:txBody>
      </p:sp>
      <p:sp>
        <p:nvSpPr>
          <p:cNvPr id="334" name="Shape 299"/>
          <p:cNvSpPr/>
          <p:nvPr/>
        </p:nvSpPr>
        <p:spPr>
          <a:xfrm>
            <a:off x="19467576" y="25237440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5" name="Text 300"/>
          <p:cNvSpPr txBox="1"/>
          <p:nvPr/>
        </p:nvSpPr>
        <p:spPr>
          <a:xfrm>
            <a:off x="19504152" y="25264872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</a:t>
            </a:r>
            <a:endParaRPr lang="en-US" sz="580" dirty="0"/>
          </a:p>
        </p:txBody>
      </p:sp>
      <p:sp>
        <p:nvSpPr>
          <p:cNvPr id="336" name="Shape 301"/>
          <p:cNvSpPr/>
          <p:nvPr/>
        </p:nvSpPr>
        <p:spPr>
          <a:xfrm>
            <a:off x="14968728" y="25575768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7" name="Text 302"/>
          <p:cNvSpPr txBox="1"/>
          <p:nvPr/>
        </p:nvSpPr>
        <p:spPr>
          <a:xfrm>
            <a:off x="15005304" y="25603200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</a:t>
            </a:r>
            <a:endParaRPr lang="en-US" sz="580" dirty="0"/>
          </a:p>
        </p:txBody>
      </p:sp>
      <p:sp>
        <p:nvSpPr>
          <p:cNvPr id="338" name="Shape 303"/>
          <p:cNvSpPr/>
          <p:nvPr/>
        </p:nvSpPr>
        <p:spPr>
          <a:xfrm>
            <a:off x="15718536" y="25575768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39" name="Text 304"/>
          <p:cNvSpPr txBox="1"/>
          <p:nvPr/>
        </p:nvSpPr>
        <p:spPr>
          <a:xfrm>
            <a:off x="15755112" y="25603200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</a:t>
            </a:r>
            <a:endParaRPr lang="en-US" sz="580" dirty="0"/>
          </a:p>
        </p:txBody>
      </p:sp>
      <p:sp>
        <p:nvSpPr>
          <p:cNvPr id="340" name="Shape 305"/>
          <p:cNvSpPr/>
          <p:nvPr/>
        </p:nvSpPr>
        <p:spPr>
          <a:xfrm>
            <a:off x="16468344" y="25575768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1" name="Text 306"/>
          <p:cNvSpPr txBox="1"/>
          <p:nvPr/>
        </p:nvSpPr>
        <p:spPr>
          <a:xfrm>
            <a:off x="16504920" y="25603200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</a:t>
            </a:r>
            <a:endParaRPr lang="en-US" sz="580" dirty="0"/>
          </a:p>
        </p:txBody>
      </p:sp>
      <p:sp>
        <p:nvSpPr>
          <p:cNvPr id="342" name="Shape 307"/>
          <p:cNvSpPr/>
          <p:nvPr/>
        </p:nvSpPr>
        <p:spPr>
          <a:xfrm>
            <a:off x="17218152" y="25575768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3" name="Text 308"/>
          <p:cNvSpPr txBox="1"/>
          <p:nvPr/>
        </p:nvSpPr>
        <p:spPr>
          <a:xfrm>
            <a:off x="17254728" y="25603200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</a:t>
            </a:r>
            <a:endParaRPr lang="en-US" sz="580" dirty="0"/>
          </a:p>
        </p:txBody>
      </p:sp>
      <p:sp>
        <p:nvSpPr>
          <p:cNvPr id="344" name="Shape 309"/>
          <p:cNvSpPr/>
          <p:nvPr/>
        </p:nvSpPr>
        <p:spPr>
          <a:xfrm>
            <a:off x="17967960" y="25575768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5" name="Text 310"/>
          <p:cNvSpPr txBox="1"/>
          <p:nvPr/>
        </p:nvSpPr>
        <p:spPr>
          <a:xfrm>
            <a:off x="18004536" y="25603200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</a:t>
            </a:r>
            <a:endParaRPr lang="en-US" sz="580" dirty="0"/>
          </a:p>
        </p:txBody>
      </p:sp>
      <p:sp>
        <p:nvSpPr>
          <p:cNvPr id="346" name="Shape 311"/>
          <p:cNvSpPr/>
          <p:nvPr/>
        </p:nvSpPr>
        <p:spPr>
          <a:xfrm>
            <a:off x="18717768" y="25575768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7" name="Text 312"/>
          <p:cNvSpPr txBox="1"/>
          <p:nvPr/>
        </p:nvSpPr>
        <p:spPr>
          <a:xfrm>
            <a:off x="18754344" y="25603200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</a:t>
            </a:r>
            <a:endParaRPr lang="en-US" sz="580" dirty="0"/>
          </a:p>
        </p:txBody>
      </p:sp>
      <p:sp>
        <p:nvSpPr>
          <p:cNvPr id="348" name="Shape 313"/>
          <p:cNvSpPr/>
          <p:nvPr/>
        </p:nvSpPr>
        <p:spPr>
          <a:xfrm>
            <a:off x="19467576" y="25575768"/>
            <a:ext cx="749808" cy="338328"/>
          </a:xfrm>
          <a:prstGeom prst="rect">
            <a:avLst/>
          </a:prstGeom>
          <a:solidFill>
            <a:srgbClr val="FFFFFF"/>
          </a:solidFill>
          <a:ln w="4445">
            <a:solidFill>
              <a:srgbClr val="E3E9F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9" name="Text 314"/>
          <p:cNvSpPr txBox="1"/>
          <p:nvPr/>
        </p:nvSpPr>
        <p:spPr>
          <a:xfrm>
            <a:off x="19504152" y="25603200"/>
            <a:ext cx="164592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580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</a:t>
            </a:r>
            <a:endParaRPr lang="en-US" sz="580" dirty="0"/>
          </a:p>
        </p:txBody>
      </p:sp>
      <p:sp>
        <p:nvSpPr>
          <p:cNvPr id="350" name="Shape 315"/>
          <p:cNvSpPr/>
          <p:nvPr/>
        </p:nvSpPr>
        <p:spPr>
          <a:xfrm rot="-60000">
            <a:off x="16431768" y="24716232"/>
            <a:ext cx="713232" cy="237744"/>
          </a:xfrm>
          <a:prstGeom prst="rect">
            <a:avLst/>
          </a:prstGeom>
          <a:solidFill>
            <a:srgbClr val="FFF0EC">
              <a:alpha val="98000"/>
            </a:srgbClr>
          </a:solidFill>
          <a:ln w="12700">
            <a:solidFill>
              <a:srgbClr val="FFF0EC"/>
            </a:solidFill>
            <a:prstDash val="solid"/>
          </a:ln>
          <a:effectLst>
            <a:outerShdw blurRad="15240" dist="889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51" name="Text 316"/>
          <p:cNvSpPr txBox="1"/>
          <p:nvPr/>
        </p:nvSpPr>
        <p:spPr>
          <a:xfrm rot="-60000">
            <a:off x="16504920" y="24734520"/>
            <a:ext cx="56692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Lab report</a:t>
            </a:r>
            <a:endParaRPr lang="en-US" sz="1080" dirty="0"/>
          </a:p>
        </p:txBody>
      </p:sp>
      <p:sp>
        <p:nvSpPr>
          <p:cNvPr id="352" name="Shape 317"/>
          <p:cNvSpPr/>
          <p:nvPr/>
        </p:nvSpPr>
        <p:spPr>
          <a:xfrm rot="60000">
            <a:off x="17958816" y="25072848"/>
            <a:ext cx="658368" cy="237744"/>
          </a:xfrm>
          <a:prstGeom prst="rect">
            <a:avLst/>
          </a:prstGeom>
          <a:solidFill>
            <a:srgbClr val="FFF7DE">
              <a:alpha val="98000"/>
            </a:srgbClr>
          </a:solidFill>
          <a:ln w="12700">
            <a:solidFill>
              <a:srgbClr val="FFF7DE"/>
            </a:solidFill>
            <a:prstDash val="solid"/>
          </a:ln>
          <a:effectLst>
            <a:outerShdw blurRad="15240" dist="889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53" name="Text 318"/>
          <p:cNvSpPr txBox="1"/>
          <p:nvPr/>
        </p:nvSpPr>
        <p:spPr>
          <a:xfrm rot="60000">
            <a:off x="18031968" y="25091136"/>
            <a:ext cx="512064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</a:t>
            </a:r>
            <a:endParaRPr lang="en-US" sz="1080" dirty="0"/>
          </a:p>
        </p:txBody>
      </p:sp>
      <p:sp>
        <p:nvSpPr>
          <p:cNvPr id="354" name="Shape 319"/>
          <p:cNvSpPr/>
          <p:nvPr/>
        </p:nvSpPr>
        <p:spPr>
          <a:xfrm rot="-60000">
            <a:off x="17172432" y="25411176"/>
            <a:ext cx="603504" cy="237744"/>
          </a:xfrm>
          <a:prstGeom prst="rect">
            <a:avLst/>
          </a:prstGeom>
          <a:solidFill>
            <a:srgbClr val="FFF0EC">
              <a:alpha val="98000"/>
            </a:srgbClr>
          </a:solidFill>
          <a:ln w="12700">
            <a:solidFill>
              <a:srgbClr val="FFF0EC"/>
            </a:solidFill>
            <a:prstDash val="solid"/>
          </a:ln>
          <a:effectLst>
            <a:outerShdw blurRad="15240" dist="889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55" name="Text 320"/>
          <p:cNvSpPr txBox="1"/>
          <p:nvPr/>
        </p:nvSpPr>
        <p:spPr>
          <a:xfrm rot="-60000">
            <a:off x="17245584" y="25429464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Essay</a:t>
            </a:r>
            <a:endParaRPr lang="en-US" sz="1080" dirty="0"/>
          </a:p>
        </p:txBody>
      </p:sp>
      <p:sp>
        <p:nvSpPr>
          <p:cNvPr id="356" name="Shape 321"/>
          <p:cNvSpPr/>
          <p:nvPr/>
        </p:nvSpPr>
        <p:spPr>
          <a:xfrm rot="60000">
            <a:off x="19366992" y="25411176"/>
            <a:ext cx="530352" cy="237744"/>
          </a:xfrm>
          <a:prstGeom prst="rect">
            <a:avLst/>
          </a:prstGeom>
          <a:solidFill>
            <a:srgbClr val="EAF8F2">
              <a:alpha val="98000"/>
            </a:srgbClr>
          </a:solidFill>
          <a:ln w="12700">
            <a:solidFill>
              <a:srgbClr val="EAF8F2"/>
            </a:solidFill>
            <a:prstDash val="solid"/>
          </a:ln>
          <a:effectLst>
            <a:outerShdw blurRad="15240" dist="889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57" name="Text 322"/>
          <p:cNvSpPr txBox="1"/>
          <p:nvPr/>
        </p:nvSpPr>
        <p:spPr>
          <a:xfrm rot="60000">
            <a:off x="19440144" y="25429464"/>
            <a:ext cx="3840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</a:t>
            </a:r>
            <a:endParaRPr lang="en-US" sz="1080" dirty="0"/>
          </a:p>
        </p:txBody>
      </p:sp>
      <p:sp>
        <p:nvSpPr>
          <p:cNvPr id="358" name="Text 323"/>
          <p:cNvSpPr txBox="1"/>
          <p:nvPr/>
        </p:nvSpPr>
        <p:spPr>
          <a:xfrm>
            <a:off x="14950440" y="25767792"/>
            <a:ext cx="777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620" dirty="0">
                <a:solidFill>
                  <a:srgbClr val="F36C5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priority</a:t>
            </a:r>
            <a:endParaRPr lang="en-US" sz="620" dirty="0"/>
          </a:p>
        </p:txBody>
      </p:sp>
      <p:sp>
        <p:nvSpPr>
          <p:cNvPr id="359" name="Shape 324"/>
          <p:cNvSpPr/>
          <p:nvPr/>
        </p:nvSpPr>
        <p:spPr>
          <a:xfrm>
            <a:off x="14840712" y="25813512"/>
            <a:ext cx="82296" cy="82296"/>
          </a:xfrm>
          <a:prstGeom prst="rect">
            <a:avLst/>
          </a:prstGeom>
          <a:solidFill>
            <a:srgbClr val="F36C5B"/>
          </a:solidFill>
          <a:ln w="12700">
            <a:solidFill>
              <a:srgbClr val="F36C5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0" name="Text 325"/>
          <p:cNvSpPr txBox="1"/>
          <p:nvPr/>
        </p:nvSpPr>
        <p:spPr>
          <a:xfrm>
            <a:off x="15864840" y="25767792"/>
            <a:ext cx="5669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620" dirty="0">
                <a:solidFill>
                  <a:srgbClr val="F5B6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Medium</a:t>
            </a:r>
            <a:endParaRPr lang="en-US" sz="620" dirty="0"/>
          </a:p>
        </p:txBody>
      </p:sp>
      <p:sp>
        <p:nvSpPr>
          <p:cNvPr id="361" name="Shape 326"/>
          <p:cNvSpPr/>
          <p:nvPr/>
        </p:nvSpPr>
        <p:spPr>
          <a:xfrm>
            <a:off x="15755112" y="25813512"/>
            <a:ext cx="82296" cy="82296"/>
          </a:xfrm>
          <a:prstGeom prst="rect">
            <a:avLst/>
          </a:prstGeom>
          <a:solidFill>
            <a:srgbClr val="F5B642"/>
          </a:solidFill>
          <a:ln w="1270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2" name="Text 327"/>
          <p:cNvSpPr txBox="1"/>
          <p:nvPr/>
        </p:nvSpPr>
        <p:spPr>
          <a:xfrm>
            <a:off x="16660368" y="25767792"/>
            <a:ext cx="411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620" dirty="0">
                <a:solidFill>
                  <a:srgbClr val="2FA3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</a:t>
            </a:r>
            <a:endParaRPr lang="en-US" sz="620" dirty="0"/>
          </a:p>
        </p:txBody>
      </p:sp>
      <p:sp>
        <p:nvSpPr>
          <p:cNvPr id="363" name="Shape 328"/>
          <p:cNvSpPr/>
          <p:nvPr/>
        </p:nvSpPr>
        <p:spPr>
          <a:xfrm>
            <a:off x="16550640" y="25813512"/>
            <a:ext cx="82296" cy="82296"/>
          </a:xfrm>
          <a:prstGeom prst="rect">
            <a:avLst/>
          </a:prstGeom>
          <a:solidFill>
            <a:srgbClr val="2FA36B"/>
          </a:solidFill>
          <a:ln w="12700">
            <a:solidFill>
              <a:srgbClr val="2FA36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4" name="Shape 329"/>
          <p:cNvSpPr/>
          <p:nvPr/>
        </p:nvSpPr>
        <p:spPr>
          <a:xfrm>
            <a:off x="502920" y="23820120"/>
            <a:ext cx="13651992" cy="2807208"/>
          </a:xfrm>
          <a:prstGeom prst="roundRect">
            <a:avLst>
              <a:gd name="adj" fmla="val 5863"/>
            </a:avLst>
          </a:prstGeom>
          <a:solidFill>
            <a:srgbClr val="FFFFFF"/>
          </a:solidFill>
          <a:ln w="16510">
            <a:solidFill>
              <a:srgbClr val="F5B642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65" name="Shape 330"/>
          <p:cNvSpPr/>
          <p:nvPr/>
        </p:nvSpPr>
        <p:spPr>
          <a:xfrm>
            <a:off x="557784" y="23884128"/>
            <a:ext cx="658368" cy="658368"/>
          </a:xfrm>
          <a:prstGeom prst="ellipse">
            <a:avLst/>
          </a:prstGeom>
          <a:solidFill>
            <a:srgbClr val="F5B642"/>
          </a:solidFill>
          <a:ln w="12700">
            <a:solidFill>
              <a:srgbClr val="F5B64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6" name="Text 331"/>
          <p:cNvSpPr txBox="1"/>
          <p:nvPr/>
        </p:nvSpPr>
        <p:spPr>
          <a:xfrm>
            <a:off x="557784" y="23884128"/>
            <a:ext cx="6583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900" dirty="0"/>
          </a:p>
        </p:txBody>
      </p:sp>
      <p:sp>
        <p:nvSpPr>
          <p:cNvPr id="367" name="Text 332"/>
          <p:cNvSpPr txBox="1"/>
          <p:nvPr/>
        </p:nvSpPr>
        <p:spPr>
          <a:xfrm>
            <a:off x="1371600" y="23938992"/>
            <a:ext cx="711403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5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 &amp; Future Work</a:t>
            </a:r>
            <a:endParaRPr lang="en-US" sz="1850" dirty="0"/>
          </a:p>
        </p:txBody>
      </p:sp>
      <p:pic>
        <p:nvPicPr>
          <p:cNvPr id="368" name="Image 3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2688" y="24734520"/>
            <a:ext cx="822960" cy="822960"/>
          </a:xfrm>
          <a:prstGeom prst="rect">
            <a:avLst/>
          </a:prstGeom>
        </p:spPr>
      </p:pic>
      <p:sp>
        <p:nvSpPr>
          <p:cNvPr id="369" name="Text 333"/>
          <p:cNvSpPr txBox="1"/>
          <p:nvPr/>
        </p:nvSpPr>
        <p:spPr>
          <a:xfrm>
            <a:off x="1920240" y="24670512"/>
            <a:ext cx="2011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60" b="1" dirty="0">
                <a:solidFill>
                  <a:srgbClr val="087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1260" dirty="0"/>
          </a:p>
        </p:txBody>
      </p:sp>
      <p:sp>
        <p:nvSpPr>
          <p:cNvPr id="370" name="Text 334"/>
          <p:cNvSpPr txBox="1"/>
          <p:nvPr/>
        </p:nvSpPr>
        <p:spPr>
          <a:xfrm>
            <a:off x="1920240" y="24999696"/>
            <a:ext cx="53949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09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Study Track demonstrates a practical, student-centred system that centralises academic tasks, improves deadline awareness and supports progress monitoring.</a:t>
            </a:r>
            <a:endParaRPr lang="en-US" sz="1090" dirty="0"/>
          </a:p>
        </p:txBody>
      </p:sp>
      <p:sp>
        <p:nvSpPr>
          <p:cNvPr id="371" name="Shape 335"/>
          <p:cNvSpPr/>
          <p:nvPr/>
        </p:nvSpPr>
        <p:spPr>
          <a:xfrm>
            <a:off x="7589520" y="24615648"/>
            <a:ext cx="0" cy="1600200"/>
          </a:xfrm>
          <a:prstGeom prst="line">
            <a:avLst/>
          </a:prstGeom>
          <a:noFill/>
          <a:ln w="15240">
            <a:solidFill>
              <a:srgbClr val="F5B642"/>
            </a:solidFill>
            <a:prstDash val="dash"/>
          </a:ln>
        </p:spPr>
        <p:txBody>
          <a:bodyPr/>
          <a:lstStyle/>
          <a:p>
            <a:endParaRPr/>
          </a:p>
        </p:txBody>
      </p:sp>
      <p:sp>
        <p:nvSpPr>
          <p:cNvPr id="372" name="Text 336"/>
          <p:cNvSpPr txBox="1"/>
          <p:nvPr/>
        </p:nvSpPr>
        <p:spPr>
          <a:xfrm>
            <a:off x="7936992" y="24670512"/>
            <a:ext cx="2011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60" b="1" dirty="0">
                <a:solidFill>
                  <a:srgbClr val="08736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work</a:t>
            </a:r>
            <a:endParaRPr lang="en-US" sz="1260" dirty="0"/>
          </a:p>
        </p:txBody>
      </p:sp>
      <p:pic>
        <p:nvPicPr>
          <p:cNvPr id="373" name="Image 3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7955280" y="25036272"/>
            <a:ext cx="219456" cy="219456"/>
          </a:xfrm>
          <a:prstGeom prst="rect">
            <a:avLst/>
          </a:prstGeom>
        </p:spPr>
      </p:pic>
      <p:sp>
        <p:nvSpPr>
          <p:cNvPr id="374" name="Text 337"/>
          <p:cNvSpPr txBox="1"/>
          <p:nvPr/>
        </p:nvSpPr>
        <p:spPr>
          <a:xfrm>
            <a:off x="8266176" y="24999696"/>
            <a:ext cx="2331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7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 notifications</a:t>
            </a:r>
            <a:endParaRPr lang="en-US" sz="970" dirty="0"/>
          </a:p>
        </p:txBody>
      </p:sp>
      <p:pic>
        <p:nvPicPr>
          <p:cNvPr id="375" name="Image 3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7955280" y="25420320"/>
            <a:ext cx="219456" cy="219456"/>
          </a:xfrm>
          <a:prstGeom prst="rect">
            <a:avLst/>
          </a:prstGeom>
        </p:spPr>
      </p:pic>
      <p:sp>
        <p:nvSpPr>
          <p:cNvPr id="376" name="Text 338"/>
          <p:cNvSpPr txBox="1"/>
          <p:nvPr/>
        </p:nvSpPr>
        <p:spPr>
          <a:xfrm>
            <a:off x="8266176" y="25383744"/>
            <a:ext cx="2331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7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refinement</a:t>
            </a:r>
            <a:endParaRPr lang="en-US" sz="970" dirty="0"/>
          </a:p>
        </p:txBody>
      </p:sp>
      <p:pic>
        <p:nvPicPr>
          <p:cNvPr id="377" name="Image 3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1"/>
              </a:ext>
            </a:extLst>
          </a:blip>
          <a:stretch>
            <a:fillRect/>
          </a:stretch>
        </p:blipFill>
        <p:spPr>
          <a:xfrm>
            <a:off x="7955280" y="25804368"/>
            <a:ext cx="219456" cy="219456"/>
          </a:xfrm>
          <a:prstGeom prst="rect">
            <a:avLst/>
          </a:prstGeom>
        </p:spPr>
      </p:pic>
      <p:sp>
        <p:nvSpPr>
          <p:cNvPr id="378" name="Text 339"/>
          <p:cNvSpPr txBox="1"/>
          <p:nvPr/>
        </p:nvSpPr>
        <p:spPr>
          <a:xfrm>
            <a:off x="8266176" y="25767792"/>
            <a:ext cx="2331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7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Calendar integration</a:t>
            </a:r>
            <a:endParaRPr lang="en-US" sz="970" dirty="0"/>
          </a:p>
        </p:txBody>
      </p:sp>
      <p:pic>
        <p:nvPicPr>
          <p:cNvPr id="379" name="Image 37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2"/>
              </a:ext>
            </a:extLst>
          </a:blip>
          <a:stretch>
            <a:fillRect/>
          </a:stretch>
        </p:blipFill>
        <p:spPr>
          <a:xfrm>
            <a:off x="10652760" y="25036272"/>
            <a:ext cx="219456" cy="219456"/>
          </a:xfrm>
          <a:prstGeom prst="rect">
            <a:avLst/>
          </a:prstGeom>
        </p:spPr>
      </p:pic>
      <p:sp>
        <p:nvSpPr>
          <p:cNvPr id="380" name="Text 340"/>
          <p:cNvSpPr txBox="1"/>
          <p:nvPr/>
        </p:nvSpPr>
        <p:spPr>
          <a:xfrm>
            <a:off x="10963656" y="24999696"/>
            <a:ext cx="2331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7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Advanced analytics</a:t>
            </a:r>
            <a:endParaRPr lang="en-US" sz="970" dirty="0"/>
          </a:p>
        </p:txBody>
      </p:sp>
      <p:pic>
        <p:nvPicPr>
          <p:cNvPr id="381" name="Image 38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3"/>
              </a:ext>
            </a:extLst>
          </a:blip>
          <a:stretch>
            <a:fillRect/>
          </a:stretch>
        </p:blipFill>
        <p:spPr>
          <a:xfrm>
            <a:off x="10652760" y="25420320"/>
            <a:ext cx="219456" cy="219456"/>
          </a:xfrm>
          <a:prstGeom prst="rect">
            <a:avLst/>
          </a:prstGeom>
        </p:spPr>
      </p:pic>
      <p:sp>
        <p:nvSpPr>
          <p:cNvPr id="382" name="Text 341"/>
          <p:cNvSpPr txBox="1"/>
          <p:nvPr/>
        </p:nvSpPr>
        <p:spPr>
          <a:xfrm>
            <a:off x="10963656" y="25383744"/>
            <a:ext cx="2331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7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Lecturer / mentor views</a:t>
            </a:r>
            <a:endParaRPr lang="en-US" sz="970" dirty="0"/>
          </a:p>
        </p:txBody>
      </p:sp>
      <p:pic>
        <p:nvPicPr>
          <p:cNvPr id="383" name="Image 39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4"/>
              </a:ext>
            </a:extLst>
          </a:blip>
          <a:stretch>
            <a:fillRect/>
          </a:stretch>
        </p:blipFill>
        <p:spPr>
          <a:xfrm>
            <a:off x="12390120" y="24825960"/>
            <a:ext cx="1097280" cy="1097280"/>
          </a:xfrm>
          <a:prstGeom prst="rect">
            <a:avLst/>
          </a:prstGeom>
        </p:spPr>
      </p:pic>
      <p:sp>
        <p:nvSpPr>
          <p:cNvPr id="384" name="Shape 342"/>
          <p:cNvSpPr/>
          <p:nvPr/>
        </p:nvSpPr>
        <p:spPr>
          <a:xfrm>
            <a:off x="502920" y="26865072"/>
            <a:ext cx="20372832" cy="2697480"/>
          </a:xfrm>
          <a:prstGeom prst="roundRect">
            <a:avLst>
              <a:gd name="adj" fmla="val 5424"/>
            </a:avLst>
          </a:prstGeom>
          <a:solidFill>
            <a:srgbClr val="FFFFFF"/>
          </a:solidFill>
          <a:ln w="16510">
            <a:solidFill>
              <a:srgbClr val="102A56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385" name="Image 4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5"/>
              </a:ext>
            </a:extLst>
          </a:blip>
          <a:stretch>
            <a:fillRect/>
          </a:stretch>
        </p:blipFill>
        <p:spPr>
          <a:xfrm>
            <a:off x="786384" y="27294840"/>
            <a:ext cx="713232" cy="713232"/>
          </a:xfrm>
          <a:prstGeom prst="rect">
            <a:avLst/>
          </a:prstGeom>
        </p:spPr>
      </p:pic>
      <p:sp>
        <p:nvSpPr>
          <p:cNvPr id="386" name="Text 343"/>
          <p:cNvSpPr txBox="1"/>
          <p:nvPr/>
        </p:nvSpPr>
        <p:spPr>
          <a:xfrm>
            <a:off x="1645920" y="27130248"/>
            <a:ext cx="224028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3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Selected References</a:t>
            </a:r>
            <a:endParaRPr lang="en-US" sz="1330" dirty="0"/>
          </a:p>
          <a:p>
            <a:pPr marL="0" indent="0" algn="ctr">
              <a:buNone/>
            </a:pPr>
            <a:r>
              <a:rPr lang="en-US" sz="1330" b="1" dirty="0">
                <a:solidFill>
                  <a:srgbClr val="102A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(IEEE)</a:t>
            </a:r>
            <a:endParaRPr lang="en-US" sz="1330" dirty="0"/>
          </a:p>
        </p:txBody>
      </p:sp>
      <p:sp>
        <p:nvSpPr>
          <p:cNvPr id="387" name="Shape 344"/>
          <p:cNvSpPr/>
          <p:nvPr/>
        </p:nvSpPr>
        <p:spPr>
          <a:xfrm>
            <a:off x="4069080" y="27093672"/>
            <a:ext cx="0" cy="1828800"/>
          </a:xfrm>
          <a:prstGeom prst="line">
            <a:avLst/>
          </a:prstGeom>
          <a:noFill/>
          <a:ln w="13970">
            <a:solidFill>
              <a:srgbClr val="E9EEF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88" name="Text 345"/>
          <p:cNvSpPr txBox="1"/>
          <p:nvPr/>
        </p:nvSpPr>
        <p:spPr>
          <a:xfrm>
            <a:off x="4434840" y="27084528"/>
            <a:ext cx="1600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[1] B. J. Zimmerman, “Becoming a self-regulated learner: An overview,” Theory Into Practice, vol. 41, no. 2, pp. 64–70, 2002.</a:t>
            </a:r>
            <a:endParaRPr lang="en-US" sz="880" dirty="0"/>
          </a:p>
        </p:txBody>
      </p:sp>
      <p:sp>
        <p:nvSpPr>
          <p:cNvPr id="389" name="Text 346"/>
          <p:cNvSpPr txBox="1"/>
          <p:nvPr/>
        </p:nvSpPr>
        <p:spPr>
          <a:xfrm>
            <a:off x="4434840" y="27614880"/>
            <a:ext cx="1600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[2] W. Matcha, N. A. Uzir, D. Gašević and A. Pardo, “A systematic review of empirical studies on learning analytics dashboards,” IEEE Transactions on Learning Technologies, vol. 13, no. 2, pp. 226–245, 2020.</a:t>
            </a:r>
            <a:endParaRPr lang="en-US" sz="880" dirty="0"/>
          </a:p>
        </p:txBody>
      </p:sp>
      <p:sp>
        <p:nvSpPr>
          <p:cNvPr id="390" name="Text 347"/>
          <p:cNvSpPr txBox="1"/>
          <p:nvPr/>
        </p:nvSpPr>
        <p:spPr>
          <a:xfrm>
            <a:off x="4434840" y="28145232"/>
            <a:ext cx="1600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[3] M. Aydos, A. Aldan, E. Coşkun and A. Soydan, “Security testing of web applications: A systematic mapping of the literature,” Journal of King Saud University—Computer and Information Sciences, vol. 34, no. 9, pp. 6775–6792, 2022.</a:t>
            </a:r>
            <a:endParaRPr lang="en-US" sz="880" dirty="0"/>
          </a:p>
        </p:txBody>
      </p:sp>
      <p:sp>
        <p:nvSpPr>
          <p:cNvPr id="391" name="Text 348"/>
          <p:cNvSpPr txBox="1"/>
          <p:nvPr/>
        </p:nvSpPr>
        <p:spPr>
          <a:xfrm>
            <a:off x="4434840" y="28675584"/>
            <a:ext cx="1600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880" dirty="0">
                <a:solidFill>
                  <a:srgbClr val="1E29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[4] OWASP Foundation, OWASP Top 10: The Ten Most Critical Web Application Security Risks, 2021. [Online].</a:t>
            </a:r>
            <a:endParaRPr lang="en-US" sz="880" dirty="0"/>
          </a:p>
        </p:txBody>
      </p:sp>
      <p:sp>
        <p:nvSpPr>
          <p:cNvPr id="392" name="Text 349"/>
          <p:cNvSpPr txBox="1"/>
          <p:nvPr/>
        </p:nvSpPr>
        <p:spPr>
          <a:xfrm>
            <a:off x="731520" y="29736288"/>
            <a:ext cx="19933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80" i="1" dirty="0">
                <a:solidFill>
                  <a:srgbClr val="66708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of Wales Trinity Saint David • BSc Applied Computing • Sanobia Nosheen Ahmed • Student ID: 2314145</a:t>
            </a:r>
            <a:endParaRPr lang="en-US" sz="880" dirty="0"/>
          </a:p>
        </p:txBody>
      </p:sp>
      <p:sp>
        <p:nvSpPr>
          <p:cNvPr id="393" name="Shape 350"/>
          <p:cNvSpPr/>
          <p:nvPr/>
        </p:nvSpPr>
        <p:spPr>
          <a:xfrm>
            <a:off x="237744" y="4892040"/>
            <a:ext cx="0" cy="21396960"/>
          </a:xfrm>
          <a:prstGeom prst="line">
            <a:avLst/>
          </a:prstGeom>
          <a:noFill/>
          <a:ln w="16510">
            <a:solidFill>
              <a:srgbClr val="0C8F87"/>
            </a:solidFill>
            <a:prstDash val="dash"/>
          </a:ln>
        </p:spPr>
        <p:txBody>
          <a:bodyPr/>
          <a:lstStyle/>
          <a:p>
            <a:endParaRPr/>
          </a:p>
        </p:txBody>
      </p:sp>
      <p:sp>
        <p:nvSpPr>
          <p:cNvPr id="394" name="Shape 351"/>
          <p:cNvSpPr/>
          <p:nvPr/>
        </p:nvSpPr>
        <p:spPr>
          <a:xfrm>
            <a:off x="137160" y="4892040"/>
            <a:ext cx="201168" cy="201168"/>
          </a:xfrm>
          <a:prstGeom prst="ellipse">
            <a:avLst/>
          </a:prstGeom>
          <a:solidFill>
            <a:srgbClr val="0C8F87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95" name="Shape 352"/>
          <p:cNvSpPr/>
          <p:nvPr/>
        </p:nvSpPr>
        <p:spPr>
          <a:xfrm>
            <a:off x="137160" y="9052560"/>
            <a:ext cx="201168" cy="201168"/>
          </a:xfrm>
          <a:prstGeom prst="ellipse">
            <a:avLst/>
          </a:prstGeom>
          <a:solidFill>
            <a:srgbClr val="F36C5B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96" name="Shape 353"/>
          <p:cNvSpPr/>
          <p:nvPr/>
        </p:nvSpPr>
        <p:spPr>
          <a:xfrm>
            <a:off x="137160" y="12490704"/>
            <a:ext cx="201168" cy="201168"/>
          </a:xfrm>
          <a:prstGeom prst="ellipse">
            <a:avLst/>
          </a:prstGeom>
          <a:solidFill>
            <a:srgbClr val="0C8F87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97" name="Shape 354"/>
          <p:cNvSpPr/>
          <p:nvPr/>
        </p:nvSpPr>
        <p:spPr>
          <a:xfrm>
            <a:off x="137160" y="19421856"/>
            <a:ext cx="201168" cy="201168"/>
          </a:xfrm>
          <a:prstGeom prst="ellipse">
            <a:avLst/>
          </a:prstGeom>
          <a:solidFill>
            <a:srgbClr val="F36C5B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98" name="Shape 355"/>
          <p:cNvSpPr/>
          <p:nvPr/>
        </p:nvSpPr>
        <p:spPr>
          <a:xfrm>
            <a:off x="137160" y="24377904"/>
            <a:ext cx="201168" cy="201168"/>
          </a:xfrm>
          <a:prstGeom prst="ellipse">
            <a:avLst/>
          </a:prstGeom>
          <a:solidFill>
            <a:srgbClr val="0C8F87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99" name="Shape 356"/>
          <p:cNvSpPr/>
          <p:nvPr/>
        </p:nvSpPr>
        <p:spPr>
          <a:xfrm>
            <a:off x="237744" y="26170128"/>
            <a:ext cx="0" cy="457200"/>
          </a:xfrm>
          <a:prstGeom prst="line">
            <a:avLst/>
          </a:prstGeom>
          <a:noFill/>
          <a:ln w="17780">
            <a:solidFill>
              <a:srgbClr val="0C8F87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pic>
        <p:nvPicPr>
          <p:cNvPr id="401" name="Picture 400">
            <a:extLst>
              <a:ext uri="{FF2B5EF4-FFF2-40B4-BE49-F238E27FC236}">
                <a16:creationId xmlns:a16="http://schemas.microsoft.com/office/drawing/2014/main" id="{C3DFF109-6B01-B731-1F1D-0CEFFB2B2095}"/>
              </a:ext>
            </a:extLst>
          </p:cNvPr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>
            <a:off x="237743" y="515144"/>
            <a:ext cx="4339867" cy="291992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867</Words>
  <Application>Microsoft Office PowerPoint</Application>
  <PresentationFormat>Custom</PresentationFormat>
  <Paragraphs>210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Office Theme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Track: Design and Development of a Web-Based Task and Deadline Management System for Students</dc:title>
  <dc:subject>Study Track exhibition poster</dc:subject>
  <dc:creator>OpenAI</dc:creator>
  <cp:lastModifiedBy>sanobia aijaz</cp:lastModifiedBy>
  <cp:revision>2</cp:revision>
  <dcterms:created xsi:type="dcterms:W3CDTF">2026-08-10T13:31:55Z</dcterms:created>
  <dcterms:modified xsi:type="dcterms:W3CDTF">2026-08-10T13:47:37Z</dcterms:modified>
</cp:coreProperties>
</file>