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4" r:id="rId1"/>
  </p:sldMasterIdLst>
  <p:sldIdLst>
    <p:sldId id="256" r:id="rId2"/>
    <p:sldId id="257" r:id="rId3"/>
    <p:sldId id="258" r:id="rId4"/>
    <p:sldId id="260" r:id="rId5"/>
    <p:sldId id="261" r:id="rId6"/>
    <p:sldId id="262" r:id="rId7"/>
    <p:sldId id="263" r:id="rId8"/>
    <p:sldId id="267" r:id="rId9"/>
    <p:sldId id="268"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53"/>
  </p:normalViewPr>
  <p:slideViewPr>
    <p:cSldViewPr snapToGrid="0">
      <p:cViewPr varScale="1">
        <p:scale>
          <a:sx n="85" d="100"/>
          <a:sy n="85" d="100"/>
        </p:scale>
        <p:origin x="159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CBC0A98-9337-42F0-A86E-6F6D210699D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535DABA-F3CF-46ED-9CD1-51963F4F1BF2}">
      <dgm:prSet/>
      <dgm:spPr/>
      <dgm:t>
        <a:bodyPr/>
        <a:lstStyle/>
        <a:p>
          <a:pPr>
            <a:lnSpc>
              <a:spcPct val="100000"/>
            </a:lnSpc>
          </a:pPr>
          <a:r>
            <a:rPr lang="en-US"/>
            <a:t>To identify the causes of Profit Decline for TM Lewin, PESTLE analysis and Fishbone diagram have been used</a:t>
          </a:r>
        </a:p>
      </dgm:t>
    </dgm:pt>
    <dgm:pt modelId="{2A92B083-DAEB-47E6-8D55-84F1AC87C3F0}" type="parTrans" cxnId="{B9496FA7-E0CA-49B1-93A6-44DD799B7284}">
      <dgm:prSet/>
      <dgm:spPr/>
      <dgm:t>
        <a:bodyPr/>
        <a:lstStyle/>
        <a:p>
          <a:endParaRPr lang="en-US"/>
        </a:p>
      </dgm:t>
    </dgm:pt>
    <dgm:pt modelId="{D2C97BF8-0B42-4C1D-896F-BFC476DD8E4A}" type="sibTrans" cxnId="{B9496FA7-E0CA-49B1-93A6-44DD799B7284}">
      <dgm:prSet/>
      <dgm:spPr/>
      <dgm:t>
        <a:bodyPr/>
        <a:lstStyle/>
        <a:p>
          <a:endParaRPr lang="en-US"/>
        </a:p>
      </dgm:t>
    </dgm:pt>
    <dgm:pt modelId="{306C19C4-69B4-4257-AFDF-D1E1AF413159}">
      <dgm:prSet/>
      <dgm:spPr/>
      <dgm:t>
        <a:bodyPr/>
        <a:lstStyle/>
        <a:p>
          <a:pPr>
            <a:lnSpc>
              <a:spcPct val="100000"/>
            </a:lnSpc>
          </a:pPr>
          <a:r>
            <a:rPr lang="en-US"/>
            <a:t>The cause of any problem must be identified, if the problem must be solved</a:t>
          </a:r>
        </a:p>
      </dgm:t>
    </dgm:pt>
    <dgm:pt modelId="{6FE45AB1-443F-4CFD-BDC3-0FFCC1A05FDD}" type="parTrans" cxnId="{ED9837CA-4F08-43E5-8B0C-1608E57AA45E}">
      <dgm:prSet/>
      <dgm:spPr/>
      <dgm:t>
        <a:bodyPr/>
        <a:lstStyle/>
        <a:p>
          <a:endParaRPr lang="en-US"/>
        </a:p>
      </dgm:t>
    </dgm:pt>
    <dgm:pt modelId="{5930966A-DDE1-4C7C-9247-495128FAB0D6}" type="sibTrans" cxnId="{ED9837CA-4F08-43E5-8B0C-1608E57AA45E}">
      <dgm:prSet/>
      <dgm:spPr/>
      <dgm:t>
        <a:bodyPr/>
        <a:lstStyle/>
        <a:p>
          <a:endParaRPr lang="en-US"/>
        </a:p>
      </dgm:t>
    </dgm:pt>
    <dgm:pt modelId="{A3B40E25-BBE5-411E-AB93-C35D085C52F7}" type="pres">
      <dgm:prSet presAssocID="{FCBC0A98-9337-42F0-A86E-6F6D210699D7}" presName="root" presStyleCnt="0">
        <dgm:presLayoutVars>
          <dgm:dir/>
          <dgm:resizeHandles val="exact"/>
        </dgm:presLayoutVars>
      </dgm:prSet>
      <dgm:spPr/>
    </dgm:pt>
    <dgm:pt modelId="{C7446AF2-67ED-450A-9170-88F1BEEC0637}" type="pres">
      <dgm:prSet presAssocID="{8535DABA-F3CF-46ED-9CD1-51963F4F1BF2}" presName="compNode" presStyleCnt="0"/>
      <dgm:spPr/>
    </dgm:pt>
    <dgm:pt modelId="{F1C269D4-2B1C-4632-BA15-69C4DAF05531}" type="pres">
      <dgm:prSet presAssocID="{8535DABA-F3CF-46ED-9CD1-51963F4F1BF2}" presName="bgRect" presStyleLbl="bgShp" presStyleIdx="0" presStyleCnt="2"/>
      <dgm:spPr/>
    </dgm:pt>
    <dgm:pt modelId="{4B6FCC2C-113B-4582-8B2E-DC61576F6289}" type="pres">
      <dgm:prSet presAssocID="{8535DABA-F3CF-46ED-9CD1-51963F4F1BF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icroscope"/>
        </a:ext>
      </dgm:extLst>
    </dgm:pt>
    <dgm:pt modelId="{9DB873EC-8332-468C-BD64-A2F608D420B4}" type="pres">
      <dgm:prSet presAssocID="{8535DABA-F3CF-46ED-9CD1-51963F4F1BF2}" presName="spaceRect" presStyleCnt="0"/>
      <dgm:spPr/>
    </dgm:pt>
    <dgm:pt modelId="{E1D9FBB2-2934-4CA7-8D37-A13D03DEA44A}" type="pres">
      <dgm:prSet presAssocID="{8535DABA-F3CF-46ED-9CD1-51963F4F1BF2}" presName="parTx" presStyleLbl="revTx" presStyleIdx="0" presStyleCnt="2">
        <dgm:presLayoutVars>
          <dgm:chMax val="0"/>
          <dgm:chPref val="0"/>
        </dgm:presLayoutVars>
      </dgm:prSet>
      <dgm:spPr/>
    </dgm:pt>
    <dgm:pt modelId="{737186D0-0572-47AA-B581-76B6B2684F25}" type="pres">
      <dgm:prSet presAssocID="{D2C97BF8-0B42-4C1D-896F-BFC476DD8E4A}" presName="sibTrans" presStyleCnt="0"/>
      <dgm:spPr/>
    </dgm:pt>
    <dgm:pt modelId="{DEF6F431-6952-4A44-84BE-D2FCFEEC7B19}" type="pres">
      <dgm:prSet presAssocID="{306C19C4-69B4-4257-AFDF-D1E1AF413159}" presName="compNode" presStyleCnt="0"/>
      <dgm:spPr/>
    </dgm:pt>
    <dgm:pt modelId="{D5BC1E8D-CA53-4E12-8625-1B2DE9E4A2ED}" type="pres">
      <dgm:prSet presAssocID="{306C19C4-69B4-4257-AFDF-D1E1AF413159}" presName="bgRect" presStyleLbl="bgShp" presStyleIdx="1" presStyleCnt="2"/>
      <dgm:spPr/>
    </dgm:pt>
    <dgm:pt modelId="{52F75096-B01C-4849-98D3-98D639007D64}" type="pres">
      <dgm:prSet presAssocID="{306C19C4-69B4-4257-AFDF-D1E1AF41315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Irritant"/>
        </a:ext>
      </dgm:extLst>
    </dgm:pt>
    <dgm:pt modelId="{F463FC20-B84C-4ED9-ACA6-2E93C2A87AE7}" type="pres">
      <dgm:prSet presAssocID="{306C19C4-69B4-4257-AFDF-D1E1AF413159}" presName="spaceRect" presStyleCnt="0"/>
      <dgm:spPr/>
    </dgm:pt>
    <dgm:pt modelId="{C35A6B1E-8B0A-4240-8543-8F993406CC17}" type="pres">
      <dgm:prSet presAssocID="{306C19C4-69B4-4257-AFDF-D1E1AF413159}" presName="parTx" presStyleLbl="revTx" presStyleIdx="1" presStyleCnt="2">
        <dgm:presLayoutVars>
          <dgm:chMax val="0"/>
          <dgm:chPref val="0"/>
        </dgm:presLayoutVars>
      </dgm:prSet>
      <dgm:spPr/>
    </dgm:pt>
  </dgm:ptLst>
  <dgm:cxnLst>
    <dgm:cxn modelId="{C393BC00-5E24-45A4-80B8-3212DE22E7DA}" type="presOf" srcId="{FCBC0A98-9337-42F0-A86E-6F6D210699D7}" destId="{A3B40E25-BBE5-411E-AB93-C35D085C52F7}" srcOrd="0" destOrd="0" presId="urn:microsoft.com/office/officeart/2018/2/layout/IconVerticalSolidList"/>
    <dgm:cxn modelId="{4D5E22A1-9E9C-434A-A019-716B3FF96256}" type="presOf" srcId="{8535DABA-F3CF-46ED-9CD1-51963F4F1BF2}" destId="{E1D9FBB2-2934-4CA7-8D37-A13D03DEA44A}" srcOrd="0" destOrd="0" presId="urn:microsoft.com/office/officeart/2018/2/layout/IconVerticalSolidList"/>
    <dgm:cxn modelId="{B9496FA7-E0CA-49B1-93A6-44DD799B7284}" srcId="{FCBC0A98-9337-42F0-A86E-6F6D210699D7}" destId="{8535DABA-F3CF-46ED-9CD1-51963F4F1BF2}" srcOrd="0" destOrd="0" parTransId="{2A92B083-DAEB-47E6-8D55-84F1AC87C3F0}" sibTransId="{D2C97BF8-0B42-4C1D-896F-BFC476DD8E4A}"/>
    <dgm:cxn modelId="{ED9837CA-4F08-43E5-8B0C-1608E57AA45E}" srcId="{FCBC0A98-9337-42F0-A86E-6F6D210699D7}" destId="{306C19C4-69B4-4257-AFDF-D1E1AF413159}" srcOrd="1" destOrd="0" parTransId="{6FE45AB1-443F-4CFD-BDC3-0FFCC1A05FDD}" sibTransId="{5930966A-DDE1-4C7C-9247-495128FAB0D6}"/>
    <dgm:cxn modelId="{C3F32ACB-D842-4621-A9EF-FE833CFB9331}" type="presOf" srcId="{306C19C4-69B4-4257-AFDF-D1E1AF413159}" destId="{C35A6B1E-8B0A-4240-8543-8F993406CC17}" srcOrd="0" destOrd="0" presId="urn:microsoft.com/office/officeart/2018/2/layout/IconVerticalSolidList"/>
    <dgm:cxn modelId="{7A4444F9-BEB0-49F7-A4A3-253350983149}" type="presParOf" srcId="{A3B40E25-BBE5-411E-AB93-C35D085C52F7}" destId="{C7446AF2-67ED-450A-9170-88F1BEEC0637}" srcOrd="0" destOrd="0" presId="urn:microsoft.com/office/officeart/2018/2/layout/IconVerticalSolidList"/>
    <dgm:cxn modelId="{CBAC3880-C839-4B87-A318-842A254887B1}" type="presParOf" srcId="{C7446AF2-67ED-450A-9170-88F1BEEC0637}" destId="{F1C269D4-2B1C-4632-BA15-69C4DAF05531}" srcOrd="0" destOrd="0" presId="urn:microsoft.com/office/officeart/2018/2/layout/IconVerticalSolidList"/>
    <dgm:cxn modelId="{7F79517D-E443-478A-AF5D-BBB01E673054}" type="presParOf" srcId="{C7446AF2-67ED-450A-9170-88F1BEEC0637}" destId="{4B6FCC2C-113B-4582-8B2E-DC61576F6289}" srcOrd="1" destOrd="0" presId="urn:microsoft.com/office/officeart/2018/2/layout/IconVerticalSolidList"/>
    <dgm:cxn modelId="{C96E6FEE-3276-4281-94BF-C2FAE913FC7A}" type="presParOf" srcId="{C7446AF2-67ED-450A-9170-88F1BEEC0637}" destId="{9DB873EC-8332-468C-BD64-A2F608D420B4}" srcOrd="2" destOrd="0" presId="urn:microsoft.com/office/officeart/2018/2/layout/IconVerticalSolidList"/>
    <dgm:cxn modelId="{AE8EB34F-B900-425C-BEDE-ADCF7E0F6A3E}" type="presParOf" srcId="{C7446AF2-67ED-450A-9170-88F1BEEC0637}" destId="{E1D9FBB2-2934-4CA7-8D37-A13D03DEA44A}" srcOrd="3" destOrd="0" presId="urn:microsoft.com/office/officeart/2018/2/layout/IconVerticalSolidList"/>
    <dgm:cxn modelId="{062FA8CA-67CB-465A-92C1-BA796E6318EC}" type="presParOf" srcId="{A3B40E25-BBE5-411E-AB93-C35D085C52F7}" destId="{737186D0-0572-47AA-B581-76B6B2684F25}" srcOrd="1" destOrd="0" presId="urn:microsoft.com/office/officeart/2018/2/layout/IconVerticalSolidList"/>
    <dgm:cxn modelId="{81A68F1F-4149-46B9-9745-2DF899BD3848}" type="presParOf" srcId="{A3B40E25-BBE5-411E-AB93-C35D085C52F7}" destId="{DEF6F431-6952-4A44-84BE-D2FCFEEC7B19}" srcOrd="2" destOrd="0" presId="urn:microsoft.com/office/officeart/2018/2/layout/IconVerticalSolidList"/>
    <dgm:cxn modelId="{CACC55AB-D3C3-4857-8110-0606DE10B3A7}" type="presParOf" srcId="{DEF6F431-6952-4A44-84BE-D2FCFEEC7B19}" destId="{D5BC1E8D-CA53-4E12-8625-1B2DE9E4A2ED}" srcOrd="0" destOrd="0" presId="urn:microsoft.com/office/officeart/2018/2/layout/IconVerticalSolidList"/>
    <dgm:cxn modelId="{2B7C53B3-D783-4FFD-A590-42C30A7069F7}" type="presParOf" srcId="{DEF6F431-6952-4A44-84BE-D2FCFEEC7B19}" destId="{52F75096-B01C-4849-98D3-98D639007D64}" srcOrd="1" destOrd="0" presId="urn:microsoft.com/office/officeart/2018/2/layout/IconVerticalSolidList"/>
    <dgm:cxn modelId="{F6FFBFFE-C032-4765-AD13-83410EC970AC}" type="presParOf" srcId="{DEF6F431-6952-4A44-84BE-D2FCFEEC7B19}" destId="{F463FC20-B84C-4ED9-ACA6-2E93C2A87AE7}" srcOrd="2" destOrd="0" presId="urn:microsoft.com/office/officeart/2018/2/layout/IconVerticalSolidList"/>
    <dgm:cxn modelId="{0B6BCC23-3F17-44A9-9875-3F4A43BFDC90}" type="presParOf" srcId="{DEF6F431-6952-4A44-84BE-D2FCFEEC7B19}" destId="{C35A6B1E-8B0A-4240-8543-8F993406CC1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B660310-C293-4139-9A2E-EA084B8ED8B5}" type="doc">
      <dgm:prSet loTypeId="urn:microsoft.com/office/officeart/2005/8/layout/vProcess5" loCatId="process" qsTypeId="urn:microsoft.com/office/officeart/2005/8/quickstyle/simple1" qsCatId="simple" csTypeId="urn:microsoft.com/office/officeart/2005/8/colors/colorful5" csCatId="colorful"/>
      <dgm:spPr/>
      <dgm:t>
        <a:bodyPr/>
        <a:lstStyle/>
        <a:p>
          <a:endParaRPr lang="en-US"/>
        </a:p>
      </dgm:t>
    </dgm:pt>
    <dgm:pt modelId="{A43D8BE3-81A5-46C2-B54F-2B441FF01A62}">
      <dgm:prSet/>
      <dgm:spPr/>
      <dgm:t>
        <a:bodyPr/>
        <a:lstStyle/>
        <a:p>
          <a:r>
            <a:rPr lang="en-US" dirty="0"/>
            <a:t>Because fewer people went to work (more people worked from home), there was less demand for formal shirts as a result of lockdown regulations. Closing businesses discouraged clients from making purchases, lowering political sales</a:t>
          </a:r>
        </a:p>
      </dgm:t>
    </dgm:pt>
    <dgm:pt modelId="{B3EDF1F6-FB7A-4BEA-B0DE-F3692D7A66EF}" type="parTrans" cxnId="{25793191-A936-4E93-9815-C9B41D34CC24}">
      <dgm:prSet/>
      <dgm:spPr/>
      <dgm:t>
        <a:bodyPr/>
        <a:lstStyle/>
        <a:p>
          <a:endParaRPr lang="en-US"/>
        </a:p>
      </dgm:t>
    </dgm:pt>
    <dgm:pt modelId="{5FF7EA1F-9401-41FC-8310-4EC1AE9CE314}" type="sibTrans" cxnId="{25793191-A936-4E93-9815-C9B41D34CC24}">
      <dgm:prSet/>
      <dgm:spPr/>
      <dgm:t>
        <a:bodyPr/>
        <a:lstStyle/>
        <a:p>
          <a:endParaRPr lang="en-US"/>
        </a:p>
      </dgm:t>
    </dgm:pt>
    <dgm:pt modelId="{B412B058-5F93-473E-A1BC-E723CE82B38D}">
      <dgm:prSet/>
      <dgm:spPr/>
      <dgm:t>
        <a:bodyPr/>
        <a:lstStyle/>
        <a:p>
          <a:r>
            <a:rPr lang="en-US"/>
            <a:t>Both consumers and retailers are nonetheless concerned about socially rising inflation. consumers postponing purchases of formal workwear, for example</a:t>
          </a:r>
        </a:p>
      </dgm:t>
    </dgm:pt>
    <dgm:pt modelId="{CFF02A50-8902-4348-868C-ED30E1F66677}" type="parTrans" cxnId="{6D27314A-0306-4D86-A913-4275BBE3D61E}">
      <dgm:prSet/>
      <dgm:spPr/>
      <dgm:t>
        <a:bodyPr/>
        <a:lstStyle/>
        <a:p>
          <a:endParaRPr lang="en-US"/>
        </a:p>
      </dgm:t>
    </dgm:pt>
    <dgm:pt modelId="{E8590405-3A95-4208-9CA5-273C8EDB7790}" type="sibTrans" cxnId="{6D27314A-0306-4D86-A913-4275BBE3D61E}">
      <dgm:prSet/>
      <dgm:spPr/>
      <dgm:t>
        <a:bodyPr/>
        <a:lstStyle/>
        <a:p>
          <a:endParaRPr lang="en-US"/>
        </a:p>
      </dgm:t>
    </dgm:pt>
    <dgm:pt modelId="{F55BBEFF-BA63-4F49-9434-BDAEA94F9F8A}">
      <dgm:prSet/>
      <dgm:spPr/>
      <dgm:t>
        <a:bodyPr/>
        <a:lstStyle/>
        <a:p>
          <a:r>
            <a:rPr lang="en-US" dirty="0"/>
            <a:t>Technology-As inflation rises, the cost of commodities like transportation and energy also rises. This raises TM Lewin's expenses, making their products less accessible.</a:t>
          </a:r>
        </a:p>
      </dgm:t>
    </dgm:pt>
    <dgm:pt modelId="{2468B5EB-2324-45EB-B130-982B7BAA6FB5}" type="parTrans" cxnId="{D8BC08B8-B1C7-4D36-A510-A9C94E422C9A}">
      <dgm:prSet/>
      <dgm:spPr/>
      <dgm:t>
        <a:bodyPr/>
        <a:lstStyle/>
        <a:p>
          <a:endParaRPr lang="en-US"/>
        </a:p>
      </dgm:t>
    </dgm:pt>
    <dgm:pt modelId="{B20D0142-6044-4F13-8350-67C553FD1E91}" type="sibTrans" cxnId="{D8BC08B8-B1C7-4D36-A510-A9C94E422C9A}">
      <dgm:prSet/>
      <dgm:spPr/>
      <dgm:t>
        <a:bodyPr/>
        <a:lstStyle/>
        <a:p>
          <a:endParaRPr lang="en-US"/>
        </a:p>
      </dgm:t>
    </dgm:pt>
    <dgm:pt modelId="{2BD587CF-A6BE-4A18-A5B4-330963AE07CE}">
      <dgm:prSet/>
      <dgm:spPr/>
      <dgm:t>
        <a:bodyPr/>
        <a:lstStyle/>
        <a:p>
          <a:r>
            <a:rPr lang="en-US"/>
            <a:t>Economic- The company's profit is declining as a result of declining sales rates.</a:t>
          </a:r>
        </a:p>
      </dgm:t>
    </dgm:pt>
    <dgm:pt modelId="{76B1F164-F1F1-4EF3-BF7B-AF478DE8548F}" type="parTrans" cxnId="{A697FB44-D3F6-4B7B-9FC1-1EC53B86D803}">
      <dgm:prSet/>
      <dgm:spPr/>
      <dgm:t>
        <a:bodyPr/>
        <a:lstStyle/>
        <a:p>
          <a:endParaRPr lang="en-US"/>
        </a:p>
      </dgm:t>
    </dgm:pt>
    <dgm:pt modelId="{58ACB3FA-D043-434F-A9AF-0DEE50071380}" type="sibTrans" cxnId="{A697FB44-D3F6-4B7B-9FC1-1EC53B86D803}">
      <dgm:prSet/>
      <dgm:spPr/>
      <dgm:t>
        <a:bodyPr/>
        <a:lstStyle/>
        <a:p>
          <a:endParaRPr lang="en-US"/>
        </a:p>
      </dgm:t>
    </dgm:pt>
    <dgm:pt modelId="{597D08B3-215D-F649-9852-93A9DDBFAB14}" type="pres">
      <dgm:prSet presAssocID="{4B660310-C293-4139-9A2E-EA084B8ED8B5}" presName="outerComposite" presStyleCnt="0">
        <dgm:presLayoutVars>
          <dgm:chMax val="5"/>
          <dgm:dir/>
          <dgm:resizeHandles val="exact"/>
        </dgm:presLayoutVars>
      </dgm:prSet>
      <dgm:spPr/>
    </dgm:pt>
    <dgm:pt modelId="{03D5A845-86E0-4D4C-9376-222B5DF70667}" type="pres">
      <dgm:prSet presAssocID="{4B660310-C293-4139-9A2E-EA084B8ED8B5}" presName="dummyMaxCanvas" presStyleCnt="0">
        <dgm:presLayoutVars/>
      </dgm:prSet>
      <dgm:spPr/>
    </dgm:pt>
    <dgm:pt modelId="{D67390F6-F812-5C41-B94D-BFD0744A5A64}" type="pres">
      <dgm:prSet presAssocID="{4B660310-C293-4139-9A2E-EA084B8ED8B5}" presName="FourNodes_1" presStyleLbl="node1" presStyleIdx="0" presStyleCnt="4">
        <dgm:presLayoutVars>
          <dgm:bulletEnabled val="1"/>
        </dgm:presLayoutVars>
      </dgm:prSet>
      <dgm:spPr/>
    </dgm:pt>
    <dgm:pt modelId="{571DC26F-6D3C-3D4D-B446-88E13BA1FAB7}" type="pres">
      <dgm:prSet presAssocID="{4B660310-C293-4139-9A2E-EA084B8ED8B5}" presName="FourNodes_2" presStyleLbl="node1" presStyleIdx="1" presStyleCnt="4">
        <dgm:presLayoutVars>
          <dgm:bulletEnabled val="1"/>
        </dgm:presLayoutVars>
      </dgm:prSet>
      <dgm:spPr/>
    </dgm:pt>
    <dgm:pt modelId="{B2329F8D-9D6D-9347-A6BC-543FF59489FE}" type="pres">
      <dgm:prSet presAssocID="{4B660310-C293-4139-9A2E-EA084B8ED8B5}" presName="FourNodes_3" presStyleLbl="node1" presStyleIdx="2" presStyleCnt="4">
        <dgm:presLayoutVars>
          <dgm:bulletEnabled val="1"/>
        </dgm:presLayoutVars>
      </dgm:prSet>
      <dgm:spPr/>
    </dgm:pt>
    <dgm:pt modelId="{601D9CE0-705F-394D-83F9-4A816DF6D53A}" type="pres">
      <dgm:prSet presAssocID="{4B660310-C293-4139-9A2E-EA084B8ED8B5}" presName="FourNodes_4" presStyleLbl="node1" presStyleIdx="3" presStyleCnt="4">
        <dgm:presLayoutVars>
          <dgm:bulletEnabled val="1"/>
        </dgm:presLayoutVars>
      </dgm:prSet>
      <dgm:spPr/>
    </dgm:pt>
    <dgm:pt modelId="{0C3A4A6A-EE36-0347-8D58-07459AFE2922}" type="pres">
      <dgm:prSet presAssocID="{4B660310-C293-4139-9A2E-EA084B8ED8B5}" presName="FourConn_1-2" presStyleLbl="fgAccFollowNode1" presStyleIdx="0" presStyleCnt="3">
        <dgm:presLayoutVars>
          <dgm:bulletEnabled val="1"/>
        </dgm:presLayoutVars>
      </dgm:prSet>
      <dgm:spPr/>
    </dgm:pt>
    <dgm:pt modelId="{1FBFD0CA-7324-954E-8F99-54B56DA7CB7B}" type="pres">
      <dgm:prSet presAssocID="{4B660310-C293-4139-9A2E-EA084B8ED8B5}" presName="FourConn_2-3" presStyleLbl="fgAccFollowNode1" presStyleIdx="1" presStyleCnt="3">
        <dgm:presLayoutVars>
          <dgm:bulletEnabled val="1"/>
        </dgm:presLayoutVars>
      </dgm:prSet>
      <dgm:spPr/>
    </dgm:pt>
    <dgm:pt modelId="{EB605325-D4A5-6E47-84BE-59694348F850}" type="pres">
      <dgm:prSet presAssocID="{4B660310-C293-4139-9A2E-EA084B8ED8B5}" presName="FourConn_3-4" presStyleLbl="fgAccFollowNode1" presStyleIdx="2" presStyleCnt="3">
        <dgm:presLayoutVars>
          <dgm:bulletEnabled val="1"/>
        </dgm:presLayoutVars>
      </dgm:prSet>
      <dgm:spPr/>
    </dgm:pt>
    <dgm:pt modelId="{B939F28F-08FC-7D4E-BCF2-9ED9231BBF04}" type="pres">
      <dgm:prSet presAssocID="{4B660310-C293-4139-9A2E-EA084B8ED8B5}" presName="FourNodes_1_text" presStyleLbl="node1" presStyleIdx="3" presStyleCnt="4">
        <dgm:presLayoutVars>
          <dgm:bulletEnabled val="1"/>
        </dgm:presLayoutVars>
      </dgm:prSet>
      <dgm:spPr/>
    </dgm:pt>
    <dgm:pt modelId="{F9E60943-6737-3D46-91D7-1E68D29DA831}" type="pres">
      <dgm:prSet presAssocID="{4B660310-C293-4139-9A2E-EA084B8ED8B5}" presName="FourNodes_2_text" presStyleLbl="node1" presStyleIdx="3" presStyleCnt="4">
        <dgm:presLayoutVars>
          <dgm:bulletEnabled val="1"/>
        </dgm:presLayoutVars>
      </dgm:prSet>
      <dgm:spPr/>
    </dgm:pt>
    <dgm:pt modelId="{90AD755F-54F2-3147-8241-E16B5B2CEBE2}" type="pres">
      <dgm:prSet presAssocID="{4B660310-C293-4139-9A2E-EA084B8ED8B5}" presName="FourNodes_3_text" presStyleLbl="node1" presStyleIdx="3" presStyleCnt="4">
        <dgm:presLayoutVars>
          <dgm:bulletEnabled val="1"/>
        </dgm:presLayoutVars>
      </dgm:prSet>
      <dgm:spPr/>
    </dgm:pt>
    <dgm:pt modelId="{E045D55B-17CB-FB4F-B92B-73EEEA5A8991}" type="pres">
      <dgm:prSet presAssocID="{4B660310-C293-4139-9A2E-EA084B8ED8B5}" presName="FourNodes_4_text" presStyleLbl="node1" presStyleIdx="3" presStyleCnt="4">
        <dgm:presLayoutVars>
          <dgm:bulletEnabled val="1"/>
        </dgm:presLayoutVars>
      </dgm:prSet>
      <dgm:spPr/>
    </dgm:pt>
  </dgm:ptLst>
  <dgm:cxnLst>
    <dgm:cxn modelId="{2C317606-55B4-124C-9392-708319F70486}" type="presOf" srcId="{2BD587CF-A6BE-4A18-A5B4-330963AE07CE}" destId="{E045D55B-17CB-FB4F-B92B-73EEEA5A8991}" srcOrd="1" destOrd="0" presId="urn:microsoft.com/office/officeart/2005/8/layout/vProcess5"/>
    <dgm:cxn modelId="{A78F4C2D-6CA0-804F-A606-32EEAA3275A9}" type="presOf" srcId="{A43D8BE3-81A5-46C2-B54F-2B441FF01A62}" destId="{D67390F6-F812-5C41-B94D-BFD0744A5A64}" srcOrd="0" destOrd="0" presId="urn:microsoft.com/office/officeart/2005/8/layout/vProcess5"/>
    <dgm:cxn modelId="{A697FB44-D3F6-4B7B-9FC1-1EC53B86D803}" srcId="{4B660310-C293-4139-9A2E-EA084B8ED8B5}" destId="{2BD587CF-A6BE-4A18-A5B4-330963AE07CE}" srcOrd="3" destOrd="0" parTransId="{76B1F164-F1F1-4EF3-BF7B-AF478DE8548F}" sibTransId="{58ACB3FA-D043-434F-A9AF-0DEE50071380}"/>
    <dgm:cxn modelId="{EA5FC349-E73C-7A4F-B5B1-D8D604A6ADD1}" type="presOf" srcId="{E8590405-3A95-4208-9CA5-273C8EDB7790}" destId="{1FBFD0CA-7324-954E-8F99-54B56DA7CB7B}" srcOrd="0" destOrd="0" presId="urn:microsoft.com/office/officeart/2005/8/layout/vProcess5"/>
    <dgm:cxn modelId="{6D27314A-0306-4D86-A913-4275BBE3D61E}" srcId="{4B660310-C293-4139-9A2E-EA084B8ED8B5}" destId="{B412B058-5F93-473E-A1BC-E723CE82B38D}" srcOrd="1" destOrd="0" parTransId="{CFF02A50-8902-4348-868C-ED30E1F66677}" sibTransId="{E8590405-3A95-4208-9CA5-273C8EDB7790}"/>
    <dgm:cxn modelId="{57B90C5C-280C-A041-8031-0B736662AE58}" type="presOf" srcId="{F55BBEFF-BA63-4F49-9434-BDAEA94F9F8A}" destId="{B2329F8D-9D6D-9347-A6BC-543FF59489FE}" srcOrd="0" destOrd="0" presId="urn:microsoft.com/office/officeart/2005/8/layout/vProcess5"/>
    <dgm:cxn modelId="{B668C55D-B8E2-6B4F-B79B-7204C7F32525}" type="presOf" srcId="{5FF7EA1F-9401-41FC-8310-4EC1AE9CE314}" destId="{0C3A4A6A-EE36-0347-8D58-07459AFE2922}" srcOrd="0" destOrd="0" presId="urn:microsoft.com/office/officeart/2005/8/layout/vProcess5"/>
    <dgm:cxn modelId="{F87A718A-AD6C-F94C-8795-D30177AF76ED}" type="presOf" srcId="{A43D8BE3-81A5-46C2-B54F-2B441FF01A62}" destId="{B939F28F-08FC-7D4E-BCF2-9ED9231BBF04}" srcOrd="1" destOrd="0" presId="urn:microsoft.com/office/officeart/2005/8/layout/vProcess5"/>
    <dgm:cxn modelId="{25793191-A936-4E93-9815-C9B41D34CC24}" srcId="{4B660310-C293-4139-9A2E-EA084B8ED8B5}" destId="{A43D8BE3-81A5-46C2-B54F-2B441FF01A62}" srcOrd="0" destOrd="0" parTransId="{B3EDF1F6-FB7A-4BEA-B0DE-F3692D7A66EF}" sibTransId="{5FF7EA1F-9401-41FC-8310-4EC1AE9CE314}"/>
    <dgm:cxn modelId="{D8BC08B8-B1C7-4D36-A510-A9C94E422C9A}" srcId="{4B660310-C293-4139-9A2E-EA084B8ED8B5}" destId="{F55BBEFF-BA63-4F49-9434-BDAEA94F9F8A}" srcOrd="2" destOrd="0" parTransId="{2468B5EB-2324-45EB-B130-982B7BAA6FB5}" sibTransId="{B20D0142-6044-4F13-8350-67C553FD1E91}"/>
    <dgm:cxn modelId="{629689D8-F6F0-5043-B181-F5BDFAEB526F}" type="presOf" srcId="{B20D0142-6044-4F13-8350-67C553FD1E91}" destId="{EB605325-D4A5-6E47-84BE-59694348F850}" srcOrd="0" destOrd="0" presId="urn:microsoft.com/office/officeart/2005/8/layout/vProcess5"/>
    <dgm:cxn modelId="{B5FD8AE4-B882-7546-836D-F670225B2E94}" type="presOf" srcId="{F55BBEFF-BA63-4F49-9434-BDAEA94F9F8A}" destId="{90AD755F-54F2-3147-8241-E16B5B2CEBE2}" srcOrd="1" destOrd="0" presId="urn:microsoft.com/office/officeart/2005/8/layout/vProcess5"/>
    <dgm:cxn modelId="{05ED8FE4-ADFC-CA43-9760-BD40D6831673}" type="presOf" srcId="{B412B058-5F93-473E-A1BC-E723CE82B38D}" destId="{F9E60943-6737-3D46-91D7-1E68D29DA831}" srcOrd="1" destOrd="0" presId="urn:microsoft.com/office/officeart/2005/8/layout/vProcess5"/>
    <dgm:cxn modelId="{3370D5E7-878C-204F-A11C-687C99CB152D}" type="presOf" srcId="{4B660310-C293-4139-9A2E-EA084B8ED8B5}" destId="{597D08B3-215D-F649-9852-93A9DDBFAB14}" srcOrd="0" destOrd="0" presId="urn:microsoft.com/office/officeart/2005/8/layout/vProcess5"/>
    <dgm:cxn modelId="{8225BEE9-A052-3C45-9A64-7705198652B0}" type="presOf" srcId="{2BD587CF-A6BE-4A18-A5B4-330963AE07CE}" destId="{601D9CE0-705F-394D-83F9-4A816DF6D53A}" srcOrd="0" destOrd="0" presId="urn:microsoft.com/office/officeart/2005/8/layout/vProcess5"/>
    <dgm:cxn modelId="{712E9AEC-D66B-744A-9704-C846CE1E3EF7}" type="presOf" srcId="{B412B058-5F93-473E-A1BC-E723CE82B38D}" destId="{571DC26F-6D3C-3D4D-B446-88E13BA1FAB7}" srcOrd="0" destOrd="0" presId="urn:microsoft.com/office/officeart/2005/8/layout/vProcess5"/>
    <dgm:cxn modelId="{C0F90A49-9F8C-AD4D-B01A-F1FBA6013B47}" type="presParOf" srcId="{597D08B3-215D-F649-9852-93A9DDBFAB14}" destId="{03D5A845-86E0-4D4C-9376-222B5DF70667}" srcOrd="0" destOrd="0" presId="urn:microsoft.com/office/officeart/2005/8/layout/vProcess5"/>
    <dgm:cxn modelId="{D20BF360-69B4-8742-BC29-6A117BCE9CED}" type="presParOf" srcId="{597D08B3-215D-F649-9852-93A9DDBFAB14}" destId="{D67390F6-F812-5C41-B94D-BFD0744A5A64}" srcOrd="1" destOrd="0" presId="urn:microsoft.com/office/officeart/2005/8/layout/vProcess5"/>
    <dgm:cxn modelId="{2240116B-8FBF-C948-8525-EE4D64D123ED}" type="presParOf" srcId="{597D08B3-215D-F649-9852-93A9DDBFAB14}" destId="{571DC26F-6D3C-3D4D-B446-88E13BA1FAB7}" srcOrd="2" destOrd="0" presId="urn:microsoft.com/office/officeart/2005/8/layout/vProcess5"/>
    <dgm:cxn modelId="{508D6246-1C88-CE4C-A005-A71C8E52A13A}" type="presParOf" srcId="{597D08B3-215D-F649-9852-93A9DDBFAB14}" destId="{B2329F8D-9D6D-9347-A6BC-543FF59489FE}" srcOrd="3" destOrd="0" presId="urn:microsoft.com/office/officeart/2005/8/layout/vProcess5"/>
    <dgm:cxn modelId="{D1A7948C-846F-C749-9A03-F0B747B6BCA2}" type="presParOf" srcId="{597D08B3-215D-F649-9852-93A9DDBFAB14}" destId="{601D9CE0-705F-394D-83F9-4A816DF6D53A}" srcOrd="4" destOrd="0" presId="urn:microsoft.com/office/officeart/2005/8/layout/vProcess5"/>
    <dgm:cxn modelId="{D1D34396-978F-1C40-A0E9-822658496862}" type="presParOf" srcId="{597D08B3-215D-F649-9852-93A9DDBFAB14}" destId="{0C3A4A6A-EE36-0347-8D58-07459AFE2922}" srcOrd="5" destOrd="0" presId="urn:microsoft.com/office/officeart/2005/8/layout/vProcess5"/>
    <dgm:cxn modelId="{9A078057-A765-8F47-9CAD-436D472EB688}" type="presParOf" srcId="{597D08B3-215D-F649-9852-93A9DDBFAB14}" destId="{1FBFD0CA-7324-954E-8F99-54B56DA7CB7B}" srcOrd="6" destOrd="0" presId="urn:microsoft.com/office/officeart/2005/8/layout/vProcess5"/>
    <dgm:cxn modelId="{D892F802-44A3-3646-BF6D-FE97EA564D35}" type="presParOf" srcId="{597D08B3-215D-F649-9852-93A9DDBFAB14}" destId="{EB605325-D4A5-6E47-84BE-59694348F850}" srcOrd="7" destOrd="0" presId="urn:microsoft.com/office/officeart/2005/8/layout/vProcess5"/>
    <dgm:cxn modelId="{65C25324-449A-194C-A36F-0D449CD3D5C2}" type="presParOf" srcId="{597D08B3-215D-F649-9852-93A9DDBFAB14}" destId="{B939F28F-08FC-7D4E-BCF2-9ED9231BBF04}" srcOrd="8" destOrd="0" presId="urn:microsoft.com/office/officeart/2005/8/layout/vProcess5"/>
    <dgm:cxn modelId="{0D18A264-2E3B-B545-BCCE-B7C0EFBC3B5F}" type="presParOf" srcId="{597D08B3-215D-F649-9852-93A9DDBFAB14}" destId="{F9E60943-6737-3D46-91D7-1E68D29DA831}" srcOrd="9" destOrd="0" presId="urn:microsoft.com/office/officeart/2005/8/layout/vProcess5"/>
    <dgm:cxn modelId="{E097B004-7DB6-634F-9415-4969C261ED3B}" type="presParOf" srcId="{597D08B3-215D-F649-9852-93A9DDBFAB14}" destId="{90AD755F-54F2-3147-8241-E16B5B2CEBE2}" srcOrd="10" destOrd="0" presId="urn:microsoft.com/office/officeart/2005/8/layout/vProcess5"/>
    <dgm:cxn modelId="{FA6A5ADF-A673-0F4D-8030-DB2A007682CD}" type="presParOf" srcId="{597D08B3-215D-F649-9852-93A9DDBFAB14}" destId="{E045D55B-17CB-FB4F-B92B-73EEEA5A8991}"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744FE80-8CDA-49EE-989D-3831AA927B1D}"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2F2BA07F-A8A3-4008-8FA8-DFDC09538ED4}">
      <dgm:prSet/>
      <dgm:spPr/>
      <dgm:t>
        <a:bodyPr/>
        <a:lstStyle/>
        <a:p>
          <a:r>
            <a:rPr lang="en-US"/>
            <a:t>Energy, transportation, and other expenditures are not covered by profits due to rising inflation, which results in a fall in profits.</a:t>
          </a:r>
        </a:p>
      </dgm:t>
    </dgm:pt>
    <dgm:pt modelId="{477353F9-8380-474F-8D36-A16119E1B021}" type="parTrans" cxnId="{A99B5CCB-3BF1-4AAD-BB0F-07A6FF96C61A}">
      <dgm:prSet/>
      <dgm:spPr/>
      <dgm:t>
        <a:bodyPr/>
        <a:lstStyle/>
        <a:p>
          <a:endParaRPr lang="en-US"/>
        </a:p>
      </dgm:t>
    </dgm:pt>
    <dgm:pt modelId="{8DDF2905-113B-4EC8-8FD8-C174AA8CCEA4}" type="sibTrans" cxnId="{A99B5CCB-3BF1-4AAD-BB0F-07A6FF96C61A}">
      <dgm:prSet/>
      <dgm:spPr/>
      <dgm:t>
        <a:bodyPr/>
        <a:lstStyle/>
        <a:p>
          <a:endParaRPr lang="en-US"/>
        </a:p>
      </dgm:t>
    </dgm:pt>
    <dgm:pt modelId="{861A7C03-F531-4CA7-9164-134D1FA63E75}">
      <dgm:prSet/>
      <dgm:spPr/>
      <dgm:t>
        <a:bodyPr/>
        <a:lstStyle/>
        <a:p>
          <a:r>
            <a:rPr lang="en-US"/>
            <a:t>Transport and supply chain issue are result of low variety</a:t>
          </a:r>
        </a:p>
      </dgm:t>
    </dgm:pt>
    <dgm:pt modelId="{6CC475C6-30E4-4DEB-BCAC-958042BAD524}" type="parTrans" cxnId="{89CED16B-2426-48C1-A3BF-42CAB6B8FDB2}">
      <dgm:prSet/>
      <dgm:spPr/>
      <dgm:t>
        <a:bodyPr/>
        <a:lstStyle/>
        <a:p>
          <a:endParaRPr lang="en-US"/>
        </a:p>
      </dgm:t>
    </dgm:pt>
    <dgm:pt modelId="{0971A31E-5D26-455E-AD24-C916FDEC74BF}" type="sibTrans" cxnId="{89CED16B-2426-48C1-A3BF-42CAB6B8FDB2}">
      <dgm:prSet/>
      <dgm:spPr/>
      <dgm:t>
        <a:bodyPr/>
        <a:lstStyle/>
        <a:p>
          <a:endParaRPr lang="en-US"/>
        </a:p>
      </dgm:t>
    </dgm:pt>
    <dgm:pt modelId="{E1C09638-2E47-46EF-8889-D63D154C8D5E}">
      <dgm:prSet/>
      <dgm:spPr/>
      <dgm:t>
        <a:bodyPr/>
        <a:lstStyle/>
        <a:p>
          <a:r>
            <a:rPr lang="en-US"/>
            <a:t>Lockdown, people were working from home, so they don’t need anymore new clothes.</a:t>
          </a:r>
        </a:p>
      </dgm:t>
    </dgm:pt>
    <dgm:pt modelId="{24A7535B-79A2-4794-96A4-A2C5A8105556}" type="parTrans" cxnId="{804597F7-9074-4471-864B-8A833ED1A3F7}">
      <dgm:prSet/>
      <dgm:spPr/>
      <dgm:t>
        <a:bodyPr/>
        <a:lstStyle/>
        <a:p>
          <a:endParaRPr lang="en-US"/>
        </a:p>
      </dgm:t>
    </dgm:pt>
    <dgm:pt modelId="{E4681E8C-5101-4BC3-8A2C-F4394495A4C5}" type="sibTrans" cxnId="{804597F7-9074-4471-864B-8A833ED1A3F7}">
      <dgm:prSet/>
      <dgm:spPr/>
      <dgm:t>
        <a:bodyPr/>
        <a:lstStyle/>
        <a:p>
          <a:endParaRPr lang="en-US"/>
        </a:p>
      </dgm:t>
    </dgm:pt>
    <dgm:pt modelId="{7226AB7A-C5ED-AB40-9056-836390F803A1}" type="pres">
      <dgm:prSet presAssocID="{F744FE80-8CDA-49EE-989D-3831AA927B1D}" presName="hierChild1" presStyleCnt="0">
        <dgm:presLayoutVars>
          <dgm:chPref val="1"/>
          <dgm:dir/>
          <dgm:animOne val="branch"/>
          <dgm:animLvl val="lvl"/>
          <dgm:resizeHandles/>
        </dgm:presLayoutVars>
      </dgm:prSet>
      <dgm:spPr/>
    </dgm:pt>
    <dgm:pt modelId="{7947A0CA-C8FA-9047-9482-A316171DF181}" type="pres">
      <dgm:prSet presAssocID="{2F2BA07F-A8A3-4008-8FA8-DFDC09538ED4}" presName="hierRoot1" presStyleCnt="0"/>
      <dgm:spPr/>
    </dgm:pt>
    <dgm:pt modelId="{278113EB-96A4-344B-A5C5-652755F86CFC}" type="pres">
      <dgm:prSet presAssocID="{2F2BA07F-A8A3-4008-8FA8-DFDC09538ED4}" presName="composite" presStyleCnt="0"/>
      <dgm:spPr/>
    </dgm:pt>
    <dgm:pt modelId="{2DA65885-4B17-1B46-806B-D508CE8E4F50}" type="pres">
      <dgm:prSet presAssocID="{2F2BA07F-A8A3-4008-8FA8-DFDC09538ED4}" presName="background" presStyleLbl="node0" presStyleIdx="0" presStyleCnt="3"/>
      <dgm:spPr/>
    </dgm:pt>
    <dgm:pt modelId="{D402B844-668E-EE4E-830F-E7B954749250}" type="pres">
      <dgm:prSet presAssocID="{2F2BA07F-A8A3-4008-8FA8-DFDC09538ED4}" presName="text" presStyleLbl="fgAcc0" presStyleIdx="0" presStyleCnt="3">
        <dgm:presLayoutVars>
          <dgm:chPref val="3"/>
        </dgm:presLayoutVars>
      </dgm:prSet>
      <dgm:spPr/>
    </dgm:pt>
    <dgm:pt modelId="{CED7F3D9-1C50-4849-89C5-64A22093A856}" type="pres">
      <dgm:prSet presAssocID="{2F2BA07F-A8A3-4008-8FA8-DFDC09538ED4}" presName="hierChild2" presStyleCnt="0"/>
      <dgm:spPr/>
    </dgm:pt>
    <dgm:pt modelId="{2B4AE316-9530-8945-8209-ED0E96670246}" type="pres">
      <dgm:prSet presAssocID="{861A7C03-F531-4CA7-9164-134D1FA63E75}" presName="hierRoot1" presStyleCnt="0"/>
      <dgm:spPr/>
    </dgm:pt>
    <dgm:pt modelId="{D5473941-544B-DD44-A255-98B83F931859}" type="pres">
      <dgm:prSet presAssocID="{861A7C03-F531-4CA7-9164-134D1FA63E75}" presName="composite" presStyleCnt="0"/>
      <dgm:spPr/>
    </dgm:pt>
    <dgm:pt modelId="{03BB6A22-C303-F746-A84A-AE8B7DBF688B}" type="pres">
      <dgm:prSet presAssocID="{861A7C03-F531-4CA7-9164-134D1FA63E75}" presName="background" presStyleLbl="node0" presStyleIdx="1" presStyleCnt="3"/>
      <dgm:spPr/>
    </dgm:pt>
    <dgm:pt modelId="{6B4DD2BD-2C93-DF45-B0D2-1CC9C6E24E12}" type="pres">
      <dgm:prSet presAssocID="{861A7C03-F531-4CA7-9164-134D1FA63E75}" presName="text" presStyleLbl="fgAcc0" presStyleIdx="1" presStyleCnt="3">
        <dgm:presLayoutVars>
          <dgm:chPref val="3"/>
        </dgm:presLayoutVars>
      </dgm:prSet>
      <dgm:spPr/>
    </dgm:pt>
    <dgm:pt modelId="{4F189B6A-123B-6147-B6D7-C7B9D2AB15E9}" type="pres">
      <dgm:prSet presAssocID="{861A7C03-F531-4CA7-9164-134D1FA63E75}" presName="hierChild2" presStyleCnt="0"/>
      <dgm:spPr/>
    </dgm:pt>
    <dgm:pt modelId="{03E7865B-15E9-C140-A351-09577C01BE2A}" type="pres">
      <dgm:prSet presAssocID="{E1C09638-2E47-46EF-8889-D63D154C8D5E}" presName="hierRoot1" presStyleCnt="0"/>
      <dgm:spPr/>
    </dgm:pt>
    <dgm:pt modelId="{68E1EFEB-1151-7944-8379-B21E135DF917}" type="pres">
      <dgm:prSet presAssocID="{E1C09638-2E47-46EF-8889-D63D154C8D5E}" presName="composite" presStyleCnt="0"/>
      <dgm:spPr/>
    </dgm:pt>
    <dgm:pt modelId="{18E3DA32-268A-1749-AA52-DB26B84AA628}" type="pres">
      <dgm:prSet presAssocID="{E1C09638-2E47-46EF-8889-D63D154C8D5E}" presName="background" presStyleLbl="node0" presStyleIdx="2" presStyleCnt="3"/>
      <dgm:spPr/>
    </dgm:pt>
    <dgm:pt modelId="{E1EBC378-0FE9-BE4D-A2AB-B95B86869A49}" type="pres">
      <dgm:prSet presAssocID="{E1C09638-2E47-46EF-8889-D63D154C8D5E}" presName="text" presStyleLbl="fgAcc0" presStyleIdx="2" presStyleCnt="3">
        <dgm:presLayoutVars>
          <dgm:chPref val="3"/>
        </dgm:presLayoutVars>
      </dgm:prSet>
      <dgm:spPr/>
    </dgm:pt>
    <dgm:pt modelId="{28BF3C41-A197-814D-A38A-EE2D3A81B882}" type="pres">
      <dgm:prSet presAssocID="{E1C09638-2E47-46EF-8889-D63D154C8D5E}" presName="hierChild2" presStyleCnt="0"/>
      <dgm:spPr/>
    </dgm:pt>
  </dgm:ptLst>
  <dgm:cxnLst>
    <dgm:cxn modelId="{FFEB351A-61A5-304C-91A4-EED5C78DB93A}" type="presOf" srcId="{861A7C03-F531-4CA7-9164-134D1FA63E75}" destId="{6B4DD2BD-2C93-DF45-B0D2-1CC9C6E24E12}" srcOrd="0" destOrd="0" presId="urn:microsoft.com/office/officeart/2005/8/layout/hierarchy1"/>
    <dgm:cxn modelId="{FF6D2356-92E7-AF44-A940-42A3767F3235}" type="presOf" srcId="{E1C09638-2E47-46EF-8889-D63D154C8D5E}" destId="{E1EBC378-0FE9-BE4D-A2AB-B95B86869A49}" srcOrd="0" destOrd="0" presId="urn:microsoft.com/office/officeart/2005/8/layout/hierarchy1"/>
    <dgm:cxn modelId="{89CED16B-2426-48C1-A3BF-42CAB6B8FDB2}" srcId="{F744FE80-8CDA-49EE-989D-3831AA927B1D}" destId="{861A7C03-F531-4CA7-9164-134D1FA63E75}" srcOrd="1" destOrd="0" parTransId="{6CC475C6-30E4-4DEB-BCAC-958042BAD524}" sibTransId="{0971A31E-5D26-455E-AD24-C916FDEC74BF}"/>
    <dgm:cxn modelId="{455CF9A1-9618-5647-862A-8A3D49BEE8C9}" type="presOf" srcId="{F744FE80-8CDA-49EE-989D-3831AA927B1D}" destId="{7226AB7A-C5ED-AB40-9056-836390F803A1}" srcOrd="0" destOrd="0" presId="urn:microsoft.com/office/officeart/2005/8/layout/hierarchy1"/>
    <dgm:cxn modelId="{A99B5CCB-3BF1-4AAD-BB0F-07A6FF96C61A}" srcId="{F744FE80-8CDA-49EE-989D-3831AA927B1D}" destId="{2F2BA07F-A8A3-4008-8FA8-DFDC09538ED4}" srcOrd="0" destOrd="0" parTransId="{477353F9-8380-474F-8D36-A16119E1B021}" sibTransId="{8DDF2905-113B-4EC8-8FD8-C174AA8CCEA4}"/>
    <dgm:cxn modelId="{48F04FD3-54E2-D94C-A715-42FB1D651940}" type="presOf" srcId="{2F2BA07F-A8A3-4008-8FA8-DFDC09538ED4}" destId="{D402B844-668E-EE4E-830F-E7B954749250}" srcOrd="0" destOrd="0" presId="urn:microsoft.com/office/officeart/2005/8/layout/hierarchy1"/>
    <dgm:cxn modelId="{804597F7-9074-4471-864B-8A833ED1A3F7}" srcId="{F744FE80-8CDA-49EE-989D-3831AA927B1D}" destId="{E1C09638-2E47-46EF-8889-D63D154C8D5E}" srcOrd="2" destOrd="0" parTransId="{24A7535B-79A2-4794-96A4-A2C5A8105556}" sibTransId="{E4681E8C-5101-4BC3-8A2C-F4394495A4C5}"/>
    <dgm:cxn modelId="{EB4A4B25-2F73-1240-95EC-5A6625F495D2}" type="presParOf" srcId="{7226AB7A-C5ED-AB40-9056-836390F803A1}" destId="{7947A0CA-C8FA-9047-9482-A316171DF181}" srcOrd="0" destOrd="0" presId="urn:microsoft.com/office/officeart/2005/8/layout/hierarchy1"/>
    <dgm:cxn modelId="{CD4B8711-7E15-ED4B-B813-A170F1220EC2}" type="presParOf" srcId="{7947A0CA-C8FA-9047-9482-A316171DF181}" destId="{278113EB-96A4-344B-A5C5-652755F86CFC}" srcOrd="0" destOrd="0" presId="urn:microsoft.com/office/officeart/2005/8/layout/hierarchy1"/>
    <dgm:cxn modelId="{B3F41591-1482-3F43-AB3C-CA82DA63E179}" type="presParOf" srcId="{278113EB-96A4-344B-A5C5-652755F86CFC}" destId="{2DA65885-4B17-1B46-806B-D508CE8E4F50}" srcOrd="0" destOrd="0" presId="urn:microsoft.com/office/officeart/2005/8/layout/hierarchy1"/>
    <dgm:cxn modelId="{418641F0-9485-B643-9BE8-6A229A4CAFE8}" type="presParOf" srcId="{278113EB-96A4-344B-A5C5-652755F86CFC}" destId="{D402B844-668E-EE4E-830F-E7B954749250}" srcOrd="1" destOrd="0" presId="urn:microsoft.com/office/officeart/2005/8/layout/hierarchy1"/>
    <dgm:cxn modelId="{61063A90-0AA3-FB4E-AAE6-72211AE79A45}" type="presParOf" srcId="{7947A0CA-C8FA-9047-9482-A316171DF181}" destId="{CED7F3D9-1C50-4849-89C5-64A22093A856}" srcOrd="1" destOrd="0" presId="urn:microsoft.com/office/officeart/2005/8/layout/hierarchy1"/>
    <dgm:cxn modelId="{C74BDC8A-1C2C-AC44-BCF0-DA3B41212FB7}" type="presParOf" srcId="{7226AB7A-C5ED-AB40-9056-836390F803A1}" destId="{2B4AE316-9530-8945-8209-ED0E96670246}" srcOrd="1" destOrd="0" presId="urn:microsoft.com/office/officeart/2005/8/layout/hierarchy1"/>
    <dgm:cxn modelId="{6A78C2AA-9F08-3B43-82D0-1BE66E26A3CD}" type="presParOf" srcId="{2B4AE316-9530-8945-8209-ED0E96670246}" destId="{D5473941-544B-DD44-A255-98B83F931859}" srcOrd="0" destOrd="0" presId="urn:microsoft.com/office/officeart/2005/8/layout/hierarchy1"/>
    <dgm:cxn modelId="{42E3544E-B6B0-9746-AE7F-EDD4AC266D94}" type="presParOf" srcId="{D5473941-544B-DD44-A255-98B83F931859}" destId="{03BB6A22-C303-F746-A84A-AE8B7DBF688B}" srcOrd="0" destOrd="0" presId="urn:microsoft.com/office/officeart/2005/8/layout/hierarchy1"/>
    <dgm:cxn modelId="{CDB0502A-2A45-A440-8131-8A673439D198}" type="presParOf" srcId="{D5473941-544B-DD44-A255-98B83F931859}" destId="{6B4DD2BD-2C93-DF45-B0D2-1CC9C6E24E12}" srcOrd="1" destOrd="0" presId="urn:microsoft.com/office/officeart/2005/8/layout/hierarchy1"/>
    <dgm:cxn modelId="{68F0856A-E1DD-0945-91DC-74449837F612}" type="presParOf" srcId="{2B4AE316-9530-8945-8209-ED0E96670246}" destId="{4F189B6A-123B-6147-B6D7-C7B9D2AB15E9}" srcOrd="1" destOrd="0" presId="urn:microsoft.com/office/officeart/2005/8/layout/hierarchy1"/>
    <dgm:cxn modelId="{FB8E9495-B0CD-284E-8766-3B59BE2CF0E9}" type="presParOf" srcId="{7226AB7A-C5ED-AB40-9056-836390F803A1}" destId="{03E7865B-15E9-C140-A351-09577C01BE2A}" srcOrd="2" destOrd="0" presId="urn:microsoft.com/office/officeart/2005/8/layout/hierarchy1"/>
    <dgm:cxn modelId="{CEEE152A-72B8-C447-801F-DDB5317CD4CD}" type="presParOf" srcId="{03E7865B-15E9-C140-A351-09577C01BE2A}" destId="{68E1EFEB-1151-7944-8379-B21E135DF917}" srcOrd="0" destOrd="0" presId="urn:microsoft.com/office/officeart/2005/8/layout/hierarchy1"/>
    <dgm:cxn modelId="{D5D6D0B8-E24F-184D-BC59-13A24757E1BF}" type="presParOf" srcId="{68E1EFEB-1151-7944-8379-B21E135DF917}" destId="{18E3DA32-268A-1749-AA52-DB26B84AA628}" srcOrd="0" destOrd="0" presId="urn:microsoft.com/office/officeart/2005/8/layout/hierarchy1"/>
    <dgm:cxn modelId="{D5D7D2BB-C381-214B-AC24-87472F9E894C}" type="presParOf" srcId="{68E1EFEB-1151-7944-8379-B21E135DF917}" destId="{E1EBC378-0FE9-BE4D-A2AB-B95B86869A49}" srcOrd="1" destOrd="0" presId="urn:microsoft.com/office/officeart/2005/8/layout/hierarchy1"/>
    <dgm:cxn modelId="{E1BD4530-2077-9B40-94C1-B2D5751F741F}" type="presParOf" srcId="{03E7865B-15E9-C140-A351-09577C01BE2A}" destId="{28BF3C41-A197-814D-A38A-EE2D3A81B88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C269D4-2B1C-4632-BA15-69C4DAF05531}">
      <dsp:nvSpPr>
        <dsp:cNvPr id="0" name=""/>
        <dsp:cNvSpPr/>
      </dsp:nvSpPr>
      <dsp:spPr>
        <a:xfrm>
          <a:off x="0" y="707092"/>
          <a:ext cx="10515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6FCC2C-113B-4582-8B2E-DC61576F6289}">
      <dsp:nvSpPr>
        <dsp:cNvPr id="0" name=""/>
        <dsp:cNvSpPr/>
      </dsp:nvSpPr>
      <dsp:spPr>
        <a:xfrm>
          <a:off x="394883" y="1000807"/>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D9FBB2-2934-4CA7-8D37-A13D03DEA44A}">
      <dsp:nvSpPr>
        <dsp:cNvPr id="0" name=""/>
        <dsp:cNvSpPr/>
      </dsp:nvSpPr>
      <dsp:spPr>
        <a:xfrm>
          <a:off x="1507738" y="707092"/>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111250">
            <a:lnSpc>
              <a:spcPct val="100000"/>
            </a:lnSpc>
            <a:spcBef>
              <a:spcPct val="0"/>
            </a:spcBef>
            <a:spcAft>
              <a:spcPct val="35000"/>
            </a:spcAft>
            <a:buNone/>
          </a:pPr>
          <a:r>
            <a:rPr lang="en-US" sz="2500" kern="1200"/>
            <a:t>To identify the causes of Profit Decline for TM Lewin, PESTLE analysis and Fishbone diagram have been used</a:t>
          </a:r>
        </a:p>
      </dsp:txBody>
      <dsp:txXfrm>
        <a:off x="1507738" y="707092"/>
        <a:ext cx="9007861" cy="1305401"/>
      </dsp:txXfrm>
    </dsp:sp>
    <dsp:sp modelId="{D5BC1E8D-CA53-4E12-8625-1B2DE9E4A2ED}">
      <dsp:nvSpPr>
        <dsp:cNvPr id="0" name=""/>
        <dsp:cNvSpPr/>
      </dsp:nvSpPr>
      <dsp:spPr>
        <a:xfrm>
          <a:off x="0" y="2338844"/>
          <a:ext cx="10515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F75096-B01C-4849-98D3-98D639007D64}">
      <dsp:nvSpPr>
        <dsp:cNvPr id="0" name=""/>
        <dsp:cNvSpPr/>
      </dsp:nvSpPr>
      <dsp:spPr>
        <a:xfrm>
          <a:off x="394883" y="2632559"/>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5A6B1E-8B0A-4240-8543-8F993406CC17}">
      <dsp:nvSpPr>
        <dsp:cNvPr id="0" name=""/>
        <dsp:cNvSpPr/>
      </dsp:nvSpPr>
      <dsp:spPr>
        <a:xfrm>
          <a:off x="1507738" y="2338844"/>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111250">
            <a:lnSpc>
              <a:spcPct val="100000"/>
            </a:lnSpc>
            <a:spcBef>
              <a:spcPct val="0"/>
            </a:spcBef>
            <a:spcAft>
              <a:spcPct val="35000"/>
            </a:spcAft>
            <a:buNone/>
          </a:pPr>
          <a:r>
            <a:rPr lang="en-US" sz="2500" kern="1200"/>
            <a:t>The cause of any problem must be identified, if the problem must be solved</a:t>
          </a:r>
        </a:p>
      </dsp:txBody>
      <dsp:txXfrm>
        <a:off x="1507738" y="2338844"/>
        <a:ext cx="9007861" cy="13054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7390F6-F812-5C41-B94D-BFD0744A5A64}">
      <dsp:nvSpPr>
        <dsp:cNvPr id="0" name=""/>
        <dsp:cNvSpPr/>
      </dsp:nvSpPr>
      <dsp:spPr>
        <a:xfrm>
          <a:off x="0" y="0"/>
          <a:ext cx="5010912" cy="1211031"/>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Because fewer people went to work (more people worked from home), there was less demand for formal shirts as a result of lockdown regulations. Closing businesses discouraged clients from making purchases, lowering political sales</a:t>
          </a:r>
        </a:p>
      </dsp:txBody>
      <dsp:txXfrm>
        <a:off x="35470" y="35470"/>
        <a:ext cx="3601782" cy="1140091"/>
      </dsp:txXfrm>
    </dsp:sp>
    <dsp:sp modelId="{571DC26F-6D3C-3D4D-B446-88E13BA1FAB7}">
      <dsp:nvSpPr>
        <dsp:cNvPr id="0" name=""/>
        <dsp:cNvSpPr/>
      </dsp:nvSpPr>
      <dsp:spPr>
        <a:xfrm>
          <a:off x="419663" y="1431218"/>
          <a:ext cx="5010912" cy="1211031"/>
        </a:xfrm>
        <a:prstGeom prst="roundRect">
          <a:avLst>
            <a:gd name="adj" fmla="val 10000"/>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Both consumers and retailers are nonetheless concerned about socially rising inflation. consumers postponing purchases of formal workwear, for example</a:t>
          </a:r>
        </a:p>
      </dsp:txBody>
      <dsp:txXfrm>
        <a:off x="455133" y="1466688"/>
        <a:ext cx="3733137" cy="1140091"/>
      </dsp:txXfrm>
    </dsp:sp>
    <dsp:sp modelId="{B2329F8D-9D6D-9347-A6BC-543FF59489FE}">
      <dsp:nvSpPr>
        <dsp:cNvPr id="0" name=""/>
        <dsp:cNvSpPr/>
      </dsp:nvSpPr>
      <dsp:spPr>
        <a:xfrm>
          <a:off x="833064" y="2862437"/>
          <a:ext cx="5010912" cy="1211031"/>
        </a:xfrm>
        <a:prstGeom prst="roundRect">
          <a:avLst>
            <a:gd name="adj" fmla="val 10000"/>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Technology-As inflation rises, the cost of commodities like transportation and energy also rises. This raises TM Lewin's expenses, making their products less accessible.</a:t>
          </a:r>
        </a:p>
      </dsp:txBody>
      <dsp:txXfrm>
        <a:off x="868534" y="2897907"/>
        <a:ext cx="3739401" cy="1140091"/>
      </dsp:txXfrm>
    </dsp:sp>
    <dsp:sp modelId="{601D9CE0-705F-394D-83F9-4A816DF6D53A}">
      <dsp:nvSpPr>
        <dsp:cNvPr id="0" name=""/>
        <dsp:cNvSpPr/>
      </dsp:nvSpPr>
      <dsp:spPr>
        <a:xfrm>
          <a:off x="1252728" y="4293656"/>
          <a:ext cx="5010912" cy="1211031"/>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Economic- The company's profit is declining as a result of declining sales rates.</a:t>
          </a:r>
        </a:p>
      </dsp:txBody>
      <dsp:txXfrm>
        <a:off x="1288198" y="4329126"/>
        <a:ext cx="3733137" cy="1140091"/>
      </dsp:txXfrm>
    </dsp:sp>
    <dsp:sp modelId="{0C3A4A6A-EE36-0347-8D58-07459AFE2922}">
      <dsp:nvSpPr>
        <dsp:cNvPr id="0" name=""/>
        <dsp:cNvSpPr/>
      </dsp:nvSpPr>
      <dsp:spPr>
        <a:xfrm>
          <a:off x="4223741" y="927539"/>
          <a:ext cx="787170" cy="787170"/>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4400854" y="927539"/>
        <a:ext cx="432944" cy="592345"/>
      </dsp:txXfrm>
    </dsp:sp>
    <dsp:sp modelId="{1FBFD0CA-7324-954E-8F99-54B56DA7CB7B}">
      <dsp:nvSpPr>
        <dsp:cNvPr id="0" name=""/>
        <dsp:cNvSpPr/>
      </dsp:nvSpPr>
      <dsp:spPr>
        <a:xfrm>
          <a:off x="4643405" y="2358758"/>
          <a:ext cx="787170" cy="787170"/>
        </a:xfrm>
        <a:prstGeom prst="downArrow">
          <a:avLst>
            <a:gd name="adj1" fmla="val 55000"/>
            <a:gd name="adj2" fmla="val 45000"/>
          </a:avLst>
        </a:prstGeom>
        <a:solidFill>
          <a:schemeClr val="accent5">
            <a:tint val="40000"/>
            <a:alpha val="90000"/>
            <a:hueOff val="-3369881"/>
            <a:satOff val="-11416"/>
            <a:lumOff val="-1464"/>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4820518" y="2358758"/>
        <a:ext cx="432944" cy="592345"/>
      </dsp:txXfrm>
    </dsp:sp>
    <dsp:sp modelId="{EB605325-D4A5-6E47-84BE-59694348F850}">
      <dsp:nvSpPr>
        <dsp:cNvPr id="0" name=""/>
        <dsp:cNvSpPr/>
      </dsp:nvSpPr>
      <dsp:spPr>
        <a:xfrm>
          <a:off x="5056805" y="3789977"/>
          <a:ext cx="787170" cy="787170"/>
        </a:xfrm>
        <a:prstGeom prst="downArrow">
          <a:avLst>
            <a:gd name="adj1" fmla="val 55000"/>
            <a:gd name="adj2" fmla="val 45000"/>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5233918" y="3789977"/>
        <a:ext cx="432944" cy="59234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A65885-4B17-1B46-806B-D508CE8E4F50}">
      <dsp:nvSpPr>
        <dsp:cNvPr id="0" name=""/>
        <dsp:cNvSpPr/>
      </dsp:nvSpPr>
      <dsp:spPr>
        <a:xfrm>
          <a:off x="0" y="524133"/>
          <a:ext cx="2918936" cy="18535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02B844-668E-EE4E-830F-E7B954749250}">
      <dsp:nvSpPr>
        <dsp:cNvPr id="0" name=""/>
        <dsp:cNvSpPr/>
      </dsp:nvSpPr>
      <dsp:spPr>
        <a:xfrm>
          <a:off x="324326" y="832243"/>
          <a:ext cx="2918936" cy="18535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Energy, transportation, and other expenditures are not covered by profits due to rising inflation, which results in a fall in profits.</a:t>
          </a:r>
        </a:p>
      </dsp:txBody>
      <dsp:txXfrm>
        <a:off x="378614" y="886531"/>
        <a:ext cx="2810360" cy="1744948"/>
      </dsp:txXfrm>
    </dsp:sp>
    <dsp:sp modelId="{03BB6A22-C303-F746-A84A-AE8B7DBF688B}">
      <dsp:nvSpPr>
        <dsp:cNvPr id="0" name=""/>
        <dsp:cNvSpPr/>
      </dsp:nvSpPr>
      <dsp:spPr>
        <a:xfrm>
          <a:off x="3567588" y="524133"/>
          <a:ext cx="2918936" cy="18535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4DD2BD-2C93-DF45-B0D2-1CC9C6E24E12}">
      <dsp:nvSpPr>
        <dsp:cNvPr id="0" name=""/>
        <dsp:cNvSpPr/>
      </dsp:nvSpPr>
      <dsp:spPr>
        <a:xfrm>
          <a:off x="3891915" y="832243"/>
          <a:ext cx="2918936" cy="18535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Transport and supply chain issue are result of low variety</a:t>
          </a:r>
        </a:p>
      </dsp:txBody>
      <dsp:txXfrm>
        <a:off x="3946203" y="886531"/>
        <a:ext cx="2810360" cy="1744948"/>
      </dsp:txXfrm>
    </dsp:sp>
    <dsp:sp modelId="{18E3DA32-268A-1749-AA52-DB26B84AA628}">
      <dsp:nvSpPr>
        <dsp:cNvPr id="0" name=""/>
        <dsp:cNvSpPr/>
      </dsp:nvSpPr>
      <dsp:spPr>
        <a:xfrm>
          <a:off x="7135177" y="524133"/>
          <a:ext cx="2918936" cy="18535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EBC378-0FE9-BE4D-A2AB-B95B86869A49}">
      <dsp:nvSpPr>
        <dsp:cNvPr id="0" name=""/>
        <dsp:cNvSpPr/>
      </dsp:nvSpPr>
      <dsp:spPr>
        <a:xfrm>
          <a:off x="7459503" y="832243"/>
          <a:ext cx="2918936" cy="18535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Lockdown, people were working from home, so they don’t need anymore new clothes.</a:t>
          </a:r>
        </a:p>
      </dsp:txBody>
      <dsp:txXfrm>
        <a:off x="7513791" y="886531"/>
        <a:ext cx="2810360" cy="174494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D5B41-5140-C3A9-0E51-E41ACC94B49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27C1B3B-08DB-AA2D-599E-B6F7AAA8687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C32353F-DAA2-EF10-DFA1-6687C7B35B0C}"/>
              </a:ext>
            </a:extLst>
          </p:cNvPr>
          <p:cNvSpPr>
            <a:spLocks noGrp="1"/>
          </p:cNvSpPr>
          <p:nvPr>
            <p:ph type="dt" sz="half" idx="10"/>
          </p:nvPr>
        </p:nvSpPr>
        <p:spPr/>
        <p:txBody>
          <a:bodyPr/>
          <a:lstStyle/>
          <a:p>
            <a:pPr algn="r"/>
            <a:fld id="{1449AA12-8195-4182-A7AC-2E7E59DFBDAF}" type="datetimeFigureOut">
              <a:rPr lang="en-US" smtClean="0"/>
              <a:pPr algn="r"/>
              <a:t>10/30/22</a:t>
            </a:fld>
            <a:endParaRPr lang="en-US"/>
          </a:p>
        </p:txBody>
      </p:sp>
      <p:sp>
        <p:nvSpPr>
          <p:cNvPr id="5" name="Footer Placeholder 4">
            <a:extLst>
              <a:ext uri="{FF2B5EF4-FFF2-40B4-BE49-F238E27FC236}">
                <a16:creationId xmlns:a16="http://schemas.microsoft.com/office/drawing/2014/main" id="{C06011F2-FF10-0842-F648-3167753FD0CA}"/>
              </a:ext>
            </a:extLst>
          </p:cNvPr>
          <p:cNvSpPr>
            <a:spLocks noGrp="1"/>
          </p:cNvSpPr>
          <p:nvPr>
            <p:ph type="ftr" sz="quarter" idx="11"/>
          </p:nvPr>
        </p:nvSpPr>
        <p:spPr/>
        <p:txBody>
          <a:bodyPr/>
          <a:lstStyle/>
          <a:p>
            <a:pPr algn="l"/>
            <a:endParaRPr lang="en-US" dirty="0"/>
          </a:p>
        </p:txBody>
      </p:sp>
      <p:sp>
        <p:nvSpPr>
          <p:cNvPr id="6" name="Slide Number Placeholder 5">
            <a:extLst>
              <a:ext uri="{FF2B5EF4-FFF2-40B4-BE49-F238E27FC236}">
                <a16:creationId xmlns:a16="http://schemas.microsoft.com/office/drawing/2014/main" id="{5AC6DC64-9B7F-9A37-F813-B28F76AFD308}"/>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35207627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2BF6B-A572-6F4F-4CA4-E8422D84BB4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B403B24-5238-0A7C-EF17-7E6CCD2BFF6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8A72F0-7FC5-9745-522D-90425A1BB4F9}"/>
              </a:ext>
            </a:extLst>
          </p:cNvPr>
          <p:cNvSpPr>
            <a:spLocks noGrp="1"/>
          </p:cNvSpPr>
          <p:nvPr>
            <p:ph type="dt" sz="half" idx="10"/>
          </p:nvPr>
        </p:nvSpPr>
        <p:spPr/>
        <p:txBody>
          <a:bodyPr/>
          <a:lstStyle/>
          <a:p>
            <a:fld id="{1449AA12-8195-4182-A7AC-2E7E59DFBDAF}" type="datetimeFigureOut">
              <a:rPr lang="en-US" smtClean="0"/>
              <a:t>10/30/22</a:t>
            </a:fld>
            <a:endParaRPr lang="en-US"/>
          </a:p>
        </p:txBody>
      </p:sp>
      <p:sp>
        <p:nvSpPr>
          <p:cNvPr id="5" name="Footer Placeholder 4">
            <a:extLst>
              <a:ext uri="{FF2B5EF4-FFF2-40B4-BE49-F238E27FC236}">
                <a16:creationId xmlns:a16="http://schemas.microsoft.com/office/drawing/2014/main" id="{6588B249-D57D-A183-7E12-96E58B8540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48D0E9-50E2-6D86-E554-A59F0E63667F}"/>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4031487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0F6E6-0F5B-4872-6295-C8D466B0BB2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55F7E4A-0B11-EE64-36ED-849D4EF3788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D33B495-224F-A601-8A0F-FC26C7885409}"/>
              </a:ext>
            </a:extLst>
          </p:cNvPr>
          <p:cNvSpPr>
            <a:spLocks noGrp="1"/>
          </p:cNvSpPr>
          <p:nvPr>
            <p:ph type="dt" sz="half" idx="10"/>
          </p:nvPr>
        </p:nvSpPr>
        <p:spPr/>
        <p:txBody>
          <a:bodyPr/>
          <a:lstStyle/>
          <a:p>
            <a:fld id="{1449AA12-8195-4182-A7AC-2E7E59DFBDAF}" type="datetimeFigureOut">
              <a:rPr lang="en-US" smtClean="0"/>
              <a:t>10/30/22</a:t>
            </a:fld>
            <a:endParaRPr lang="en-US"/>
          </a:p>
        </p:txBody>
      </p:sp>
      <p:sp>
        <p:nvSpPr>
          <p:cNvPr id="5" name="Footer Placeholder 4">
            <a:extLst>
              <a:ext uri="{FF2B5EF4-FFF2-40B4-BE49-F238E27FC236}">
                <a16:creationId xmlns:a16="http://schemas.microsoft.com/office/drawing/2014/main" id="{A5CAEFAE-E8E7-5D2E-6408-EFECBCC32A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A95F31-B91D-E3A7-894A-2FE13FFCEA78}"/>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1984465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5E32C-D607-A11D-BDA3-152CCACB379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A0725B1-7AAA-C90B-FA2C-821118C3900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A611384-5A76-2E88-9F5C-42511A64B95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F7B57A9-D23E-2AD9-1846-AA83E83DB40A}"/>
              </a:ext>
            </a:extLst>
          </p:cNvPr>
          <p:cNvSpPr>
            <a:spLocks noGrp="1"/>
          </p:cNvSpPr>
          <p:nvPr>
            <p:ph type="dt" sz="half" idx="10"/>
          </p:nvPr>
        </p:nvSpPr>
        <p:spPr/>
        <p:txBody>
          <a:bodyPr/>
          <a:lstStyle/>
          <a:p>
            <a:fld id="{1449AA12-8195-4182-A7AC-2E7E59DFBDAF}" type="datetimeFigureOut">
              <a:rPr lang="en-US" smtClean="0"/>
              <a:t>10/30/22</a:t>
            </a:fld>
            <a:endParaRPr lang="en-US"/>
          </a:p>
        </p:txBody>
      </p:sp>
      <p:sp>
        <p:nvSpPr>
          <p:cNvPr id="6" name="Footer Placeholder 5">
            <a:extLst>
              <a:ext uri="{FF2B5EF4-FFF2-40B4-BE49-F238E27FC236}">
                <a16:creationId xmlns:a16="http://schemas.microsoft.com/office/drawing/2014/main" id="{52BC7A9E-2FF8-74D7-ADC1-E729F858D3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C1C485-EF76-5E78-B278-637CCB48440B}"/>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41700404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F2136-9D42-FE8C-4D28-1F2026A30F9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E365FB8-16A2-6803-35B5-5D77A927890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04E7EF0-740E-E9A2-6F14-A5E24A0CE6A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25ED225-B873-8078-CA37-FF303DA02A4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377AEED-6B51-6C89-9C88-327ABECFFB9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5A446E0-7D65-5B4E-9B0E-6EC5E08E89EA}"/>
              </a:ext>
            </a:extLst>
          </p:cNvPr>
          <p:cNvSpPr>
            <a:spLocks noGrp="1"/>
          </p:cNvSpPr>
          <p:nvPr>
            <p:ph type="dt" sz="half" idx="10"/>
          </p:nvPr>
        </p:nvSpPr>
        <p:spPr/>
        <p:txBody>
          <a:bodyPr/>
          <a:lstStyle/>
          <a:p>
            <a:fld id="{1449AA12-8195-4182-A7AC-2E7E59DFBDAF}" type="datetimeFigureOut">
              <a:rPr lang="en-US" smtClean="0"/>
              <a:t>10/30/22</a:t>
            </a:fld>
            <a:endParaRPr lang="en-US"/>
          </a:p>
        </p:txBody>
      </p:sp>
      <p:sp>
        <p:nvSpPr>
          <p:cNvPr id="8" name="Footer Placeholder 7">
            <a:extLst>
              <a:ext uri="{FF2B5EF4-FFF2-40B4-BE49-F238E27FC236}">
                <a16:creationId xmlns:a16="http://schemas.microsoft.com/office/drawing/2014/main" id="{3F750B60-2EF4-9D88-061B-ED38FAAE0A2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693E1A6-5747-702C-2E5A-D34574308586}"/>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26296997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1DB8D-6E01-A528-2A15-E5A4C084824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B748222-5A3C-D6B2-027B-1EE253E8E7A4}"/>
              </a:ext>
            </a:extLst>
          </p:cNvPr>
          <p:cNvSpPr>
            <a:spLocks noGrp="1"/>
          </p:cNvSpPr>
          <p:nvPr>
            <p:ph type="dt" sz="half" idx="10"/>
          </p:nvPr>
        </p:nvSpPr>
        <p:spPr/>
        <p:txBody>
          <a:bodyPr/>
          <a:lstStyle/>
          <a:p>
            <a:fld id="{1449AA12-8195-4182-A7AC-2E7E59DFBDAF}" type="datetimeFigureOut">
              <a:rPr lang="en-US" smtClean="0"/>
              <a:t>10/30/22</a:t>
            </a:fld>
            <a:endParaRPr lang="en-US"/>
          </a:p>
        </p:txBody>
      </p:sp>
      <p:sp>
        <p:nvSpPr>
          <p:cNvPr id="4" name="Footer Placeholder 3">
            <a:extLst>
              <a:ext uri="{FF2B5EF4-FFF2-40B4-BE49-F238E27FC236}">
                <a16:creationId xmlns:a16="http://schemas.microsoft.com/office/drawing/2014/main" id="{F910AA78-003E-1EBC-AAAD-580012FCF62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DA5785-3F8C-EDDB-E6C8-69D6D667A506}"/>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39221114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4491BFE-7886-E298-42B2-A1EFE395D343}"/>
              </a:ext>
            </a:extLst>
          </p:cNvPr>
          <p:cNvSpPr>
            <a:spLocks noGrp="1"/>
          </p:cNvSpPr>
          <p:nvPr>
            <p:ph type="dt" sz="half" idx="10"/>
          </p:nvPr>
        </p:nvSpPr>
        <p:spPr/>
        <p:txBody>
          <a:bodyPr/>
          <a:lstStyle/>
          <a:p>
            <a:fld id="{1449AA12-8195-4182-A7AC-2E7E59DFBDAF}" type="datetimeFigureOut">
              <a:rPr lang="en-US" smtClean="0"/>
              <a:t>10/30/22</a:t>
            </a:fld>
            <a:endParaRPr lang="en-US"/>
          </a:p>
        </p:txBody>
      </p:sp>
      <p:sp>
        <p:nvSpPr>
          <p:cNvPr id="3" name="Footer Placeholder 2">
            <a:extLst>
              <a:ext uri="{FF2B5EF4-FFF2-40B4-BE49-F238E27FC236}">
                <a16:creationId xmlns:a16="http://schemas.microsoft.com/office/drawing/2014/main" id="{DEA822C2-44CC-82FE-5F1D-2888FAA3D0D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18F9DC-46B1-C6DB-177F-65F565B3F069}"/>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38936584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48F61-6C27-2418-D433-975234A70AE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E0777D0-A4A4-BB1C-A765-5FFAAB340ED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3E2C6B-87F5-7F1B-C664-CDADF6196F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212B139-0673-7643-3781-6D39D34500F9}"/>
              </a:ext>
            </a:extLst>
          </p:cNvPr>
          <p:cNvSpPr>
            <a:spLocks noGrp="1"/>
          </p:cNvSpPr>
          <p:nvPr>
            <p:ph type="dt" sz="half" idx="10"/>
          </p:nvPr>
        </p:nvSpPr>
        <p:spPr/>
        <p:txBody>
          <a:bodyPr/>
          <a:lstStyle/>
          <a:p>
            <a:fld id="{1449AA12-8195-4182-A7AC-2E7E59DFBDAF}" type="datetimeFigureOut">
              <a:rPr lang="en-US" smtClean="0"/>
              <a:t>10/30/22</a:t>
            </a:fld>
            <a:endParaRPr lang="en-US"/>
          </a:p>
        </p:txBody>
      </p:sp>
      <p:sp>
        <p:nvSpPr>
          <p:cNvPr id="6" name="Footer Placeholder 5">
            <a:extLst>
              <a:ext uri="{FF2B5EF4-FFF2-40B4-BE49-F238E27FC236}">
                <a16:creationId xmlns:a16="http://schemas.microsoft.com/office/drawing/2014/main" id="{5198D63F-956F-745C-A638-78E1C586CB6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790911-9543-615B-8013-DD0BACD2BE69}"/>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14776668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5A87A-5B14-C7B2-9100-30580481E96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F74152-226A-6DF0-E784-886E0056C37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62ACD0A-4C23-23B6-98D8-A1DA605C2F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9631020-3FC6-D00D-6C8B-94815CF25C45}"/>
              </a:ext>
            </a:extLst>
          </p:cNvPr>
          <p:cNvSpPr>
            <a:spLocks noGrp="1"/>
          </p:cNvSpPr>
          <p:nvPr>
            <p:ph type="dt" sz="half" idx="10"/>
          </p:nvPr>
        </p:nvSpPr>
        <p:spPr/>
        <p:txBody>
          <a:bodyPr/>
          <a:lstStyle/>
          <a:p>
            <a:fld id="{1449AA12-8195-4182-A7AC-2E7E59DFBDAF}" type="datetimeFigureOut">
              <a:rPr lang="en-US" smtClean="0"/>
              <a:t>10/30/22</a:t>
            </a:fld>
            <a:endParaRPr lang="en-US"/>
          </a:p>
        </p:txBody>
      </p:sp>
      <p:sp>
        <p:nvSpPr>
          <p:cNvPr id="6" name="Footer Placeholder 5">
            <a:extLst>
              <a:ext uri="{FF2B5EF4-FFF2-40B4-BE49-F238E27FC236}">
                <a16:creationId xmlns:a16="http://schemas.microsoft.com/office/drawing/2014/main" id="{7D37CD2E-E263-4427-0CB8-01700625C6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F8686C-702B-861E-F2AE-65EC311BFDE5}"/>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31902710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F37A3-C787-6F84-17B7-00B962C33B8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C6A1E46-BCF7-9B95-DC74-907CF4F63D5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FCBF379-813B-B3AA-92A3-F0C46CC53C9B}"/>
              </a:ext>
            </a:extLst>
          </p:cNvPr>
          <p:cNvSpPr>
            <a:spLocks noGrp="1"/>
          </p:cNvSpPr>
          <p:nvPr>
            <p:ph type="dt" sz="half" idx="10"/>
          </p:nvPr>
        </p:nvSpPr>
        <p:spPr/>
        <p:txBody>
          <a:bodyPr/>
          <a:lstStyle/>
          <a:p>
            <a:fld id="{1449AA12-8195-4182-A7AC-2E7E59DFBDAF}" type="datetimeFigureOut">
              <a:rPr lang="en-US" smtClean="0"/>
              <a:t>10/30/22</a:t>
            </a:fld>
            <a:endParaRPr lang="en-US"/>
          </a:p>
        </p:txBody>
      </p:sp>
      <p:sp>
        <p:nvSpPr>
          <p:cNvPr id="5" name="Footer Placeholder 4">
            <a:extLst>
              <a:ext uri="{FF2B5EF4-FFF2-40B4-BE49-F238E27FC236}">
                <a16:creationId xmlns:a16="http://schemas.microsoft.com/office/drawing/2014/main" id="{1DFCDE7A-FD50-F5D6-A0A1-7B825DAD565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7532D98-936D-F8EE-9727-9CBF457C256F}"/>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41394290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A269F07-8A2A-3065-8A59-E451701533E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E48968E-DA94-FED6-3BE0-394AFC54946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958CFDA-4846-D797-E745-3C165ECE72CC}"/>
              </a:ext>
            </a:extLst>
          </p:cNvPr>
          <p:cNvSpPr>
            <a:spLocks noGrp="1"/>
          </p:cNvSpPr>
          <p:nvPr>
            <p:ph type="dt" sz="half" idx="10"/>
          </p:nvPr>
        </p:nvSpPr>
        <p:spPr/>
        <p:txBody>
          <a:bodyPr/>
          <a:lstStyle/>
          <a:p>
            <a:fld id="{1449AA12-8195-4182-A7AC-2E7E59DFBDAF}" type="datetimeFigureOut">
              <a:rPr lang="en-US" smtClean="0"/>
              <a:t>10/30/22</a:t>
            </a:fld>
            <a:endParaRPr lang="en-US"/>
          </a:p>
        </p:txBody>
      </p:sp>
      <p:sp>
        <p:nvSpPr>
          <p:cNvPr id="5" name="Footer Placeholder 4">
            <a:extLst>
              <a:ext uri="{FF2B5EF4-FFF2-40B4-BE49-F238E27FC236}">
                <a16:creationId xmlns:a16="http://schemas.microsoft.com/office/drawing/2014/main" id="{B25BEEC1-099B-FB97-D627-50941B672C9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1EDC5FD-01A3-8C1A-7B35-617FF3913A3F}"/>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28037900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E545BFE-A172-9067-34EE-2D91DD7595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D64CD92-3D5D-4191-A02A-22A71B530E4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09F68C3-DE5A-3E6D-DB53-79C953FF04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449AA12-8195-4182-A7AC-2E7E59DFBDAF}" type="datetimeFigureOut">
              <a:rPr lang="en-US" smtClean="0"/>
              <a:pPr/>
              <a:t>10/30/22</a:t>
            </a:fld>
            <a:endParaRPr lang="en-US"/>
          </a:p>
        </p:txBody>
      </p:sp>
      <p:sp>
        <p:nvSpPr>
          <p:cNvPr id="5" name="Footer Placeholder 4">
            <a:extLst>
              <a:ext uri="{FF2B5EF4-FFF2-40B4-BE49-F238E27FC236}">
                <a16:creationId xmlns:a16="http://schemas.microsoft.com/office/drawing/2014/main" id="{06AD86CC-8B7A-A26C-67EA-6FF1D5ABBA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3DF52DD4-13F2-7153-0CFB-2D0BB9AAEA7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4DFC975-2FD7-44A5-9E78-ECBA46156075}" type="slidenum">
              <a:rPr lang="en-US" smtClean="0"/>
              <a:pPr/>
              <a:t>‹#›</a:t>
            </a:fld>
            <a:endParaRPr lang="en-US"/>
          </a:p>
        </p:txBody>
      </p:sp>
    </p:spTree>
    <p:extLst>
      <p:ext uri="{BB962C8B-B14F-4D97-AF65-F5344CB8AC3E}">
        <p14:creationId xmlns:p14="http://schemas.microsoft.com/office/powerpoint/2010/main" val="52510239"/>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77217-6454-4EAA-58BA-F532890ED2BD}"/>
              </a:ext>
            </a:extLst>
          </p:cNvPr>
          <p:cNvSpPr>
            <a:spLocks noGrp="1"/>
          </p:cNvSpPr>
          <p:nvPr>
            <p:ph type="ctrTitle"/>
          </p:nvPr>
        </p:nvSpPr>
        <p:spPr>
          <a:xfrm>
            <a:off x="7464612" y="539886"/>
            <a:ext cx="4087306" cy="2889114"/>
          </a:xfrm>
        </p:spPr>
        <p:txBody>
          <a:bodyPr anchor="b">
            <a:normAutofit/>
          </a:bodyPr>
          <a:lstStyle/>
          <a:p>
            <a:pPr algn="l"/>
            <a:r>
              <a:rPr lang="en-US" sz="5000" dirty="0"/>
              <a:t>Solving the problem of Profit Decline in TM Lewin</a:t>
            </a:r>
          </a:p>
        </p:txBody>
      </p:sp>
      <p:sp>
        <p:nvSpPr>
          <p:cNvPr id="3" name="Subtitle 2">
            <a:extLst>
              <a:ext uri="{FF2B5EF4-FFF2-40B4-BE49-F238E27FC236}">
                <a16:creationId xmlns:a16="http://schemas.microsoft.com/office/drawing/2014/main" id="{740FA143-324E-DE21-71AB-A260AA555D0C}"/>
              </a:ext>
            </a:extLst>
          </p:cNvPr>
          <p:cNvSpPr>
            <a:spLocks noGrp="1"/>
          </p:cNvSpPr>
          <p:nvPr>
            <p:ph type="subTitle" idx="1"/>
          </p:nvPr>
        </p:nvSpPr>
        <p:spPr>
          <a:xfrm>
            <a:off x="7464612" y="3914775"/>
            <a:ext cx="4087306" cy="1983981"/>
          </a:xfrm>
        </p:spPr>
        <p:txBody>
          <a:bodyPr anchor="t">
            <a:normAutofit/>
          </a:bodyPr>
          <a:lstStyle/>
          <a:p>
            <a:pPr algn="l"/>
            <a:endParaRPr lang="en-US" sz="700" dirty="0"/>
          </a:p>
          <a:p>
            <a:pPr algn="l"/>
            <a:r>
              <a:rPr lang="en-US" sz="1800" dirty="0"/>
              <a:t>Teodor Nuca</a:t>
            </a:r>
          </a:p>
          <a:p>
            <a:pPr algn="l"/>
            <a:r>
              <a:rPr lang="en-US" sz="1800" dirty="0"/>
              <a:t>Module: Problem Solving and decision Making</a:t>
            </a:r>
          </a:p>
          <a:p>
            <a:pPr algn="l"/>
            <a:r>
              <a:rPr lang="en-US" sz="1800" dirty="0"/>
              <a:t>Module Code:BMSW4004</a:t>
            </a:r>
          </a:p>
          <a:p>
            <a:pPr algn="l"/>
            <a:r>
              <a:rPr lang="en-US" sz="1800" dirty="0"/>
              <a:t>Lecturer: Chi Uba</a:t>
            </a:r>
          </a:p>
          <a:p>
            <a:pPr algn="l"/>
            <a:endParaRPr lang="en-US" sz="700" dirty="0"/>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Yellow paper folded as graph">
            <a:extLst>
              <a:ext uri="{FF2B5EF4-FFF2-40B4-BE49-F238E27FC236}">
                <a16:creationId xmlns:a16="http://schemas.microsoft.com/office/drawing/2014/main" id="{667DD6E2-1247-AAB5-5AF5-F50A14AE6E93}"/>
              </a:ext>
            </a:extLst>
          </p:cNvPr>
          <p:cNvPicPr>
            <a:picLocks noChangeAspect="1"/>
          </p:cNvPicPr>
          <p:nvPr/>
        </p:nvPicPr>
        <p:blipFill rotWithShape="1">
          <a:blip r:embed="rId2"/>
          <a:srcRect l="16639" r="14951" b="-1"/>
          <a:stretch/>
        </p:blipFill>
        <p:spPr>
          <a:xfrm>
            <a:off x="159557"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388125176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0AA2F-14F7-0AE6-9690-33B72AFBEB56}"/>
              </a:ext>
            </a:extLst>
          </p:cNvPr>
          <p:cNvSpPr>
            <a:spLocks noGrp="1"/>
          </p:cNvSpPr>
          <p:nvPr>
            <p:ph type="title"/>
          </p:nvPr>
        </p:nvSpPr>
        <p:spPr>
          <a:xfrm>
            <a:off x="804673" y="1445494"/>
            <a:ext cx="3616856" cy="4376572"/>
          </a:xfrm>
        </p:spPr>
        <p:txBody>
          <a:bodyPr anchor="ctr">
            <a:normAutofit/>
          </a:bodyPr>
          <a:lstStyle/>
          <a:p>
            <a:r>
              <a:rPr lang="en-US" sz="4800"/>
              <a:t>Underline the nature and the impact of the  Profit Decline in TM Lewin </a:t>
            </a:r>
          </a:p>
        </p:txBody>
      </p:sp>
      <p:sp>
        <p:nvSpPr>
          <p:cNvPr id="8" name="Freeform: Shape 7">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7636"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9558"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A4396A-0495-F2D9-5206-143322415237}"/>
              </a:ext>
            </a:extLst>
          </p:cNvPr>
          <p:cNvSpPr>
            <a:spLocks noGrp="1"/>
          </p:cNvSpPr>
          <p:nvPr>
            <p:ph idx="1"/>
          </p:nvPr>
        </p:nvSpPr>
        <p:spPr>
          <a:xfrm>
            <a:off x="6096000" y="1399032"/>
            <a:ext cx="5501834" cy="4471416"/>
          </a:xfrm>
        </p:spPr>
        <p:txBody>
          <a:bodyPr anchor="ctr">
            <a:normAutofit/>
          </a:bodyPr>
          <a:lstStyle/>
          <a:p>
            <a:r>
              <a:rPr lang="en-US" sz="1500">
                <a:solidFill>
                  <a:schemeClr val="bg1"/>
                </a:solidFill>
              </a:rPr>
              <a:t>Decline in the type of profit</a:t>
            </a:r>
          </a:p>
          <a:p>
            <a:pPr marL="457200" indent="-457200">
              <a:buFont typeface="+mj-lt"/>
              <a:buAutoNum type="arabicPeriod"/>
            </a:pPr>
            <a:r>
              <a:rPr lang="en-US" sz="1500">
                <a:solidFill>
                  <a:schemeClr val="bg1"/>
                </a:solidFill>
              </a:rPr>
              <a:t>Profit decline is a concern at the strategic level.</a:t>
            </a:r>
          </a:p>
          <a:p>
            <a:pPr marL="457200" indent="-457200">
              <a:buFont typeface="+mj-lt"/>
              <a:buAutoNum type="arabicPeriod"/>
            </a:pPr>
            <a:r>
              <a:rPr lang="en-US" sz="1500">
                <a:solidFill>
                  <a:schemeClr val="bg1"/>
                </a:solidFill>
              </a:rPr>
              <a:t>Impacts the entire business caused by a variety of complicated variables (e.g., inflation, cost increase etc.)</a:t>
            </a:r>
          </a:p>
          <a:p>
            <a:r>
              <a:rPr lang="en-US" sz="1500">
                <a:solidFill>
                  <a:schemeClr val="bg1"/>
                </a:solidFill>
              </a:rPr>
              <a:t>Effects of declining profits on TM Lewin</a:t>
            </a:r>
          </a:p>
          <a:p>
            <a:pPr marL="457200" indent="-457200">
              <a:buFont typeface="+mj-lt"/>
              <a:buAutoNum type="arabicPeriod"/>
            </a:pPr>
            <a:r>
              <a:rPr lang="en-US" sz="1500">
                <a:solidFill>
                  <a:schemeClr val="bg1"/>
                </a:solidFill>
              </a:rPr>
              <a:t>Low demand and declining sales rates</a:t>
            </a:r>
          </a:p>
          <a:p>
            <a:pPr marL="457200" indent="-457200">
              <a:buFont typeface="+mj-lt"/>
              <a:buAutoNum type="arabicPeriod"/>
            </a:pPr>
            <a:r>
              <a:rPr lang="en-US" sz="1500">
                <a:solidFill>
                  <a:schemeClr val="bg1"/>
                </a:solidFill>
              </a:rPr>
              <a:t>Shop closures</a:t>
            </a:r>
          </a:p>
          <a:p>
            <a:pPr marL="457200" indent="-457200">
              <a:buFont typeface="+mj-lt"/>
              <a:buAutoNum type="arabicPeriod"/>
            </a:pPr>
            <a:r>
              <a:rPr lang="en-US" sz="1500">
                <a:solidFill>
                  <a:schemeClr val="bg1"/>
                </a:solidFill>
              </a:rPr>
              <a:t>Twice entering administration, and if the issue is not resolved, it could collapse</a:t>
            </a:r>
          </a:p>
          <a:p>
            <a:r>
              <a:rPr lang="en-US" sz="1500">
                <a:solidFill>
                  <a:schemeClr val="bg1"/>
                </a:solidFill>
              </a:rPr>
              <a:t>Effects of declining profits on employees at TM Lewin</a:t>
            </a:r>
          </a:p>
          <a:p>
            <a:pPr marL="457200" indent="-457200">
              <a:buFont typeface="+mj-lt"/>
              <a:buAutoNum type="arabicPeriod"/>
            </a:pPr>
            <a:r>
              <a:rPr lang="en-US" sz="1500">
                <a:solidFill>
                  <a:schemeClr val="bg1"/>
                </a:solidFill>
              </a:rPr>
              <a:t>Employee reduction</a:t>
            </a:r>
          </a:p>
          <a:p>
            <a:pPr marL="457200" indent="-457200">
              <a:buFont typeface="+mj-lt"/>
              <a:buAutoNum type="arabicPeriod"/>
            </a:pPr>
            <a:r>
              <a:rPr lang="en-US" sz="1500">
                <a:solidFill>
                  <a:schemeClr val="bg1"/>
                </a:solidFill>
              </a:rPr>
              <a:t>Along with the cost of living crisis and inflation, a decrease in salary puts greater pressure on the situation.</a:t>
            </a:r>
          </a:p>
        </p:txBody>
      </p:sp>
    </p:spTree>
    <p:extLst>
      <p:ext uri="{BB962C8B-B14F-4D97-AF65-F5344CB8AC3E}">
        <p14:creationId xmlns:p14="http://schemas.microsoft.com/office/powerpoint/2010/main" val="292667457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26B2E-7047-319D-688E-032959C37964}"/>
              </a:ext>
            </a:extLst>
          </p:cNvPr>
          <p:cNvSpPr>
            <a:spLocks noGrp="1"/>
          </p:cNvSpPr>
          <p:nvPr>
            <p:ph type="title"/>
          </p:nvPr>
        </p:nvSpPr>
        <p:spPr/>
        <p:txBody>
          <a:bodyPr/>
          <a:lstStyle/>
          <a:p>
            <a:r>
              <a:rPr lang="en-US" sz="4400"/>
              <a:t>Identifying the causes of the Problem</a:t>
            </a:r>
            <a:endParaRPr lang="en-US" dirty="0"/>
          </a:p>
        </p:txBody>
      </p:sp>
      <p:graphicFrame>
        <p:nvGraphicFramePr>
          <p:cNvPr id="5" name="Content Placeholder 2">
            <a:extLst>
              <a:ext uri="{FF2B5EF4-FFF2-40B4-BE49-F238E27FC236}">
                <a16:creationId xmlns:a16="http://schemas.microsoft.com/office/drawing/2014/main" id="{94B5C7F5-0737-D359-509B-10B1281F9397}"/>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722282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2DFC6-5EE4-6BF0-86AD-071DCE19B45E}"/>
              </a:ext>
            </a:extLst>
          </p:cNvPr>
          <p:cNvSpPr>
            <a:spLocks noGrp="1"/>
          </p:cNvSpPr>
          <p:nvPr>
            <p:ph type="title"/>
          </p:nvPr>
        </p:nvSpPr>
        <p:spPr/>
        <p:txBody>
          <a:bodyPr/>
          <a:lstStyle/>
          <a:p>
            <a:r>
              <a:rPr lang="en-US" b="1" dirty="0">
                <a:solidFill>
                  <a:schemeClr val="accent1">
                    <a:lumMod val="50000"/>
                  </a:schemeClr>
                </a:solidFill>
              </a:rPr>
              <a:t>Cause and Effect of profit Decline in TM Lewis profit decline using Fishbone  Analysis</a:t>
            </a:r>
          </a:p>
        </p:txBody>
      </p:sp>
      <p:sp>
        <p:nvSpPr>
          <p:cNvPr id="3" name="Content Placeholder 2">
            <a:extLst>
              <a:ext uri="{FF2B5EF4-FFF2-40B4-BE49-F238E27FC236}">
                <a16:creationId xmlns:a16="http://schemas.microsoft.com/office/drawing/2014/main" id="{3871AFF2-3492-FA11-A9F3-9F804C7525FC}"/>
              </a:ext>
            </a:extLst>
          </p:cNvPr>
          <p:cNvSpPr>
            <a:spLocks noGrp="1"/>
          </p:cNvSpPr>
          <p:nvPr>
            <p:ph idx="1"/>
          </p:nvPr>
        </p:nvSpPr>
        <p:spPr>
          <a:xfrm>
            <a:off x="2552700" y="2889250"/>
            <a:ext cx="10515600" cy="4351338"/>
          </a:xfrm>
        </p:spPr>
        <p:txBody>
          <a:bodyPr/>
          <a:lstStyle/>
          <a:p>
            <a:endParaRPr lang="en-US" dirty="0"/>
          </a:p>
          <a:p>
            <a:pPr marL="0" indent="0">
              <a:buNone/>
            </a:pPr>
            <a:endParaRPr lang="en-US" dirty="0"/>
          </a:p>
          <a:p>
            <a:pPr marL="0" indent="0">
              <a:buNone/>
            </a:pPr>
            <a:endParaRPr lang="en-US" dirty="0"/>
          </a:p>
        </p:txBody>
      </p:sp>
      <p:sp>
        <p:nvSpPr>
          <p:cNvPr id="133" name="Line 230">
            <a:extLst>
              <a:ext uri="{FF2B5EF4-FFF2-40B4-BE49-F238E27FC236}">
                <a16:creationId xmlns:a16="http://schemas.microsoft.com/office/drawing/2014/main" id="{106F4933-096D-30E9-9635-3DE7D15A025C}"/>
              </a:ext>
            </a:extLst>
          </p:cNvPr>
          <p:cNvSpPr>
            <a:spLocks noChangeShapeType="1"/>
          </p:cNvSpPr>
          <p:nvPr/>
        </p:nvSpPr>
        <p:spPr bwMode="auto">
          <a:xfrm>
            <a:off x="2292350" y="2598738"/>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 name="Text Box 229">
            <a:extLst>
              <a:ext uri="{FF2B5EF4-FFF2-40B4-BE49-F238E27FC236}">
                <a16:creationId xmlns:a16="http://schemas.microsoft.com/office/drawing/2014/main" id="{B494AFE3-12EE-B286-DFEC-842C527BB068}"/>
              </a:ext>
            </a:extLst>
          </p:cNvPr>
          <p:cNvSpPr txBox="1">
            <a:spLocks noChangeArrowheads="1"/>
          </p:cNvSpPr>
          <p:nvPr/>
        </p:nvSpPr>
        <p:spPr bwMode="auto">
          <a:xfrm>
            <a:off x="1219200" y="2403475"/>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Work from home</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135" name="Line 228">
            <a:extLst>
              <a:ext uri="{FF2B5EF4-FFF2-40B4-BE49-F238E27FC236}">
                <a16:creationId xmlns:a16="http://schemas.microsoft.com/office/drawing/2014/main" id="{DA511EE3-212A-20A8-1C28-A2CBD11A133E}"/>
              </a:ext>
            </a:extLst>
          </p:cNvPr>
          <p:cNvSpPr>
            <a:spLocks noChangeShapeType="1"/>
          </p:cNvSpPr>
          <p:nvPr/>
        </p:nvSpPr>
        <p:spPr bwMode="auto">
          <a:xfrm>
            <a:off x="2894013" y="3200400"/>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 name="Text Box 227">
            <a:extLst>
              <a:ext uri="{FF2B5EF4-FFF2-40B4-BE49-F238E27FC236}">
                <a16:creationId xmlns:a16="http://schemas.microsoft.com/office/drawing/2014/main" id="{F4FE5869-1861-2844-83CD-82B951D8C201}"/>
              </a:ext>
            </a:extLst>
          </p:cNvPr>
          <p:cNvSpPr txBox="1">
            <a:spLocks noChangeArrowheads="1"/>
          </p:cNvSpPr>
          <p:nvPr/>
        </p:nvSpPr>
        <p:spPr bwMode="auto">
          <a:xfrm>
            <a:off x="1538287" y="3000375"/>
            <a:ext cx="1339851"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Restricted events </a:t>
            </a:r>
            <a:endParaRPr kumimoji="0" lang="en-US" altLang="en-US" sz="10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Supply chain issues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37" name="Line 226">
            <a:extLst>
              <a:ext uri="{FF2B5EF4-FFF2-40B4-BE49-F238E27FC236}">
                <a16:creationId xmlns:a16="http://schemas.microsoft.com/office/drawing/2014/main" id="{A400DD99-512E-D7B0-1051-7D408F58CAA7}"/>
              </a:ext>
            </a:extLst>
          </p:cNvPr>
          <p:cNvSpPr>
            <a:spLocks noChangeShapeType="1"/>
          </p:cNvSpPr>
          <p:nvPr/>
        </p:nvSpPr>
        <p:spPr bwMode="auto">
          <a:xfrm>
            <a:off x="3446463" y="3752850"/>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 name="Text Box 225">
            <a:extLst>
              <a:ext uri="{FF2B5EF4-FFF2-40B4-BE49-F238E27FC236}">
                <a16:creationId xmlns:a16="http://schemas.microsoft.com/office/drawing/2014/main" id="{B7A58E23-D384-2C52-B11D-2CE5B154C5C6}"/>
              </a:ext>
            </a:extLst>
          </p:cNvPr>
          <p:cNvSpPr txBox="1">
            <a:spLocks noChangeArrowheads="1"/>
          </p:cNvSpPr>
          <p:nvPr/>
        </p:nvSpPr>
        <p:spPr bwMode="auto">
          <a:xfrm>
            <a:off x="2371725" y="3556000"/>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Closing stores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39" name="Line 224">
            <a:extLst>
              <a:ext uri="{FF2B5EF4-FFF2-40B4-BE49-F238E27FC236}">
                <a16:creationId xmlns:a16="http://schemas.microsoft.com/office/drawing/2014/main" id="{7FEB6203-1379-BDE5-2E39-CAF7F6F54432}"/>
              </a:ext>
            </a:extLst>
          </p:cNvPr>
          <p:cNvSpPr>
            <a:spLocks noChangeShapeType="1"/>
          </p:cNvSpPr>
          <p:nvPr/>
        </p:nvSpPr>
        <p:spPr bwMode="auto">
          <a:xfrm>
            <a:off x="4654550" y="2570163"/>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 name="Text Box 223">
            <a:extLst>
              <a:ext uri="{FF2B5EF4-FFF2-40B4-BE49-F238E27FC236}">
                <a16:creationId xmlns:a16="http://schemas.microsoft.com/office/drawing/2014/main" id="{8DFAD5D8-BFDC-8BA6-34E5-6BDB566B1E1A}"/>
              </a:ext>
            </a:extLst>
          </p:cNvPr>
          <p:cNvSpPr txBox="1">
            <a:spLocks noChangeArrowheads="1"/>
          </p:cNvSpPr>
          <p:nvPr/>
        </p:nvSpPr>
        <p:spPr bwMode="auto">
          <a:xfrm>
            <a:off x="3562350" y="2403475"/>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commodity prices and wages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41" name="Line 222">
            <a:extLst>
              <a:ext uri="{FF2B5EF4-FFF2-40B4-BE49-F238E27FC236}">
                <a16:creationId xmlns:a16="http://schemas.microsoft.com/office/drawing/2014/main" id="{59061CFD-9CFC-DD31-7FC9-B502134EB413}"/>
              </a:ext>
            </a:extLst>
          </p:cNvPr>
          <p:cNvSpPr>
            <a:spLocks noChangeShapeType="1"/>
          </p:cNvSpPr>
          <p:nvPr/>
        </p:nvSpPr>
        <p:spPr bwMode="auto">
          <a:xfrm>
            <a:off x="5180013" y="3206750"/>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 name="Text Box 221">
            <a:extLst>
              <a:ext uri="{FF2B5EF4-FFF2-40B4-BE49-F238E27FC236}">
                <a16:creationId xmlns:a16="http://schemas.microsoft.com/office/drawing/2014/main" id="{74719831-B363-B1F1-72F9-052D6B20E0AF}"/>
              </a:ext>
            </a:extLst>
          </p:cNvPr>
          <p:cNvSpPr txBox="1">
            <a:spLocks noChangeArrowheads="1"/>
          </p:cNvSpPr>
          <p:nvPr/>
        </p:nvSpPr>
        <p:spPr bwMode="auto">
          <a:xfrm>
            <a:off x="4105275" y="3003550"/>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Increase in transport,energy</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43" name="Line 220">
            <a:extLst>
              <a:ext uri="{FF2B5EF4-FFF2-40B4-BE49-F238E27FC236}">
                <a16:creationId xmlns:a16="http://schemas.microsoft.com/office/drawing/2014/main" id="{E77B298B-07AC-32FE-3F75-FE547D6157FA}"/>
              </a:ext>
            </a:extLst>
          </p:cNvPr>
          <p:cNvSpPr>
            <a:spLocks noChangeShapeType="1"/>
          </p:cNvSpPr>
          <p:nvPr/>
        </p:nvSpPr>
        <p:spPr bwMode="auto">
          <a:xfrm>
            <a:off x="5732463" y="3759200"/>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 name="Text Box 219">
            <a:extLst>
              <a:ext uri="{FF2B5EF4-FFF2-40B4-BE49-F238E27FC236}">
                <a16:creationId xmlns:a16="http://schemas.microsoft.com/office/drawing/2014/main" id="{7F932898-67A2-65BE-1BFC-2C0B04FC0320}"/>
              </a:ext>
            </a:extLst>
          </p:cNvPr>
          <p:cNvSpPr txBox="1">
            <a:spLocks noChangeArrowheads="1"/>
          </p:cNvSpPr>
          <p:nvPr/>
        </p:nvSpPr>
        <p:spPr bwMode="auto">
          <a:xfrm>
            <a:off x="4657725" y="3556000"/>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Cost of living</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45" name="Line 218">
            <a:extLst>
              <a:ext uri="{FF2B5EF4-FFF2-40B4-BE49-F238E27FC236}">
                <a16:creationId xmlns:a16="http://schemas.microsoft.com/office/drawing/2014/main" id="{B23F1377-3DE0-C106-5FA9-F6DF0693F43F}"/>
              </a:ext>
            </a:extLst>
          </p:cNvPr>
          <p:cNvSpPr>
            <a:spLocks noChangeShapeType="1"/>
          </p:cNvSpPr>
          <p:nvPr/>
        </p:nvSpPr>
        <p:spPr bwMode="auto">
          <a:xfrm>
            <a:off x="6843713" y="2590800"/>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 name="Text Box 217">
            <a:extLst>
              <a:ext uri="{FF2B5EF4-FFF2-40B4-BE49-F238E27FC236}">
                <a16:creationId xmlns:a16="http://schemas.microsoft.com/office/drawing/2014/main" id="{A1C1D5FC-1CA1-21D5-DD1E-6213BBB95293}"/>
              </a:ext>
            </a:extLst>
          </p:cNvPr>
          <p:cNvSpPr txBox="1">
            <a:spLocks noChangeArrowheads="1"/>
          </p:cNvSpPr>
          <p:nvPr/>
        </p:nvSpPr>
        <p:spPr bwMode="auto">
          <a:xfrm>
            <a:off x="5768975" y="2403475"/>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Transport issue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47" name="Line 216">
            <a:extLst>
              <a:ext uri="{FF2B5EF4-FFF2-40B4-BE49-F238E27FC236}">
                <a16:creationId xmlns:a16="http://schemas.microsoft.com/office/drawing/2014/main" id="{318B6879-EA45-2BC0-7FC8-0F4172755A72}"/>
              </a:ext>
            </a:extLst>
          </p:cNvPr>
          <p:cNvSpPr>
            <a:spLocks noChangeShapeType="1"/>
          </p:cNvSpPr>
          <p:nvPr/>
        </p:nvSpPr>
        <p:spPr bwMode="auto">
          <a:xfrm>
            <a:off x="7445375" y="3192463"/>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 name="Text Box 215">
            <a:extLst>
              <a:ext uri="{FF2B5EF4-FFF2-40B4-BE49-F238E27FC236}">
                <a16:creationId xmlns:a16="http://schemas.microsoft.com/office/drawing/2014/main" id="{8A0C0DB0-7A12-655F-1EF4-8E5E8F54DD02}"/>
              </a:ext>
            </a:extLst>
          </p:cNvPr>
          <p:cNvSpPr txBox="1">
            <a:spLocks noChangeArrowheads="1"/>
          </p:cNvSpPr>
          <p:nvPr/>
        </p:nvSpPr>
        <p:spPr bwMode="auto">
          <a:xfrm>
            <a:off x="6370638" y="3003550"/>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shops closed</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49" name="Line 214">
            <a:extLst>
              <a:ext uri="{FF2B5EF4-FFF2-40B4-BE49-F238E27FC236}">
                <a16:creationId xmlns:a16="http://schemas.microsoft.com/office/drawing/2014/main" id="{728BCDB9-9DFA-D535-DABA-DF1A9C6D4ADD}"/>
              </a:ext>
            </a:extLst>
          </p:cNvPr>
          <p:cNvSpPr>
            <a:spLocks noChangeShapeType="1"/>
          </p:cNvSpPr>
          <p:nvPr/>
        </p:nvSpPr>
        <p:spPr bwMode="auto">
          <a:xfrm>
            <a:off x="7997825" y="3744913"/>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 name="Text Box 213">
            <a:extLst>
              <a:ext uri="{FF2B5EF4-FFF2-40B4-BE49-F238E27FC236}">
                <a16:creationId xmlns:a16="http://schemas.microsoft.com/office/drawing/2014/main" id="{5EFA0CD6-0127-4990-3149-C96D248D1F70}"/>
              </a:ext>
            </a:extLst>
          </p:cNvPr>
          <p:cNvSpPr txBox="1">
            <a:spLocks noChangeArrowheads="1"/>
          </p:cNvSpPr>
          <p:nvPr/>
        </p:nvSpPr>
        <p:spPr bwMode="auto">
          <a:xfrm>
            <a:off x="6923088" y="3556000"/>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Lack of variety and products</a:t>
            </a:r>
            <a:endParaRPr kumimoji="0" lang="en-US" altLang="en-US" sz="10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51" name="Line 212">
            <a:extLst>
              <a:ext uri="{FF2B5EF4-FFF2-40B4-BE49-F238E27FC236}">
                <a16:creationId xmlns:a16="http://schemas.microsoft.com/office/drawing/2014/main" id="{A0040450-D94E-9C8E-AD9E-4AD7448168C9}"/>
              </a:ext>
            </a:extLst>
          </p:cNvPr>
          <p:cNvSpPr>
            <a:spLocks noChangeShapeType="1"/>
          </p:cNvSpPr>
          <p:nvPr/>
        </p:nvSpPr>
        <p:spPr bwMode="auto">
          <a:xfrm>
            <a:off x="7032625" y="4537075"/>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 name="Text Box 211">
            <a:extLst>
              <a:ext uri="{FF2B5EF4-FFF2-40B4-BE49-F238E27FC236}">
                <a16:creationId xmlns:a16="http://schemas.microsoft.com/office/drawing/2014/main" id="{5612B988-AAC2-8446-429D-C640827C48CF}"/>
              </a:ext>
            </a:extLst>
          </p:cNvPr>
          <p:cNvSpPr txBox="1">
            <a:spLocks noChangeArrowheads="1"/>
          </p:cNvSpPr>
          <p:nvPr/>
        </p:nvSpPr>
        <p:spPr bwMode="auto">
          <a:xfrm>
            <a:off x="5957888" y="4321175"/>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Shortage staff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53" name="Line 210">
            <a:extLst>
              <a:ext uri="{FF2B5EF4-FFF2-40B4-BE49-F238E27FC236}">
                <a16:creationId xmlns:a16="http://schemas.microsoft.com/office/drawing/2014/main" id="{516CCA8A-553D-28F0-ED97-612FD24C5E8B}"/>
              </a:ext>
            </a:extLst>
          </p:cNvPr>
          <p:cNvSpPr>
            <a:spLocks noChangeShapeType="1"/>
          </p:cNvSpPr>
          <p:nvPr/>
        </p:nvSpPr>
        <p:spPr bwMode="auto">
          <a:xfrm>
            <a:off x="6508750" y="5094288"/>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 name="Text Box 209">
            <a:extLst>
              <a:ext uri="{FF2B5EF4-FFF2-40B4-BE49-F238E27FC236}">
                <a16:creationId xmlns:a16="http://schemas.microsoft.com/office/drawing/2014/main" id="{1F6A18B2-4E7E-1F61-EF48-28283DA8F8BE}"/>
              </a:ext>
            </a:extLst>
          </p:cNvPr>
          <p:cNvSpPr txBox="1">
            <a:spLocks noChangeArrowheads="1"/>
          </p:cNvSpPr>
          <p:nvPr/>
        </p:nvSpPr>
        <p:spPr bwMode="auto">
          <a:xfrm>
            <a:off x="5180013" y="4902200"/>
            <a:ext cx="1309687"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Financial problems of costumers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55" name="Line 208">
            <a:extLst>
              <a:ext uri="{FF2B5EF4-FFF2-40B4-BE49-F238E27FC236}">
                <a16:creationId xmlns:a16="http://schemas.microsoft.com/office/drawing/2014/main" id="{D9DA0674-7127-FEFD-E61E-582AB04F97AF}"/>
              </a:ext>
            </a:extLst>
          </p:cNvPr>
          <p:cNvSpPr>
            <a:spLocks noChangeShapeType="1"/>
          </p:cNvSpPr>
          <p:nvPr/>
        </p:nvSpPr>
        <p:spPr bwMode="auto">
          <a:xfrm>
            <a:off x="6010275" y="5646738"/>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 name="Text Box 207">
            <a:extLst>
              <a:ext uri="{FF2B5EF4-FFF2-40B4-BE49-F238E27FC236}">
                <a16:creationId xmlns:a16="http://schemas.microsoft.com/office/drawing/2014/main" id="{05DF3528-E96E-409C-DE36-0C6624053EE2}"/>
              </a:ext>
            </a:extLst>
          </p:cNvPr>
          <p:cNvSpPr txBox="1">
            <a:spLocks noChangeArrowheads="1"/>
          </p:cNvSpPr>
          <p:nvPr/>
        </p:nvSpPr>
        <p:spPr bwMode="auto">
          <a:xfrm>
            <a:off x="4779963" y="5321300"/>
            <a:ext cx="1212850" cy="49688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Low demand,people don’t need to dress up</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62" name="Rectangle 201">
            <a:extLst>
              <a:ext uri="{FF2B5EF4-FFF2-40B4-BE49-F238E27FC236}">
                <a16:creationId xmlns:a16="http://schemas.microsoft.com/office/drawing/2014/main" id="{560D9171-6685-5BBD-3EBF-423FF863620D}"/>
              </a:ext>
            </a:extLst>
          </p:cNvPr>
          <p:cNvSpPr>
            <a:spLocks noChangeArrowheads="1"/>
          </p:cNvSpPr>
          <p:nvPr/>
        </p:nvSpPr>
        <p:spPr bwMode="auto">
          <a:xfrm>
            <a:off x="1943100" y="1690688"/>
            <a:ext cx="998538"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Pandemic/</a:t>
            </a:r>
            <a:endParaRPr kumimoji="0" lang="en-GB" altLang="en-US" sz="10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Lockdown</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163" name="Rectangle 200">
            <a:extLst>
              <a:ext uri="{FF2B5EF4-FFF2-40B4-BE49-F238E27FC236}">
                <a16:creationId xmlns:a16="http://schemas.microsoft.com/office/drawing/2014/main" id="{E462FF97-CE52-9CB9-E281-F5CA7C2A39C7}"/>
              </a:ext>
            </a:extLst>
          </p:cNvPr>
          <p:cNvSpPr>
            <a:spLocks noChangeArrowheads="1"/>
          </p:cNvSpPr>
          <p:nvPr/>
        </p:nvSpPr>
        <p:spPr bwMode="auto">
          <a:xfrm>
            <a:off x="4278313" y="1690688"/>
            <a:ext cx="998537"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Rising Inflation</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64" name="Rectangle 199">
            <a:extLst>
              <a:ext uri="{FF2B5EF4-FFF2-40B4-BE49-F238E27FC236}">
                <a16:creationId xmlns:a16="http://schemas.microsoft.com/office/drawing/2014/main" id="{AE5C4702-A16B-7A2F-BC48-B577F546E6D8}"/>
              </a:ext>
            </a:extLst>
          </p:cNvPr>
          <p:cNvSpPr>
            <a:spLocks noChangeArrowheads="1"/>
          </p:cNvSpPr>
          <p:nvPr/>
        </p:nvSpPr>
        <p:spPr bwMode="auto">
          <a:xfrm>
            <a:off x="6518275" y="1690688"/>
            <a:ext cx="998538"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Supply chain issues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65" name="Line 198">
            <a:extLst>
              <a:ext uri="{FF2B5EF4-FFF2-40B4-BE49-F238E27FC236}">
                <a16:creationId xmlns:a16="http://schemas.microsoft.com/office/drawing/2014/main" id="{77C80B1C-23ED-02E9-5602-E5AEB0FB241F}"/>
              </a:ext>
            </a:extLst>
          </p:cNvPr>
          <p:cNvSpPr>
            <a:spLocks noChangeShapeType="1"/>
          </p:cNvSpPr>
          <p:nvPr/>
        </p:nvSpPr>
        <p:spPr bwMode="auto">
          <a:xfrm>
            <a:off x="1536700" y="4084638"/>
            <a:ext cx="8012113" cy="1587"/>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 name="Line 197">
            <a:extLst>
              <a:ext uri="{FF2B5EF4-FFF2-40B4-BE49-F238E27FC236}">
                <a16:creationId xmlns:a16="http://schemas.microsoft.com/office/drawing/2014/main" id="{2EA333FB-4118-791B-0A1C-304FEF28EFE4}"/>
              </a:ext>
            </a:extLst>
          </p:cNvPr>
          <p:cNvSpPr>
            <a:spLocks noChangeShapeType="1"/>
          </p:cNvSpPr>
          <p:nvPr/>
        </p:nvSpPr>
        <p:spPr bwMode="auto">
          <a:xfrm>
            <a:off x="2441575" y="2182813"/>
            <a:ext cx="1865313"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 name="Line 196">
            <a:extLst>
              <a:ext uri="{FF2B5EF4-FFF2-40B4-BE49-F238E27FC236}">
                <a16:creationId xmlns:a16="http://schemas.microsoft.com/office/drawing/2014/main" id="{53ED4CD4-67AF-99DE-DA2A-9A417AD47A42}"/>
              </a:ext>
            </a:extLst>
          </p:cNvPr>
          <p:cNvSpPr>
            <a:spLocks noChangeShapeType="1"/>
          </p:cNvSpPr>
          <p:nvPr/>
        </p:nvSpPr>
        <p:spPr bwMode="auto">
          <a:xfrm>
            <a:off x="4778375" y="2182813"/>
            <a:ext cx="1797050"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 name="Line 195">
            <a:extLst>
              <a:ext uri="{FF2B5EF4-FFF2-40B4-BE49-F238E27FC236}">
                <a16:creationId xmlns:a16="http://schemas.microsoft.com/office/drawing/2014/main" id="{04B79726-AA27-1B99-5B8A-AFD221F58AD6}"/>
              </a:ext>
            </a:extLst>
          </p:cNvPr>
          <p:cNvSpPr>
            <a:spLocks noChangeShapeType="1"/>
          </p:cNvSpPr>
          <p:nvPr/>
        </p:nvSpPr>
        <p:spPr bwMode="auto">
          <a:xfrm>
            <a:off x="7018338" y="2182813"/>
            <a:ext cx="1825625"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 name="Rectangle 193">
            <a:extLst>
              <a:ext uri="{FF2B5EF4-FFF2-40B4-BE49-F238E27FC236}">
                <a16:creationId xmlns:a16="http://schemas.microsoft.com/office/drawing/2014/main" id="{9B1475C8-263E-8516-6FC9-FA0A6B4E281B}"/>
              </a:ext>
            </a:extLst>
          </p:cNvPr>
          <p:cNvSpPr>
            <a:spLocks noChangeArrowheads="1"/>
          </p:cNvSpPr>
          <p:nvPr/>
        </p:nvSpPr>
        <p:spPr bwMode="auto">
          <a:xfrm>
            <a:off x="5746750" y="6019800"/>
            <a:ext cx="996950" cy="500063"/>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People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71" name="Line 192">
            <a:extLst>
              <a:ext uri="{FF2B5EF4-FFF2-40B4-BE49-F238E27FC236}">
                <a16:creationId xmlns:a16="http://schemas.microsoft.com/office/drawing/2014/main" id="{A1D1FE04-E3C6-D466-BE61-DD66148CBCB8}"/>
              </a:ext>
            </a:extLst>
          </p:cNvPr>
          <p:cNvSpPr>
            <a:spLocks noChangeShapeType="1"/>
          </p:cNvSpPr>
          <p:nvPr/>
        </p:nvSpPr>
        <p:spPr bwMode="auto">
          <a:xfrm flipV="1">
            <a:off x="6245225" y="4084638"/>
            <a:ext cx="1671638"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 name="Rectangle 191">
            <a:extLst>
              <a:ext uri="{FF2B5EF4-FFF2-40B4-BE49-F238E27FC236}">
                <a16:creationId xmlns:a16="http://schemas.microsoft.com/office/drawing/2014/main" id="{A86BD529-067B-D1FA-D96F-CFB568EB356B}"/>
              </a:ext>
            </a:extLst>
          </p:cNvPr>
          <p:cNvSpPr>
            <a:spLocks noChangeArrowheads="1"/>
          </p:cNvSpPr>
          <p:nvPr/>
        </p:nvSpPr>
        <p:spPr bwMode="auto">
          <a:xfrm>
            <a:off x="9512300" y="3603625"/>
            <a:ext cx="1028700" cy="211138"/>
          </a:xfrm>
          <a:prstGeom prst="rect">
            <a:avLst/>
          </a:prstGeom>
          <a:noFill/>
          <a:ln w="10160">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 name="Text Box 190">
            <a:extLst>
              <a:ext uri="{FF2B5EF4-FFF2-40B4-BE49-F238E27FC236}">
                <a16:creationId xmlns:a16="http://schemas.microsoft.com/office/drawing/2014/main" id="{89DDA0B8-92A9-A9B6-AA27-AB76A05D1CDF}"/>
              </a:ext>
            </a:extLst>
          </p:cNvPr>
          <p:cNvSpPr txBox="1">
            <a:spLocks noChangeArrowheads="1"/>
          </p:cNvSpPr>
          <p:nvPr/>
        </p:nvSpPr>
        <p:spPr bwMode="auto">
          <a:xfrm>
            <a:off x="9558338" y="3697288"/>
            <a:ext cx="1060450" cy="765175"/>
          </a:xfrm>
          <a:prstGeom prst="rect">
            <a:avLst/>
          </a:prstGeom>
          <a:solidFill>
            <a:srgbClr val="FFFF99"/>
          </a:solidFill>
          <a:ln w="9525" cap="rnd">
            <a:solidFill>
              <a:srgbClr val="000000"/>
            </a:solidFill>
            <a:prstDash val="sysDot"/>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Decline Profit at TM Lewin</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174" name="Rectangle 231">
            <a:extLst>
              <a:ext uri="{FF2B5EF4-FFF2-40B4-BE49-F238E27FC236}">
                <a16:creationId xmlns:a16="http://schemas.microsoft.com/office/drawing/2014/main" id="{8614EC10-25E3-2144-B436-6BA2256B29EC}"/>
              </a:ext>
            </a:extLst>
          </p:cNvPr>
          <p:cNvSpPr>
            <a:spLocks noChangeArrowheads="1"/>
          </p:cNvSpPr>
          <p:nvPr/>
        </p:nvSpPr>
        <p:spPr bwMode="auto">
          <a:xfrm>
            <a:off x="1714500" y="106362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175" name="Rectangle 252">
            <a:extLst>
              <a:ext uri="{FF2B5EF4-FFF2-40B4-BE49-F238E27FC236}">
                <a16:creationId xmlns:a16="http://schemas.microsoft.com/office/drawing/2014/main" id="{48500BFE-88F0-EB23-B442-1DE0A1CB5CF1}"/>
              </a:ext>
            </a:extLst>
          </p:cNvPr>
          <p:cNvSpPr>
            <a:spLocks noChangeArrowheads="1"/>
          </p:cNvSpPr>
          <p:nvPr/>
        </p:nvSpPr>
        <p:spPr bwMode="auto">
          <a:xfrm>
            <a:off x="1714500" y="152082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33472666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19D9F1-F11C-4542-1742-0C4AB722FE82}"/>
              </a:ext>
            </a:extLst>
          </p:cNvPr>
          <p:cNvSpPr>
            <a:spLocks noGrp="1"/>
          </p:cNvSpPr>
          <p:nvPr>
            <p:ph type="title"/>
          </p:nvPr>
        </p:nvSpPr>
        <p:spPr>
          <a:xfrm>
            <a:off x="838200" y="557189"/>
            <a:ext cx="3374136" cy="5567891"/>
          </a:xfrm>
        </p:spPr>
        <p:txBody>
          <a:bodyPr>
            <a:normAutofit/>
          </a:bodyPr>
          <a:lstStyle/>
          <a:p>
            <a:r>
              <a:rPr lang="en-US" sz="4000" b="1" dirty="0"/>
              <a:t>PESTEL Analysis to identify external environmental causes of Profit Decline at TM Lewin</a:t>
            </a:r>
            <a:endParaRPr lang="en-US" sz="4000" dirty="0"/>
          </a:p>
        </p:txBody>
      </p:sp>
      <p:graphicFrame>
        <p:nvGraphicFramePr>
          <p:cNvPr id="11" name="Content Placeholder 2">
            <a:extLst>
              <a:ext uri="{FF2B5EF4-FFF2-40B4-BE49-F238E27FC236}">
                <a16:creationId xmlns:a16="http://schemas.microsoft.com/office/drawing/2014/main" id="{E797E288-FA12-3810-7F65-0E85EBDF03F4}"/>
              </a:ext>
            </a:extLst>
          </p:cNvPr>
          <p:cNvGraphicFramePr>
            <a:graphicFrameLocks noGrp="1"/>
          </p:cNvGraphicFramePr>
          <p:nvPr>
            <p:ph idx="1"/>
            <p:extLst>
              <p:ext uri="{D42A27DB-BD31-4B8C-83A1-F6EECF244321}">
                <p14:modId xmlns:p14="http://schemas.microsoft.com/office/powerpoint/2010/main" val="38919548"/>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65111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3" name="Rectangle 22">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D4EECC-BBD1-FF4A-8860-706E63F40487}"/>
              </a:ext>
            </a:extLst>
          </p:cNvPr>
          <p:cNvSpPr>
            <a:spLocks noGrp="1"/>
          </p:cNvSpPr>
          <p:nvPr>
            <p:ph type="title"/>
          </p:nvPr>
        </p:nvSpPr>
        <p:spPr>
          <a:xfrm>
            <a:off x="1043631" y="809898"/>
            <a:ext cx="10173010" cy="1554480"/>
          </a:xfrm>
        </p:spPr>
        <p:txBody>
          <a:bodyPr anchor="ctr">
            <a:normAutofit/>
          </a:bodyPr>
          <a:lstStyle/>
          <a:p>
            <a:r>
              <a:rPr lang="en-US" sz="3700" dirty="0"/>
              <a:t>From Pestel and Fishbone analysis underline the following main causes of Profit decline at TM Lewin:</a:t>
            </a:r>
          </a:p>
        </p:txBody>
      </p:sp>
      <p:cxnSp>
        <p:nvCxnSpPr>
          <p:cNvPr id="29" name="Straight Connector 2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16" name="Content Placeholder 2">
            <a:extLst>
              <a:ext uri="{FF2B5EF4-FFF2-40B4-BE49-F238E27FC236}">
                <a16:creationId xmlns:a16="http://schemas.microsoft.com/office/drawing/2014/main" id="{2F945D15-D310-0312-1B48-8429EEC65399}"/>
              </a:ext>
            </a:extLst>
          </p:cNvPr>
          <p:cNvGraphicFramePr>
            <a:graphicFrameLocks noGrp="1"/>
          </p:cNvGraphicFramePr>
          <p:nvPr>
            <p:ph idx="1"/>
            <p:extLst>
              <p:ext uri="{D42A27DB-BD31-4B8C-83A1-F6EECF244321}">
                <p14:modId xmlns:p14="http://schemas.microsoft.com/office/powerpoint/2010/main" val="1336374913"/>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7338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with idea concept">
            <a:extLst>
              <a:ext uri="{FF2B5EF4-FFF2-40B4-BE49-F238E27FC236}">
                <a16:creationId xmlns:a16="http://schemas.microsoft.com/office/drawing/2014/main" id="{B9AA642F-F252-4BA9-39E7-086430F960E8}"/>
              </a:ext>
            </a:extLst>
          </p:cNvPr>
          <p:cNvPicPr>
            <a:picLocks noChangeAspect="1"/>
          </p:cNvPicPr>
          <p:nvPr/>
        </p:nvPicPr>
        <p:blipFill rotWithShape="1">
          <a:blip r:embed="rId2"/>
          <a:srcRect l="2690" r="18647" b="-1"/>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33" name="Freeform: Shape 32">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5" name="Freeform: Shape 34">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C456F36-E48C-6573-65C4-1ED008845C9E}"/>
              </a:ext>
            </a:extLst>
          </p:cNvPr>
          <p:cNvSpPr>
            <a:spLocks noGrp="1"/>
          </p:cNvSpPr>
          <p:nvPr>
            <p:ph type="title"/>
          </p:nvPr>
        </p:nvSpPr>
        <p:spPr>
          <a:xfrm>
            <a:off x="481029" y="960061"/>
            <a:ext cx="4023360" cy="3896751"/>
          </a:xfrm>
        </p:spPr>
        <p:txBody>
          <a:bodyPr vert="horz" lIns="91440" tIns="45720" rIns="91440" bIns="45720" rtlCol="0" anchor="b">
            <a:normAutofit fontScale="90000"/>
          </a:bodyPr>
          <a:lstStyle/>
          <a:p>
            <a:br>
              <a:rPr lang="en-US" sz="2400" dirty="0"/>
            </a:br>
            <a:br>
              <a:rPr lang="en-US" sz="2400" dirty="0"/>
            </a:br>
            <a:r>
              <a:rPr lang="en-US" sz="2400" dirty="0"/>
              <a:t>Solutions which hit direct on </a:t>
            </a:r>
            <a:br>
              <a:rPr lang="en-US" sz="2400" dirty="0"/>
            </a:br>
            <a:r>
              <a:rPr lang="en-US" sz="2400" dirty="0"/>
              <a:t>PROBLEMS</a:t>
            </a:r>
            <a:br>
              <a:rPr lang="en-US" sz="2400" dirty="0"/>
            </a:br>
            <a:r>
              <a:rPr lang="en-US" sz="2400" dirty="0"/>
              <a:t>A: Permanent discount cards</a:t>
            </a:r>
            <a:br>
              <a:rPr lang="en-US" sz="2400" dirty="0"/>
            </a:br>
            <a:br>
              <a:rPr lang="en-US" sz="2400" dirty="0"/>
            </a:br>
            <a:r>
              <a:rPr lang="en-US" sz="2400" dirty="0"/>
              <a:t>B: Change of clothes type for more casual and comfortable for home work</a:t>
            </a:r>
            <a:br>
              <a:rPr lang="en-US" sz="2400" dirty="0"/>
            </a:br>
            <a:br>
              <a:rPr lang="en-US" sz="2400" dirty="0"/>
            </a:br>
            <a:r>
              <a:rPr lang="en-US" sz="2400" dirty="0"/>
              <a:t>C: Develop online shopping and to opt in for delivery contracts such as : DPD, Hermes, DHL, Royal Mail.</a:t>
            </a:r>
            <a:br>
              <a:rPr lang="en-US" sz="1600" dirty="0"/>
            </a:br>
            <a:endParaRPr lang="en-US" sz="1600" dirty="0"/>
          </a:p>
        </p:txBody>
      </p:sp>
      <p:sp>
        <p:nvSpPr>
          <p:cNvPr id="37" name="Rectangle 36">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Rectangle 3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83336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A320C9-9735-4D13-8279-C1C674841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92544CF4-9B52-4A7B-A4B3-88C72729B7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7126"/>
            <a:ext cx="11167447" cy="2018806"/>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E75862C5-5C00-4421-BC7B-9B7B86DBC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154CAB7-7203-523B-F080-ACB0362A785C}"/>
              </a:ext>
            </a:extLst>
          </p:cNvPr>
          <p:cNvSpPr>
            <a:spLocks noGrp="1"/>
          </p:cNvSpPr>
          <p:nvPr>
            <p:ph type="title"/>
          </p:nvPr>
        </p:nvSpPr>
        <p:spPr>
          <a:xfrm>
            <a:off x="1115568" y="548640"/>
            <a:ext cx="10168128" cy="1179576"/>
          </a:xfrm>
        </p:spPr>
        <p:txBody>
          <a:bodyPr>
            <a:normAutofit/>
          </a:bodyPr>
          <a:lstStyle/>
          <a:p>
            <a:r>
              <a:rPr lang="en-US" sz="3700"/>
              <a:t>Using the GRID Analysis decision-making tool, the best solution is assessed:</a:t>
            </a:r>
          </a:p>
        </p:txBody>
      </p:sp>
      <p:sp>
        <p:nvSpPr>
          <p:cNvPr id="15" name="Rectangle 14">
            <a:extLst>
              <a:ext uri="{FF2B5EF4-FFF2-40B4-BE49-F238E27FC236}">
                <a16:creationId xmlns:a16="http://schemas.microsoft.com/office/drawing/2014/main" id="{089440EF-9BE9-4AE9-8C28-00B02296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4" name="Table 4">
            <a:extLst>
              <a:ext uri="{FF2B5EF4-FFF2-40B4-BE49-F238E27FC236}">
                <a16:creationId xmlns:a16="http://schemas.microsoft.com/office/drawing/2014/main" id="{25F51F98-3110-E1C0-1E18-16DD4152A87A}"/>
              </a:ext>
            </a:extLst>
          </p:cNvPr>
          <p:cNvGraphicFramePr>
            <a:graphicFrameLocks noGrp="1"/>
          </p:cNvGraphicFramePr>
          <p:nvPr>
            <p:ph idx="1"/>
            <p:extLst>
              <p:ext uri="{D42A27DB-BD31-4B8C-83A1-F6EECF244321}">
                <p14:modId xmlns:p14="http://schemas.microsoft.com/office/powerpoint/2010/main" val="3120914948"/>
              </p:ext>
            </p:extLst>
          </p:nvPr>
        </p:nvGraphicFramePr>
        <p:xfrm>
          <a:off x="1115568" y="2423872"/>
          <a:ext cx="10168129" cy="3685629"/>
        </p:xfrm>
        <a:graphic>
          <a:graphicData uri="http://schemas.openxmlformats.org/drawingml/2006/table">
            <a:tbl>
              <a:tblPr firstRow="1" bandRow="1">
                <a:tableStyleId>{5C22544A-7EE6-4342-B048-85BDC9FD1C3A}</a:tableStyleId>
              </a:tblPr>
              <a:tblGrid>
                <a:gridCol w="2641470">
                  <a:extLst>
                    <a:ext uri="{9D8B030D-6E8A-4147-A177-3AD203B41FA5}">
                      <a16:colId xmlns:a16="http://schemas.microsoft.com/office/drawing/2014/main" val="2503911109"/>
                    </a:ext>
                  </a:extLst>
                </a:gridCol>
                <a:gridCol w="1495532">
                  <a:extLst>
                    <a:ext uri="{9D8B030D-6E8A-4147-A177-3AD203B41FA5}">
                      <a16:colId xmlns:a16="http://schemas.microsoft.com/office/drawing/2014/main" val="3236460729"/>
                    </a:ext>
                  </a:extLst>
                </a:gridCol>
                <a:gridCol w="1617858">
                  <a:extLst>
                    <a:ext uri="{9D8B030D-6E8A-4147-A177-3AD203B41FA5}">
                      <a16:colId xmlns:a16="http://schemas.microsoft.com/office/drawing/2014/main" val="335680166"/>
                    </a:ext>
                  </a:extLst>
                </a:gridCol>
                <a:gridCol w="2811870">
                  <a:extLst>
                    <a:ext uri="{9D8B030D-6E8A-4147-A177-3AD203B41FA5}">
                      <a16:colId xmlns:a16="http://schemas.microsoft.com/office/drawing/2014/main" val="356706966"/>
                    </a:ext>
                  </a:extLst>
                </a:gridCol>
                <a:gridCol w="1601399">
                  <a:extLst>
                    <a:ext uri="{9D8B030D-6E8A-4147-A177-3AD203B41FA5}">
                      <a16:colId xmlns:a16="http://schemas.microsoft.com/office/drawing/2014/main" val="2720922204"/>
                    </a:ext>
                  </a:extLst>
                </a:gridCol>
              </a:tblGrid>
              <a:tr h="520113">
                <a:tc>
                  <a:txBody>
                    <a:bodyPr/>
                    <a:lstStyle/>
                    <a:p>
                      <a:r>
                        <a:rPr lang="en-US" sz="2400" dirty="0"/>
                        <a:t>Factors</a:t>
                      </a:r>
                    </a:p>
                  </a:txBody>
                  <a:tcPr marL="122256" marR="122256" marT="61128" marB="61128"/>
                </a:tc>
                <a:tc>
                  <a:txBody>
                    <a:bodyPr/>
                    <a:lstStyle/>
                    <a:p>
                      <a:r>
                        <a:rPr lang="en-US" sz="2400"/>
                        <a:t>Cost</a:t>
                      </a:r>
                    </a:p>
                  </a:txBody>
                  <a:tcPr marL="122256" marR="122256" marT="61128" marB="61128"/>
                </a:tc>
                <a:tc>
                  <a:txBody>
                    <a:bodyPr/>
                    <a:lstStyle/>
                    <a:p>
                      <a:r>
                        <a:rPr lang="en-US" sz="2400"/>
                        <a:t>Time</a:t>
                      </a:r>
                    </a:p>
                  </a:txBody>
                  <a:tcPr marL="122256" marR="122256" marT="61128" marB="61128"/>
                </a:tc>
                <a:tc>
                  <a:txBody>
                    <a:bodyPr/>
                    <a:lstStyle/>
                    <a:p>
                      <a:r>
                        <a:rPr lang="en-US" sz="2400"/>
                        <a:t>Custom Demand</a:t>
                      </a:r>
                    </a:p>
                  </a:txBody>
                  <a:tcPr marL="122256" marR="122256" marT="61128" marB="61128"/>
                </a:tc>
                <a:tc>
                  <a:txBody>
                    <a:bodyPr/>
                    <a:lstStyle/>
                    <a:p>
                      <a:r>
                        <a:rPr lang="en-US" sz="2400"/>
                        <a:t>Total</a:t>
                      </a:r>
                    </a:p>
                  </a:txBody>
                  <a:tcPr marL="122256" marR="122256" marT="61128" marB="61128"/>
                </a:tc>
                <a:extLst>
                  <a:ext uri="{0D108BD9-81ED-4DB2-BD59-A6C34878D82A}">
                    <a16:rowId xmlns:a16="http://schemas.microsoft.com/office/drawing/2014/main" val="165295577"/>
                  </a:ext>
                </a:extLst>
              </a:tr>
              <a:tr h="520113">
                <a:tc>
                  <a:txBody>
                    <a:bodyPr/>
                    <a:lstStyle/>
                    <a:p>
                      <a:r>
                        <a:rPr lang="en-US" sz="2400"/>
                        <a:t>Weights</a:t>
                      </a:r>
                    </a:p>
                  </a:txBody>
                  <a:tcPr marL="122256" marR="122256" marT="61128" marB="61128"/>
                </a:tc>
                <a:tc>
                  <a:txBody>
                    <a:bodyPr/>
                    <a:lstStyle/>
                    <a:p>
                      <a:r>
                        <a:rPr lang="en-US" sz="2400"/>
                        <a:t>4</a:t>
                      </a:r>
                    </a:p>
                  </a:txBody>
                  <a:tcPr marL="122256" marR="122256" marT="61128" marB="61128"/>
                </a:tc>
                <a:tc>
                  <a:txBody>
                    <a:bodyPr/>
                    <a:lstStyle/>
                    <a:p>
                      <a:r>
                        <a:rPr lang="en-US" sz="2400"/>
                        <a:t>3</a:t>
                      </a:r>
                    </a:p>
                  </a:txBody>
                  <a:tcPr marL="122256" marR="122256" marT="61128" marB="61128"/>
                </a:tc>
                <a:tc>
                  <a:txBody>
                    <a:bodyPr/>
                    <a:lstStyle/>
                    <a:p>
                      <a:r>
                        <a:rPr lang="en-US" sz="2400"/>
                        <a:t>5</a:t>
                      </a:r>
                    </a:p>
                  </a:txBody>
                  <a:tcPr marL="122256" marR="122256" marT="61128" marB="61128"/>
                </a:tc>
                <a:tc>
                  <a:txBody>
                    <a:bodyPr/>
                    <a:lstStyle/>
                    <a:p>
                      <a:endParaRPr lang="en-US" sz="2400"/>
                    </a:p>
                  </a:txBody>
                  <a:tcPr marL="122256" marR="122256" marT="61128" marB="61128"/>
                </a:tc>
                <a:extLst>
                  <a:ext uri="{0D108BD9-81ED-4DB2-BD59-A6C34878D82A}">
                    <a16:rowId xmlns:a16="http://schemas.microsoft.com/office/drawing/2014/main" val="2863624432"/>
                  </a:ext>
                </a:extLst>
              </a:tr>
              <a:tr h="881801">
                <a:tc>
                  <a:txBody>
                    <a:bodyPr/>
                    <a:lstStyle/>
                    <a:p>
                      <a:r>
                        <a:rPr lang="en-US" sz="2400" dirty="0"/>
                        <a:t>Solution A</a:t>
                      </a:r>
                    </a:p>
                  </a:txBody>
                  <a:tcPr marL="122256" marR="122256" marT="61128" marB="61128"/>
                </a:tc>
                <a:tc>
                  <a:txBody>
                    <a:bodyPr/>
                    <a:lstStyle/>
                    <a:p>
                      <a:r>
                        <a:rPr lang="en-US" sz="2400" dirty="0"/>
                        <a:t>1</a:t>
                      </a:r>
                    </a:p>
                    <a:p>
                      <a:r>
                        <a:rPr lang="en-US" sz="2400" dirty="0">
                          <a:solidFill>
                            <a:srgbClr val="FF0000"/>
                          </a:solidFill>
                        </a:rPr>
                        <a:t>4</a:t>
                      </a:r>
                    </a:p>
                  </a:txBody>
                  <a:tcPr marL="122256" marR="122256" marT="61128" marB="61128"/>
                </a:tc>
                <a:tc>
                  <a:txBody>
                    <a:bodyPr/>
                    <a:lstStyle/>
                    <a:p>
                      <a:r>
                        <a:rPr lang="en-US" sz="2400" dirty="0"/>
                        <a:t>1</a:t>
                      </a:r>
                    </a:p>
                    <a:p>
                      <a:r>
                        <a:rPr lang="en-US" sz="2400" dirty="0">
                          <a:solidFill>
                            <a:srgbClr val="FF0000"/>
                          </a:solidFill>
                        </a:rPr>
                        <a:t>3</a:t>
                      </a:r>
                    </a:p>
                  </a:txBody>
                  <a:tcPr marL="122256" marR="122256" marT="61128" marB="61128"/>
                </a:tc>
                <a:tc>
                  <a:txBody>
                    <a:bodyPr/>
                    <a:lstStyle/>
                    <a:p>
                      <a:r>
                        <a:rPr lang="en-US" sz="2400" dirty="0"/>
                        <a:t>2</a:t>
                      </a:r>
                    </a:p>
                    <a:p>
                      <a:r>
                        <a:rPr lang="en-US" sz="2400" dirty="0">
                          <a:solidFill>
                            <a:srgbClr val="FF0000"/>
                          </a:solidFill>
                        </a:rPr>
                        <a:t>10</a:t>
                      </a:r>
                    </a:p>
                  </a:txBody>
                  <a:tcPr marL="122256" marR="122256" marT="61128" marB="61128"/>
                </a:tc>
                <a:tc>
                  <a:txBody>
                    <a:bodyPr/>
                    <a:lstStyle/>
                    <a:p>
                      <a:r>
                        <a:rPr lang="en-US" sz="2400" dirty="0"/>
                        <a:t>17</a:t>
                      </a:r>
                    </a:p>
                  </a:txBody>
                  <a:tcPr marL="122256" marR="122256" marT="61128" marB="61128"/>
                </a:tc>
                <a:extLst>
                  <a:ext uri="{0D108BD9-81ED-4DB2-BD59-A6C34878D82A}">
                    <a16:rowId xmlns:a16="http://schemas.microsoft.com/office/drawing/2014/main" val="2769621161"/>
                  </a:ext>
                </a:extLst>
              </a:tr>
              <a:tr h="881801">
                <a:tc>
                  <a:txBody>
                    <a:bodyPr/>
                    <a:lstStyle/>
                    <a:p>
                      <a:r>
                        <a:rPr lang="en-US" sz="2400"/>
                        <a:t>Solution B</a:t>
                      </a:r>
                    </a:p>
                  </a:txBody>
                  <a:tcPr marL="122256" marR="122256" marT="61128" marB="61128"/>
                </a:tc>
                <a:tc>
                  <a:txBody>
                    <a:bodyPr/>
                    <a:lstStyle/>
                    <a:p>
                      <a:r>
                        <a:rPr lang="en-US" sz="2400" dirty="0"/>
                        <a:t>0</a:t>
                      </a:r>
                    </a:p>
                    <a:p>
                      <a:r>
                        <a:rPr lang="en-US" sz="2400" dirty="0">
                          <a:solidFill>
                            <a:srgbClr val="FF0000"/>
                          </a:solidFill>
                        </a:rPr>
                        <a:t>0</a:t>
                      </a:r>
                    </a:p>
                  </a:txBody>
                  <a:tcPr marL="122256" marR="122256" marT="61128" marB="61128"/>
                </a:tc>
                <a:tc>
                  <a:txBody>
                    <a:bodyPr/>
                    <a:lstStyle/>
                    <a:p>
                      <a:r>
                        <a:rPr lang="en-US" sz="2400"/>
                        <a:t>1</a:t>
                      </a:r>
                    </a:p>
                    <a:p>
                      <a:r>
                        <a:rPr lang="en-US" sz="2400">
                          <a:solidFill>
                            <a:srgbClr val="FF0000"/>
                          </a:solidFill>
                        </a:rPr>
                        <a:t>3</a:t>
                      </a:r>
                    </a:p>
                  </a:txBody>
                  <a:tcPr marL="122256" marR="122256" marT="61128" marB="61128"/>
                </a:tc>
                <a:tc>
                  <a:txBody>
                    <a:bodyPr/>
                    <a:lstStyle/>
                    <a:p>
                      <a:r>
                        <a:rPr lang="en-US" sz="2400" dirty="0"/>
                        <a:t>3</a:t>
                      </a:r>
                    </a:p>
                    <a:p>
                      <a:r>
                        <a:rPr lang="en-US" sz="2400" dirty="0">
                          <a:solidFill>
                            <a:srgbClr val="FF0000"/>
                          </a:solidFill>
                        </a:rPr>
                        <a:t>15</a:t>
                      </a:r>
                    </a:p>
                  </a:txBody>
                  <a:tcPr marL="122256" marR="122256" marT="61128" marB="61128"/>
                </a:tc>
                <a:tc>
                  <a:txBody>
                    <a:bodyPr/>
                    <a:lstStyle/>
                    <a:p>
                      <a:r>
                        <a:rPr lang="en-US" sz="2400" dirty="0"/>
                        <a:t>18</a:t>
                      </a:r>
                    </a:p>
                  </a:txBody>
                  <a:tcPr marL="122256" marR="122256" marT="61128" marB="61128"/>
                </a:tc>
                <a:extLst>
                  <a:ext uri="{0D108BD9-81ED-4DB2-BD59-A6C34878D82A}">
                    <a16:rowId xmlns:a16="http://schemas.microsoft.com/office/drawing/2014/main" val="647674391"/>
                  </a:ext>
                </a:extLst>
              </a:tr>
              <a:tr h="881801">
                <a:tc>
                  <a:txBody>
                    <a:bodyPr/>
                    <a:lstStyle/>
                    <a:p>
                      <a:r>
                        <a:rPr lang="en-US" sz="2400"/>
                        <a:t>Solution C</a:t>
                      </a:r>
                    </a:p>
                  </a:txBody>
                  <a:tcPr marL="122256" marR="122256" marT="61128" marB="61128"/>
                </a:tc>
                <a:tc>
                  <a:txBody>
                    <a:bodyPr/>
                    <a:lstStyle/>
                    <a:p>
                      <a:r>
                        <a:rPr lang="en-US" sz="2400" dirty="0"/>
                        <a:t>0</a:t>
                      </a:r>
                    </a:p>
                    <a:p>
                      <a:r>
                        <a:rPr lang="en-US" sz="2400" dirty="0">
                          <a:solidFill>
                            <a:srgbClr val="FF0000"/>
                          </a:solidFill>
                        </a:rPr>
                        <a:t>0</a:t>
                      </a:r>
                    </a:p>
                  </a:txBody>
                  <a:tcPr marL="122256" marR="122256" marT="61128" marB="61128"/>
                </a:tc>
                <a:tc>
                  <a:txBody>
                    <a:bodyPr/>
                    <a:lstStyle/>
                    <a:p>
                      <a:r>
                        <a:rPr lang="en-US" sz="2400" dirty="0"/>
                        <a:t>2</a:t>
                      </a:r>
                    </a:p>
                    <a:p>
                      <a:r>
                        <a:rPr lang="en-US" sz="2400" dirty="0">
                          <a:solidFill>
                            <a:srgbClr val="FF0000"/>
                          </a:solidFill>
                        </a:rPr>
                        <a:t>6</a:t>
                      </a:r>
                    </a:p>
                  </a:txBody>
                  <a:tcPr marL="122256" marR="122256" marT="61128" marB="61128"/>
                </a:tc>
                <a:tc>
                  <a:txBody>
                    <a:bodyPr/>
                    <a:lstStyle/>
                    <a:p>
                      <a:r>
                        <a:rPr lang="en-US" sz="2400"/>
                        <a:t>3</a:t>
                      </a:r>
                    </a:p>
                    <a:p>
                      <a:r>
                        <a:rPr lang="en-US" sz="2400">
                          <a:solidFill>
                            <a:srgbClr val="FF0000"/>
                          </a:solidFill>
                        </a:rPr>
                        <a:t>15</a:t>
                      </a:r>
                    </a:p>
                  </a:txBody>
                  <a:tcPr marL="122256" marR="122256" marT="61128" marB="61128"/>
                </a:tc>
                <a:tc>
                  <a:txBody>
                    <a:bodyPr/>
                    <a:lstStyle/>
                    <a:p>
                      <a:r>
                        <a:rPr lang="en-US" sz="2400" dirty="0"/>
                        <a:t>21</a:t>
                      </a:r>
                    </a:p>
                  </a:txBody>
                  <a:tcPr marL="122256" marR="122256" marT="61128" marB="61128"/>
                </a:tc>
                <a:extLst>
                  <a:ext uri="{0D108BD9-81ED-4DB2-BD59-A6C34878D82A}">
                    <a16:rowId xmlns:a16="http://schemas.microsoft.com/office/drawing/2014/main" val="1406080515"/>
                  </a:ext>
                </a:extLst>
              </a:tr>
            </a:tbl>
          </a:graphicData>
        </a:graphic>
      </p:graphicFrame>
    </p:spTree>
    <p:extLst>
      <p:ext uri="{BB962C8B-B14F-4D97-AF65-F5344CB8AC3E}">
        <p14:creationId xmlns:p14="http://schemas.microsoft.com/office/powerpoint/2010/main" val="15171601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91DC6ABD-215C-4EA8-A483-CEF5B99AB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B1C92F-F8CF-F03C-3DE4-5B4BFE285E19}"/>
              </a:ext>
            </a:extLst>
          </p:cNvPr>
          <p:cNvSpPr>
            <a:spLocks noGrp="1"/>
          </p:cNvSpPr>
          <p:nvPr>
            <p:ph type="title"/>
          </p:nvPr>
        </p:nvSpPr>
        <p:spPr>
          <a:xfrm>
            <a:off x="599609" y="679730"/>
            <a:ext cx="4171994" cy="5376295"/>
          </a:xfrm>
        </p:spPr>
        <p:txBody>
          <a:bodyPr vert="horz" lIns="91440" tIns="45720" rIns="91440" bIns="45720" rtlCol="0" anchor="b">
            <a:normAutofit fontScale="90000"/>
          </a:bodyPr>
          <a:lstStyle/>
          <a:p>
            <a:br>
              <a:rPr lang="en-US" sz="1500" kern="1200" dirty="0">
                <a:solidFill>
                  <a:schemeClr val="tx1"/>
                </a:solidFill>
                <a:latin typeface="+mj-lt"/>
                <a:ea typeface="+mj-ea"/>
                <a:cs typeface="+mj-cs"/>
              </a:rPr>
            </a:br>
            <a:br>
              <a:rPr lang="en-US" sz="1500" kern="1200" dirty="0">
                <a:solidFill>
                  <a:schemeClr val="tx1"/>
                </a:solidFill>
                <a:latin typeface="+mj-lt"/>
                <a:ea typeface="+mj-ea"/>
                <a:cs typeface="+mj-cs"/>
              </a:rPr>
            </a:br>
            <a:r>
              <a:rPr lang="en-US" sz="2200" b="1" kern="1200" dirty="0">
                <a:solidFill>
                  <a:schemeClr val="tx1"/>
                </a:solidFill>
                <a:latin typeface="+mj-lt"/>
                <a:ea typeface="+mj-ea"/>
                <a:cs typeface="+mj-cs"/>
              </a:rPr>
              <a:t>Conclusion</a:t>
            </a:r>
            <a:br>
              <a:rPr lang="en-US" sz="2000" kern="1200" dirty="0">
                <a:solidFill>
                  <a:schemeClr val="tx1"/>
                </a:solidFill>
                <a:latin typeface="+mj-lt"/>
                <a:ea typeface="+mj-ea"/>
                <a:cs typeface="+mj-cs"/>
              </a:rPr>
            </a:br>
            <a:br>
              <a:rPr lang="en-US" sz="2000" kern="1200" dirty="0">
                <a:solidFill>
                  <a:schemeClr val="tx1"/>
                </a:solidFill>
                <a:latin typeface="+mj-lt"/>
                <a:ea typeface="+mj-ea"/>
                <a:cs typeface="+mj-cs"/>
              </a:rPr>
            </a:br>
            <a:br>
              <a:rPr lang="en-US" sz="2000" kern="1200" dirty="0">
                <a:solidFill>
                  <a:schemeClr val="tx1"/>
                </a:solidFill>
                <a:latin typeface="+mj-lt"/>
                <a:ea typeface="+mj-ea"/>
                <a:cs typeface="+mj-cs"/>
              </a:rPr>
            </a:br>
            <a:r>
              <a:rPr lang="en-US" sz="2000" kern="1200" dirty="0">
                <a:solidFill>
                  <a:schemeClr val="tx1"/>
                </a:solidFill>
                <a:latin typeface="+mj-lt"/>
                <a:ea typeface="+mj-ea"/>
                <a:cs typeface="+mj-cs"/>
              </a:rPr>
              <a:t>After </a:t>
            </a:r>
            <a:r>
              <a:rPr lang="en-US" sz="2000" kern="1200" dirty="0" err="1">
                <a:solidFill>
                  <a:schemeClr val="tx1"/>
                </a:solidFill>
                <a:latin typeface="+mj-lt"/>
                <a:ea typeface="+mj-ea"/>
                <a:cs typeface="+mj-cs"/>
              </a:rPr>
              <a:t>analysing</a:t>
            </a:r>
            <a:r>
              <a:rPr lang="en-US" sz="2000" kern="1200" dirty="0">
                <a:solidFill>
                  <a:schemeClr val="tx1"/>
                </a:solidFill>
                <a:latin typeface="+mj-lt"/>
                <a:ea typeface="+mj-ea"/>
                <a:cs typeface="+mj-cs"/>
              </a:rPr>
              <a:t> the PMI results, the ideal solution for TM Lewis is to establish a 24/7 online market (Solution C) where customers may check the stock availability themselves.</a:t>
            </a:r>
            <a:br>
              <a:rPr lang="en-US" sz="2000" kern="1200" dirty="0">
                <a:solidFill>
                  <a:schemeClr val="tx1"/>
                </a:solidFill>
                <a:latin typeface="+mj-lt"/>
                <a:ea typeface="+mj-ea"/>
                <a:cs typeface="+mj-cs"/>
              </a:rPr>
            </a:br>
            <a:br>
              <a:rPr lang="en-US" sz="2000" kern="1200" dirty="0">
                <a:solidFill>
                  <a:schemeClr val="tx1"/>
                </a:solidFill>
                <a:latin typeface="+mj-lt"/>
                <a:ea typeface="+mj-ea"/>
                <a:cs typeface="+mj-cs"/>
              </a:rPr>
            </a:br>
            <a:r>
              <a:rPr lang="en-US" sz="2000" kern="1200" dirty="0">
                <a:solidFill>
                  <a:schemeClr val="tx1"/>
                </a:solidFill>
                <a:latin typeface="+mj-lt"/>
                <a:ea typeface="+mj-ea"/>
                <a:cs typeface="+mj-cs"/>
              </a:rPr>
              <a:t>Due to market competition (other major clothing retailers were already online), going online is a step that any large business must take to succeed. This highlights how important an online store is for </a:t>
            </a:r>
            <a:r>
              <a:rPr lang="en-US" sz="2000" kern="1200">
                <a:solidFill>
                  <a:schemeClr val="tx1"/>
                </a:solidFill>
                <a:latin typeface="+mj-lt"/>
                <a:ea typeface="+mj-ea"/>
                <a:cs typeface="+mj-cs"/>
              </a:rPr>
              <a:t>TM Lewin.</a:t>
            </a:r>
            <a:br>
              <a:rPr lang="en-US" sz="2000" kern="1200" dirty="0">
                <a:solidFill>
                  <a:schemeClr val="tx1"/>
                </a:solidFill>
                <a:latin typeface="+mj-lt"/>
                <a:ea typeface="+mj-ea"/>
                <a:cs typeface="+mj-cs"/>
              </a:rPr>
            </a:br>
            <a:br>
              <a:rPr lang="en-US" sz="2000" kern="1200" dirty="0">
                <a:solidFill>
                  <a:schemeClr val="tx1"/>
                </a:solidFill>
                <a:latin typeface="+mj-lt"/>
                <a:ea typeface="+mj-ea"/>
                <a:cs typeface="+mj-cs"/>
              </a:rPr>
            </a:br>
            <a:r>
              <a:rPr lang="en-US" sz="2000" kern="1200" dirty="0">
                <a:solidFill>
                  <a:schemeClr val="tx1"/>
                </a:solidFill>
                <a:latin typeface="+mj-lt"/>
                <a:ea typeface="+mj-ea"/>
                <a:cs typeface="+mj-cs"/>
              </a:rPr>
              <a:t>Lockdown demonstrates that TM Lewin must be autonomous of their stores and adaptable for customers, whether they are in-person or online.</a:t>
            </a:r>
            <a:br>
              <a:rPr lang="en-US" sz="2000" kern="1200" dirty="0">
                <a:solidFill>
                  <a:schemeClr val="tx1"/>
                </a:solidFill>
                <a:latin typeface="+mj-lt"/>
                <a:ea typeface="+mj-ea"/>
                <a:cs typeface="+mj-cs"/>
              </a:rPr>
            </a:br>
            <a:endParaRPr lang="en-US" sz="2000" kern="1200" dirty="0">
              <a:solidFill>
                <a:schemeClr val="tx1"/>
              </a:solidFill>
              <a:latin typeface="+mj-lt"/>
              <a:ea typeface="+mj-ea"/>
              <a:cs typeface="+mj-cs"/>
            </a:endParaRPr>
          </a:p>
        </p:txBody>
      </p:sp>
      <p:grpSp>
        <p:nvGrpSpPr>
          <p:cNvPr id="39" name="Group 38">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16432" y="1"/>
            <a:ext cx="2446384" cy="5777808"/>
            <a:chOff x="329184" y="1"/>
            <a:chExt cx="524256" cy="5777808"/>
          </a:xfrm>
        </p:grpSpPr>
        <p:cxnSp>
          <p:nvCxnSpPr>
            <p:cNvPr id="40" name="Straight Connector 39">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41" name="Rectangle 40">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3" name="Rectangle 42">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6598" y="269324"/>
            <a:ext cx="6116779"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Gavel">
            <a:extLst>
              <a:ext uri="{FF2B5EF4-FFF2-40B4-BE49-F238E27FC236}">
                <a16:creationId xmlns:a16="http://schemas.microsoft.com/office/drawing/2014/main" id="{F8CA30CC-1EE0-EBB2-A12A-FCCCBCE2155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640572" y="569297"/>
            <a:ext cx="5608830" cy="5608830"/>
          </a:xfrm>
          <a:prstGeom prst="rect">
            <a:avLst/>
          </a:prstGeom>
        </p:spPr>
      </p:pic>
    </p:spTree>
    <p:extLst>
      <p:ext uri="{BB962C8B-B14F-4D97-AF65-F5344CB8AC3E}">
        <p14:creationId xmlns:p14="http://schemas.microsoft.com/office/powerpoint/2010/main" val="41867728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1413</TotalTime>
  <Words>647</Words>
  <Application>Microsoft Macintosh PowerPoint</Application>
  <PresentationFormat>Widescreen</PresentationFormat>
  <Paragraphs>86</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Solving the problem of Profit Decline in TM Lewin</vt:lpstr>
      <vt:lpstr>Underline the nature and the impact of the  Profit Decline in TM Lewin </vt:lpstr>
      <vt:lpstr>Identifying the causes of the Problem</vt:lpstr>
      <vt:lpstr>Cause and Effect of profit Decline in TM Lewis profit decline using Fishbone  Analysis</vt:lpstr>
      <vt:lpstr>PESTEL Analysis to identify external environmental causes of Profit Decline at TM Lewin</vt:lpstr>
      <vt:lpstr>From Pestel and Fishbone analysis underline the following main causes of Profit decline at TM Lewin:</vt:lpstr>
      <vt:lpstr>  Solutions which hit direct on  PROBLEMS A: Permanent discount cards  B: Change of clothes type for more casual and comfortable for home work  C: Develop online shopping and to opt in for delivery contracts such as : DPD, Hermes, DHL, Royal Mail. </vt:lpstr>
      <vt:lpstr>Using the GRID Analysis decision-making tool, the best solution is assessed:</vt:lpstr>
      <vt:lpstr>  Conclusion   After analysing the PMI results, the ideal solution for TM Lewis is to establish a 24/7 online market (Solution C) where customers may check the stock availability themselves.  Due to market competition (other major clothing retailers were already online), going online is a step that any large business must take to succeed. This highlights how important an online store is for TM Lewin.  Lockdown demonstrates that TM Lewin must be autonomous of their stores and adaptable for customers, whether they are in-person or online.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Solving the problem of Profit Decline in TM Lewin</dc:title>
  <dc:creator>Teodor Nuca (2129861)</dc:creator>
  <cp:lastModifiedBy>Teodor Nuca (2129861)</cp:lastModifiedBy>
  <cp:revision>1</cp:revision>
  <dcterms:created xsi:type="dcterms:W3CDTF">2022-10-30T20:13:14Z</dcterms:created>
  <dcterms:modified xsi:type="dcterms:W3CDTF">2022-10-31T19:47:06Z</dcterms:modified>
</cp:coreProperties>
</file>