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92" r:id="rId2"/>
    <p:sldId id="302" r:id="rId3"/>
    <p:sldId id="295" r:id="rId4"/>
    <p:sldId id="324" r:id="rId5"/>
    <p:sldId id="326" r:id="rId6"/>
    <p:sldId id="327" r:id="rId7"/>
    <p:sldId id="347" r:id="rId8"/>
    <p:sldId id="321" r:id="rId9"/>
    <p:sldId id="328" r:id="rId10"/>
    <p:sldId id="329" r:id="rId11"/>
    <p:sldId id="331" r:id="rId12"/>
    <p:sldId id="332" r:id="rId13"/>
    <p:sldId id="335" r:id="rId14"/>
    <p:sldId id="336" r:id="rId15"/>
    <p:sldId id="337" r:id="rId16"/>
    <p:sldId id="343" r:id="rId17"/>
    <p:sldId id="346" r:id="rId18"/>
  </p:sldIdLst>
  <p:sldSz cx="9144000" cy="6858000" type="screen4x3"/>
  <p:notesSz cx="6858000" cy="919956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i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DD7"/>
    <a:srgbClr val="FF6600"/>
    <a:srgbClr val="003300"/>
    <a:srgbClr val="9966FF"/>
    <a:srgbClr val="FFFF99"/>
    <a:srgbClr val="CCCC00"/>
    <a:srgbClr val="990033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74113"/>
            <a:ext cx="2971800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774113"/>
            <a:ext cx="2971800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1A6AADE1-170A-44DD-842C-E5A371215E0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523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8246812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33"/>
          <p:cNvGrpSpPr>
            <a:grpSpLocks/>
          </p:cNvGrpSpPr>
          <p:nvPr/>
        </p:nvGrpSpPr>
        <p:grpSpPr bwMode="auto">
          <a:xfrm>
            <a:off x="160338" y="0"/>
            <a:ext cx="8982075" cy="6845300"/>
            <a:chOff x="101" y="0"/>
            <a:chExt cx="5658" cy="4312"/>
          </a:xfrm>
        </p:grpSpPr>
        <p:sp>
          <p:nvSpPr>
            <p:cNvPr id="5" name="Rectangle 1026"/>
            <p:cNvSpPr>
              <a:spLocks noChangeArrowheads="1"/>
            </p:cNvSpPr>
            <p:nvPr/>
          </p:nvSpPr>
          <p:spPr bwMode="ltGray">
            <a:xfrm>
              <a:off x="149" y="0"/>
              <a:ext cx="150" cy="431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6" name="Rectangle 1027"/>
            <p:cNvSpPr>
              <a:spLocks noChangeArrowheads="1"/>
            </p:cNvSpPr>
            <p:nvPr/>
          </p:nvSpPr>
          <p:spPr bwMode="ltGray">
            <a:xfrm>
              <a:off x="277" y="0"/>
              <a:ext cx="235" cy="345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7" name="Rectangle 1028"/>
            <p:cNvSpPr>
              <a:spLocks noChangeArrowheads="1"/>
            </p:cNvSpPr>
            <p:nvPr/>
          </p:nvSpPr>
          <p:spPr bwMode="ltGray">
            <a:xfrm>
              <a:off x="203" y="0"/>
              <a:ext cx="682" cy="211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8" name="Rectangle 1029"/>
            <p:cNvSpPr>
              <a:spLocks noChangeArrowheads="1"/>
            </p:cNvSpPr>
            <p:nvPr/>
          </p:nvSpPr>
          <p:spPr bwMode="ltGray">
            <a:xfrm>
              <a:off x="288" y="0"/>
              <a:ext cx="160" cy="278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9" name="Rectangle 1030"/>
            <p:cNvSpPr>
              <a:spLocks noChangeArrowheads="1"/>
            </p:cNvSpPr>
            <p:nvPr/>
          </p:nvSpPr>
          <p:spPr bwMode="ltGray">
            <a:xfrm>
              <a:off x="373" y="1644"/>
              <a:ext cx="331" cy="76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10" name="Rectangle 1031"/>
            <p:cNvSpPr>
              <a:spLocks noChangeArrowheads="1"/>
            </p:cNvSpPr>
            <p:nvPr/>
          </p:nvSpPr>
          <p:spPr bwMode="ltGray">
            <a:xfrm>
              <a:off x="326" y="1560"/>
              <a:ext cx="5433" cy="84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  <p:sp>
          <p:nvSpPr>
            <p:cNvPr id="11" name="Line 1032"/>
            <p:cNvSpPr>
              <a:spLocks noChangeShapeType="1"/>
            </p:cNvSpPr>
            <p:nvPr/>
          </p:nvSpPr>
          <p:spPr bwMode="auto">
            <a:xfrm>
              <a:off x="101" y="1560"/>
              <a:ext cx="5604" cy="0"/>
            </a:xfrm>
            <a:prstGeom prst="line">
              <a:avLst/>
            </a:prstGeom>
            <a:noFill/>
            <a:ln w="12700">
              <a:solidFill>
                <a:schemeClr val="accent1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endParaRPr>
            </a:p>
          </p:txBody>
        </p:sp>
      </p:grpSp>
      <p:sp>
        <p:nvSpPr>
          <p:cNvPr id="3082" name="Rectangle 1034"/>
          <p:cNvSpPr>
            <a:spLocks noGrp="1" noChangeArrowheads="1"/>
          </p:cNvSpPr>
          <p:nvPr>
            <p:ph type="ctrTitle" sz="quarter"/>
          </p:nvPr>
        </p:nvSpPr>
        <p:spPr>
          <a:xfrm>
            <a:off x="762000" y="12954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83" name="Rectangle 103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524000" y="3505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103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1037"/>
          <p:cNvSpPr>
            <a:spLocks noGrp="1" noChangeArrowheads="1"/>
          </p:cNvSpPr>
          <p:nvPr>
            <p:ph type="ftr" sz="quarter" idx="11"/>
          </p:nvPr>
        </p:nvSpPr>
        <p:spPr>
          <a:xfrm>
            <a:off x="3276600" y="6248400"/>
            <a:ext cx="2895600" cy="457200"/>
          </a:xfrm>
        </p:spPr>
        <p:txBody>
          <a:bodyPr/>
          <a:lstStyle>
            <a:lvl1pPr>
              <a:defRPr i="1"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14" name="Rectangle 1038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pPr>
              <a:defRPr/>
            </a:pPr>
            <a:r>
              <a:rPr lang="en-US"/>
              <a:t>10-</a:t>
            </a:r>
            <a:fld id="{B007156D-1332-4242-873E-3B1484FAC35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10-</a:t>
            </a:r>
            <a:fld id="{FC46D155-B120-457D-9954-4A734525A3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4FE0C466-0F0B-457E-A499-8A0B3E4C1D8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B630CA95-3A55-432F-B4A7-47A970F917E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BDD26C38-CD03-42B9-B406-93F2015524C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3124200" y="5029200"/>
            <a:ext cx="5029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F50F7966-4E9A-4C83-9B1C-150D62E4ED4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C5FDCEF7-33F6-4CD3-A09E-ACCEA88D1C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8F01E764-C0A6-43E2-8CA2-CE37A026B7B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3178DDEB-0C5D-47FE-811F-83222F0D45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7050" y="228600"/>
            <a:ext cx="2038350" cy="5715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228600"/>
            <a:ext cx="5962650" cy="5715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9-</a:t>
            </a:r>
            <a:fld id="{5824E480-9152-410B-AEEC-0ADF7B508C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DD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228600"/>
            <a:ext cx="7772400" cy="116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8288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0" hangingPunct="0">
              <a:defRPr sz="140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667000" y="6553200"/>
            <a:ext cx="563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0" hangingPunct="0">
              <a:defRPr sz="1400" i="0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5532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400">
                <a:effectLst/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r>
              <a:rPr lang="en-US"/>
              <a:t>10-</a:t>
            </a:r>
            <a:fld id="{6BDDE4AD-35AC-46D1-8B5B-D662B61F42D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2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ransition/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5638800" cy="304800"/>
          </a:xfrm>
        </p:spPr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 </a:t>
            </a:r>
          </a:p>
        </p:txBody>
      </p:sp>
      <p:sp>
        <p:nvSpPr>
          <p:cNvPr id="1433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37846E8C-91B0-4639-842A-19063ED36BF6}" type="slidenum">
              <a:rPr lang="en-US" dirty="0" smtClean="0">
                <a:latin typeface="Arial" charset="0"/>
              </a:rPr>
              <a:pPr>
                <a:defRPr/>
              </a:pPr>
              <a:t>1</a:t>
            </a:fld>
            <a:endParaRPr lang="en-US" dirty="0" smtClean="0">
              <a:latin typeface="Arial" charset="0"/>
            </a:endParaRPr>
          </a:p>
        </p:txBody>
      </p:sp>
      <p:sp>
        <p:nvSpPr>
          <p:cNvPr id="14340" name="Rectangle 2"/>
          <p:cNvSpPr>
            <a:spLocks noGrp="1" noChangeArrowheads="1"/>
          </p:cNvSpPr>
          <p:nvPr>
            <p:ph type="title"/>
          </p:nvPr>
        </p:nvSpPr>
        <p:spPr>
          <a:xfrm>
            <a:off x="3276600" y="1219200"/>
            <a:ext cx="5257800" cy="685800"/>
          </a:xfrm>
        </p:spPr>
        <p:txBody>
          <a:bodyPr/>
          <a:lstStyle/>
          <a:p>
            <a:r>
              <a:rPr lang="en-US" sz="4400" dirty="0" smtClean="0">
                <a:solidFill>
                  <a:schemeClr val="accent1"/>
                </a:solidFill>
              </a:rPr>
              <a:t>Overview</a:t>
            </a:r>
          </a:p>
        </p:txBody>
      </p:sp>
      <p:sp>
        <p:nvSpPr>
          <p:cNvPr id="143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71800" y="1981200"/>
            <a:ext cx="5943600" cy="4191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Traditional media declining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Alternative media rising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Ugg – fashion conscious consumers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Alternative approaches</a:t>
            </a:r>
            <a:endParaRPr lang="en-US" sz="2000" smtClean="0"/>
          </a:p>
          <a:p>
            <a:pPr lvl="1">
              <a:lnSpc>
                <a:spcPct val="90000"/>
              </a:lnSpc>
            </a:pPr>
            <a:r>
              <a:rPr lang="en-US" sz="2000" smtClean="0"/>
              <a:t>Buzz marketing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Guerilla marketing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Product placement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Branded entertainment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Lifestyle marketing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In-store marketing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Brand communities</a:t>
            </a:r>
          </a:p>
          <a:p>
            <a:pPr>
              <a:lnSpc>
                <a:spcPct val="90000"/>
              </a:lnSpc>
            </a:pPr>
            <a:endParaRPr lang="en-US" sz="2400" smtClean="0"/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304800" y="6248400"/>
            <a:ext cx="1860550" cy="366713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sz="1800" i="0" dirty="0">
                <a:solidFill>
                  <a:schemeClr val="accent1"/>
                </a:solidFill>
                <a:latin typeface="Arial" pitchFamily="34" charset="0"/>
                <a:cs typeface="+mn-cs"/>
              </a:rPr>
              <a:t>Discussion Slide</a:t>
            </a:r>
            <a:endParaRPr lang="en-US" sz="1800" dirty="0">
              <a:solidFill>
                <a:schemeClr val="accent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5" name="Rectangle 9"/>
          <p:cNvSpPr>
            <a:spLocks noChangeArrowheads="1"/>
          </p:cNvSpPr>
          <p:nvPr/>
        </p:nvSpPr>
        <p:spPr bwMode="auto">
          <a:xfrm>
            <a:off x="0" y="3048000"/>
            <a:ext cx="29718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4" name="Rectangle 8"/>
          <p:cNvSpPr>
            <a:spLocks noChangeArrowheads="1"/>
          </p:cNvSpPr>
          <p:nvPr/>
        </p:nvSpPr>
        <p:spPr bwMode="auto">
          <a:xfrm>
            <a:off x="0" y="0"/>
            <a:ext cx="2971800" cy="36576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9707" name="Rectangle 11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971800" y="304800"/>
            <a:ext cx="5868988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0" hangingPunct="0">
              <a:defRPr/>
            </a:pPr>
            <a:r>
              <a:rPr lang="en-US" sz="4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+mn-cs"/>
              </a:rPr>
              <a:t>Alternative Marketing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1536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5DB7ADDF-45F9-4116-A378-342DAD614FAF}" type="slidenum">
              <a:rPr lang="en-US" dirty="0" smtClean="0">
                <a:latin typeface="Arial" charset="0"/>
              </a:rPr>
              <a:pPr>
                <a:defRPr/>
              </a:pPr>
              <a:t>2</a:t>
            </a:fld>
            <a:endParaRPr lang="en-US" dirty="0" smtClean="0">
              <a:latin typeface="Arial" charset="0"/>
            </a:endParaRPr>
          </a:p>
        </p:txBody>
      </p:sp>
      <p:sp>
        <p:nvSpPr>
          <p:cNvPr id="1536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8172450" cy="8382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Alternative Media Programs</a:t>
            </a:r>
          </a:p>
        </p:txBody>
      </p:sp>
      <p:sp>
        <p:nvSpPr>
          <p:cNvPr id="1536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19200" y="1371600"/>
            <a:ext cx="7620000" cy="2743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 smtClean="0"/>
              <a:t>Requires creativity and imagination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Identify intersect paths</a:t>
            </a:r>
          </a:p>
          <a:p>
            <a:pPr>
              <a:lnSpc>
                <a:spcPct val="90000"/>
              </a:lnSpc>
            </a:pPr>
            <a:r>
              <a:rPr lang="en-US" sz="2400" smtClean="0"/>
              <a:t>Alternative media programs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Buzz marketing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Guerilla marketing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Product placement</a:t>
            </a:r>
          </a:p>
          <a:p>
            <a:pPr lvl="1">
              <a:lnSpc>
                <a:spcPct val="90000"/>
              </a:lnSpc>
            </a:pPr>
            <a:r>
              <a:rPr lang="en-US" sz="2000" smtClean="0"/>
              <a:t>Lifestyle marketing</a:t>
            </a: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10" name="Picture 9" descr="stpat0703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67200" y="3200400"/>
            <a:ext cx="4572000" cy="3031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Rectangle 10"/>
          <p:cNvSpPr/>
          <p:nvPr/>
        </p:nvSpPr>
        <p:spPr>
          <a:xfrm>
            <a:off x="990600" y="4953000"/>
            <a:ext cx="316304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eaLnBrk="0" hangingPunct="0">
              <a:defRPr/>
            </a:pPr>
            <a:r>
              <a:rPr lang="en-US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+mn-cs"/>
              </a:rPr>
              <a:t>Alternative Media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A837E831-BD6A-4341-A912-9E9B8CFFCDEC}" type="slidenum">
              <a:rPr lang="en-US" dirty="0" smtClean="0">
                <a:latin typeface="Arial" charset="0"/>
              </a:rPr>
              <a:pPr>
                <a:defRPr/>
              </a:pPr>
              <a:t>3</a:t>
            </a:fld>
            <a:endParaRPr lang="en-US" dirty="0" smtClean="0">
              <a:latin typeface="Arial" charset="0"/>
            </a:endParaRPr>
          </a:p>
        </p:txBody>
      </p:sp>
      <p:sp>
        <p:nvSpPr>
          <p:cNvPr id="1741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91450" cy="7620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Consumers Who Like a Brand</a:t>
            </a:r>
          </a:p>
        </p:txBody>
      </p:sp>
      <p:sp>
        <p:nvSpPr>
          <p:cNvPr id="1741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838200" y="1676400"/>
            <a:ext cx="3505200" cy="4495800"/>
          </a:xfrm>
        </p:spPr>
        <p:txBody>
          <a:bodyPr/>
          <a:lstStyle/>
          <a:p>
            <a:r>
              <a:rPr lang="en-US" sz="2800" dirty="0" smtClean="0"/>
              <a:t>Ideal ambassador</a:t>
            </a:r>
          </a:p>
          <a:p>
            <a:pPr>
              <a:lnSpc>
                <a:spcPct val="90000"/>
              </a:lnSpc>
            </a:pPr>
            <a:r>
              <a:rPr lang="en-US" sz="2800" dirty="0" smtClean="0"/>
              <a:t>Word-of-mouth </a:t>
            </a:r>
          </a:p>
          <a:p>
            <a:pPr>
              <a:lnSpc>
                <a:spcPct val="90000"/>
              </a:lnSpc>
              <a:buNone/>
            </a:pPr>
            <a:r>
              <a:rPr lang="en-US" sz="2800" dirty="0" smtClean="0"/>
              <a:t>marketing</a:t>
            </a:r>
          </a:p>
          <a:p>
            <a:pPr lvl="1">
              <a:lnSpc>
                <a:spcPct val="90000"/>
              </a:lnSpc>
            </a:pPr>
            <a:r>
              <a:rPr lang="en-US" sz="2400" dirty="0" smtClean="0"/>
              <a:t>Higher credibility</a:t>
            </a:r>
          </a:p>
          <a:p>
            <a:r>
              <a:rPr lang="en-US" sz="2800" dirty="0" smtClean="0"/>
              <a:t>Buzz spread</a:t>
            </a:r>
          </a:p>
          <a:p>
            <a:pPr lvl="1"/>
            <a:r>
              <a:rPr lang="en-US" sz="2400" dirty="0" smtClean="0"/>
              <a:t>In person</a:t>
            </a:r>
          </a:p>
          <a:p>
            <a:pPr lvl="1"/>
            <a:r>
              <a:rPr lang="en-US" sz="2400" dirty="0" smtClean="0"/>
              <a:t>Internet</a:t>
            </a:r>
          </a:p>
          <a:p>
            <a:pPr lvl="2"/>
            <a:r>
              <a:rPr lang="en-US" sz="2000" dirty="0" smtClean="0"/>
              <a:t>Chat rooms</a:t>
            </a:r>
          </a:p>
          <a:p>
            <a:pPr lvl="2"/>
            <a:r>
              <a:rPr lang="en-US" sz="2000" dirty="0" smtClean="0"/>
              <a:t>Blogs</a:t>
            </a:r>
          </a:p>
          <a:p>
            <a:pPr lvl="2"/>
            <a:r>
              <a:rPr lang="en-US" sz="2000" dirty="0" smtClean="0"/>
              <a:t>E-mails</a:t>
            </a:r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17417" name="Picture 9" descr="Photo10.1-Drinking Red Bull-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3400" y="1524000"/>
            <a:ext cx="4503738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1945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0E213687-711B-4A1C-B690-E28E2132D392}" type="slidenum">
              <a:rPr lang="en-US" dirty="0" smtClean="0">
                <a:latin typeface="Arial" charset="0"/>
              </a:rPr>
              <a:pPr>
                <a:defRPr/>
              </a:pPr>
              <a:t>4</a:t>
            </a:fld>
            <a:endParaRPr lang="en-US" dirty="0" smtClean="0">
              <a:latin typeface="Arial" charset="0"/>
            </a:endParaRPr>
          </a:p>
        </p:txBody>
      </p:sp>
      <p:sp>
        <p:nvSpPr>
          <p:cNvPr id="1946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91450" cy="7620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Company Employees</a:t>
            </a:r>
          </a:p>
        </p:txBody>
      </p:sp>
      <p:sp>
        <p:nvSpPr>
          <p:cNvPr id="1946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90600" y="1600200"/>
            <a:ext cx="7391400" cy="2590800"/>
          </a:xfrm>
        </p:spPr>
        <p:txBody>
          <a:bodyPr/>
          <a:lstStyle/>
          <a:p>
            <a:r>
              <a:rPr lang="en-US" sz="2400" smtClean="0"/>
              <a:t>Employees posing as customers</a:t>
            </a:r>
          </a:p>
          <a:p>
            <a:r>
              <a:rPr lang="en-US" sz="2400" smtClean="0"/>
              <a:t>High risk approach</a:t>
            </a:r>
          </a:p>
          <a:p>
            <a:r>
              <a:rPr lang="en-US" sz="2400" smtClean="0"/>
              <a:t>Word of Mouth Marketing Association </a:t>
            </a:r>
            <a:r>
              <a:rPr lang="en-US" sz="1800" smtClean="0"/>
              <a:t>(WOMMA)</a:t>
            </a:r>
            <a:endParaRPr lang="en-US" sz="2000" smtClean="0"/>
          </a:p>
          <a:p>
            <a:pPr lvl="1"/>
            <a:r>
              <a:rPr lang="en-US" sz="2000" smtClean="0"/>
              <a:t>Honesty of relationship</a:t>
            </a:r>
          </a:p>
          <a:p>
            <a:pPr lvl="1"/>
            <a:r>
              <a:rPr lang="en-US" sz="2000" smtClean="0"/>
              <a:t>Honesty of opinion</a:t>
            </a:r>
          </a:p>
          <a:p>
            <a:pPr lvl="1"/>
            <a:r>
              <a:rPr lang="en-US" sz="2000" smtClean="0"/>
              <a:t>Honesty of identity</a:t>
            </a:r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2150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4A111A44-E5A5-425D-AE25-7E109DC8A97E}" type="slidenum">
              <a:rPr lang="en-US" dirty="0" smtClean="0">
                <a:latin typeface="Arial" charset="0"/>
              </a:rPr>
              <a:pPr>
                <a:defRPr/>
              </a:pPr>
              <a:t>5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150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91450" cy="7620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Buzz Marketing Preconditions</a:t>
            </a:r>
          </a:p>
        </p:txBody>
      </p:sp>
      <p:sp>
        <p:nvSpPr>
          <p:cNvPr id="2150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90600" y="1447800"/>
            <a:ext cx="7391400" cy="2971800"/>
          </a:xfrm>
        </p:spPr>
        <p:txBody>
          <a:bodyPr/>
          <a:lstStyle/>
          <a:p>
            <a:pPr marL="457200" indent="-457200"/>
            <a:r>
              <a:rPr lang="en-US" sz="2400" smtClean="0"/>
              <a:t>Brand must be unique, new, or perform better</a:t>
            </a:r>
          </a:p>
          <a:p>
            <a:pPr marL="457200" indent="-457200"/>
            <a:r>
              <a:rPr lang="en-US" sz="2400" smtClean="0"/>
              <a:t>Brand must stand out</a:t>
            </a:r>
          </a:p>
          <a:p>
            <a:pPr marL="457200" indent="-457200"/>
            <a:r>
              <a:rPr lang="en-US" sz="2400" smtClean="0"/>
              <a:t>Memorable advertising helps</a:t>
            </a:r>
          </a:p>
          <a:p>
            <a:pPr marL="857250" lvl="1" indent="-457200"/>
            <a:r>
              <a:rPr lang="en-US" sz="1800" smtClean="0"/>
              <a:t>Intriguing, different, and unique</a:t>
            </a:r>
          </a:p>
          <a:p>
            <a:pPr marL="457200" indent="-457200"/>
            <a:r>
              <a:rPr lang="en-US" sz="2400" smtClean="0"/>
              <a:t>Customers must get involved</a:t>
            </a:r>
          </a:p>
          <a:p>
            <a:pPr marL="457200" indent="-457200"/>
            <a:r>
              <a:rPr lang="en-US" sz="2400" smtClean="0"/>
              <a:t>Buzz marketing works because</a:t>
            </a:r>
          </a:p>
          <a:p>
            <a:pPr marL="857250" lvl="1" indent="-457200"/>
            <a:r>
              <a:rPr lang="en-US" sz="1800" smtClean="0"/>
              <a:t>People trust someone’s else’s opinion</a:t>
            </a:r>
          </a:p>
          <a:p>
            <a:pPr marL="857250" lvl="1" indent="-457200"/>
            <a:r>
              <a:rPr lang="en-US" sz="1800" smtClean="0"/>
              <a:t>People like to give their opinion</a:t>
            </a:r>
          </a:p>
          <a:p>
            <a:pPr marL="457200" indent="-457200"/>
            <a:endParaRPr lang="en-US" sz="2400" smtClean="0"/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21513" name="Picture 9" descr="P621002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3600" y="4171950"/>
            <a:ext cx="28956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225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3B045652-A12F-428E-BBFF-E48CF9CCBDBE}" type="slidenum">
              <a:rPr lang="en-US" dirty="0" smtClean="0">
                <a:latin typeface="Arial" charset="0"/>
              </a:rPr>
              <a:pPr>
                <a:defRPr/>
              </a:pPr>
              <a:t>6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253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91450" cy="7620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Guerilla Marketing</a:t>
            </a:r>
          </a:p>
        </p:txBody>
      </p:sp>
      <p:sp>
        <p:nvSpPr>
          <p:cNvPr id="2253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90600" y="1447800"/>
            <a:ext cx="7391400" cy="4572000"/>
          </a:xfrm>
        </p:spPr>
        <p:txBody>
          <a:bodyPr/>
          <a:lstStyle/>
          <a:p>
            <a:pPr marL="457200" indent="-457200"/>
            <a:r>
              <a:rPr lang="en-US" sz="2400" smtClean="0"/>
              <a:t>Developed by Jay Conrad Levinson</a:t>
            </a:r>
          </a:p>
          <a:p>
            <a:pPr marL="457200" indent="-457200"/>
            <a:r>
              <a:rPr lang="en-US" sz="2400" smtClean="0"/>
              <a:t>Instant results with unique, low-cost approaches</a:t>
            </a:r>
          </a:p>
          <a:p>
            <a:pPr marL="457200" indent="-457200"/>
            <a:r>
              <a:rPr lang="en-US" sz="2400" smtClean="0"/>
              <a:t>Focus on region or area</a:t>
            </a:r>
          </a:p>
          <a:p>
            <a:pPr marL="457200" indent="-457200"/>
            <a:r>
              <a:rPr lang="en-US" sz="2400" smtClean="0"/>
              <a:t>Create excitement</a:t>
            </a:r>
          </a:p>
          <a:p>
            <a:pPr marL="457200" indent="-457200"/>
            <a:r>
              <a:rPr lang="en-US" sz="2400" smtClean="0"/>
              <a:t>Involve interacting with consumers</a:t>
            </a:r>
          </a:p>
          <a:p>
            <a:pPr marL="457200" indent="-457200"/>
            <a:r>
              <a:rPr lang="en-US" sz="2400" smtClean="0"/>
              <a:t>Goal is to generate buzz</a:t>
            </a:r>
          </a:p>
          <a:p>
            <a:pPr marL="457200" indent="-457200"/>
            <a:r>
              <a:rPr lang="en-US" sz="2400" smtClean="0"/>
              <a:t>Harley Davidson “Cat shoot”</a:t>
            </a:r>
          </a:p>
          <a:p>
            <a:pPr marL="457200" indent="-457200"/>
            <a:r>
              <a:rPr lang="en-US" sz="2400" smtClean="0"/>
              <a:t>Grassroots efforts</a:t>
            </a:r>
          </a:p>
          <a:p>
            <a:pPr marL="457200" indent="-457200"/>
            <a:r>
              <a:rPr lang="en-US" sz="2400" smtClean="0"/>
              <a:t>Alternative media</a:t>
            </a:r>
          </a:p>
          <a:p>
            <a:pPr marL="457200" indent="-457200"/>
            <a:endParaRPr lang="en-US" sz="2400" smtClean="0"/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Copyright © 2010 Pearson Education, Inc. publishing as Prentice Hall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10-</a:t>
            </a:r>
            <a:fld id="{FC46D155-B120-457D-9954-4A734525A3BE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504950"/>
            <a:ext cx="4366691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83990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2355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F7456002-4647-4527-A7D5-87541AD7F6EA}" type="slidenum">
              <a:rPr lang="en-US" dirty="0" smtClean="0">
                <a:latin typeface="Arial" charset="0"/>
              </a:rPr>
              <a:pPr>
                <a:defRPr/>
              </a:pPr>
              <a:t>8</a:t>
            </a:fld>
            <a:endParaRPr lang="en-US" dirty="0" smtClean="0">
              <a:latin typeface="Arial" charset="0"/>
            </a:endParaRP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1143000" y="2057400"/>
            <a:ext cx="75438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To find new ways to communicate with customers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To interact with customers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To make advertising accessible to consumers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To impact a spot market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To create buzz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To build relationships with consumers</a:t>
            </a:r>
          </a:p>
        </p:txBody>
      </p:sp>
      <p:sp>
        <p:nvSpPr>
          <p:cNvPr id="12" name="Rectangle 1028"/>
          <p:cNvSpPr>
            <a:spLocks noChangeArrowheads="1"/>
          </p:cNvSpPr>
          <p:nvPr/>
        </p:nvSpPr>
        <p:spPr bwMode="auto">
          <a:xfrm>
            <a:off x="533400" y="228600"/>
            <a:ext cx="70104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1" name="Rectangle 1029"/>
          <p:cNvSpPr>
            <a:spLocks noChangeArrowheads="1"/>
          </p:cNvSpPr>
          <p:nvPr/>
        </p:nvSpPr>
        <p:spPr bwMode="auto">
          <a:xfrm>
            <a:off x="533400" y="838200"/>
            <a:ext cx="70104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eaLnBrk="0" hangingPunct="0"/>
            <a:endParaRPr lang="en-US" sz="2800"/>
          </a:p>
        </p:txBody>
      </p:sp>
      <p:sp>
        <p:nvSpPr>
          <p:cNvPr id="23563" name="Rectangle 1031"/>
          <p:cNvSpPr>
            <a:spLocks noChangeArrowheads="1"/>
          </p:cNvSpPr>
          <p:nvPr/>
        </p:nvSpPr>
        <p:spPr bwMode="auto">
          <a:xfrm>
            <a:off x="762000" y="838200"/>
            <a:ext cx="6705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b="1"/>
              <a:t>Reasons for Using Guerilla Marketing</a:t>
            </a:r>
          </a:p>
        </p:txBody>
      </p:sp>
      <p:sp>
        <p:nvSpPr>
          <p:cNvPr id="23564" name="Text Box 4"/>
          <p:cNvSpPr txBox="1">
            <a:spLocks noChangeArrowheads="1"/>
          </p:cNvSpPr>
          <p:nvPr/>
        </p:nvSpPr>
        <p:spPr bwMode="auto">
          <a:xfrm>
            <a:off x="914400" y="5791200"/>
            <a:ext cx="7940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1200" i="0"/>
              <a:t>Source: Adapted from Lin Zuo and Shari Veil, “Guerilla Marketing and the Aqua Teen Hunger Force Fiasco,” </a:t>
            </a:r>
            <a:r>
              <a:rPr lang="en-US" sz="1200"/>
              <a:t>Public Relations Quarterly</a:t>
            </a:r>
            <a:r>
              <a:rPr lang="en-US" sz="1200" i="0"/>
              <a:t>, Vol. 51, No. 4 (Winter 2006/.2007), pp. 8-11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2457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5C1C7C37-AEED-41B6-ABD3-F9C7F8D08C59}" type="slidenum">
              <a:rPr lang="en-US" dirty="0" smtClean="0">
                <a:latin typeface="Arial" charset="0"/>
              </a:rPr>
              <a:pPr>
                <a:defRPr/>
              </a:pPr>
              <a:t>9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458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91450" cy="762000"/>
          </a:xfrm>
        </p:spPr>
        <p:txBody>
          <a:bodyPr/>
          <a:lstStyle/>
          <a:p>
            <a:pPr algn="ctr"/>
            <a:r>
              <a:rPr lang="en-US" sz="4800" smtClean="0">
                <a:solidFill>
                  <a:srgbClr val="FF3300"/>
                </a:solidFill>
              </a:rPr>
              <a:t>Product Placement</a:t>
            </a:r>
          </a:p>
        </p:txBody>
      </p:sp>
      <p:sp>
        <p:nvSpPr>
          <p:cNvPr id="2458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90600" y="1295400"/>
            <a:ext cx="7391400" cy="4572000"/>
          </a:xfrm>
        </p:spPr>
        <p:txBody>
          <a:bodyPr/>
          <a:lstStyle/>
          <a:p>
            <a:pPr marL="457200" indent="-457200"/>
            <a:r>
              <a:rPr lang="en-US" sz="2400" smtClean="0"/>
              <a:t>Advertisers believe</a:t>
            </a:r>
          </a:p>
          <a:p>
            <a:pPr marL="857250" lvl="1" indent="-457200"/>
            <a:r>
              <a:rPr lang="en-US" sz="2000" smtClean="0"/>
              <a:t>Increased brand awareness</a:t>
            </a:r>
          </a:p>
          <a:p>
            <a:pPr marL="857250" lvl="1" indent="-457200"/>
            <a:r>
              <a:rPr lang="en-US" sz="2000" smtClean="0"/>
              <a:t>Positive attitude towards the brand</a:t>
            </a:r>
          </a:p>
          <a:p>
            <a:pPr marL="457200" indent="-457200"/>
            <a:r>
              <a:rPr lang="en-US" sz="2400" smtClean="0"/>
              <a:t>No immediate impact on sales</a:t>
            </a:r>
          </a:p>
          <a:p>
            <a:pPr marL="457200" indent="-457200"/>
            <a:r>
              <a:rPr lang="en-US" sz="2400" smtClean="0"/>
              <a:t>Nielsen Research</a:t>
            </a:r>
          </a:p>
          <a:p>
            <a:pPr marL="857250" lvl="1" indent="-457200"/>
            <a:r>
              <a:rPr lang="en-US" sz="2000" smtClean="0"/>
              <a:t>“Emotionally engaging” TV shows recognized by 43% more viewers</a:t>
            </a:r>
          </a:p>
          <a:p>
            <a:pPr marL="857250" lvl="1" indent="-457200"/>
            <a:r>
              <a:rPr lang="en-US" sz="2000" smtClean="0"/>
              <a:t>“Highly enjoyed programs” brand recognition increased 29% compared to 21% for commercial spots</a:t>
            </a:r>
          </a:p>
          <a:p>
            <a:pPr marL="857250" lvl="1" indent="-457200"/>
            <a:r>
              <a:rPr lang="en-US" sz="2000" smtClean="0"/>
              <a:t>Positive brand feelings increased 85% compared to 75% for commercial spots.</a:t>
            </a:r>
          </a:p>
          <a:p>
            <a:pPr marL="457200" indent="-457200"/>
            <a:r>
              <a:rPr lang="en-US" sz="2400" smtClean="0"/>
              <a:t>Low cost per viewer</a:t>
            </a:r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2560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E930AD40-C536-4B28-B0A6-C14F5C27FDEC}" type="slidenum">
              <a:rPr lang="en-US" dirty="0" smtClean="0">
                <a:latin typeface="Arial" charset="0"/>
              </a:rPr>
              <a:pPr>
                <a:defRPr/>
              </a:pPr>
              <a:t>10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560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7791450" cy="762000"/>
          </a:xfrm>
        </p:spPr>
        <p:txBody>
          <a:bodyPr/>
          <a:lstStyle/>
          <a:p>
            <a:pPr algn="ctr"/>
            <a:r>
              <a:rPr lang="en-US" sz="4400" smtClean="0">
                <a:solidFill>
                  <a:srgbClr val="FF3300"/>
                </a:solidFill>
              </a:rPr>
              <a:t>Branded Entertainment</a:t>
            </a:r>
          </a:p>
        </p:txBody>
      </p:sp>
      <p:sp>
        <p:nvSpPr>
          <p:cNvPr id="2560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90600" y="1295400"/>
            <a:ext cx="7391400" cy="1676400"/>
          </a:xfrm>
        </p:spPr>
        <p:txBody>
          <a:bodyPr/>
          <a:lstStyle/>
          <a:p>
            <a:pPr marL="457200" indent="-457200"/>
            <a:r>
              <a:rPr lang="en-US" sz="2400" smtClean="0"/>
              <a:t>Brand woven into the storyline</a:t>
            </a:r>
          </a:p>
          <a:p>
            <a:pPr marL="457200" indent="-457200"/>
            <a:r>
              <a:rPr lang="en-US" sz="2400" smtClean="0"/>
              <a:t>Use increased sharply with reality shows</a:t>
            </a:r>
          </a:p>
          <a:p>
            <a:pPr marL="457200" indent="-457200"/>
            <a:r>
              <a:rPr lang="en-US" sz="2400" smtClean="0"/>
              <a:t>Also found in novels, plays, songs, and movies</a:t>
            </a:r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25609" name="Picture 10" descr="M10_CLOW9423_04_SE_C1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2971800"/>
            <a:ext cx="4465638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2765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9A5CF602-E957-4FDB-A788-589A7CDD62C9}" type="slidenum">
              <a:rPr lang="en-US" dirty="0" smtClean="0">
                <a:latin typeface="Arial" charset="0"/>
              </a:rPr>
              <a:pPr>
                <a:defRPr/>
              </a:pPr>
              <a:t>11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765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304800"/>
            <a:ext cx="8077200" cy="1066800"/>
          </a:xfrm>
        </p:spPr>
        <p:txBody>
          <a:bodyPr/>
          <a:lstStyle/>
          <a:p>
            <a:pPr algn="ctr"/>
            <a:r>
              <a:rPr lang="en-US" smtClean="0">
                <a:solidFill>
                  <a:srgbClr val="FF3300"/>
                </a:solidFill>
              </a:rPr>
              <a:t>Product Placement </a:t>
            </a:r>
            <a:r>
              <a:rPr lang="en-US" sz="2800" smtClean="0">
                <a:solidFill>
                  <a:srgbClr val="FF3300"/>
                </a:solidFill>
              </a:rPr>
              <a:t>and</a:t>
            </a:r>
            <a:br>
              <a:rPr lang="en-US" sz="2800" smtClean="0">
                <a:solidFill>
                  <a:srgbClr val="FF3300"/>
                </a:solidFill>
              </a:rPr>
            </a:br>
            <a:r>
              <a:rPr lang="en-US" sz="2800" smtClean="0">
                <a:solidFill>
                  <a:srgbClr val="FF3300"/>
                </a:solidFill>
              </a:rPr>
              <a:t> </a:t>
            </a:r>
            <a:r>
              <a:rPr lang="en-US" smtClean="0">
                <a:solidFill>
                  <a:srgbClr val="FF3300"/>
                </a:solidFill>
              </a:rPr>
              <a:t>Branded Entertainment</a:t>
            </a:r>
          </a:p>
        </p:txBody>
      </p:sp>
      <p:sp>
        <p:nvSpPr>
          <p:cNvPr id="2765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143000" y="1752600"/>
            <a:ext cx="7315200" cy="3810000"/>
          </a:xfrm>
        </p:spPr>
        <p:txBody>
          <a:bodyPr/>
          <a:lstStyle/>
          <a:p>
            <a:pPr marL="457200" indent="-457200"/>
            <a:r>
              <a:rPr lang="en-US" sz="2000" smtClean="0"/>
              <a:t>Work because no call to action</a:t>
            </a:r>
          </a:p>
          <a:p>
            <a:pPr marL="457200" indent="-457200"/>
            <a:r>
              <a:rPr lang="en-US" sz="2000" smtClean="0"/>
              <a:t>Goal is to increase brand awareness and liking</a:t>
            </a:r>
          </a:p>
          <a:p>
            <a:pPr marL="457200" indent="-457200"/>
            <a:r>
              <a:rPr lang="en-US" sz="2000" smtClean="0"/>
              <a:t>Placements work best when logical fit</a:t>
            </a:r>
          </a:p>
          <a:p>
            <a:pPr marL="457200" indent="-457200"/>
            <a:r>
              <a:rPr lang="en-US" sz="2000" smtClean="0"/>
              <a:t>Negative/positive scene impacts reaction</a:t>
            </a:r>
          </a:p>
          <a:p>
            <a:pPr marL="457200" indent="-457200"/>
            <a:r>
              <a:rPr lang="en-US" sz="2000" smtClean="0"/>
              <a:t>Bypasses legislation</a:t>
            </a:r>
          </a:p>
          <a:p>
            <a:pPr marL="457200" indent="-457200"/>
            <a:r>
              <a:rPr lang="en-US" sz="2000" smtClean="0"/>
              <a:t>Increase in placement budgets</a:t>
            </a:r>
          </a:p>
          <a:p>
            <a:pPr marL="857250" lvl="1" indent="-457200"/>
            <a:r>
              <a:rPr lang="en-US" sz="1800" smtClean="0"/>
              <a:t>Brand’s appeal stronger in non-advertising context</a:t>
            </a:r>
          </a:p>
          <a:p>
            <a:pPr marL="857250" lvl="1" indent="-457200"/>
            <a:r>
              <a:rPr lang="en-US" sz="1800" smtClean="0"/>
              <a:t>Perception of what others think is important to consumers</a:t>
            </a:r>
          </a:p>
          <a:p>
            <a:pPr marL="857250" lvl="1" indent="-457200"/>
            <a:r>
              <a:rPr lang="en-US" sz="1800" smtClean="0"/>
              <a:t>Provides postpurchase reassurance</a:t>
            </a:r>
          </a:p>
          <a:p>
            <a:pPr marL="857250" lvl="1" indent="-457200"/>
            <a:r>
              <a:rPr lang="en-US" sz="1800" smtClean="0"/>
              <a:t>Program can provide evidence of a brand’s advantage</a:t>
            </a:r>
          </a:p>
          <a:p>
            <a:pPr marL="457200" indent="-457200"/>
            <a:endParaRPr lang="en-US" sz="2000" smtClean="0"/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2867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1EDCC0FB-9F0E-4F1E-9A09-4EED55C47CD8}" type="slidenum">
              <a:rPr lang="en-US" dirty="0" smtClean="0">
                <a:latin typeface="Arial" charset="0"/>
              </a:rPr>
              <a:pPr>
                <a:defRPr/>
              </a:pPr>
              <a:t>12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867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38200" y="228600"/>
            <a:ext cx="8001000" cy="914400"/>
          </a:xfrm>
        </p:spPr>
        <p:txBody>
          <a:bodyPr/>
          <a:lstStyle/>
          <a:p>
            <a:pPr algn="ctr"/>
            <a:r>
              <a:rPr lang="en-US" sz="4800" smtClean="0">
                <a:solidFill>
                  <a:srgbClr val="FF3300"/>
                </a:solidFill>
              </a:rPr>
              <a:t>Video Game Advertising</a:t>
            </a:r>
          </a:p>
        </p:txBody>
      </p:sp>
      <p:sp>
        <p:nvSpPr>
          <p:cNvPr id="2867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90600" y="1371600"/>
            <a:ext cx="7391400" cy="4800600"/>
          </a:xfrm>
        </p:spPr>
        <p:txBody>
          <a:bodyPr/>
          <a:lstStyle/>
          <a:p>
            <a:pPr marL="457200" indent="-457200"/>
            <a:r>
              <a:rPr lang="en-US" sz="2800" dirty="0" smtClean="0"/>
              <a:t>Very attractive market</a:t>
            </a:r>
          </a:p>
          <a:p>
            <a:pPr marL="857250" lvl="1" indent="-457200"/>
            <a:r>
              <a:rPr lang="en-US" sz="2400" dirty="0" smtClean="0"/>
              <a:t>75% of online households spend at least 1 hour per month playing online games</a:t>
            </a:r>
          </a:p>
          <a:p>
            <a:pPr marL="857250" lvl="1" indent="-457200"/>
            <a:r>
              <a:rPr lang="en-US" sz="2400" dirty="0" smtClean="0"/>
              <a:t>27% average 30 hours or more</a:t>
            </a:r>
          </a:p>
          <a:p>
            <a:pPr marL="857250" lvl="1" indent="-457200"/>
            <a:r>
              <a:rPr lang="en-US" sz="2400" dirty="0" smtClean="0"/>
              <a:t>Primary market is 17-34 year old males</a:t>
            </a:r>
          </a:p>
          <a:p>
            <a:pPr marL="1257300" lvl="2" indent="-457200"/>
            <a:r>
              <a:rPr lang="en-US" sz="1800" dirty="0" smtClean="0"/>
              <a:t>Have become difficult to reach</a:t>
            </a:r>
          </a:p>
          <a:p>
            <a:pPr marL="1257300" lvl="2" indent="-457200"/>
            <a:r>
              <a:rPr lang="en-US" sz="1800" dirty="0" smtClean="0"/>
              <a:t>Play shooting games</a:t>
            </a:r>
          </a:p>
          <a:p>
            <a:pPr marL="857250" lvl="1" indent="-457200"/>
            <a:r>
              <a:rPr lang="en-US" sz="2400" dirty="0" smtClean="0"/>
              <a:t>Fastest growing market is females</a:t>
            </a:r>
          </a:p>
          <a:p>
            <a:pPr marL="1257300" lvl="2" indent="-457200"/>
            <a:r>
              <a:rPr lang="en-US" sz="1800" dirty="0" smtClean="0"/>
              <a:t>Now 20% of market</a:t>
            </a:r>
          </a:p>
          <a:p>
            <a:pPr marL="1257300" lvl="2" indent="-457200"/>
            <a:r>
              <a:rPr lang="en-US" sz="1800" dirty="0" smtClean="0"/>
              <a:t>Play puzzle and cerebral games</a:t>
            </a:r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3174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37960177-25BC-443B-A994-90D99E5AB017}" type="slidenum">
              <a:rPr lang="en-US" dirty="0" smtClean="0">
                <a:latin typeface="Arial" charset="0"/>
              </a:rPr>
              <a:pPr>
                <a:defRPr/>
              </a:pPr>
              <a:t>13</a:t>
            </a:fld>
            <a:endParaRPr lang="en-US" dirty="0" smtClean="0">
              <a:latin typeface="Arial" charset="0"/>
            </a:endParaRPr>
          </a:p>
        </p:txBody>
      </p:sp>
      <p:sp>
        <p:nvSpPr>
          <p:cNvPr id="3174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38200" y="228600"/>
            <a:ext cx="8001000" cy="6858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3300"/>
                </a:solidFill>
              </a:rPr>
              <a:t>Alternative Media Venues</a:t>
            </a:r>
          </a:p>
        </p:txBody>
      </p:sp>
      <p:sp>
        <p:nvSpPr>
          <p:cNvPr id="3174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876800" y="1219200"/>
            <a:ext cx="3962400" cy="5105400"/>
          </a:xfrm>
        </p:spPr>
        <p:txBody>
          <a:bodyPr/>
          <a:lstStyle/>
          <a:p>
            <a:pPr marL="457200" indent="-457200"/>
            <a:r>
              <a:rPr lang="en-US" sz="2400" smtClean="0"/>
              <a:t>Cinema</a:t>
            </a:r>
          </a:p>
          <a:p>
            <a:pPr marL="457200" indent="-457200"/>
            <a:r>
              <a:rPr lang="en-US" sz="2400" smtClean="0"/>
              <a:t>In-tunnel, subway</a:t>
            </a:r>
          </a:p>
          <a:p>
            <a:pPr marL="457200" indent="-457200"/>
            <a:r>
              <a:rPr lang="en-US" sz="2400" smtClean="0"/>
              <a:t>Parking lot</a:t>
            </a:r>
          </a:p>
          <a:p>
            <a:pPr marL="457200" indent="-457200"/>
            <a:r>
              <a:rPr lang="en-US" sz="2400" smtClean="0"/>
              <a:t>Escalator</a:t>
            </a:r>
          </a:p>
          <a:p>
            <a:pPr marL="457200" indent="-457200"/>
            <a:r>
              <a:rPr lang="en-US" sz="2400" smtClean="0"/>
              <a:t>Airline in-flight</a:t>
            </a:r>
          </a:p>
          <a:p>
            <a:pPr marL="457200" indent="-457200"/>
            <a:r>
              <a:rPr lang="en-US" sz="2400" smtClean="0"/>
              <a:t>Leaflets and brochures</a:t>
            </a:r>
          </a:p>
          <a:p>
            <a:pPr marL="457200" indent="-457200"/>
            <a:r>
              <a:rPr lang="en-US" sz="2400" smtClean="0"/>
              <a:t>Carry home menus</a:t>
            </a:r>
          </a:p>
          <a:p>
            <a:pPr marL="457200" indent="-457200"/>
            <a:r>
              <a:rPr lang="en-US" sz="2400" smtClean="0"/>
              <a:t>Carry home bags</a:t>
            </a:r>
          </a:p>
          <a:p>
            <a:pPr marL="457200" indent="-457200"/>
            <a:r>
              <a:rPr lang="en-US" sz="2400" smtClean="0"/>
              <a:t>Clothing</a:t>
            </a:r>
          </a:p>
          <a:p>
            <a:pPr marL="457200" indent="-457200"/>
            <a:r>
              <a:rPr lang="en-US" sz="2400" smtClean="0"/>
              <a:t>Mall signs</a:t>
            </a:r>
          </a:p>
          <a:p>
            <a:pPr marL="457200" indent="-457200"/>
            <a:r>
              <a:rPr lang="en-US" sz="2400" smtClean="0"/>
              <a:t>Kiosks</a:t>
            </a:r>
            <a:endParaRPr lang="en-US" sz="1800" smtClean="0"/>
          </a:p>
          <a:p>
            <a:pPr marL="457200" indent="-457200"/>
            <a:endParaRPr lang="en-US" sz="2400" smtClean="0"/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pic>
        <p:nvPicPr>
          <p:cNvPr id="31753" name="Picture 9" descr="M10_CLOW9423_04_SE_C1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1143000"/>
            <a:ext cx="3721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4" name="Picture 10" descr="M10_CLOW9423_04_SE_C1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3581400"/>
            <a:ext cx="3733800" cy="248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3277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C24C9D72-6FEA-45A2-9728-5D8C2203BC06}" type="slidenum">
              <a:rPr lang="en-US" dirty="0" smtClean="0">
                <a:latin typeface="Arial" charset="0"/>
              </a:rPr>
              <a:pPr>
                <a:defRPr/>
              </a:pPr>
              <a:t>14</a:t>
            </a:fld>
            <a:endParaRPr lang="en-US" dirty="0" smtClean="0">
              <a:latin typeface="Arial" charset="0"/>
            </a:endParaRPr>
          </a:p>
        </p:txBody>
      </p:sp>
      <p:sp>
        <p:nvSpPr>
          <p:cNvPr id="60420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60422" name="Rectangle 6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12" name="Rectangle 1028"/>
          <p:cNvSpPr>
            <a:spLocks noChangeArrowheads="1"/>
          </p:cNvSpPr>
          <p:nvPr/>
        </p:nvSpPr>
        <p:spPr bwMode="auto">
          <a:xfrm>
            <a:off x="533400" y="228600"/>
            <a:ext cx="7391400" cy="609600"/>
          </a:xfrm>
          <a:prstGeom prst="rect">
            <a:avLst/>
          </a:prstGeom>
          <a:solidFill>
            <a:srgbClr val="333399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32776" name="Rectangle 1029"/>
          <p:cNvSpPr>
            <a:spLocks noChangeArrowheads="1"/>
          </p:cNvSpPr>
          <p:nvPr/>
        </p:nvSpPr>
        <p:spPr bwMode="auto">
          <a:xfrm>
            <a:off x="533400" y="838200"/>
            <a:ext cx="7391400" cy="609600"/>
          </a:xfrm>
          <a:prstGeom prst="rect">
            <a:avLst/>
          </a:prstGeom>
          <a:solidFill>
            <a:srgbClr val="CCFFCC"/>
          </a:solidFill>
          <a:ln w="12700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eaLnBrk="0" hangingPunct="0"/>
            <a:endParaRPr lang="en-US" sz="2800"/>
          </a:p>
        </p:txBody>
      </p:sp>
      <p:sp>
        <p:nvSpPr>
          <p:cNvPr id="32778" name="Rectangle 1031"/>
          <p:cNvSpPr>
            <a:spLocks noChangeArrowheads="1"/>
          </p:cNvSpPr>
          <p:nvPr/>
        </p:nvSpPr>
        <p:spPr bwMode="auto">
          <a:xfrm>
            <a:off x="762000" y="838200"/>
            <a:ext cx="69342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 anchor="ctr"/>
          <a:lstStyle/>
          <a:p>
            <a:pPr eaLnBrk="0" hangingPunct="0"/>
            <a:r>
              <a:rPr lang="en-US" sz="2000" b="1" dirty="0"/>
              <a:t>Types of Advertising that Most Influenced Clothing Purchases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914400" y="1905000"/>
            <a:ext cx="78486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3200" b="1" i="0" u="sng" kern="0" dirty="0">
                <a:solidFill>
                  <a:srgbClr val="FF0000"/>
                </a:solidFill>
                <a:latin typeface="+mn-lt"/>
                <a:cs typeface="+mn-cs"/>
              </a:rPr>
              <a:t>In-store advertising </a:t>
            </a:r>
            <a:r>
              <a:rPr lang="en-US" sz="3200" b="1" i="0" kern="0" dirty="0">
                <a:solidFill>
                  <a:srgbClr val="FF0000"/>
                </a:solidFill>
                <a:latin typeface="+mn-lt"/>
                <a:cs typeface="+mn-cs"/>
              </a:rPr>
              <a:t>(52.6%)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b="1" i="0" kern="0" dirty="0">
                <a:latin typeface="+mn-lt"/>
                <a:cs typeface="+mn-cs"/>
              </a:rPr>
              <a:t>Print ads (23.9%)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b="1" i="0" kern="0" dirty="0">
                <a:latin typeface="+mn-lt"/>
                <a:cs typeface="+mn-cs"/>
              </a:rPr>
              <a:t>Word-of-mouth communications (15.8%)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b="1" i="0" kern="0" dirty="0">
                <a:latin typeface="+mn-lt"/>
                <a:cs typeface="+mn-cs"/>
              </a:rPr>
              <a:t>Television ads (14.1%)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b="1" i="0" kern="0" dirty="0">
                <a:latin typeface="+mn-lt"/>
                <a:cs typeface="+mn-cs"/>
              </a:rPr>
              <a:t>Internet ads (10.4%)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b="1" i="0" kern="0" dirty="0">
                <a:latin typeface="+mn-lt"/>
                <a:cs typeface="+mn-cs"/>
              </a:rPr>
              <a:t>Direct mail (7.4%)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b="1" i="0" kern="0" dirty="0">
                <a:latin typeface="+mn-lt"/>
                <a:cs typeface="+mn-cs"/>
              </a:rPr>
              <a:t>Radio ads (1.8%)</a:t>
            </a:r>
          </a:p>
        </p:txBody>
      </p:sp>
      <p:sp>
        <p:nvSpPr>
          <p:cNvPr id="32780" name="Text Box 4"/>
          <p:cNvSpPr txBox="1">
            <a:spLocks noChangeArrowheads="1"/>
          </p:cNvSpPr>
          <p:nvPr/>
        </p:nvSpPr>
        <p:spPr bwMode="auto">
          <a:xfrm>
            <a:off x="1066800" y="5867400"/>
            <a:ext cx="73152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1200" i="0"/>
              <a:t>Source: Adapted from Amy Johannes, “Snap Decisions,” Promo, Vol. 18, No. 11 (October 2005), p. 16.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337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502DD566-9F22-48D1-B693-0DF0E589D677}" type="slidenum">
              <a:rPr lang="en-US" dirty="0" smtClean="0">
                <a:latin typeface="Arial" charset="0"/>
              </a:rPr>
              <a:pPr>
                <a:defRPr/>
              </a:pPr>
              <a:t>15</a:t>
            </a:fld>
            <a:endParaRPr lang="en-US" dirty="0" smtClean="0">
              <a:latin typeface="Arial" charset="0"/>
            </a:endParaRPr>
          </a:p>
        </p:txBody>
      </p:sp>
      <p:sp>
        <p:nvSpPr>
          <p:cNvPr id="3379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38200" y="228600"/>
            <a:ext cx="8001000" cy="914400"/>
          </a:xfrm>
        </p:spPr>
        <p:txBody>
          <a:bodyPr/>
          <a:lstStyle/>
          <a:p>
            <a:pPr algn="ctr"/>
            <a:r>
              <a:rPr lang="en-US" sz="4800" smtClean="0">
                <a:solidFill>
                  <a:srgbClr val="FF3300"/>
                </a:solidFill>
              </a:rPr>
              <a:t>In-Store Marketing</a:t>
            </a:r>
          </a:p>
        </p:txBody>
      </p:sp>
      <p:sp>
        <p:nvSpPr>
          <p:cNvPr id="3379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990600" y="1447800"/>
            <a:ext cx="7391400" cy="4724400"/>
          </a:xfrm>
        </p:spPr>
        <p:txBody>
          <a:bodyPr/>
          <a:lstStyle/>
          <a:p>
            <a:pPr marL="457200" indent="-457200"/>
            <a:r>
              <a:rPr lang="en-US" sz="2800" smtClean="0"/>
              <a:t>70% of purchase decisions made in store</a:t>
            </a:r>
          </a:p>
          <a:p>
            <a:pPr marL="457200" indent="-457200"/>
            <a:r>
              <a:rPr lang="en-US" sz="2800" smtClean="0"/>
              <a:t>In-store atmospherics</a:t>
            </a:r>
          </a:p>
          <a:p>
            <a:pPr marL="857250" lvl="1" indent="-457200"/>
            <a:r>
              <a:rPr lang="en-US" sz="2400" smtClean="0"/>
              <a:t>Sight, sound, and scent</a:t>
            </a:r>
          </a:p>
          <a:p>
            <a:pPr marL="457200" indent="-457200"/>
            <a:r>
              <a:rPr lang="en-US" sz="2800" smtClean="0"/>
              <a:t>Video screens and television monitors</a:t>
            </a:r>
          </a:p>
          <a:p>
            <a:pPr marL="857250" lvl="1" indent="-457200"/>
            <a:r>
              <a:rPr lang="en-US" sz="2400" smtClean="0"/>
              <a:t>Customize messages</a:t>
            </a:r>
          </a:p>
          <a:p>
            <a:pPr marL="457200" indent="-457200"/>
            <a:r>
              <a:rPr lang="en-US" sz="2800" smtClean="0"/>
              <a:t>The Salon Channel</a:t>
            </a:r>
          </a:p>
          <a:p>
            <a:pPr marL="457200" indent="-457200"/>
            <a:r>
              <a:rPr lang="en-US" sz="2800" smtClean="0"/>
              <a:t>Wal-Mart</a:t>
            </a:r>
          </a:p>
          <a:p>
            <a:pPr marL="857250" lvl="1" indent="-457200"/>
            <a:r>
              <a:rPr lang="en-US" sz="2400" smtClean="0"/>
              <a:t>127 million shoppers per week</a:t>
            </a:r>
          </a:p>
          <a:p>
            <a:pPr marL="457200" indent="-457200"/>
            <a:r>
              <a:rPr lang="en-US" sz="2800" smtClean="0"/>
              <a:t>Unilever</a:t>
            </a:r>
            <a:endParaRPr lang="en-US" sz="2000" smtClean="0"/>
          </a:p>
          <a:p>
            <a:pPr marL="457200" indent="-457200"/>
            <a:endParaRPr lang="en-US" sz="2800" smtClean="0"/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3481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1E4638BF-CB2E-4066-82B9-5BE684EBFB17}" type="slidenum">
              <a:rPr lang="en-US" dirty="0" smtClean="0">
                <a:latin typeface="Arial" charset="0"/>
              </a:rPr>
              <a:pPr>
                <a:defRPr/>
              </a:pPr>
              <a:t>16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3482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7772400" cy="1143000"/>
          </a:xfrm>
        </p:spPr>
        <p:txBody>
          <a:bodyPr/>
          <a:lstStyle/>
          <a:p>
            <a:pPr algn="ctr"/>
            <a:r>
              <a:rPr lang="en-US" sz="4400" smtClean="0">
                <a:solidFill>
                  <a:srgbClr val="FF0000"/>
                </a:solidFill>
              </a:rPr>
              <a:t>Point-of-Purchase Displays</a:t>
            </a:r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 bwMode="auto">
          <a:xfrm>
            <a:off x="990600" y="1295400"/>
            <a:ext cx="74676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Location is key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Last chance to reach buyer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Facts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000" i="0" kern="0" dirty="0">
                <a:latin typeface="+mn-lt"/>
                <a:cs typeface="+mn-cs"/>
              </a:rPr>
              <a:t>70% of decisions are in store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000" i="0" kern="0" dirty="0">
                <a:latin typeface="+mn-lt"/>
                <a:cs typeface="+mn-cs"/>
              </a:rPr>
              <a:t>50% of money spent at mass-merchandisers and supermarkets is unplanned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000" i="0" kern="0" dirty="0">
                <a:latin typeface="+mn-lt"/>
                <a:cs typeface="+mn-cs"/>
              </a:rPr>
              <a:t>50% of Coca-Cola products from displays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Average increase in sales is 9%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sz="2800" i="0" kern="0" dirty="0">
                <a:latin typeface="+mn-lt"/>
                <a:cs typeface="+mn-cs"/>
              </a:rPr>
              <a:t>Half of POP displays not effective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Half that are effective – 20% increase in sales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Copyright © 2010 Pearson Education, Inc. publishing as Prentice Hall</a:t>
            </a:r>
          </a:p>
          <a:p>
            <a:pPr>
              <a:defRPr/>
            </a:pPr>
            <a:endParaRPr lang="en-US"/>
          </a:p>
        </p:txBody>
      </p:sp>
      <p:sp>
        <p:nvSpPr>
          <p:cNvPr id="3789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Arial" charset="0"/>
              </a:rPr>
              <a:t>10-</a:t>
            </a:r>
            <a:fld id="{3BCE3FDE-F3E6-4635-88CC-C9C86A1A69AD}" type="slidenum">
              <a:rPr lang="en-US" dirty="0" smtClean="0">
                <a:latin typeface="Arial" charset="0"/>
              </a:rPr>
              <a:pPr>
                <a:defRPr/>
              </a:pPr>
              <a:t>17</a:t>
            </a:fld>
            <a:endParaRPr lang="en-US" dirty="0" smtClean="0">
              <a:latin typeface="Arial" charset="0"/>
            </a:endParaRPr>
          </a:p>
        </p:txBody>
      </p:sp>
      <p:sp>
        <p:nvSpPr>
          <p:cNvPr id="23559" name="Rectangle 1031"/>
          <p:cNvSpPr>
            <a:spLocks noChangeArrowheads="1"/>
          </p:cNvSpPr>
          <p:nvPr/>
        </p:nvSpPr>
        <p:spPr bwMode="auto">
          <a:xfrm>
            <a:off x="0" y="0"/>
            <a:ext cx="838200" cy="3048000"/>
          </a:xfrm>
          <a:prstGeom prst="rect">
            <a:avLst/>
          </a:prstGeom>
          <a:solidFill>
            <a:srgbClr val="FF99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23560" name="Rectangle 1032"/>
          <p:cNvSpPr>
            <a:spLocks noChangeArrowheads="1"/>
          </p:cNvSpPr>
          <p:nvPr/>
        </p:nvSpPr>
        <p:spPr bwMode="auto">
          <a:xfrm>
            <a:off x="0" y="3048000"/>
            <a:ext cx="838200" cy="3810000"/>
          </a:xfrm>
          <a:prstGeom prst="rect">
            <a:avLst/>
          </a:prstGeom>
          <a:solidFill>
            <a:srgbClr val="E5FFCD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99CC00"/>
          </a:solidFill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+mn-cs"/>
            </a:endParaRPr>
          </a:p>
        </p:txBody>
      </p:sp>
      <p:sp>
        <p:nvSpPr>
          <p:cNvPr id="37895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001000" cy="990600"/>
          </a:xfrm>
        </p:spPr>
        <p:txBody>
          <a:bodyPr/>
          <a:lstStyle/>
          <a:p>
            <a:pPr algn="ctr"/>
            <a:r>
              <a:rPr lang="en-US" sz="4000" smtClean="0">
                <a:solidFill>
                  <a:srgbClr val="FF0000"/>
                </a:solidFill>
              </a:rPr>
              <a:t>Combination Approaches</a:t>
            </a:r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 bwMode="auto">
          <a:xfrm>
            <a:off x="990600" y="1371600"/>
            <a:ext cx="78486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/>
          <a:lstStyle/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Digital, LED displays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Interactive displays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Integration of advertising and marketing with POP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Interface of digital technology with in-store networks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tx1"/>
              </a:buClr>
              <a:buFontTx/>
              <a:buChar char="•"/>
              <a:defRPr/>
            </a:pPr>
            <a:r>
              <a:rPr lang="en-US" i="0" kern="0" dirty="0">
                <a:latin typeface="+mn-lt"/>
                <a:cs typeface="+mn-cs"/>
              </a:rPr>
              <a:t>Interface with retail computers</a:t>
            </a:r>
          </a:p>
        </p:txBody>
      </p:sp>
      <p:pic>
        <p:nvPicPr>
          <p:cNvPr id="37897" name="Picture 9" descr="M10_CLOW9423_04_SE_C14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8800" y="3276600"/>
            <a:ext cx="3197225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Rectangle 10"/>
          <p:cNvSpPr/>
          <p:nvPr/>
        </p:nvSpPr>
        <p:spPr>
          <a:xfrm>
            <a:off x="1219200" y="4267200"/>
            <a:ext cx="4160113" cy="120032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 eaLnBrk="0" hangingPunct="0">
              <a:defRPr/>
            </a:pPr>
            <a:r>
              <a:rPr lang="en-US" sz="36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cs typeface="+mn-cs"/>
              </a:rPr>
              <a:t>Point-of-Purchase</a:t>
            </a:r>
          </a:p>
          <a:p>
            <a:pPr algn="ctr" eaLnBrk="0" hangingPunct="0">
              <a:defRPr/>
            </a:pPr>
            <a:r>
              <a:rPr lang="en-US" sz="36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cs typeface="+mn-cs"/>
              </a:rPr>
              <a:t>Displays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ultiple Bars">
  <a:themeElements>
    <a:clrScheme name="">
      <a:dk1>
        <a:srgbClr val="000000"/>
      </a:dk1>
      <a:lt1>
        <a:srgbClr val="008080"/>
      </a:lt1>
      <a:dk2>
        <a:srgbClr val="000066"/>
      </a:dk2>
      <a:lt2>
        <a:srgbClr val="000000"/>
      </a:lt2>
      <a:accent1>
        <a:srgbClr val="FF0033"/>
      </a:accent1>
      <a:accent2>
        <a:srgbClr val="3333FF"/>
      </a:accent2>
      <a:accent3>
        <a:srgbClr val="AAC0C0"/>
      </a:accent3>
      <a:accent4>
        <a:srgbClr val="000000"/>
      </a:accent4>
      <a:accent5>
        <a:srgbClr val="FFAAAD"/>
      </a:accent5>
      <a:accent6>
        <a:srgbClr val="2D2DE7"/>
      </a:accent6>
      <a:hlink>
        <a:srgbClr val="0000FF"/>
      </a:hlink>
      <a:folHlink>
        <a:srgbClr val="00CCCC"/>
      </a:folHlink>
    </a:clrScheme>
    <a:fontScheme name="Multiple Bar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1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1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pitchFamily="34" charset="0"/>
          </a:defRPr>
        </a:defPPr>
      </a:lstStyle>
    </a:lnDef>
  </a:objectDefaults>
  <a:extraClrSchemeLst>
    <a:extraClrScheme>
      <a:clrScheme name="Multiple Bars 1">
        <a:dk1>
          <a:srgbClr val="000000"/>
        </a:dk1>
        <a:lt1>
          <a:srgbClr val="FFFFFF"/>
        </a:lt1>
        <a:dk2>
          <a:srgbClr val="008080"/>
        </a:dk2>
        <a:lt2>
          <a:srgbClr val="FFFFFF"/>
        </a:lt2>
        <a:accent1>
          <a:srgbClr val="FF0033"/>
        </a:accent1>
        <a:accent2>
          <a:srgbClr val="3333FF"/>
        </a:accent2>
        <a:accent3>
          <a:srgbClr val="AAC0C0"/>
        </a:accent3>
        <a:accent4>
          <a:srgbClr val="DADADA"/>
        </a:accent4>
        <a:accent5>
          <a:srgbClr val="FFAAAD"/>
        </a:accent5>
        <a:accent6>
          <a:srgbClr val="2D2DE7"/>
        </a:accent6>
        <a:hlink>
          <a:srgbClr val="CBCBCB"/>
        </a:hlink>
        <a:folHlink>
          <a:srgbClr val="00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ultiple Bars 2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9FF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FFFF"/>
        </a:accent5>
        <a:accent6>
          <a:srgbClr val="B9B9E7"/>
        </a:accent6>
        <a:hlink>
          <a:srgbClr val="CCECF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ultiple Bar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878787"/>
        </a:accent6>
        <a:hlink>
          <a:srgbClr val="DDDDDD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ultiple Bars 4">
        <a:dk1>
          <a:srgbClr val="000000"/>
        </a:dk1>
        <a:lt1>
          <a:srgbClr val="FFFFFF"/>
        </a:lt1>
        <a:dk2>
          <a:srgbClr val="000080"/>
        </a:dk2>
        <a:lt2>
          <a:srgbClr val="FFFFFF"/>
        </a:lt2>
        <a:accent1>
          <a:srgbClr val="00FFCC"/>
        </a:accent1>
        <a:accent2>
          <a:srgbClr val="9933FF"/>
        </a:accent2>
        <a:accent3>
          <a:srgbClr val="AAAAC0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CCCCFF"/>
        </a:hlink>
        <a:folHlink>
          <a:srgbClr val="3333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ultiple Bars 5">
        <a:dk1>
          <a:srgbClr val="000000"/>
        </a:dk1>
        <a:lt1>
          <a:srgbClr val="FFFFFF"/>
        </a:lt1>
        <a:dk2>
          <a:srgbClr val="990066"/>
        </a:dk2>
        <a:lt2>
          <a:srgbClr val="FFFFFF"/>
        </a:lt2>
        <a:accent1>
          <a:srgbClr val="FF9966"/>
        </a:accent1>
        <a:accent2>
          <a:srgbClr val="009966"/>
        </a:accent2>
        <a:accent3>
          <a:srgbClr val="CAAAB8"/>
        </a:accent3>
        <a:accent4>
          <a:srgbClr val="DADADA"/>
        </a:accent4>
        <a:accent5>
          <a:srgbClr val="FFCAB8"/>
        </a:accent5>
        <a:accent6>
          <a:srgbClr val="008A5C"/>
        </a:accent6>
        <a:hlink>
          <a:srgbClr val="3333CC"/>
        </a:hlink>
        <a:folHlink>
          <a:srgbClr val="FF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ultiple Bars 6">
        <a:dk1>
          <a:srgbClr val="000000"/>
        </a:dk1>
        <a:lt1>
          <a:srgbClr val="FFFFE1"/>
        </a:lt1>
        <a:dk2>
          <a:srgbClr val="000000"/>
        </a:dk2>
        <a:lt2>
          <a:srgbClr val="FFFFCC"/>
        </a:lt2>
        <a:accent1>
          <a:srgbClr val="FF9933"/>
        </a:accent1>
        <a:accent2>
          <a:srgbClr val="9999FF"/>
        </a:accent2>
        <a:accent3>
          <a:srgbClr val="FFFFEE"/>
        </a:accent3>
        <a:accent4>
          <a:srgbClr val="000000"/>
        </a:accent4>
        <a:accent5>
          <a:srgbClr val="FFCAAD"/>
        </a:accent5>
        <a:accent6>
          <a:srgbClr val="8A8AE7"/>
        </a:accent6>
        <a:hlink>
          <a:srgbClr val="FFCC99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1802</TotalTime>
  <Words>909</Words>
  <Application>Microsoft Office PowerPoint</Application>
  <PresentationFormat>On-screen Show (4:3)</PresentationFormat>
  <Paragraphs>186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Multiple Bars</vt:lpstr>
      <vt:lpstr>Overview</vt:lpstr>
      <vt:lpstr>Alternative Media Programs</vt:lpstr>
      <vt:lpstr>Consumers Who Like a Brand</vt:lpstr>
      <vt:lpstr>Company Employees</vt:lpstr>
      <vt:lpstr>Buzz Marketing Preconditions</vt:lpstr>
      <vt:lpstr>Guerilla Marketing</vt:lpstr>
      <vt:lpstr>PowerPoint Presentation</vt:lpstr>
      <vt:lpstr>PowerPoint Presentation</vt:lpstr>
      <vt:lpstr>Product Placement</vt:lpstr>
      <vt:lpstr>Branded Entertainment</vt:lpstr>
      <vt:lpstr>Product Placement and  Branded Entertainment</vt:lpstr>
      <vt:lpstr>Video Game Advertising</vt:lpstr>
      <vt:lpstr>Alternative Media Venues</vt:lpstr>
      <vt:lpstr>PowerPoint Presentation</vt:lpstr>
      <vt:lpstr>In-Store Marketing</vt:lpstr>
      <vt:lpstr>Point-of-Purchase Displays</vt:lpstr>
      <vt:lpstr>Combination Approaches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Figure 12-1 Objectives of Trade Promotions</dc:title>
  <dc:creator>Kenneth E. Clow</dc:creator>
  <cp:lastModifiedBy>Sabrina Akbar</cp:lastModifiedBy>
  <cp:revision>169</cp:revision>
  <cp:lastPrinted>2000-10-16T17:32:13Z</cp:lastPrinted>
  <dcterms:created xsi:type="dcterms:W3CDTF">2000-01-03T19:49:22Z</dcterms:created>
  <dcterms:modified xsi:type="dcterms:W3CDTF">2013-08-16T10:51:05Z</dcterms:modified>
</cp:coreProperties>
</file>