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  <p:sldMasterId id="2147483756" r:id="rId2"/>
  </p:sldMasterIdLst>
  <p:notesMasterIdLst>
    <p:notesMasterId r:id="rId90"/>
  </p:notesMasterIdLst>
  <p:handoutMasterIdLst>
    <p:handoutMasterId r:id="rId91"/>
  </p:handoutMasterIdLst>
  <p:sldIdLst>
    <p:sldId id="769" r:id="rId3"/>
    <p:sldId id="1011" r:id="rId4"/>
    <p:sldId id="900" r:id="rId5"/>
    <p:sldId id="902" r:id="rId6"/>
    <p:sldId id="903" r:id="rId7"/>
    <p:sldId id="904" r:id="rId8"/>
    <p:sldId id="873" r:id="rId9"/>
    <p:sldId id="874" r:id="rId10"/>
    <p:sldId id="875" r:id="rId11"/>
    <p:sldId id="876" r:id="rId12"/>
    <p:sldId id="877" r:id="rId13"/>
    <p:sldId id="1012" r:id="rId14"/>
    <p:sldId id="1013" r:id="rId15"/>
    <p:sldId id="878" r:id="rId16"/>
    <p:sldId id="879" r:id="rId17"/>
    <p:sldId id="880" r:id="rId18"/>
    <p:sldId id="881" r:id="rId19"/>
    <p:sldId id="960" r:id="rId20"/>
    <p:sldId id="959" r:id="rId21"/>
    <p:sldId id="961" r:id="rId22"/>
    <p:sldId id="882" r:id="rId23"/>
    <p:sldId id="866" r:id="rId24"/>
    <p:sldId id="869" r:id="rId25"/>
    <p:sldId id="952" r:id="rId26"/>
    <p:sldId id="870" r:id="rId27"/>
    <p:sldId id="964" r:id="rId28"/>
    <p:sldId id="965" r:id="rId29"/>
    <p:sldId id="906" r:id="rId30"/>
    <p:sldId id="907" r:id="rId31"/>
    <p:sldId id="908" r:id="rId32"/>
    <p:sldId id="909" r:id="rId33"/>
    <p:sldId id="910" r:id="rId34"/>
    <p:sldId id="911" r:id="rId35"/>
    <p:sldId id="912" r:id="rId36"/>
    <p:sldId id="913" r:id="rId37"/>
    <p:sldId id="914" r:id="rId38"/>
    <p:sldId id="954" r:id="rId39"/>
    <p:sldId id="955" r:id="rId40"/>
    <p:sldId id="915" r:id="rId41"/>
    <p:sldId id="916" r:id="rId42"/>
    <p:sldId id="883" r:id="rId43"/>
    <p:sldId id="1014" r:id="rId44"/>
    <p:sldId id="1015" r:id="rId45"/>
    <p:sldId id="917" r:id="rId46"/>
    <p:sldId id="872" r:id="rId47"/>
    <p:sldId id="863" r:id="rId48"/>
    <p:sldId id="864" r:id="rId49"/>
    <p:sldId id="865" r:id="rId50"/>
    <p:sldId id="867" r:id="rId51"/>
    <p:sldId id="871" r:id="rId52"/>
    <p:sldId id="868" r:id="rId53"/>
    <p:sldId id="918" r:id="rId54"/>
    <p:sldId id="919" r:id="rId55"/>
    <p:sldId id="920" r:id="rId56"/>
    <p:sldId id="921" r:id="rId57"/>
    <p:sldId id="922" r:id="rId58"/>
    <p:sldId id="924" r:id="rId59"/>
    <p:sldId id="925" r:id="rId60"/>
    <p:sldId id="926" r:id="rId61"/>
    <p:sldId id="927" r:id="rId62"/>
    <p:sldId id="928" r:id="rId63"/>
    <p:sldId id="929" r:id="rId64"/>
    <p:sldId id="930" r:id="rId65"/>
    <p:sldId id="956" r:id="rId66"/>
    <p:sldId id="963" r:id="rId67"/>
    <p:sldId id="931" r:id="rId68"/>
    <p:sldId id="932" r:id="rId69"/>
    <p:sldId id="933" r:id="rId70"/>
    <p:sldId id="934" r:id="rId71"/>
    <p:sldId id="935" r:id="rId72"/>
    <p:sldId id="936" r:id="rId73"/>
    <p:sldId id="962" r:id="rId74"/>
    <p:sldId id="937" r:id="rId75"/>
    <p:sldId id="938" r:id="rId76"/>
    <p:sldId id="939" r:id="rId77"/>
    <p:sldId id="940" r:id="rId78"/>
    <p:sldId id="941" r:id="rId79"/>
    <p:sldId id="942" r:id="rId80"/>
    <p:sldId id="943" r:id="rId81"/>
    <p:sldId id="944" r:id="rId82"/>
    <p:sldId id="945" r:id="rId83"/>
    <p:sldId id="946" r:id="rId84"/>
    <p:sldId id="947" r:id="rId85"/>
    <p:sldId id="948" r:id="rId86"/>
    <p:sldId id="949" r:id="rId87"/>
    <p:sldId id="950" r:id="rId88"/>
    <p:sldId id="951" r:id="rId89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7DA0"/>
    <a:srgbClr val="FF9900"/>
    <a:srgbClr val="FFC8C8"/>
    <a:srgbClr val="FFFF00"/>
    <a:srgbClr val="996600"/>
    <a:srgbClr val="FF6600"/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6F0046-8764-CC43-8DEE-935C2B5EFD4D}" v="1" dt="2023-02-13T13:22:10.4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8"/>
    <p:restoredTop sz="71036" autoAdjust="0"/>
  </p:normalViewPr>
  <p:slideViewPr>
    <p:cSldViewPr snapToObjects="1">
      <p:cViewPr varScale="1">
        <p:scale>
          <a:sx n="76" d="100"/>
          <a:sy n="76" d="100"/>
        </p:scale>
        <p:origin x="2344" y="192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90" d="100"/>
        <a:sy n="90" d="100"/>
      </p:scale>
      <p:origin x="0" y="-22804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5" Type="http://schemas.openxmlformats.org/officeDocument/2006/relationships/slide" Target="slides/slide3.xml"/><Relationship Id="rId90" Type="http://schemas.openxmlformats.org/officeDocument/2006/relationships/notesMaster" Target="notesMasters/notesMaster1.xml"/><Relationship Id="rId95" Type="http://schemas.openxmlformats.org/officeDocument/2006/relationships/tableStyles" Target="tableStyles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handoutMaster" Target="handoutMasters/handoutMaster1.xml"/><Relationship Id="rId9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97" Type="http://schemas.microsoft.com/office/2015/10/relationships/revisionInfo" Target="revisionInfo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Relationship Id="rId87" Type="http://schemas.openxmlformats.org/officeDocument/2006/relationships/slide" Target="slides/slide85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56" Type="http://schemas.openxmlformats.org/officeDocument/2006/relationships/slide" Target="slides/slide54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93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Collett" userId="320811f5588b0142" providerId="LiveId" clId="{DFF9AA1D-73E8-C94A-8079-E62A19634EA9}"/>
    <pc:docChg chg="undo custSel modSld">
      <pc:chgData name="Gareth Collett" userId="320811f5588b0142" providerId="LiveId" clId="{DFF9AA1D-73E8-C94A-8079-E62A19634EA9}" dt="2023-01-11T10:33:48.346" v="31" actId="1076"/>
      <pc:docMkLst>
        <pc:docMk/>
      </pc:docMkLst>
      <pc:sldChg chg="delSp modSp mod delAnim">
        <pc:chgData name="Gareth Collett" userId="320811f5588b0142" providerId="LiveId" clId="{DFF9AA1D-73E8-C94A-8079-E62A19634EA9}" dt="2023-01-11T10:33:48.346" v="31" actId="1076"/>
        <pc:sldMkLst>
          <pc:docMk/>
          <pc:sldMk cId="2903277104" sldId="906"/>
        </pc:sldMkLst>
        <pc:spChg chg="del topLvl">
          <ac:chgData name="Gareth Collett" userId="320811f5588b0142" providerId="LiveId" clId="{DFF9AA1D-73E8-C94A-8079-E62A19634EA9}" dt="2023-01-11T10:33:36.876" v="27" actId="478"/>
          <ac:spMkLst>
            <pc:docMk/>
            <pc:sldMk cId="2903277104" sldId="906"/>
            <ac:spMk id="25631" creationId="{00000000-0000-0000-0000-000000000000}"/>
          </ac:spMkLst>
        </pc:spChg>
        <pc:spChg chg="del topLvl">
          <ac:chgData name="Gareth Collett" userId="320811f5588b0142" providerId="LiveId" clId="{DFF9AA1D-73E8-C94A-8079-E62A19634EA9}" dt="2023-01-11T10:33:38.299" v="28" actId="478"/>
          <ac:spMkLst>
            <pc:docMk/>
            <pc:sldMk cId="2903277104" sldId="906"/>
            <ac:spMk id="25632" creationId="{00000000-0000-0000-0000-000000000000}"/>
          </ac:spMkLst>
        </pc:spChg>
        <pc:spChg chg="del topLvl">
          <ac:chgData name="Gareth Collett" userId="320811f5588b0142" providerId="LiveId" clId="{DFF9AA1D-73E8-C94A-8079-E62A19634EA9}" dt="2023-01-11T10:33:42.132" v="29" actId="478"/>
          <ac:spMkLst>
            <pc:docMk/>
            <pc:sldMk cId="2903277104" sldId="906"/>
            <ac:spMk id="25633" creationId="{00000000-0000-0000-0000-000000000000}"/>
          </ac:spMkLst>
        </pc:spChg>
        <pc:spChg chg="del topLvl">
          <ac:chgData name="Gareth Collett" userId="320811f5588b0142" providerId="LiveId" clId="{DFF9AA1D-73E8-C94A-8079-E62A19634EA9}" dt="2023-01-11T10:33:43.723" v="30" actId="478"/>
          <ac:spMkLst>
            <pc:docMk/>
            <pc:sldMk cId="2903277104" sldId="906"/>
            <ac:spMk id="25634" creationId="{00000000-0000-0000-0000-000000000000}"/>
          </ac:spMkLst>
        </pc:spChg>
        <pc:spChg chg="del">
          <ac:chgData name="Gareth Collett" userId="320811f5588b0142" providerId="LiveId" clId="{DFF9AA1D-73E8-C94A-8079-E62A19634EA9}" dt="2023-01-11T10:33:34.740" v="26" actId="478"/>
          <ac:spMkLst>
            <pc:docMk/>
            <pc:sldMk cId="2903277104" sldId="906"/>
            <ac:spMk id="70665" creationId="{00000000-0000-0000-0000-000000000000}"/>
          </ac:spMkLst>
        </pc:spChg>
        <pc:grpChg chg="mod">
          <ac:chgData name="Gareth Collett" userId="320811f5588b0142" providerId="LiveId" clId="{DFF9AA1D-73E8-C94A-8079-E62A19634EA9}" dt="2023-01-11T10:33:48.346" v="31" actId="1076"/>
          <ac:grpSpMkLst>
            <pc:docMk/>
            <pc:sldMk cId="2903277104" sldId="906"/>
            <ac:grpSpMk id="70661" creationId="{00000000-0000-0000-0000-000000000000}"/>
          </ac:grpSpMkLst>
        </pc:grpChg>
        <pc:grpChg chg="del">
          <ac:chgData name="Gareth Collett" userId="320811f5588b0142" providerId="LiveId" clId="{DFF9AA1D-73E8-C94A-8079-E62A19634EA9}" dt="2023-01-11T10:33:42.132" v="29" actId="478"/>
          <ac:grpSpMkLst>
            <pc:docMk/>
            <pc:sldMk cId="2903277104" sldId="906"/>
            <ac:grpSpMk id="70666" creationId="{00000000-0000-0000-0000-000000000000}"/>
          </ac:grpSpMkLst>
        </pc:grpChg>
        <pc:grpChg chg="del">
          <ac:chgData name="Gareth Collett" userId="320811f5588b0142" providerId="LiveId" clId="{DFF9AA1D-73E8-C94A-8079-E62A19634EA9}" dt="2023-01-11T10:33:36.876" v="27" actId="478"/>
          <ac:grpSpMkLst>
            <pc:docMk/>
            <pc:sldMk cId="2903277104" sldId="906"/>
            <ac:grpSpMk id="70669" creationId="{00000000-0000-0000-0000-000000000000}"/>
          </ac:grpSpMkLst>
        </pc:grpChg>
      </pc:sldChg>
      <pc:sldChg chg="addSp delSp modSp mod">
        <pc:chgData name="Gareth Collett" userId="320811f5588b0142" providerId="LiveId" clId="{DFF9AA1D-73E8-C94A-8079-E62A19634EA9}" dt="2023-01-11T10:33:09.050" v="25" actId="1076"/>
        <pc:sldMkLst>
          <pc:docMk/>
          <pc:sldMk cId="3285527779" sldId="964"/>
        </pc:sldMkLst>
        <pc:spChg chg="del">
          <ac:chgData name="Gareth Collett" userId="320811f5588b0142" providerId="LiveId" clId="{DFF9AA1D-73E8-C94A-8079-E62A19634EA9}" dt="2023-01-11T10:30:57.547" v="0" actId="478"/>
          <ac:spMkLst>
            <pc:docMk/>
            <pc:sldMk cId="3285527779" sldId="964"/>
            <ac:spMk id="3" creationId="{00000000-0000-0000-0000-000000000000}"/>
          </ac:spMkLst>
        </pc:spChg>
        <pc:spChg chg="add mod">
          <ac:chgData name="Gareth Collett" userId="320811f5588b0142" providerId="LiveId" clId="{DFF9AA1D-73E8-C94A-8079-E62A19634EA9}" dt="2023-01-11T10:33:09.050" v="25" actId="1076"/>
          <ac:spMkLst>
            <pc:docMk/>
            <pc:sldMk cId="3285527779" sldId="964"/>
            <ac:spMk id="5" creationId="{7E6C7C15-9AF8-5FB9-1D7C-0A8C2D452A30}"/>
          </ac:spMkLst>
        </pc:spChg>
        <pc:picChg chg="add del mod">
          <ac:chgData name="Gareth Collett" userId="320811f5588b0142" providerId="LiveId" clId="{DFF9AA1D-73E8-C94A-8079-E62A19634EA9}" dt="2023-01-11T10:31:57.595" v="7" actId="478"/>
          <ac:picMkLst>
            <pc:docMk/>
            <pc:sldMk cId="3285527779" sldId="964"/>
            <ac:picMk id="7" creationId="{44E4BC6E-9A92-1C31-D1B6-6CCAAFD004C9}"/>
          </ac:picMkLst>
        </pc:picChg>
        <pc:picChg chg="add mod">
          <ac:chgData name="Gareth Collett" userId="320811f5588b0142" providerId="LiveId" clId="{DFF9AA1D-73E8-C94A-8079-E62A19634EA9}" dt="2023-01-11T10:32:35.958" v="14" actId="1076"/>
          <ac:picMkLst>
            <pc:docMk/>
            <pc:sldMk cId="3285527779" sldId="964"/>
            <ac:picMk id="9" creationId="{96CC4199-70A1-6C54-8E18-5378ABA174DF}"/>
          </ac:picMkLst>
        </pc:picChg>
      </pc:sldChg>
    </pc:docChg>
  </pc:docChgLst>
  <pc:docChgLst>
    <pc:chgData name="Gareth Collett" userId="320811f5588b0142" providerId="LiveId" clId="{F218DDED-16D0-434D-BE61-1C6B89DF5DAA}"/>
    <pc:docChg chg="modSld">
      <pc:chgData name="Gareth Collett" userId="320811f5588b0142" providerId="LiveId" clId="{F218DDED-16D0-434D-BE61-1C6B89DF5DAA}" dt="2022-10-16T16:28:40.498" v="8" actId="20577"/>
      <pc:docMkLst>
        <pc:docMk/>
      </pc:docMkLst>
      <pc:sldChg chg="modSp mod modNotesTx">
        <pc:chgData name="Gareth Collett" userId="320811f5588b0142" providerId="LiveId" clId="{F218DDED-16D0-434D-BE61-1C6B89DF5DAA}" dt="2022-10-16T16:28:40.498" v="8" actId="20577"/>
        <pc:sldMkLst>
          <pc:docMk/>
          <pc:sldMk cId="0" sldId="769"/>
        </pc:sldMkLst>
        <pc:spChg chg="mod">
          <ac:chgData name="Gareth Collett" userId="320811f5588b0142" providerId="LiveId" clId="{F218DDED-16D0-434D-BE61-1C6B89DF5DAA}" dt="2022-10-16T16:28:25.906" v="6" actId="20577"/>
          <ac:spMkLst>
            <pc:docMk/>
            <pc:sldMk cId="0" sldId="769"/>
            <ac:spMk id="5122" creationId="{00000000-0000-0000-0000-000000000000}"/>
          </ac:spMkLst>
        </pc:spChg>
      </pc:sldChg>
    </pc:docChg>
  </pc:docChgLst>
  <pc:docChgLst>
    <pc:chgData name="Gareth Collett" userId="320811f5588b0142" providerId="LiveId" clId="{A26F0046-8764-CC43-8DEE-935C2B5EFD4D}"/>
    <pc:docChg chg="custSel delSld modSld">
      <pc:chgData name="Gareth Collett" userId="320811f5588b0142" providerId="LiveId" clId="{A26F0046-8764-CC43-8DEE-935C2B5EFD4D}" dt="2023-02-13T13:27:09.138" v="5" actId="478"/>
      <pc:docMkLst>
        <pc:docMk/>
      </pc:docMkLst>
      <pc:sldChg chg="modSp">
        <pc:chgData name="Gareth Collett" userId="320811f5588b0142" providerId="LiveId" clId="{A26F0046-8764-CC43-8DEE-935C2B5EFD4D}" dt="2023-02-13T13:22:10.445" v="0" actId="18331"/>
        <pc:sldMkLst>
          <pc:docMk/>
          <pc:sldMk cId="755913625" sldId="886"/>
        </pc:sldMkLst>
        <pc:grpChg chg="mod">
          <ac:chgData name="Gareth Collett" userId="320811f5588b0142" providerId="LiveId" clId="{A26F0046-8764-CC43-8DEE-935C2B5EFD4D}" dt="2023-02-13T13:22:10.445" v="0" actId="18331"/>
          <ac:grpSpMkLst>
            <pc:docMk/>
            <pc:sldMk cId="755913625" sldId="886"/>
            <ac:grpSpMk id="1300505" creationId="{00000000-0000-0000-0000-000000000000}"/>
          </ac:grpSpMkLst>
        </pc:grpChg>
      </pc:sldChg>
      <pc:sldChg chg="delSp mod">
        <pc:chgData name="Gareth Collett" userId="320811f5588b0142" providerId="LiveId" clId="{A26F0046-8764-CC43-8DEE-935C2B5EFD4D}" dt="2023-02-13T13:24:49.275" v="2" actId="478"/>
        <pc:sldMkLst>
          <pc:docMk/>
          <pc:sldMk cId="2428567981" sldId="909"/>
        </pc:sldMkLst>
        <pc:graphicFrameChg chg="del">
          <ac:chgData name="Gareth Collett" userId="320811f5588b0142" providerId="LiveId" clId="{A26F0046-8764-CC43-8DEE-935C2B5EFD4D}" dt="2023-02-13T13:24:49.275" v="2" actId="478"/>
          <ac:graphicFrameMkLst>
            <pc:docMk/>
            <pc:sldMk cId="2428567981" sldId="909"/>
            <ac:graphicFrameMk id="7211" creationId="{00000000-0000-0000-0000-000000000000}"/>
          </ac:graphicFrameMkLst>
        </pc:graphicFrameChg>
      </pc:sldChg>
      <pc:sldChg chg="delSp mod">
        <pc:chgData name="Gareth Collett" userId="320811f5588b0142" providerId="LiveId" clId="{A26F0046-8764-CC43-8DEE-935C2B5EFD4D}" dt="2023-02-13T13:27:09.138" v="5" actId="478"/>
        <pc:sldMkLst>
          <pc:docMk/>
          <pc:sldMk cId="42219095" sldId="942"/>
        </pc:sldMkLst>
        <pc:graphicFrameChg chg="del">
          <ac:chgData name="Gareth Collett" userId="320811f5588b0142" providerId="LiveId" clId="{A26F0046-8764-CC43-8DEE-935C2B5EFD4D}" dt="2023-02-13T13:27:09.138" v="5" actId="478"/>
          <ac:graphicFrameMkLst>
            <pc:docMk/>
            <pc:sldMk cId="42219095" sldId="942"/>
            <ac:graphicFrameMk id="14366" creationId="{00000000-0000-0000-0000-000000000000}"/>
          </ac:graphicFrameMkLst>
        </pc:graphicFrameChg>
      </pc:sldChg>
      <pc:sldChg chg="delSp mod">
        <pc:chgData name="Gareth Collett" userId="320811f5588b0142" providerId="LiveId" clId="{A26F0046-8764-CC43-8DEE-935C2B5EFD4D}" dt="2023-02-13T13:24:55.581" v="4" actId="478"/>
        <pc:sldMkLst>
          <pc:docMk/>
          <pc:sldMk cId="334521038" sldId="952"/>
        </pc:sldMkLst>
        <pc:graphicFrameChg chg="del">
          <ac:chgData name="Gareth Collett" userId="320811f5588b0142" providerId="LiveId" clId="{A26F0046-8764-CC43-8DEE-935C2B5EFD4D}" dt="2023-02-13T13:24:54.692" v="3" actId="478"/>
          <ac:graphicFrameMkLst>
            <pc:docMk/>
            <pc:sldMk cId="334521038" sldId="952"/>
            <ac:graphicFrameMk id="1168" creationId="{00000000-0000-0000-0000-000000000000}"/>
          </ac:graphicFrameMkLst>
        </pc:graphicFrameChg>
        <pc:graphicFrameChg chg="del">
          <ac:chgData name="Gareth Collett" userId="320811f5588b0142" providerId="LiveId" clId="{A26F0046-8764-CC43-8DEE-935C2B5EFD4D}" dt="2023-02-13T13:24:55.581" v="4" actId="478"/>
          <ac:graphicFrameMkLst>
            <pc:docMk/>
            <pc:sldMk cId="334521038" sldId="952"/>
            <ac:graphicFrameMk id="1169" creationId="{00000000-0000-0000-0000-000000000000}"/>
          </ac:graphicFrameMkLst>
        </pc:graphicFrameChg>
      </pc:sldChg>
      <pc:sldChg chg="del">
        <pc:chgData name="Gareth Collett" userId="320811f5588b0142" providerId="LiveId" clId="{A26F0046-8764-CC43-8DEE-935C2B5EFD4D}" dt="2023-02-13T13:22:50.479" v="1" actId="2696"/>
        <pc:sldMkLst>
          <pc:docMk/>
          <pc:sldMk cId="2192439188" sldId="95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AAFB295-45AB-45FA-8A1A-C1151A0914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5DB7A9A-892E-455B-B423-865C3E150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22B981A4-7BF8-4FAC-83F7-69288657A7F2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54275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54276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093E40-E5F0-41F7-811C-15A23ABA6721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54277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B1F935-BB28-4B49-8F09-14A1A700634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61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Lecture 6 Explosive Munitions &amp; Effects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E1634E1-E808-4674-864B-C9955EDC84E8}" type="datetime1">
              <a:rPr lang="en-GB" smtClean="0"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0C9DD83-6C18-4F09-8FB8-62FCED178DE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05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9CB523-BB6A-4920-B638-BB047DC3C91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>
              <a:cs typeface="Arial" charset="0"/>
            </a:endParaRPr>
          </a:p>
        </p:txBody>
      </p:sp>
      <p:sp>
        <p:nvSpPr>
          <p:cNvPr id="22532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F43F1B-EB54-4C53-9852-C6500B668C64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22533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2024502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3382F2-69CB-47EF-9680-39F1BF542243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572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4CE480-138D-4A54-9692-82201CEACCCD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229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DC23435-108D-4814-9FB3-D8218F64077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GB">
              <a:cs typeface="Arial" charset="0"/>
            </a:endParaRPr>
          </a:p>
        </p:txBody>
      </p:sp>
      <p:sp>
        <p:nvSpPr>
          <p:cNvPr id="28676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DFFEB0-8B64-4C6E-BAFD-AB8E753F7570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28677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1080450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E4933F-997B-4BA8-8FA2-F9F5196A795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GB">
              <a:cs typeface="Arial" charset="0"/>
            </a:endParaRPr>
          </a:p>
        </p:txBody>
      </p:sp>
      <p:sp>
        <p:nvSpPr>
          <p:cNvPr id="31748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2BD65D5-8382-48B5-A2E7-1CC791D645C5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31749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3159308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F8F2AF-733F-4AE1-9806-2CBD78E1C0BD}" type="slidenum">
              <a:rPr lang="en-GB" smtClean="0"/>
              <a:pPr/>
              <a:t>45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6990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5DB7A9A-892E-455B-B423-865C3E1506F0}" type="slidenum">
              <a:rPr lang="en-GB" altLang="en-US" smtClean="0"/>
              <a:pPr>
                <a:defRPr/>
              </a:pPr>
              <a:t>78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9589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80899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80900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14E7EE-DD56-4B01-8D60-6B073BA775E1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80901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6BD9ED4-4F9B-4A38-9394-9472A63347B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4896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82947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82948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D40D7F-A05F-4155-A950-93F49938AFB3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17/10/2025</a:t>
            </a:fld>
            <a:endParaRPr lang="en-GB">
              <a:cs typeface="Arial" charset="0"/>
            </a:endParaRPr>
          </a:p>
        </p:txBody>
      </p:sp>
      <p:sp>
        <p:nvSpPr>
          <p:cNvPr id="82949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2C5EAE-66AB-437F-98FE-7FF1679C44B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623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4"/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Line 5"/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2311559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03356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882069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11626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967893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43609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470639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3971591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2039224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23161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7383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hort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53875"/>
            <a:ext cx="9144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D3B2A9-9FC5-471F-95B6-1C0E9577DFB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02EFD9-2D9E-74EA-7D9A-DD4AF1C40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" y="720513"/>
            <a:ext cx="4335048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lIns="504000" tIns="288000" rIns="540000" bIns="0" anchor="ctr" anchorCtr="0"/>
          <a:lstStyle>
            <a:lvl1pPr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7AFB61EF-5276-BBA8-65D9-3B44EDE1B40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95944" y="2202948"/>
            <a:ext cx="3727827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35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hcSlideMaster.Cover Short - LeftHeader">
            <a:extLst>
              <a:ext uri="{FF2B5EF4-FFF2-40B4-BE49-F238E27FC236}">
                <a16:creationId xmlns:a16="http://schemas.microsoft.com/office/drawing/2014/main" id="{AF431AD2-052A-C8E5-2715-3512DEA1ADF8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6" name="fcSlideMaster.Cover Short - LeftFooter" descr="BAE SYSTEMS PROPRIETARY">
            <a:extLst>
              <a:ext uri="{FF2B5EF4-FFF2-40B4-BE49-F238E27FC236}">
                <a16:creationId xmlns:a16="http://schemas.microsoft.com/office/drawing/2014/main" id="{28FCD642-46AF-28B3-9324-EB2B9C94C94B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4763661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hort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9144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D3B2A9-9FC5-471F-95B6-1C0E9577DFB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308F823-C7C9-F202-535A-EA0219EA7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6682" y="725229"/>
            <a:ext cx="4336200" cy="1482434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504000" tIns="288000" rIns="540000" bIns="0" anchor="ctr" anchorCtr="0"/>
          <a:lstStyle>
            <a:lvl1pPr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1025B583-5752-B16B-3498-07F6BD2A863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771" y="2199048"/>
            <a:ext cx="3729019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35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3" name="hcSlideMaster.Cover Short - RightHeader">
            <a:extLst>
              <a:ext uri="{FF2B5EF4-FFF2-40B4-BE49-F238E27FC236}">
                <a16:creationId xmlns:a16="http://schemas.microsoft.com/office/drawing/2014/main" id="{6030C1D7-6F58-19E2-6790-7C1EDB0A48ED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Cover Short - RightFooter" descr="BAE SYSTEMS PROPRIETARY">
            <a:extLst>
              <a:ext uri="{FF2B5EF4-FFF2-40B4-BE49-F238E27FC236}">
                <a16:creationId xmlns:a16="http://schemas.microsoft.com/office/drawing/2014/main" id="{5A48DDA3-4BFA-F2E9-6B75-AE6E83A9FD74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0996291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ong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9144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E394F1-3220-4DAF-913C-077631010D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99523592-FD3C-B11F-7558-BB1A2B4C1F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" y="721330"/>
            <a:ext cx="5913000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lIns="504000" tIns="288000" rIns="540000" bIns="0" anchor="ctr" anchorCtr="0"/>
          <a:lstStyle>
            <a:lvl1pPr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 Click to add title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D32AF21A-DFC8-3F43-CDDC-2395F1A6A3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97603" y="2203764"/>
            <a:ext cx="5335292" cy="751206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35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2" name="hcSlideMaster.Cover Long - LeftHeader">
            <a:extLst>
              <a:ext uri="{FF2B5EF4-FFF2-40B4-BE49-F238E27FC236}">
                <a16:creationId xmlns:a16="http://schemas.microsoft.com/office/drawing/2014/main" id="{10E4DE5D-281A-2C83-9015-05BD3609E47B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7" name="fcSlideMaster.Cover Long - LeftFooter" descr="BAE SYSTEMS PROPRIETARY">
            <a:extLst>
              <a:ext uri="{FF2B5EF4-FFF2-40B4-BE49-F238E27FC236}">
                <a16:creationId xmlns:a16="http://schemas.microsoft.com/office/drawing/2014/main" id="{19CFDD6B-FB60-BFE8-4BBA-C433FAC9BAB7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7372339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ong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9143999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B8DD72-FB9B-45F2-90EC-36313C92CD7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2049B49-EEB4-80B8-5F87-BBF15C688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179" y="721329"/>
            <a:ext cx="5918400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504000" tIns="288000" rIns="540000" bIns="0" anchor="ctr" anchorCtr="0"/>
          <a:lstStyle>
            <a:lvl1pPr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446EA6-4ED3-5AD0-79A3-0624F26F17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226101" y="2203763"/>
            <a:ext cx="5337953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35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35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3" name="hcSlideMaster.Cover Long - RightHeader">
            <a:extLst>
              <a:ext uri="{FF2B5EF4-FFF2-40B4-BE49-F238E27FC236}">
                <a16:creationId xmlns:a16="http://schemas.microsoft.com/office/drawing/2014/main" id="{614E7E8A-491A-929E-D621-9106A335F65F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Cover Long - RightFooter" descr="BAE SYSTEMS PROPRIETARY">
            <a:extLst>
              <a:ext uri="{FF2B5EF4-FFF2-40B4-BE49-F238E27FC236}">
                <a16:creationId xmlns:a16="http://schemas.microsoft.com/office/drawing/2014/main" id="{2D935BB6-E8C4-BC6D-2AD3-618723A7633F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9846979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514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-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9144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350" b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28CFA6-5DB1-4852-9A3C-3B6704CA670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E721B-418A-410D-B681-98E3D64A1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4698241" cy="1638000"/>
          </a:xfr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lIns="252000" rIns="432000" bIns="396000" anchor="ctr" anchorCtr="0">
            <a:noAutofit/>
          </a:bodyPr>
          <a:lstStyle>
            <a:lvl1pPr>
              <a:lnSpc>
                <a:spcPct val="90000"/>
              </a:lnSpc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" name="hcSlideMaster.Section Divider - ShortHeader">
            <a:extLst>
              <a:ext uri="{FF2B5EF4-FFF2-40B4-BE49-F238E27FC236}">
                <a16:creationId xmlns:a16="http://schemas.microsoft.com/office/drawing/2014/main" id="{B2D123E5-AD72-26D1-B280-F2E1B2E4CCA5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6" name="fcSlideMaster.Section Divider - ShortFooter" descr="BAE SYSTEMS PROPRIETARY">
            <a:extLst>
              <a:ext uri="{FF2B5EF4-FFF2-40B4-BE49-F238E27FC236}">
                <a16:creationId xmlns:a16="http://schemas.microsoft.com/office/drawing/2014/main" id="{9B49BC57-C1F3-1CD7-1578-43156832441E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6204734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-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9144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Font typeface="Arial" panose="020B0604020202020204" pitchFamily="34" charset="0"/>
              <a:buNone/>
              <a:defRPr sz="13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F46B8-1135-44B8-8A81-A121CEE3FA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486B13B-F6E3-79D0-113F-8B9F1C58E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6121711" cy="1638000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252000" rIns="432000" bIns="396000" anchor="ctr" anchorCtr="0">
            <a:noAutofit/>
          </a:bodyPr>
          <a:lstStyle>
            <a:lvl1pPr>
              <a:lnSpc>
                <a:spcPct val="90000"/>
              </a:lnSpc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" name="hcSlideMaster.Section Divider - LongHeader">
            <a:extLst>
              <a:ext uri="{FF2B5EF4-FFF2-40B4-BE49-F238E27FC236}">
                <a16:creationId xmlns:a16="http://schemas.microsoft.com/office/drawing/2014/main" id="{9AD18076-FC02-B8D6-3267-5FCCABFFACB9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6" name="fcSlideMaster.Section Divider - LongFooter" descr="BAE SYSTEMS PROPRIETARY">
            <a:extLst>
              <a:ext uri="{FF2B5EF4-FFF2-40B4-BE49-F238E27FC236}">
                <a16:creationId xmlns:a16="http://schemas.microsoft.com/office/drawing/2014/main" id="{35FF89B2-2374-3E57-6ABB-61B5376E9D8A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5046055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6BFAEE-0D6B-484D-A136-FAE371DF9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0"/>
            <a:ext cx="91449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9138"/>
            <a:ext cx="45711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E1188E-E984-4E55-AB86-D72EB13EC7E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67001" y="2160000"/>
            <a:ext cx="8379899" cy="3067625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52836A7-8121-45C0-A425-8DCB4CAE930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One ContentHeader">
            <a:extLst>
              <a:ext uri="{FF2B5EF4-FFF2-40B4-BE49-F238E27FC236}">
                <a16:creationId xmlns:a16="http://schemas.microsoft.com/office/drawing/2014/main" id="{834B53D8-A7B7-5DBD-937D-421395B8DDC5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One ContentFooter" descr="BAE SYSTEMS PROPRIETARY">
            <a:extLst>
              <a:ext uri="{FF2B5EF4-FFF2-40B4-BE49-F238E27FC236}">
                <a16:creationId xmlns:a16="http://schemas.microsoft.com/office/drawing/2014/main" id="{87A779BC-F4A7-5F47-8F8F-D384A0CF629B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2518995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7514">
          <p15:clr>
            <a:srgbClr val="FF96FF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465EA134-2A1E-4A19-82C3-EBCDB13EF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1357200"/>
            <a:ext cx="91449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3AD23AB9-8D52-4DFD-9DFE-6A6A66F270A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66737" y="2159001"/>
            <a:ext cx="4005000" cy="3073392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F53A877-4559-47B9-BB57-B229447F63AD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949999" y="2160001"/>
            <a:ext cx="4005000" cy="3072393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40EF5C6F-0D18-4D9A-B5B8-5B0BB34D903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Two ContentHeader">
            <a:extLst>
              <a:ext uri="{FF2B5EF4-FFF2-40B4-BE49-F238E27FC236}">
                <a16:creationId xmlns:a16="http://schemas.microsoft.com/office/drawing/2014/main" id="{F06948CC-BBD5-FD7D-B00D-37A8838233FC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Two ContentFooter" descr="BAE SYSTEMS PROPRIETARY">
            <a:extLst>
              <a:ext uri="{FF2B5EF4-FFF2-40B4-BE49-F238E27FC236}">
                <a16:creationId xmlns:a16="http://schemas.microsoft.com/office/drawing/2014/main" id="{C2909E36-DE12-AB40-1DC0-50D089D42C58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938079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3840">
          <p15:clr>
            <a:srgbClr val="FF96FF"/>
          </p15:clr>
        </p15:guide>
        <p15:guide id="7" pos="4157">
          <p15:clr>
            <a:srgbClr val="FF96FF"/>
          </p15:clr>
        </p15:guide>
        <p15:guide id="8" pos="7521">
          <p15:clr>
            <a:srgbClr val="FF96FF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B302C5A9-C00B-4D4A-8DAC-2117BB722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357200"/>
            <a:ext cx="91449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11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C987343-9DE6-4668-8788-26718958FFD5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67001" y="2160001"/>
            <a:ext cx="267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ECEA46B3-C3E2-48BC-B273-A46946E76AC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426001" y="2160001"/>
            <a:ext cx="267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85E7B3E3-A958-48D1-9C8D-C91717E26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6285000" y="2160001"/>
            <a:ext cx="267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2784B894-7D71-492A-82B9-0B2243CF10E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Three ContentHeader">
            <a:extLst>
              <a:ext uri="{FF2B5EF4-FFF2-40B4-BE49-F238E27FC236}">
                <a16:creationId xmlns:a16="http://schemas.microsoft.com/office/drawing/2014/main" id="{EFCDB17C-1F79-A481-2F6C-2A499949B5DA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Three ContentFooter" descr="BAE SYSTEMS PROPRIETARY">
            <a:extLst>
              <a:ext uri="{FF2B5EF4-FFF2-40B4-BE49-F238E27FC236}">
                <a16:creationId xmlns:a16="http://schemas.microsoft.com/office/drawing/2014/main" id="{CAFE5B36-A873-30F7-E595-96948CE163A1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2083109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2" orient="horz" pos="855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2718">
          <p15:clr>
            <a:srgbClr val="FF96FF"/>
          </p15:clr>
        </p15:guide>
        <p15:guide id="7" pos="2877">
          <p15:clr>
            <a:srgbClr val="FF96FF"/>
          </p15:clr>
        </p15:guide>
        <p15:guide id="8" pos="5120">
          <p15:clr>
            <a:srgbClr val="FF96FF"/>
          </p15:clr>
        </p15:guide>
        <p15:guide id="9" pos="5278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5199928-C06E-4CB9-96E5-EF5C80BC1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0"/>
            <a:ext cx="91449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08A6A54-631D-46CD-A50B-36674304582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67001" y="2160001"/>
            <a:ext cx="4005000" cy="3940763"/>
          </a:xfrm>
        </p:spPr>
        <p:txBody>
          <a:bodyPr tIns="0"/>
          <a:lstStyle>
            <a:lvl1pPr>
              <a:defRPr/>
            </a:lvl1pPr>
          </a:lstStyle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E8553614-A425-4A95-AD44-0B0428BC614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949429" y="1357313"/>
            <a:ext cx="4005000" cy="4743450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Content and PictureHeader">
            <a:extLst>
              <a:ext uri="{FF2B5EF4-FFF2-40B4-BE49-F238E27FC236}">
                <a16:creationId xmlns:a16="http://schemas.microsoft.com/office/drawing/2014/main" id="{B08D2B81-E946-A3E2-5CD6-9DC9E9F2E004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Content and PictureFooter" descr="BAE SYSTEMS PROPRIETARY">
            <a:extLst>
              <a:ext uri="{FF2B5EF4-FFF2-40B4-BE49-F238E27FC236}">
                <a16:creationId xmlns:a16="http://schemas.microsoft.com/office/drawing/2014/main" id="{5C3A4E79-BEE0-0D2B-F347-7C9E54D40BDA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816450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3840">
          <p15:clr>
            <a:srgbClr val="FF96FF"/>
          </p15:clr>
        </p15:guide>
        <p15:guide id="7" pos="4157">
          <p15:clr>
            <a:srgbClr val="FF96FF"/>
          </p15:clr>
        </p15:guide>
        <p15:guide id="8" pos="7521">
          <p15:clr>
            <a:srgbClr val="FF96FF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Conten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2F440FA0-69B2-4AE3-A704-4EB1E9E94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1"/>
            <a:ext cx="9144900" cy="47435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7BAD2C18-3A05-4876-88C4-6928EAEE841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67001" y="2160000"/>
            <a:ext cx="4005000" cy="394200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8B7E06AF-9D53-4DB7-8A04-2EAEB75589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949429" y="1357314"/>
            <a:ext cx="4005000" cy="2240999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6F75C54D-2D3D-4848-9E01-6E68A2C42B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949429" y="3859765"/>
            <a:ext cx="4005000" cy="2240999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Content and two PicturesHeader">
            <a:extLst>
              <a:ext uri="{FF2B5EF4-FFF2-40B4-BE49-F238E27FC236}">
                <a16:creationId xmlns:a16="http://schemas.microsoft.com/office/drawing/2014/main" id="{2E9CA0B0-ED61-039C-57DA-CDAAA5F8CE95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Content and two PicturesFooter" descr="BAE SYSTEMS PROPRIETARY">
            <a:extLst>
              <a:ext uri="{FF2B5EF4-FFF2-40B4-BE49-F238E27FC236}">
                <a16:creationId xmlns:a16="http://schemas.microsoft.com/office/drawing/2014/main" id="{5A09C55C-9FAE-4805-A6CC-0CD0F310A433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7768948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360">
          <p15:clr>
            <a:srgbClr val="FF96FF"/>
          </p15:clr>
        </p15:guide>
        <p15:guide id="6" orient="horz" pos="3843">
          <p15:clr>
            <a:srgbClr val="FF96FF"/>
          </p15:clr>
        </p15:guide>
        <p15:guide id="7" pos="476">
          <p15:clr>
            <a:srgbClr val="FF96FF"/>
          </p15:clr>
        </p15:guide>
        <p15:guide id="8" pos="3840">
          <p15:clr>
            <a:srgbClr val="FF96FF"/>
          </p15:clr>
        </p15:guide>
        <p15:guide id="9" pos="4157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3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0F2F7E28-90F6-4888-B5D9-D6C518BB3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357201"/>
            <a:ext cx="9144000" cy="4743562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189000" indent="0">
              <a:buNone/>
              <a:defRPr/>
            </a:lvl4pPr>
            <a:lvl5pPr marL="378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6" name="Text Placeholder 5">
            <a:extLst>
              <a:ext uri="{FF2B5EF4-FFF2-40B4-BE49-F238E27FC236}">
                <a16:creationId xmlns:a16="http://schemas.microsoft.com/office/drawing/2014/main" id="{163AF3FA-CD37-4BFB-9ED5-125E82D0BD8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7929" y="2159000"/>
            <a:ext cx="2670000" cy="702000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8F8E66-6C94-40A7-B10D-9D506696DDC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66738" y="2968625"/>
            <a:ext cx="267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F8FB04-B864-45A7-A035-AA7CEF2DEC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7929" y="4589463"/>
            <a:ext cx="2670000" cy="1511300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A7FDABBB-D50A-4291-8058-4752636BF0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25429" y="2159000"/>
            <a:ext cx="2670000" cy="7020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558B06C-F48C-4D2F-85C7-A928E65B98A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21855" y="2968625"/>
            <a:ext cx="267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386E4943-BA3E-4AF0-8D58-839214D5CB2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421854" y="4589463"/>
            <a:ext cx="2670000" cy="1511300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9" name="Text Placeholder 5">
            <a:extLst>
              <a:ext uri="{FF2B5EF4-FFF2-40B4-BE49-F238E27FC236}">
                <a16:creationId xmlns:a16="http://schemas.microsoft.com/office/drawing/2014/main" id="{D7493B8C-0356-4EC0-9E5C-92AE4FD36D5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90076" y="2159000"/>
            <a:ext cx="2670000" cy="702000"/>
          </a:xfrm>
          <a:solidFill>
            <a:schemeClr val="accent1"/>
          </a:solidFill>
        </p:spPr>
        <p:txBody>
          <a:bodyPr lIns="72000" tIns="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1" name="Content Placeholder 40">
            <a:extLst>
              <a:ext uri="{FF2B5EF4-FFF2-40B4-BE49-F238E27FC236}">
                <a16:creationId xmlns:a16="http://schemas.microsoft.com/office/drawing/2014/main" id="{32D53481-49C8-433F-AC61-3FB3864EFD3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284120" y="2965448"/>
            <a:ext cx="267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5971B98D-6A61-421C-AA7E-C08E9D8D81F3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84119" y="4586286"/>
            <a:ext cx="2670000" cy="1511300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3 Boxed title and ContentHeader">
            <a:extLst>
              <a:ext uri="{FF2B5EF4-FFF2-40B4-BE49-F238E27FC236}">
                <a16:creationId xmlns:a16="http://schemas.microsoft.com/office/drawing/2014/main" id="{F0D60723-855D-0EF3-A18E-4D2861C0FD56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3 Boxed title and ContentFooter" descr="BAE SYSTEMS PROPRIETARY">
            <a:extLst>
              <a:ext uri="{FF2B5EF4-FFF2-40B4-BE49-F238E27FC236}">
                <a16:creationId xmlns:a16="http://schemas.microsoft.com/office/drawing/2014/main" id="{19E628A3-708B-F5E6-A4C6-BF841CC76AFC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1049882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>
          <p15:clr>
            <a:srgbClr val="717275"/>
          </p15:clr>
        </p15:guide>
        <p15:guide id="2" orient="horz" pos="795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2718">
          <p15:clr>
            <a:srgbClr val="FF96FF"/>
          </p15:clr>
        </p15:guide>
        <p15:guide id="7" pos="2877">
          <p15:clr>
            <a:srgbClr val="FF96FF"/>
          </p15:clr>
        </p15:guide>
        <p15:guide id="8" pos="5120">
          <p15:clr>
            <a:srgbClr val="FF96FF"/>
          </p15:clr>
        </p15:guide>
        <p15:guide id="9" pos="5278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5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1CBDB3ED-260A-444B-94C5-54437DFC5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1357201"/>
            <a:ext cx="9144000" cy="4743562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189000" indent="0">
              <a:buNone/>
              <a:defRPr/>
            </a:lvl4pPr>
            <a:lvl5pPr marL="378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33751D8A-7F22-43FB-9265-B515EC79A4D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6737" y="2159000"/>
            <a:ext cx="1526400" cy="342900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D1464-24B8-4CF3-88F1-41DCA29FDF6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66737" y="2609850"/>
            <a:ext cx="15264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00E0D18-219C-4225-A990-84EB6045F95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6737" y="5308601"/>
            <a:ext cx="1526400" cy="792163"/>
          </a:xfrm>
        </p:spPr>
        <p:txBody>
          <a:bodyPr tIns="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CF83073C-C10F-4032-A81F-6B701EDCCFB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7211" y="2177019"/>
            <a:ext cx="1526400" cy="3429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4D61A30-6B4B-4757-A826-7C179B81ADE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86020" y="2609850"/>
            <a:ext cx="15264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C4225E5-3171-42C6-A80F-7AC7599FC11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286020" y="5308601"/>
            <a:ext cx="1526400" cy="792163"/>
          </a:xfrm>
        </p:spPr>
        <p:txBody>
          <a:bodyPr tIns="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7158B6D9-3B26-4DB7-83C8-3900F9957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007684" y="2177019"/>
            <a:ext cx="1526400" cy="342900"/>
          </a:xfrm>
          <a:solidFill>
            <a:schemeClr val="tx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7C7A30BC-39C6-447A-84E3-209169D6702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006493" y="2609850"/>
            <a:ext cx="15264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51D0CBF-5A3C-4D3F-A148-70393C713FD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05302" y="5308601"/>
            <a:ext cx="1526400" cy="792163"/>
          </a:xfrm>
        </p:spPr>
        <p:txBody>
          <a:bodyPr tIns="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DF9630D0-6DF3-4302-8F1F-AC29A02D02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717382" y="2177019"/>
            <a:ext cx="1526400" cy="342900"/>
          </a:xfrm>
          <a:solidFill>
            <a:schemeClr val="accent1"/>
          </a:solidFill>
        </p:spPr>
        <p:txBody>
          <a:bodyPr lIns="72000" tIns="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6EBC63A6-10D8-4CEC-80D2-40C32B44D6A8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712619" y="2609850"/>
            <a:ext cx="15264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4E6DF0B-B020-4DC3-A3E4-388A7719589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717381" y="5308601"/>
            <a:ext cx="1526400" cy="792163"/>
          </a:xfrm>
        </p:spPr>
        <p:txBody>
          <a:bodyPr tIns="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5">
            <a:extLst>
              <a:ext uri="{FF2B5EF4-FFF2-40B4-BE49-F238E27FC236}">
                <a16:creationId xmlns:a16="http://schemas.microsoft.com/office/drawing/2014/main" id="{40D0C539-FE82-45F2-ADE5-03FD735462C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29501" y="2159000"/>
            <a:ext cx="1526400" cy="342900"/>
          </a:xfrm>
          <a:solidFill>
            <a:srgbClr val="FC4C0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281A0A00-A3DD-4D83-BFFD-52096D211464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7435454" y="2609850"/>
            <a:ext cx="15264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4A3E8C3E-64C8-40F2-92EE-38E33E0803C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429501" y="5308601"/>
            <a:ext cx="1526400" cy="792163"/>
          </a:xfrm>
        </p:spPr>
        <p:txBody>
          <a:bodyPr tIns="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5 Boxed title and ContentHeader">
            <a:extLst>
              <a:ext uri="{FF2B5EF4-FFF2-40B4-BE49-F238E27FC236}">
                <a16:creationId xmlns:a16="http://schemas.microsoft.com/office/drawing/2014/main" id="{52AFB52D-92CA-C182-E1AC-87C044267D0E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- 5 Boxed title and ContentFooter" descr="BAE SYSTEMS PROPRIETARY">
            <a:extLst>
              <a:ext uri="{FF2B5EF4-FFF2-40B4-BE49-F238E27FC236}">
                <a16:creationId xmlns:a16="http://schemas.microsoft.com/office/drawing/2014/main" id="{E0324871-B8AF-7DF6-8888-09316F484A40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879234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>
          <p15:clr>
            <a:srgbClr val="717275"/>
          </p15:clr>
        </p15:guide>
        <p15:guide id="2" orient="horz" pos="795">
          <p15:clr>
            <a:srgbClr val="717275"/>
          </p15:clr>
        </p15:guide>
        <p15:guide id="3" orient="horz" pos="136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1758">
          <p15:clr>
            <a:srgbClr val="FF96FF"/>
          </p15:clr>
        </p15:guide>
        <p15:guide id="7" pos="1916">
          <p15:clr>
            <a:srgbClr val="FF96FF"/>
          </p15:clr>
        </p15:guide>
        <p15:guide id="8" pos="3198">
          <p15:clr>
            <a:srgbClr val="FF96FF"/>
          </p15:clr>
        </p15:guide>
        <p15:guide id="9" pos="3357">
          <p15:clr>
            <a:srgbClr val="FF96FF"/>
          </p15:clr>
        </p15:guide>
        <p15:guide id="10" pos="4639">
          <p15:clr>
            <a:srgbClr val="FF96FF"/>
          </p15:clr>
        </p15:guide>
        <p15:guide id="11" pos="4798">
          <p15:clr>
            <a:srgbClr val="FF96FF"/>
          </p15:clr>
        </p15:guide>
        <p15:guide id="12" pos="6080">
          <p15:clr>
            <a:srgbClr val="FF96FF"/>
          </p15:clr>
        </p15:guide>
        <p15:guide id="13" pos="6239">
          <p15:clr>
            <a:srgbClr val="FF96FF"/>
          </p15:clr>
        </p15:guide>
        <p15:guide id="14" pos="7521">
          <p15:clr>
            <a:srgbClr val="FF96FF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4572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" name="hcSlideMaster.Box Header OnlyHeader">
            <a:extLst>
              <a:ext uri="{FF2B5EF4-FFF2-40B4-BE49-F238E27FC236}">
                <a16:creationId xmlns:a16="http://schemas.microsoft.com/office/drawing/2014/main" id="{1CE29481-C6E5-E901-405D-033A6688CC04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5" name="fcSlideMaster.Box Header OnlyFooter" descr="BAE SYSTEMS PROPRIETARY">
            <a:extLst>
              <a:ext uri="{FF2B5EF4-FFF2-40B4-BE49-F238E27FC236}">
                <a16:creationId xmlns:a16="http://schemas.microsoft.com/office/drawing/2014/main" id="{C25EADA5-A162-CC30-39BE-E1C6D0AF8BEA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748470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360">
          <p15:clr>
            <a:srgbClr val="FF96FF"/>
          </p15:clr>
        </p15:guide>
        <p15:guide id="6" orient="horz" pos="3843">
          <p15:clr>
            <a:srgbClr val="FF96FF"/>
          </p15:clr>
        </p15:guide>
        <p15:guide id="7" pos="476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E3F28EA0-50C3-41C4-8BA5-B5CA28E6F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91449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5428F21-D19F-4753-B8DE-F5385E93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0953246-894E-4AFF-8DBA-055A88ABC55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66737" y="1618262"/>
            <a:ext cx="8388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00C1D73B-DA24-4465-8AD7-902AD881A8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One ContentHeader">
            <a:extLst>
              <a:ext uri="{FF2B5EF4-FFF2-40B4-BE49-F238E27FC236}">
                <a16:creationId xmlns:a16="http://schemas.microsoft.com/office/drawing/2014/main" id="{7747B270-9150-CE5D-1CF6-7579590B4854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89915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7521">
          <p15:clr>
            <a:srgbClr val="FF96FF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EB82F792-4C85-44AE-8D3E-218A3F1D0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440000"/>
            <a:ext cx="91449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9D1316E-A663-4C4A-9403-C7E85C32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Content Placeholder 11">
            <a:extLst>
              <a:ext uri="{FF2B5EF4-FFF2-40B4-BE49-F238E27FC236}">
                <a16:creationId xmlns:a16="http://schemas.microsoft.com/office/drawing/2014/main" id="{04411D71-2260-47AF-A67B-EFA74D9D6B1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67001" y="1620001"/>
            <a:ext cx="4005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7095559-5A5B-499E-AC2F-1976600FAEC3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4949999" y="1620001"/>
            <a:ext cx="4005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6F883360-7F23-4C19-A522-86C528840A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Two ContentHeader">
            <a:extLst>
              <a:ext uri="{FF2B5EF4-FFF2-40B4-BE49-F238E27FC236}">
                <a16:creationId xmlns:a16="http://schemas.microsoft.com/office/drawing/2014/main" id="{EE49AF60-E6D4-5165-0ED8-49C5F2B0E6EC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Two ContentFooter" descr="BAE SYSTEMS PROPRIETARY">
            <a:extLst>
              <a:ext uri="{FF2B5EF4-FFF2-40B4-BE49-F238E27FC236}">
                <a16:creationId xmlns:a16="http://schemas.microsoft.com/office/drawing/2014/main" id="{67D9D105-E25F-A691-99F2-E0C295906515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5464416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3840">
          <p15:clr>
            <a:srgbClr val="FF96FF"/>
          </p15:clr>
        </p15:guide>
        <p15:guide id="7" pos="4157">
          <p15:clr>
            <a:srgbClr val="FF96FF"/>
          </p15:clr>
        </p15:guide>
        <p15:guide id="8" pos="7521">
          <p15:clr>
            <a:srgbClr val="FF96FF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5FFAB743-17D7-490F-8011-022CB6FA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440000"/>
            <a:ext cx="91449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04748D3-2478-466C-B368-88FF3905C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5F38A2C-ECFC-485E-ACEA-B8B1F65D2E9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67001" y="1620001"/>
            <a:ext cx="267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Content Placeholder 111">
            <a:extLst>
              <a:ext uri="{FF2B5EF4-FFF2-40B4-BE49-F238E27FC236}">
                <a16:creationId xmlns:a16="http://schemas.microsoft.com/office/drawing/2014/main" id="{F3684ECE-F808-4BAD-A909-53842AA0E7B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3426001" y="1620001"/>
            <a:ext cx="267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Content Placeholder 112">
            <a:extLst>
              <a:ext uri="{FF2B5EF4-FFF2-40B4-BE49-F238E27FC236}">
                <a16:creationId xmlns:a16="http://schemas.microsoft.com/office/drawing/2014/main" id="{BC8CB614-BEA6-48BE-BAD1-B6D04F961AF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285000" y="1620001"/>
            <a:ext cx="267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5642C8CA-3B6D-4A4D-9D11-579350D99B4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66738" y="5487989"/>
            <a:ext cx="8379619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35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189000" indent="0">
              <a:buNone/>
              <a:defRPr>
                <a:solidFill>
                  <a:schemeClr val="bg1"/>
                </a:solidFill>
              </a:defRPr>
            </a:lvl4pPr>
            <a:lvl5pPr marL="378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Three ContentHeader">
            <a:extLst>
              <a:ext uri="{FF2B5EF4-FFF2-40B4-BE49-F238E27FC236}">
                <a16:creationId xmlns:a16="http://schemas.microsoft.com/office/drawing/2014/main" id="{E365BD6C-E170-FB10-EE39-67745083183C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Three ContentFooter" descr="BAE SYSTEMS PROPRIETARY">
            <a:extLst>
              <a:ext uri="{FF2B5EF4-FFF2-40B4-BE49-F238E27FC236}">
                <a16:creationId xmlns:a16="http://schemas.microsoft.com/office/drawing/2014/main" id="{BDF523D7-EE52-6472-CAD4-03AE5761E808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6332053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2718">
          <p15:clr>
            <a:srgbClr val="FF96FF"/>
          </p15:clr>
        </p15:guide>
        <p15:guide id="7" pos="2877">
          <p15:clr>
            <a:srgbClr val="FF96FF"/>
          </p15:clr>
        </p15:guide>
        <p15:guide id="8" pos="5120">
          <p15:clr>
            <a:srgbClr val="FF96FF"/>
          </p15:clr>
        </p15:guide>
        <p15:guide id="9" pos="5278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D6B6456-0CE0-4417-9E3B-E17C5DDAC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91449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0D55A49-B3B7-47B2-8064-5C87EE5EA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195085D3-E81E-41B3-B9A0-0A2D95E9DDE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67001" y="1620001"/>
            <a:ext cx="4005000" cy="4480762"/>
          </a:xfrm>
        </p:spPr>
        <p:txBody>
          <a:bodyPr tIns="0"/>
          <a:lstStyle/>
          <a:p>
            <a:pPr marL="0" marR="0" lvl="0" indent="0" algn="l" defTabSz="685761" rtl="0" eaLnBrk="1" fontAlgn="auto" latinLnBrk="0" hangingPunct="1">
              <a:lnSpc>
                <a:spcPct val="98000"/>
              </a:lnSpc>
              <a:spcBef>
                <a:spcPts val="75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01BC94E-8AD5-4CF2-A4B5-B04C2B7873D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949429" y="1439863"/>
            <a:ext cx="4005000" cy="4660763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Content and PictureHeader">
            <a:extLst>
              <a:ext uri="{FF2B5EF4-FFF2-40B4-BE49-F238E27FC236}">
                <a16:creationId xmlns:a16="http://schemas.microsoft.com/office/drawing/2014/main" id="{519C0CD6-AC25-2B7A-F79F-D02CD4F22F64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Content and PictureFooter" descr="BAE SYSTEMS PROPRIETARY">
            <a:extLst>
              <a:ext uri="{FF2B5EF4-FFF2-40B4-BE49-F238E27FC236}">
                <a16:creationId xmlns:a16="http://schemas.microsoft.com/office/drawing/2014/main" id="{285B0C28-4F21-ED33-EA2D-6D5D6D52A8E2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209182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3840">
          <p15:clr>
            <a:srgbClr val="FF96FF"/>
          </p15:clr>
        </p15:guide>
        <p15:guide id="7" pos="4157">
          <p15:clr>
            <a:srgbClr val="FF96FF"/>
          </p15:clr>
        </p15:guide>
        <p15:guide id="8" pos="7521">
          <p15:clr>
            <a:srgbClr val="FF96FF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A065A478-BDE5-443C-9696-A8ECCEEFE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91449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F82A98BA-F432-417A-A11F-027E2AD47B8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67001" y="1620002"/>
            <a:ext cx="4005000" cy="4481999"/>
          </a:xfrm>
        </p:spPr>
        <p:txBody>
          <a:bodyPr tIns="0"/>
          <a:lstStyle/>
          <a:p>
            <a:pPr marL="0" marR="0" lvl="0" indent="0" algn="l" defTabSz="685761" rtl="0" eaLnBrk="1" fontAlgn="auto" latinLnBrk="0" hangingPunct="1">
              <a:lnSpc>
                <a:spcPct val="98000"/>
              </a:lnSpc>
              <a:spcBef>
                <a:spcPts val="75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01BC94E-8AD5-4CF2-A4B5-B04C2B7873D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950000" y="1438627"/>
            <a:ext cx="4005000" cy="2204450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7" name="Picture Placeholder 81">
            <a:extLst>
              <a:ext uri="{FF2B5EF4-FFF2-40B4-BE49-F238E27FC236}">
                <a16:creationId xmlns:a16="http://schemas.microsoft.com/office/drawing/2014/main" id="{ACAA190F-BCAE-4717-ADF1-61A727B8FFD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0000" y="3896313"/>
            <a:ext cx="4005000" cy="2205068"/>
          </a:xfrm>
          <a:noFill/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Content and Two PicturesHeader">
            <a:extLst>
              <a:ext uri="{FF2B5EF4-FFF2-40B4-BE49-F238E27FC236}">
                <a16:creationId xmlns:a16="http://schemas.microsoft.com/office/drawing/2014/main" id="{6742D73C-C4BF-5A7A-BBA1-D5C6D058787A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Content and Two PicturesFooter" descr="BAE SYSTEMS PROPRIETARY">
            <a:extLst>
              <a:ext uri="{FF2B5EF4-FFF2-40B4-BE49-F238E27FC236}">
                <a16:creationId xmlns:a16="http://schemas.microsoft.com/office/drawing/2014/main" id="{D1E6615D-9803-F8FA-CB0B-21ADF98B8334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4142495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6" orient="horz" pos="3843">
          <p15:clr>
            <a:srgbClr val="FF96FF"/>
          </p15:clr>
        </p15:guide>
        <p15:guide id="7" pos="476">
          <p15:clr>
            <a:srgbClr val="FF96FF"/>
          </p15:clr>
        </p15:guide>
        <p15:guide id="8" pos="3840">
          <p15:clr>
            <a:srgbClr val="FF96FF"/>
          </p15:clr>
        </p15:guide>
        <p15:guide id="9" pos="4157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7787FAA5-67C7-4C54-B6DA-E3263F772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619250"/>
            <a:ext cx="9144000" cy="449421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A41F14-C51C-4A38-90D8-E015902E90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67929" y="1605600"/>
            <a:ext cx="2670000" cy="809625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55092A-49F0-4CDD-9FA7-25636468C08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67929" y="2536826"/>
            <a:ext cx="2670000" cy="172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11A2C9B-9638-48F7-9503-F16973D813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6737" y="4384676"/>
            <a:ext cx="2670000" cy="1728788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1614A04-5625-43DD-8604-D1D979363F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26000" y="1606199"/>
            <a:ext cx="2670000" cy="8100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4B0F2FDB-FC44-4EED-B70F-AB3177432C8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26000" y="2523774"/>
            <a:ext cx="2670000" cy="172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75AD695-A403-49BB-90DA-B343368715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428383" y="4371625"/>
            <a:ext cx="2670000" cy="1716087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03569F73-A856-4F57-BEB7-4E7FFF18C8F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84119" y="1606200"/>
            <a:ext cx="2670000" cy="810000"/>
          </a:xfrm>
          <a:solidFill>
            <a:schemeClr val="accent1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968814DB-EE45-473E-ADD3-9756091F03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288883" y="2523776"/>
            <a:ext cx="2670000" cy="17287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3699D712-AC27-4B39-9FC7-E79E726A5C0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88883" y="4371627"/>
            <a:ext cx="2670000" cy="1716087"/>
          </a:xfrm>
        </p:spPr>
        <p:txBody>
          <a:bodyPr tIns="72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3 Boxed title and ContentHeader">
            <a:extLst>
              <a:ext uri="{FF2B5EF4-FFF2-40B4-BE49-F238E27FC236}">
                <a16:creationId xmlns:a16="http://schemas.microsoft.com/office/drawing/2014/main" id="{ED6A18FE-E5A7-63AE-263D-0ECFCBD906E6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3 Boxed title and ContentFooter" descr="BAE SYSTEMS PROPRIETARY">
            <a:extLst>
              <a:ext uri="{FF2B5EF4-FFF2-40B4-BE49-F238E27FC236}">
                <a16:creationId xmlns:a16="http://schemas.microsoft.com/office/drawing/2014/main" id="{A7EFCE1C-CE52-16A4-4F56-A89133AC367C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575795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>
          <p15:clr>
            <a:srgbClr val="717275"/>
          </p15:clr>
        </p15:guide>
        <p15:guide id="2" orient="horz" pos="795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2718">
          <p15:clr>
            <a:srgbClr val="FF96FF"/>
          </p15:clr>
        </p15:guide>
        <p15:guide id="7" pos="2877">
          <p15:clr>
            <a:srgbClr val="FF96FF"/>
          </p15:clr>
        </p15:guide>
        <p15:guide id="8" pos="5120">
          <p15:clr>
            <a:srgbClr val="FF96FF"/>
          </p15:clr>
        </p15:guide>
        <p15:guide id="9" pos="5278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7D41B0-FC4A-445B-B1D2-D51B6A2B7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1619250"/>
            <a:ext cx="9144000" cy="449421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189000" indent="0">
              <a:buNone/>
              <a:defRPr/>
            </a:lvl4pPr>
            <a:lvl5pPr marL="378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A41F14-C51C-4A38-90D8-E015902E90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67928" y="1619251"/>
            <a:ext cx="1526400" cy="401638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55092A-49F0-4CDD-9FA7-25636468C08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67928" y="2128838"/>
            <a:ext cx="15264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11A2C9B-9638-48F7-9503-F16973D813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6737" y="5013324"/>
            <a:ext cx="1526400" cy="1100140"/>
          </a:xfrm>
        </p:spPr>
        <p:txBody>
          <a:bodyPr tIns="3600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1614A04-5625-43DD-8604-D1D979363F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1238" y="1619250"/>
            <a:ext cx="1526400" cy="401637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4B0F2FDB-FC44-4EED-B70F-AB3177432C8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81238" y="2128836"/>
            <a:ext cx="1526400" cy="2776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75AD695-A403-49BB-90DA-B343368715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281238" y="5000621"/>
            <a:ext cx="1526400" cy="1100140"/>
          </a:xfrm>
        </p:spPr>
        <p:txBody>
          <a:bodyPr tIns="3600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03569F73-A856-4F57-BEB7-4E7FFF18C8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996929" y="1619251"/>
            <a:ext cx="1526400" cy="401638"/>
          </a:xfrm>
          <a:solidFill>
            <a:schemeClr val="tx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968814DB-EE45-473E-ADD3-9756091F03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996929" y="2128838"/>
            <a:ext cx="1526400" cy="277653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3699D712-AC27-4B39-9FC7-E79E726A5C0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999311" y="5000623"/>
            <a:ext cx="1526400" cy="1100140"/>
          </a:xfrm>
        </p:spPr>
        <p:txBody>
          <a:bodyPr tIns="3600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15" name="Text Placeholder 34">
            <a:extLst>
              <a:ext uri="{FF2B5EF4-FFF2-40B4-BE49-F238E27FC236}">
                <a16:creationId xmlns:a16="http://schemas.microsoft.com/office/drawing/2014/main" id="{BDF5F3B2-B169-424D-8E1F-E57141DFFE1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715002" y="1619251"/>
            <a:ext cx="1526400" cy="401638"/>
          </a:xfrm>
          <a:solidFill>
            <a:schemeClr val="accent1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D535B42-E5BC-4AD7-ACF0-8E7736B52DE7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715002" y="2128838"/>
            <a:ext cx="15264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0CBFB2-E9B0-4E3F-A865-B4CE5F4AB46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716192" y="5000623"/>
            <a:ext cx="1526400" cy="1112840"/>
          </a:xfrm>
        </p:spPr>
        <p:txBody>
          <a:bodyPr tIns="3600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0" name="Text Placeholder 34">
            <a:extLst>
              <a:ext uri="{FF2B5EF4-FFF2-40B4-BE49-F238E27FC236}">
                <a16:creationId xmlns:a16="http://schemas.microsoft.com/office/drawing/2014/main" id="{DABF480B-5EE1-47B6-BCD6-1BA7FF0159C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0693" y="1619251"/>
            <a:ext cx="1526400" cy="401638"/>
          </a:xfrm>
          <a:solidFill>
            <a:srgbClr val="FC4C0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ED5789C-8005-4F83-9824-18B6F8F0ADFB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7434266" y="2128838"/>
            <a:ext cx="15264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F4F7BF8-816A-4762-BD96-85C36C4C58F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430694" y="5000623"/>
            <a:ext cx="1526400" cy="1100140"/>
          </a:xfrm>
        </p:spPr>
        <p:txBody>
          <a:bodyPr tIns="36000"/>
          <a:lstStyle>
            <a:lvl1pPr marL="0" indent="0" algn="ctr">
              <a:buNone/>
              <a:defRPr sz="12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5 Boxed title and ContentHeader">
            <a:extLst>
              <a:ext uri="{FF2B5EF4-FFF2-40B4-BE49-F238E27FC236}">
                <a16:creationId xmlns:a16="http://schemas.microsoft.com/office/drawing/2014/main" id="{F328AFB0-D6FE-B50A-6D61-480816F7B654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5 Boxed title and ContentFooter" descr="BAE SYSTEMS PROPRIETARY">
            <a:extLst>
              <a:ext uri="{FF2B5EF4-FFF2-40B4-BE49-F238E27FC236}">
                <a16:creationId xmlns:a16="http://schemas.microsoft.com/office/drawing/2014/main" id="{10365D13-4801-5477-0A6A-A183237DBA0B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513261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>
          <p15:clr>
            <a:srgbClr val="717275"/>
          </p15:clr>
        </p15:guide>
        <p15:guide id="2" orient="horz" pos="795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1758">
          <p15:clr>
            <a:srgbClr val="FF96FF"/>
          </p15:clr>
        </p15:guide>
        <p15:guide id="7" pos="1916">
          <p15:clr>
            <a:srgbClr val="FF96FF"/>
          </p15:clr>
        </p15:guide>
        <p15:guide id="8" pos="3198">
          <p15:clr>
            <a:srgbClr val="FF96FF"/>
          </p15:clr>
        </p15:guide>
        <p15:guide id="9" pos="3357">
          <p15:clr>
            <a:srgbClr val="FF96FF"/>
          </p15:clr>
        </p15:guide>
        <p15:guide id="10" pos="4639">
          <p15:clr>
            <a:srgbClr val="FF96FF"/>
          </p15:clr>
        </p15:guide>
        <p15:guide id="11" pos="4798">
          <p15:clr>
            <a:srgbClr val="FF96FF"/>
          </p15:clr>
        </p15:guide>
        <p15:guide id="12" pos="6080">
          <p15:clr>
            <a:srgbClr val="FF96FF"/>
          </p15:clr>
        </p15:guide>
        <p15:guide id="13" pos="6239">
          <p15:clr>
            <a:srgbClr val="FF96FF"/>
          </p15:clr>
        </p15:guide>
        <p15:guide id="14" pos="7521">
          <p15:clr>
            <a:srgbClr val="FF96FF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C98FB7C0-AB81-400B-93D2-786E05B9E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719139"/>
            <a:ext cx="9144000" cy="5382861"/>
          </a:xfrm>
          <a:solidFill>
            <a:schemeClr val="bg2"/>
          </a:solidFill>
        </p:spPr>
        <p:txBody>
          <a:bodyPr tIns="144000"/>
          <a:lstStyle>
            <a:lvl1pPr marL="0" indent="0" algn="ctr">
              <a:buNone/>
              <a:defRPr sz="135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Image OnlyHeader">
            <a:extLst>
              <a:ext uri="{FF2B5EF4-FFF2-40B4-BE49-F238E27FC236}">
                <a16:creationId xmlns:a16="http://schemas.microsoft.com/office/drawing/2014/main" id="{75804D7C-B2D5-CEB5-F122-F53306E13B4F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Image OnlyFooter" descr="BAE SYSTEMS PROPRIETARY">
            <a:extLst>
              <a:ext uri="{FF2B5EF4-FFF2-40B4-BE49-F238E27FC236}">
                <a16:creationId xmlns:a16="http://schemas.microsoft.com/office/drawing/2014/main" id="{D9C4563C-4138-FF9E-8824-48B6C4D36496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5861118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>
          <p15:clr>
            <a:srgbClr val="717275"/>
          </p15:clr>
        </p15:guide>
        <p15:guide id="3" orient="horz" pos="1020">
          <p15:clr>
            <a:srgbClr val="FF96FF"/>
          </p15:clr>
        </p15:guide>
        <p15:guide id="4" orient="horz" pos="3843">
          <p15:clr>
            <a:srgbClr val="FF96FF"/>
          </p15:clr>
        </p15:guide>
        <p15:guide id="5" pos="476">
          <p15:clr>
            <a:srgbClr val="FF96FF"/>
          </p15:clr>
        </p15:guide>
        <p15:guide id="6" pos="7521">
          <p15:clr>
            <a:srgbClr val="FF96FF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C3D0E27-12CD-4AD0-B9EF-40EEA6603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" name="hcSlideMaster.Title OnlyHeader">
            <a:extLst>
              <a:ext uri="{FF2B5EF4-FFF2-40B4-BE49-F238E27FC236}">
                <a16:creationId xmlns:a16="http://schemas.microsoft.com/office/drawing/2014/main" id="{297D7EDC-162F-14AD-C201-CD07E23B4587}"/>
              </a:ext>
            </a:extLst>
          </p:cNvPr>
          <p:cNvSpPr txBox="1"/>
          <p:nvPr userDrawn="1"/>
        </p:nvSpPr>
        <p:spPr>
          <a:xfrm>
            <a:off x="0" y="0"/>
            <a:ext cx="9144000" cy="184666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200" dirty="0"/>
          </a:p>
        </p:txBody>
      </p:sp>
      <p:sp>
        <p:nvSpPr>
          <p:cNvPr id="4" name="fcSlideMaster.Title OnlyFooter" descr="BAE SYSTEMS PROPRIETARY">
            <a:extLst>
              <a:ext uri="{FF2B5EF4-FFF2-40B4-BE49-F238E27FC236}">
                <a16:creationId xmlns:a16="http://schemas.microsoft.com/office/drawing/2014/main" id="{C61CC13F-A960-9876-B0DE-3F39114892F9}"/>
              </a:ext>
            </a:extLst>
          </p:cNvPr>
          <p:cNvSpPr txBox="1"/>
          <p:nvPr userDrawn="1"/>
        </p:nvSpPr>
        <p:spPr>
          <a:xfrm>
            <a:off x="0" y="6545581"/>
            <a:ext cx="9144000" cy="92333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6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662713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>
          <p15:clr>
            <a:srgbClr val="717275"/>
          </p15:clr>
        </p15:guide>
        <p15:guide id="2" orient="horz" pos="799">
          <p15:clr>
            <a:srgbClr val="717275"/>
          </p15:clr>
        </p15:guide>
        <p15:guide id="3" orient="horz" pos="1020">
          <p15:clr>
            <a:srgbClr val="FF96FF"/>
          </p15:clr>
        </p15:guide>
        <p15:guide id="6" orient="horz" pos="3843">
          <p15:clr>
            <a:srgbClr val="FF96FF"/>
          </p15:clr>
        </p15:guide>
        <p15:guide id="7" pos="476">
          <p15:clr>
            <a:srgbClr val="FF96FF"/>
          </p15:clr>
        </p15:guide>
        <p15:guide id="8" pos="3840">
          <p15:clr>
            <a:srgbClr val="FF96FF"/>
          </p15:clr>
        </p15:guide>
        <p15:guide id="9" pos="4157">
          <p15:clr>
            <a:srgbClr val="FF96FF"/>
          </p15:clr>
        </p15:guide>
        <p15:guide id="10" pos="7521">
          <p15:clr>
            <a:srgbClr val="FF96FF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926815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tags" Target="../tags/tag1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tags" Target="../tags/tag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6052D5-8322-44E6-8422-6FE86DCB9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82738" y="250629"/>
            <a:ext cx="273163" cy="12600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72126F2A-66DE-4F4C-BEA1-92E09399A08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  <p:custDataLst>
              <p:tags r:id="rId26"/>
            </p:custDataLst>
          </p:nvPr>
        </p:nvSpPr>
        <p:spPr>
          <a:xfrm>
            <a:off x="568380" y="440059"/>
            <a:ext cx="8386311" cy="822677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33DEE-4640-4FAB-964F-91FD6C20D7C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/>
            <p:custDataLst>
              <p:tags r:id="rId27"/>
            </p:custDataLst>
          </p:nvPr>
        </p:nvSpPr>
        <p:spPr>
          <a:xfrm>
            <a:off x="569760" y="1619250"/>
            <a:ext cx="8386141" cy="44827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384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  <p:sldLayoutId id="2147483774" r:id="rId18"/>
    <p:sldLayoutId id="2147483775" r:id="rId19"/>
    <p:sldLayoutId id="2147483776" r:id="rId20"/>
    <p:sldLayoutId id="2147483777" r:id="rId21"/>
    <p:sldLayoutId id="2147483778" r:id="rId22"/>
    <p:sldLayoutId id="2147483779" r:id="rId23"/>
    <p:sldLayoutId id="2147483780" r:id="rId24"/>
  </p:sldLayoutIdLst>
  <p:hf hdr="0" ftr="0" dt="0"/>
  <p:txStyles>
    <p:titleStyle>
      <a:lvl1pPr algn="l" defTabSz="685761" rtl="0" eaLnBrk="1" latinLnBrk="0" hangingPunct="1">
        <a:lnSpc>
          <a:spcPct val="90000"/>
        </a:lnSpc>
        <a:spcBef>
          <a:spcPct val="0"/>
        </a:spcBef>
        <a:buNone/>
        <a:defRPr sz="2100" kern="1200">
          <a:solidFill>
            <a:srgbClr val="FC4C02"/>
          </a:solidFill>
          <a:latin typeface="+mj-lt"/>
          <a:ea typeface="+mj-ea"/>
          <a:cs typeface="+mj-cs"/>
        </a:defRPr>
      </a:lvl1pPr>
    </p:titleStyle>
    <p:bodyStyle>
      <a:lvl1pPr marL="189000" indent="-189000" algn="l" defTabSz="685761" rtl="0" eaLnBrk="1" latinLnBrk="0" hangingPunct="1">
        <a:lnSpc>
          <a:spcPct val="98000"/>
        </a:lnSpc>
        <a:spcBef>
          <a:spcPts val="750"/>
        </a:spcBef>
        <a:buClr>
          <a:srgbClr val="FC4C02"/>
        </a:buClr>
        <a:buFont typeface="Arial" panose="020B0604020202020204" pitchFamily="34" charset="0"/>
        <a:buChar char="•"/>
        <a:defRPr sz="1500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378000" indent="-189000" algn="l" defTabSz="685761" rtl="0" eaLnBrk="1" latinLnBrk="0" hangingPunct="1">
        <a:lnSpc>
          <a:spcPct val="98000"/>
        </a:lnSpc>
        <a:spcBef>
          <a:spcPts val="750"/>
        </a:spcBef>
        <a:buClr>
          <a:srgbClr val="FC4C02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567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56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45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1134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323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512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701000" indent="-189000" algn="l" defTabSz="685761" rtl="0" eaLnBrk="1" latinLnBrk="0" hangingPunct="1">
        <a:lnSpc>
          <a:spcPct val="98000"/>
        </a:lnSpc>
        <a:spcBef>
          <a:spcPts val="450"/>
        </a:spcBef>
        <a:buClr>
          <a:srgbClr val="FC4C02"/>
        </a:buClr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1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1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1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21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02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82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63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43" algn="l" defTabSz="685761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file:///H:\DATA\PICS\GlascoedShell.jpg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wmf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www.google.com/search?client=safari&amp;rls=en&amp;q=5.56+mm+gelatine+experiment&amp;ie=UTF-8&amp;oe=UTF-8#fpstate=ive&amp;vld=cid:4908c022,vid:elRTyAmzc-8,st:0" TargetMode="External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emf"/><Relationship Id="rId1" Type="http://schemas.openxmlformats.org/officeDocument/2006/relationships/slideLayout" Target="../slideLayouts/slideLayout6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8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6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6.pn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Ordnance, Munitions and Explosives</a:t>
            </a:r>
            <a:br>
              <a:rPr lang="en-US" altLang="en-US" dirty="0"/>
            </a:br>
            <a:r>
              <a:rPr lang="en-US" altLang="en-US" dirty="0"/>
              <a:t>Principles of OME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 4019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High Explosives OME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ECEC1FE-978A-B531-16D0-1561FE140CD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7BA079-F457-C055-0454-030F298551B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fld id="{9091399C-B5EF-49C7-B81A-539AE2F27BD0}" type="slidenum">
              <a:rPr lang="en-GB">
                <a:solidFill>
                  <a:srgbClr val="3D4146"/>
                </a:solidFill>
                <a:latin typeface="Calibri Light"/>
              </a:rPr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t>2</a:t>
            </a:fld>
            <a:endParaRPr lang="en-GB" dirty="0">
              <a:solidFill>
                <a:srgbClr val="3D4146"/>
              </a:solidFill>
              <a:latin typeface="Calibri Ligh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20B03C2-0626-82F4-94A6-9083F72D1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427" y="283245"/>
            <a:ext cx="8386311" cy="822677"/>
          </a:xfrm>
        </p:spPr>
        <p:txBody>
          <a:bodyPr/>
          <a:lstStyle/>
          <a:p>
            <a:r>
              <a:rPr lang="en-US" sz="2400" dirty="0"/>
              <a:t>Examples of Secondary Explosives (compared to Lead Azide)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0F161F8-4656-FB79-E1D6-51DE93E2974F}"/>
              </a:ext>
            </a:extLst>
          </p:cNvPr>
          <p:cNvGraphicFramePr>
            <a:graphicFrameLocks noGrp="1"/>
          </p:cNvGraphicFramePr>
          <p:nvPr>
            <p:ph sz="quarter" idx="17"/>
          </p:nvPr>
        </p:nvGraphicFramePr>
        <p:xfrm>
          <a:off x="294790" y="1999111"/>
          <a:ext cx="8387950" cy="337185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38795">
                  <a:extLst>
                    <a:ext uri="{9D8B030D-6E8A-4147-A177-3AD203B41FA5}">
                      <a16:colId xmlns:a16="http://schemas.microsoft.com/office/drawing/2014/main" val="2644784867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1562745094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3924172224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1946452121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1138787978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2267367162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517129960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2644051533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1532554045"/>
                    </a:ext>
                  </a:extLst>
                </a:gridCol>
                <a:gridCol w="838795">
                  <a:extLst>
                    <a:ext uri="{9D8B030D-6E8A-4147-A177-3AD203B41FA5}">
                      <a16:colId xmlns:a16="http://schemas.microsoft.com/office/drawing/2014/main" val="3807453072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Explosive/Property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LA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Tetryl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TNT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RDX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PETN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HMX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HNS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NTO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53127798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900" dirty="0"/>
                        <a:t>State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Liquid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Solid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47316906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900" dirty="0"/>
                        <a:t>T</a:t>
                      </a:r>
                      <a:r>
                        <a:rPr lang="en-US" sz="900" baseline="-25000" dirty="0"/>
                        <a:t>i</a:t>
                      </a:r>
                      <a:r>
                        <a:rPr lang="en-US" sz="900" dirty="0"/>
                        <a:t> (thermal (</a:t>
                      </a:r>
                      <a:r>
                        <a:rPr lang="en-US" sz="900" baseline="30000" dirty="0" err="1"/>
                        <a:t>o</a:t>
                      </a:r>
                      <a:r>
                        <a:rPr lang="en-US" sz="900" dirty="0" err="1"/>
                        <a:t>C</a:t>
                      </a:r>
                      <a:r>
                        <a:rPr lang="en-US" sz="900" dirty="0"/>
                        <a:t>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327 - 360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187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210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202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335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325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280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352542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Melting Temp(*)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190*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10.2 – 13.8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80.7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202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142.9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275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318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914348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dirty="0"/>
                        <a:t>273*</a:t>
                      </a:r>
                    </a:p>
                    <a:p>
                      <a:endParaRPr lang="en-US" sz="9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9143043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Detonation Velocity (ms</a:t>
                      </a:r>
                      <a:r>
                        <a:rPr lang="en-US" sz="900" baseline="30000" dirty="0"/>
                        <a:t>-1</a:t>
                      </a:r>
                      <a:r>
                        <a:rPr lang="en-US" sz="900" dirty="0"/>
                        <a:t>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4500</a:t>
                      </a:r>
                    </a:p>
                    <a:p>
                      <a:r>
                        <a:rPr lang="en-US" sz="900" dirty="0"/>
                        <a:t>(3.8)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7750</a:t>
                      </a:r>
                    </a:p>
                    <a:p>
                      <a:r>
                        <a:rPr lang="en-US" sz="900" dirty="0"/>
                        <a:t>(1.6)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7080</a:t>
                      </a:r>
                    </a:p>
                    <a:p>
                      <a:r>
                        <a:rPr lang="en-US" sz="900" dirty="0"/>
                        <a:t>(1.55)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6850</a:t>
                      </a:r>
                    </a:p>
                    <a:p>
                      <a:r>
                        <a:rPr lang="en-US" sz="900" dirty="0"/>
                        <a:t>(1.55)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8440</a:t>
                      </a:r>
                    </a:p>
                    <a:p>
                      <a:r>
                        <a:rPr lang="en-US" sz="900" dirty="0"/>
                        <a:t>(1.7)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7920</a:t>
                      </a:r>
                    </a:p>
                    <a:p>
                      <a:r>
                        <a:rPr lang="en-US" sz="900" dirty="0"/>
                        <a:t>(1.6)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9110</a:t>
                      </a:r>
                    </a:p>
                    <a:p>
                      <a:r>
                        <a:rPr lang="en-US" sz="900" dirty="0"/>
                        <a:t>(1.89)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7000</a:t>
                      </a:r>
                    </a:p>
                    <a:p>
                      <a:r>
                        <a:rPr lang="en-US" sz="900" dirty="0"/>
                        <a:t>(1.7)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8564</a:t>
                      </a:r>
                    </a:p>
                    <a:p>
                      <a:r>
                        <a:rPr lang="en-US" sz="900" dirty="0"/>
                        <a:t>(1.93)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6070194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Oxygen Balance (%)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-5.5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+3.5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-47.4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-73.9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-21.6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-10.1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-21.6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-67.5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-49.2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4728599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US" sz="900" dirty="0"/>
                        <a:t>Heat of Explosion (Q) kJ kg</a:t>
                      </a:r>
                      <a:r>
                        <a:rPr lang="en-US" sz="900" baseline="30000" dirty="0"/>
                        <a:t>-1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1610.4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6228.5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4340.5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4091.6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5075.5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5815.1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5012.3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399.4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2783.9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9069556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Gas Volume dm</a:t>
                      </a:r>
                      <a:r>
                        <a:rPr lang="en-US" sz="900" baseline="30000" dirty="0"/>
                        <a:t>3</a:t>
                      </a:r>
                      <a:r>
                        <a:rPr lang="en-US" sz="900" dirty="0"/>
                        <a:t> kg</a:t>
                      </a:r>
                      <a:r>
                        <a:rPr lang="en-US" sz="900" baseline="30000" dirty="0"/>
                        <a:t>-1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218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739.80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819.9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739.7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907.6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779.4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907.6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746.3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861.1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959685714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r>
                        <a:rPr lang="en-US" sz="900" dirty="0"/>
                        <a:t>Power Index %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12.8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168.0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129.7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110.3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167.9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165.2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165.9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108.7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87.39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8470906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r>
                        <a:rPr lang="en-US" sz="900" dirty="0"/>
                        <a:t>TNT Equivalence %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0.16</a:t>
                      </a:r>
                    </a:p>
                  </a:txBody>
                  <a:tcPr marL="68580" marR="68580" marT="34290" marB="34290">
                    <a:solidFill>
                      <a:srgbClr val="FDD7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1.52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1.18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1.52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1.5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0.98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0.79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57837703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63C4A27-1979-1D27-59D6-1907F5CB499A}"/>
              </a:ext>
            </a:extLst>
          </p:cNvPr>
          <p:cNvSpPr txBox="1"/>
          <p:nvPr/>
        </p:nvSpPr>
        <p:spPr>
          <a:xfrm>
            <a:off x="1407226" y="5516299"/>
            <a:ext cx="2396554" cy="184666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rgbClr val="3D4146"/>
                </a:solidFill>
                <a:latin typeface="Calibri Light"/>
              </a:rPr>
              <a:t>* Denotes decomposition temperature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CC2127F-B73F-111A-851C-5A40310F2D82}"/>
              </a:ext>
            </a:extLst>
          </p:cNvPr>
          <p:cNvSpPr/>
          <p:nvPr/>
        </p:nvSpPr>
        <p:spPr>
          <a:xfrm>
            <a:off x="89066" y="3226378"/>
            <a:ext cx="8763990" cy="2188632"/>
          </a:xfrm>
          <a:prstGeom prst="roundRect">
            <a:avLst/>
          </a:prstGeom>
          <a:noFill/>
          <a:ln w="38100">
            <a:solidFill>
              <a:srgbClr val="FF0000"/>
            </a:solidFill>
            <a:prstDash val="dash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sz="1350">
              <a:solidFill>
                <a:srgbClr val="FFFFFF"/>
              </a:solidFill>
              <a:latin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126923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>
          <a:xfrm>
            <a:off x="323528" y="602923"/>
            <a:ext cx="6435725" cy="522287"/>
          </a:xfrm>
        </p:spPr>
        <p:txBody>
          <a:bodyPr/>
          <a:lstStyle/>
          <a:p>
            <a:r>
              <a:rPr lang="en-GB" dirty="0"/>
              <a:t>Explosive Munitions and Effects</a:t>
            </a:r>
          </a:p>
        </p:txBody>
      </p:sp>
      <p:sp>
        <p:nvSpPr>
          <p:cNvPr id="65538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655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8988" y="2636838"/>
            <a:ext cx="4529137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0" name="TextBox 4"/>
          <p:cNvSpPr txBox="1">
            <a:spLocks noChangeArrowheads="1"/>
          </p:cNvSpPr>
          <p:nvPr/>
        </p:nvSpPr>
        <p:spPr bwMode="auto">
          <a:xfrm>
            <a:off x="250825" y="1628775"/>
            <a:ext cx="74324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dirty="0">
                <a:latin typeface="+mn-lt"/>
                <a:cs typeface="Times New Roman" pitchFamily="18" charset="0"/>
              </a:rPr>
              <a:t>Blast, Fragmentation, Kinetic Energy, Nuclear</a:t>
            </a:r>
          </a:p>
        </p:txBody>
      </p:sp>
    </p:spTree>
    <p:extLst>
      <p:ext uri="{BB962C8B-B14F-4D97-AF65-F5344CB8AC3E}">
        <p14:creationId xmlns:p14="http://schemas.microsoft.com/office/powerpoint/2010/main" val="1681109616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Explosive Munitions</a:t>
            </a:r>
          </a:p>
        </p:txBody>
      </p:sp>
      <p:sp>
        <p:nvSpPr>
          <p:cNvPr id="33795" name="TextBox 3"/>
          <p:cNvSpPr txBox="1">
            <a:spLocks noChangeArrowheads="1"/>
          </p:cNvSpPr>
          <p:nvPr/>
        </p:nvSpPr>
        <p:spPr bwMode="auto">
          <a:xfrm>
            <a:off x="414338" y="1557338"/>
            <a:ext cx="348383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The required effects include :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03225" y="2276475"/>
            <a:ext cx="79136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+mj-lt"/>
                <a:cs typeface="Times New Roman" pitchFamily="18" charset="0"/>
              </a:rPr>
              <a:t>Blast</a:t>
            </a:r>
            <a:r>
              <a:rPr lang="en-GB" sz="2000">
                <a:latin typeface="+mj-lt"/>
                <a:cs typeface="Times New Roman" pitchFamily="18" charset="0"/>
              </a:rPr>
              <a:t> – generation of large quantity of hot gas which expands rapidly (initially supersonically) in air to produce a shock wave with shattering effect, and high speed gas to move objects.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95288" y="3644900"/>
            <a:ext cx="81375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+mj-lt"/>
                <a:cs typeface="Times New Roman" pitchFamily="18" charset="0"/>
              </a:rPr>
              <a:t>Fragmentation</a:t>
            </a:r>
            <a:r>
              <a:rPr lang="en-GB" sz="2000">
                <a:latin typeface="+mj-lt"/>
                <a:cs typeface="Times New Roman" pitchFamily="18" charset="0"/>
              </a:rPr>
              <a:t> – rapid expansion of a metallic casing with consequent fracturing and production of high velocity fragments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95288" y="4797425"/>
            <a:ext cx="849788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dirty="0">
                <a:latin typeface="+mj-lt"/>
                <a:cs typeface="Times New Roman" pitchFamily="18" charset="0"/>
              </a:rPr>
              <a:t>Shaped Charge (SC) and Explosively Formed Projectile (EFP) </a:t>
            </a:r>
            <a:r>
              <a:rPr lang="en-GB" sz="2000" dirty="0">
                <a:latin typeface="+mj-lt"/>
                <a:cs typeface="Times New Roman" pitchFamily="18" charset="0"/>
              </a:rPr>
              <a:t>– production of a high velocity jet of metal which penetrated deeply into the target, and formation of a high velocity fragment in a specified direction.</a:t>
            </a:r>
          </a:p>
        </p:txBody>
      </p:sp>
    </p:spTree>
    <p:extLst>
      <p:ext uri="{BB962C8B-B14F-4D97-AF65-F5344CB8AC3E}">
        <p14:creationId xmlns:p14="http://schemas.microsoft.com/office/powerpoint/2010/main" val="248392024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Outline Structure of Munition</a:t>
            </a:r>
          </a:p>
        </p:txBody>
      </p:sp>
      <p:sp>
        <p:nvSpPr>
          <p:cNvPr id="6236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23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6234" name="Object 90"/>
          <p:cNvGraphicFramePr>
            <a:graphicFrameLocks noChangeAspect="1"/>
          </p:cNvGraphicFramePr>
          <p:nvPr/>
        </p:nvGraphicFramePr>
        <p:xfrm>
          <a:off x="1979613" y="1268413"/>
          <a:ext cx="4824412" cy="321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743200" imgH="1828800" progId="Word.Picture.8">
                  <p:embed/>
                </p:oleObj>
              </mc:Choice>
              <mc:Fallback>
                <p:oleObj name="Picture" r:id="rId2" imgW="2743200" imgH="1828800" progId="Word.Picture.8">
                  <p:embed/>
                  <p:pic>
                    <p:nvPicPr>
                      <p:cNvPr id="6234" name="Object 9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1268413"/>
                        <a:ext cx="4824412" cy="321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38" name="TextBox 5"/>
          <p:cNvSpPr txBox="1">
            <a:spLocks noChangeArrowheads="1"/>
          </p:cNvSpPr>
          <p:nvPr/>
        </p:nvSpPr>
        <p:spPr bwMode="auto">
          <a:xfrm>
            <a:off x="1692275" y="4346575"/>
            <a:ext cx="123623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lead </a:t>
            </a:r>
            <a:r>
              <a:rPr lang="en-GB" dirty="0" err="1">
                <a:latin typeface="+mj-lt"/>
                <a:cs typeface="Times New Roman" pitchFamily="18" charset="0"/>
              </a:rPr>
              <a:t>azide</a:t>
            </a:r>
            <a:endParaRPr lang="en-GB" dirty="0">
              <a:latin typeface="+mj-lt"/>
              <a:cs typeface="Times New Roman" pitchFamily="18" charset="0"/>
            </a:endParaRPr>
          </a:p>
        </p:txBody>
      </p:sp>
      <p:sp>
        <p:nvSpPr>
          <p:cNvPr id="6239" name="TextBox 6"/>
          <p:cNvSpPr txBox="1">
            <a:spLocks noChangeArrowheads="1"/>
          </p:cNvSpPr>
          <p:nvPr/>
        </p:nvSpPr>
        <p:spPr bwMode="auto">
          <a:xfrm>
            <a:off x="323850" y="4321175"/>
            <a:ext cx="13260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Examples :</a:t>
            </a:r>
          </a:p>
        </p:txBody>
      </p:sp>
      <p:sp>
        <p:nvSpPr>
          <p:cNvPr id="6240" name="TextBox 8"/>
          <p:cNvSpPr txBox="1">
            <a:spLocks noChangeArrowheads="1"/>
          </p:cNvSpPr>
          <p:nvPr/>
        </p:nvSpPr>
        <p:spPr bwMode="auto">
          <a:xfrm>
            <a:off x="3458595" y="4365625"/>
            <a:ext cx="114646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RDX/wax</a:t>
            </a:r>
          </a:p>
        </p:txBody>
      </p:sp>
      <p:sp>
        <p:nvSpPr>
          <p:cNvPr id="6241" name="TextBox 9"/>
          <p:cNvSpPr txBox="1">
            <a:spLocks noChangeArrowheads="1"/>
          </p:cNvSpPr>
          <p:nvPr/>
        </p:nvSpPr>
        <p:spPr bwMode="auto">
          <a:xfrm>
            <a:off x="5135147" y="4365625"/>
            <a:ext cx="1184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RDX/TNT</a:t>
            </a:r>
          </a:p>
        </p:txBody>
      </p:sp>
      <p:sp>
        <p:nvSpPr>
          <p:cNvPr id="6242" name="TextBox 10"/>
          <p:cNvSpPr txBox="1">
            <a:spLocks noChangeArrowheads="1"/>
          </p:cNvSpPr>
          <p:nvPr/>
        </p:nvSpPr>
        <p:spPr bwMode="auto">
          <a:xfrm>
            <a:off x="5135147" y="4868863"/>
            <a:ext cx="23006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RDX/TNT/aluminium</a:t>
            </a:r>
          </a:p>
        </p:txBody>
      </p:sp>
      <p:sp>
        <p:nvSpPr>
          <p:cNvPr id="6243" name="TextBox 12"/>
          <p:cNvSpPr txBox="1">
            <a:spLocks noChangeArrowheads="1"/>
          </p:cNvSpPr>
          <p:nvPr/>
        </p:nvSpPr>
        <p:spPr bwMode="auto">
          <a:xfrm>
            <a:off x="5151780" y="5364163"/>
            <a:ext cx="20697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RDX/polyurethane</a:t>
            </a:r>
          </a:p>
        </p:txBody>
      </p:sp>
      <p:sp>
        <p:nvSpPr>
          <p:cNvPr id="6244" name="TextBox 11"/>
          <p:cNvSpPr txBox="1">
            <a:spLocks noChangeArrowheads="1"/>
          </p:cNvSpPr>
          <p:nvPr/>
        </p:nvSpPr>
        <p:spPr bwMode="auto">
          <a:xfrm>
            <a:off x="3399115" y="4859338"/>
            <a:ext cx="6848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>
                <a:latin typeface="+mj-lt"/>
                <a:cs typeface="Times New Roman" pitchFamily="18" charset="0"/>
              </a:rPr>
              <a:t>tetryl</a:t>
            </a:r>
            <a:endParaRPr lang="en-GB" dirty="0">
              <a:latin typeface="+mj-lt"/>
              <a:cs typeface="Times New Roman" pitchFamily="18" charset="0"/>
            </a:endParaRPr>
          </a:p>
        </p:txBody>
      </p:sp>
      <p:sp>
        <p:nvSpPr>
          <p:cNvPr id="6245" name="TextBox 13"/>
          <p:cNvSpPr txBox="1">
            <a:spLocks noChangeArrowheads="1"/>
          </p:cNvSpPr>
          <p:nvPr/>
        </p:nvSpPr>
        <p:spPr bwMode="auto">
          <a:xfrm>
            <a:off x="1692275" y="4859338"/>
            <a:ext cx="16850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+mj-lt"/>
                <a:cs typeface="Times New Roman" pitchFamily="18" charset="0"/>
              </a:rPr>
              <a:t>lead styphnate</a:t>
            </a:r>
          </a:p>
        </p:txBody>
      </p:sp>
    </p:spTree>
    <p:extLst>
      <p:ext uri="{BB962C8B-B14F-4D97-AF65-F5344CB8AC3E}">
        <p14:creationId xmlns:p14="http://schemas.microsoft.com/office/powerpoint/2010/main" val="2229062457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General Comments on Functioning</a:t>
            </a:r>
          </a:p>
        </p:txBody>
      </p:sp>
      <p:sp>
        <p:nvSpPr>
          <p:cNvPr id="21506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1508" name="TextBox 8"/>
          <p:cNvSpPr txBox="1">
            <a:spLocks noChangeArrowheads="1"/>
          </p:cNvSpPr>
          <p:nvPr/>
        </p:nvSpPr>
        <p:spPr bwMode="auto">
          <a:xfrm>
            <a:off x="623888" y="1351042"/>
            <a:ext cx="799306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On functioning, the energy of the explosive –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Disrupts the warhead’s case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Affects the environment in a manner governed by the environment and by the position of the munition.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23888" y="5262563"/>
            <a:ext cx="812482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If the requirement is for blast, then the case may be made light to require less energy for disruption.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11188" y="3860800"/>
            <a:ext cx="81375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If the requirement is for fragmentation, then the material and the geometry of the case are selected to give the required fragment  characteristics.</a:t>
            </a:r>
          </a:p>
        </p:txBody>
      </p:sp>
    </p:spTree>
    <p:extLst>
      <p:ext uri="{BB962C8B-B14F-4D97-AF65-F5344CB8AC3E}">
        <p14:creationId xmlns:p14="http://schemas.microsoft.com/office/powerpoint/2010/main" val="303293781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66" name="Rectangle 6"/>
          <p:cNvSpPr>
            <a:spLocks noChangeArrowheads="1"/>
          </p:cNvSpPr>
          <p:nvPr/>
        </p:nvSpPr>
        <p:spPr bwMode="auto">
          <a:xfrm>
            <a:off x="2822575" y="1825625"/>
            <a:ext cx="5786438" cy="1308100"/>
          </a:xfrm>
          <a:prstGeom prst="rect">
            <a:avLst/>
          </a:prstGeom>
          <a:gradFill rotWithShape="1">
            <a:gsLst>
              <a:gs pos="0">
                <a:schemeClr val="folHlink">
                  <a:gamma/>
                  <a:shade val="46275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Unreacted Explosive</a:t>
            </a:r>
          </a:p>
        </p:txBody>
      </p:sp>
      <p:sp>
        <p:nvSpPr>
          <p:cNvPr id="1576965" name="Rectangle 5"/>
          <p:cNvSpPr>
            <a:spLocks noChangeArrowheads="1"/>
          </p:cNvSpPr>
          <p:nvPr/>
        </p:nvSpPr>
        <p:spPr bwMode="auto">
          <a:xfrm>
            <a:off x="4021138" y="1809750"/>
            <a:ext cx="933450" cy="131127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Chemical </a:t>
            </a:r>
          </a:p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Reaction</a:t>
            </a:r>
          </a:p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 Zone</a:t>
            </a:r>
          </a:p>
        </p:txBody>
      </p:sp>
      <p:sp>
        <p:nvSpPr>
          <p:cNvPr id="1576974" name="Rectangle 14"/>
          <p:cNvSpPr>
            <a:spLocks noChangeArrowheads="1"/>
          </p:cNvSpPr>
          <p:nvPr/>
        </p:nvSpPr>
        <p:spPr bwMode="auto">
          <a:xfrm>
            <a:off x="2833688" y="1816100"/>
            <a:ext cx="1177925" cy="1314450"/>
          </a:xfrm>
          <a:prstGeom prst="rect">
            <a:avLst/>
          </a:prstGeom>
          <a:gradFill rotWithShape="1">
            <a:gsLst>
              <a:gs pos="0">
                <a:srgbClr val="767600"/>
              </a:gs>
              <a:gs pos="50000">
                <a:srgbClr val="FFFF00"/>
              </a:gs>
              <a:gs pos="100000">
                <a:srgbClr val="767600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Run up to</a:t>
            </a:r>
          </a:p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detonation</a:t>
            </a:r>
          </a:p>
        </p:txBody>
      </p:sp>
      <p:sp>
        <p:nvSpPr>
          <p:cNvPr id="1576964" name="Rectangle 4"/>
          <p:cNvSpPr>
            <a:spLocks noChangeArrowheads="1"/>
          </p:cNvSpPr>
          <p:nvPr/>
        </p:nvSpPr>
        <p:spPr bwMode="auto">
          <a:xfrm>
            <a:off x="2820988" y="1816100"/>
            <a:ext cx="5788025" cy="1314450"/>
          </a:xfrm>
          <a:prstGeom prst="rect">
            <a:avLst/>
          </a:prstGeom>
          <a:gradFill rotWithShape="1">
            <a:gsLst>
              <a:gs pos="0">
                <a:srgbClr val="475E00"/>
              </a:gs>
              <a:gs pos="50000">
                <a:srgbClr val="99CC00"/>
              </a:gs>
              <a:gs pos="100000">
                <a:srgbClr val="475E00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Reaction Products</a:t>
            </a:r>
          </a:p>
        </p:txBody>
      </p:sp>
      <p:sp>
        <p:nvSpPr>
          <p:cNvPr id="1576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The Detonation Wave</a:t>
            </a:r>
          </a:p>
        </p:txBody>
      </p:sp>
      <p:sp>
        <p:nvSpPr>
          <p:cNvPr id="7885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4788" y="882650"/>
            <a:ext cx="7772400" cy="815975"/>
          </a:xfrm>
        </p:spPr>
        <p:txBody>
          <a:bodyPr/>
          <a:lstStyle/>
          <a:p>
            <a:r>
              <a:rPr lang="en-GB" sz="2000"/>
              <a:t>What’s happening in a detonation wave?</a:t>
            </a:r>
          </a:p>
        </p:txBody>
      </p:sp>
      <p:grpSp>
        <p:nvGrpSpPr>
          <p:cNvPr id="28687" name="Group 15"/>
          <p:cNvGrpSpPr>
            <a:grpSpLocks/>
          </p:cNvGrpSpPr>
          <p:nvPr/>
        </p:nvGrpSpPr>
        <p:grpSpPr bwMode="auto">
          <a:xfrm>
            <a:off x="6264275" y="725488"/>
            <a:ext cx="2430463" cy="941387"/>
            <a:chOff x="3946" y="457"/>
            <a:chExt cx="1531" cy="593"/>
          </a:xfrm>
        </p:grpSpPr>
        <p:sp>
          <p:nvSpPr>
            <p:cNvPr id="78860" name="Line 8"/>
            <p:cNvSpPr>
              <a:spLocks noChangeShapeType="1"/>
            </p:cNvSpPr>
            <p:nvPr/>
          </p:nvSpPr>
          <p:spPr bwMode="auto">
            <a:xfrm>
              <a:off x="4313" y="1050"/>
              <a:ext cx="986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8861" name="Text Box 9"/>
            <p:cNvSpPr txBox="1">
              <a:spLocks noChangeArrowheads="1"/>
            </p:cNvSpPr>
            <p:nvPr/>
          </p:nvSpPr>
          <p:spPr bwMode="auto">
            <a:xfrm>
              <a:off x="3946" y="457"/>
              <a:ext cx="1531" cy="520"/>
            </a:xfrm>
            <a:prstGeom prst="rect">
              <a:avLst/>
            </a:prstGeom>
            <a:noFill/>
            <a:ln w="1587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/>
                <a:t>Wave Front with Constant Velocity (Velocity of Detonation)</a:t>
              </a:r>
            </a:p>
          </p:txBody>
        </p:sp>
      </p:grpSp>
      <p:sp>
        <p:nvSpPr>
          <p:cNvPr id="1576970" name="Text Box 10"/>
          <p:cNvSpPr txBox="1">
            <a:spLocks noChangeArrowheads="1"/>
          </p:cNvSpPr>
          <p:nvPr/>
        </p:nvSpPr>
        <p:spPr bwMode="auto">
          <a:xfrm>
            <a:off x="417070" y="3846513"/>
            <a:ext cx="8316416" cy="3077766"/>
          </a:xfrm>
          <a:prstGeom prst="rect">
            <a:avLst/>
          </a:prstGeom>
          <a:noFill/>
          <a:ln w="1587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 </a:t>
            </a:r>
            <a:r>
              <a:rPr lang="en-GB" sz="1600" dirty="0"/>
              <a:t>Initiating shock wave pressure sufficiently high to cause explosive to thermally decompose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Explosive decomposes behind shock wave creating heat and gaseous reaction products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Chemical reaction raises internal pressure and supports shock front which in turn decomposed more pristine explosive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Reaction zone in the region of 0.2mm thick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Shock wave front accelerates until energy balance is achieved then reaches steady state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Process is self-sustaining until all of the explosive is consumed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endParaRPr lang="en-GB" sz="1600" dirty="0"/>
          </a:p>
        </p:txBody>
      </p:sp>
      <p:sp>
        <p:nvSpPr>
          <p:cNvPr id="1576971" name="Line 11"/>
          <p:cNvSpPr>
            <a:spLocks noChangeShapeType="1"/>
          </p:cNvSpPr>
          <p:nvPr/>
        </p:nvSpPr>
        <p:spPr bwMode="auto">
          <a:xfrm>
            <a:off x="1173163" y="2481263"/>
            <a:ext cx="1519237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576972" name="Text Box 12"/>
          <p:cNvSpPr txBox="1">
            <a:spLocks noChangeArrowheads="1"/>
          </p:cNvSpPr>
          <p:nvPr/>
        </p:nvSpPr>
        <p:spPr bwMode="auto">
          <a:xfrm>
            <a:off x="996950" y="1455738"/>
            <a:ext cx="1581150" cy="915987"/>
          </a:xfrm>
          <a:prstGeom prst="rect">
            <a:avLst/>
          </a:prstGeom>
          <a:noFill/>
          <a:ln w="1587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Initiating shock wave stimulus</a:t>
            </a:r>
          </a:p>
        </p:txBody>
      </p:sp>
      <p:sp>
        <p:nvSpPr>
          <p:cNvPr id="1576967" name="Oval 7"/>
          <p:cNvSpPr>
            <a:spLocks noChangeArrowheads="1"/>
          </p:cNvSpPr>
          <p:nvPr/>
        </p:nvSpPr>
        <p:spPr bwMode="auto">
          <a:xfrm>
            <a:off x="3979863" y="1184275"/>
            <a:ext cx="69850" cy="2552700"/>
          </a:xfrm>
          <a:prstGeom prst="ellipse">
            <a:avLst/>
          </a:prstGeom>
          <a:gradFill rotWithShape="0">
            <a:gsLst>
              <a:gs pos="0">
                <a:srgbClr val="333333"/>
              </a:gs>
              <a:gs pos="50000">
                <a:srgbClr val="969696"/>
              </a:gs>
              <a:gs pos="100000">
                <a:srgbClr val="333333"/>
              </a:gs>
            </a:gsLst>
            <a:lin ang="5400000" scaled="1"/>
          </a:gradFill>
          <a:ln w="158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754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76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76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6 L 0.10139 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769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576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139 -1.11111E-6 L 0.5 0.00185 " pathEditMode="relative" ptsTypes="AA">
                                      <p:cBhvr>
                                        <p:cTn id="28" dur="2000" fill="hold"/>
                                        <p:tgtEl>
                                          <p:spTgt spid="15769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0139 0 " pathEditMode="relative" ptsTypes="AA">
                                      <p:cBhvr>
                                        <p:cTn id="30" dur="2000" fill="hold"/>
                                        <p:tgtEl>
                                          <p:spTgt spid="15769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576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76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76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76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769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76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65" grpId="0" animBg="1"/>
      <p:bldP spid="1576965" grpId="1" animBg="1"/>
      <p:bldP spid="1576974" grpId="0" animBg="1"/>
      <p:bldP spid="1576971" grpId="0" animBg="1"/>
      <p:bldP spid="1576972" grpId="0"/>
      <p:bldP spid="1576967" grpId="0" animBg="1"/>
      <p:bldP spid="157696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(1)</a:t>
            </a:r>
          </a:p>
        </p:txBody>
      </p:sp>
      <p:sp>
        <p:nvSpPr>
          <p:cNvPr id="1541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14388"/>
            <a:ext cx="8562975" cy="2279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/>
              <a:t>So what factors affect the efficiency of detonation?</a:t>
            </a:r>
            <a:br>
              <a:rPr lang="en-GB" sz="1800"/>
            </a:br>
            <a:endParaRPr lang="en-GB" sz="1800"/>
          </a:p>
          <a:p>
            <a:pPr>
              <a:lnSpc>
                <a:spcPct val="80000"/>
              </a:lnSpc>
            </a:pPr>
            <a:r>
              <a:rPr lang="en-GB" sz="1800"/>
              <a:t>Initiating stimulus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Generally for secondary explosives an impinging shock wave from initiation train</a:t>
            </a:r>
          </a:p>
          <a:p>
            <a:pPr lvl="1">
              <a:lnSpc>
                <a:spcPct val="80000"/>
              </a:lnSpc>
            </a:pPr>
            <a:r>
              <a:rPr lang="en-GB" sz="1600"/>
              <a:t>Must be strong enough to decompose explosive </a:t>
            </a:r>
            <a:br>
              <a:rPr lang="en-GB" sz="1600"/>
            </a:br>
            <a:endParaRPr lang="en-GB" sz="1600"/>
          </a:p>
          <a:p>
            <a:pPr>
              <a:lnSpc>
                <a:spcPct val="80000"/>
              </a:lnSpc>
            </a:pPr>
            <a:r>
              <a:rPr lang="en-GB" sz="1800"/>
              <a:t>Confinement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A detonation wave is curved and suffers from lateral energy losses</a:t>
            </a:r>
          </a:p>
          <a:p>
            <a:pPr lvl="1">
              <a:lnSpc>
                <a:spcPct val="80000"/>
              </a:lnSpc>
            </a:pPr>
            <a:r>
              <a:rPr lang="en-GB" sz="1600"/>
              <a:t>Confinement can reduce these losses by maintaining energy behind the wave</a:t>
            </a:r>
          </a:p>
        </p:txBody>
      </p:sp>
      <p:grpSp>
        <p:nvGrpSpPr>
          <p:cNvPr id="35863" name="Group 23"/>
          <p:cNvGrpSpPr>
            <a:grpSpLocks/>
          </p:cNvGrpSpPr>
          <p:nvPr/>
        </p:nvGrpSpPr>
        <p:grpSpPr bwMode="auto">
          <a:xfrm>
            <a:off x="5003800" y="3975100"/>
            <a:ext cx="2565400" cy="2378075"/>
            <a:chOff x="3152" y="2432"/>
            <a:chExt cx="1616" cy="1498"/>
          </a:xfrm>
        </p:grpSpPr>
        <p:sp>
          <p:nvSpPr>
            <p:cNvPr id="79889" name="Rectangle 18"/>
            <p:cNvSpPr>
              <a:spLocks noChangeArrowheads="1"/>
            </p:cNvSpPr>
            <p:nvPr/>
          </p:nvSpPr>
          <p:spPr bwMode="auto">
            <a:xfrm>
              <a:off x="3152" y="2512"/>
              <a:ext cx="1504" cy="448"/>
            </a:xfrm>
            <a:prstGeom prst="rect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90" name="Rectangle 19"/>
            <p:cNvSpPr>
              <a:spLocks noChangeArrowheads="1"/>
            </p:cNvSpPr>
            <p:nvPr/>
          </p:nvSpPr>
          <p:spPr bwMode="auto">
            <a:xfrm>
              <a:off x="4660" y="2512"/>
              <a:ext cx="108" cy="448"/>
            </a:xfrm>
            <a:prstGeom prst="rect">
              <a:avLst/>
            </a:prstGeom>
            <a:solidFill>
              <a:schemeClr val="hlink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91" name="Line 20"/>
            <p:cNvSpPr>
              <a:spLocks noChangeShapeType="1"/>
            </p:cNvSpPr>
            <p:nvPr/>
          </p:nvSpPr>
          <p:spPr bwMode="auto">
            <a:xfrm flipV="1">
              <a:off x="3192" y="2724"/>
              <a:ext cx="145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41141" name="Rectangle 21"/>
            <p:cNvSpPr>
              <a:spLocks noChangeArrowheads="1"/>
            </p:cNvSpPr>
            <p:nvPr/>
          </p:nvSpPr>
          <p:spPr bwMode="auto">
            <a:xfrm>
              <a:off x="3152" y="2956"/>
              <a:ext cx="1616" cy="84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/>
            </a:p>
          </p:txBody>
        </p:sp>
        <p:sp>
          <p:nvSpPr>
            <p:cNvPr id="1541142" name="Rectangle 22"/>
            <p:cNvSpPr>
              <a:spLocks noChangeArrowheads="1"/>
            </p:cNvSpPr>
            <p:nvPr/>
          </p:nvSpPr>
          <p:spPr bwMode="auto">
            <a:xfrm>
              <a:off x="3152" y="2432"/>
              <a:ext cx="1616" cy="80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/>
            </a:p>
          </p:txBody>
        </p:sp>
        <p:sp>
          <p:nvSpPr>
            <p:cNvPr id="79894" name="Text Box 23"/>
            <p:cNvSpPr txBox="1">
              <a:spLocks noChangeArrowheads="1"/>
            </p:cNvSpPr>
            <p:nvPr/>
          </p:nvSpPr>
          <p:spPr bwMode="auto">
            <a:xfrm>
              <a:off x="3644" y="3220"/>
              <a:ext cx="888" cy="710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/>
                <a:t>Confined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200"/>
                <a:t> Detonation wave progresses without energy losses</a:t>
              </a:r>
            </a:p>
          </p:txBody>
        </p:sp>
      </p:grpSp>
      <p:grpSp>
        <p:nvGrpSpPr>
          <p:cNvPr id="35864" name="Group 24"/>
          <p:cNvGrpSpPr>
            <a:grpSpLocks/>
          </p:cNvGrpSpPr>
          <p:nvPr/>
        </p:nvGrpSpPr>
        <p:grpSpPr bwMode="auto">
          <a:xfrm>
            <a:off x="1143000" y="3479800"/>
            <a:ext cx="2565400" cy="3048000"/>
            <a:chOff x="720" y="2144"/>
            <a:chExt cx="1616" cy="1920"/>
          </a:xfrm>
        </p:grpSpPr>
        <p:sp>
          <p:nvSpPr>
            <p:cNvPr id="79877" name="Rectangle 4"/>
            <p:cNvSpPr>
              <a:spLocks noChangeArrowheads="1"/>
            </p:cNvSpPr>
            <p:nvPr/>
          </p:nvSpPr>
          <p:spPr bwMode="auto">
            <a:xfrm>
              <a:off x="720" y="2520"/>
              <a:ext cx="492" cy="448"/>
            </a:xfrm>
            <a:prstGeom prst="rect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78" name="Rectangle 6"/>
            <p:cNvSpPr>
              <a:spLocks noChangeArrowheads="1"/>
            </p:cNvSpPr>
            <p:nvPr/>
          </p:nvSpPr>
          <p:spPr bwMode="auto">
            <a:xfrm>
              <a:off x="1212" y="2520"/>
              <a:ext cx="1124" cy="448"/>
            </a:xfrm>
            <a:prstGeom prst="rect">
              <a:avLst/>
            </a:prstGeom>
            <a:solidFill>
              <a:schemeClr val="hlink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79" name="Line 7"/>
            <p:cNvSpPr>
              <a:spLocks noChangeShapeType="1"/>
            </p:cNvSpPr>
            <p:nvPr/>
          </p:nvSpPr>
          <p:spPr bwMode="auto">
            <a:xfrm>
              <a:off x="760" y="2740"/>
              <a:ext cx="43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0" name="Line 8"/>
            <p:cNvSpPr>
              <a:spLocks noChangeShapeType="1"/>
            </p:cNvSpPr>
            <p:nvPr/>
          </p:nvSpPr>
          <p:spPr bwMode="auto">
            <a:xfrm flipH="1" flipV="1">
              <a:off x="780" y="2324"/>
              <a:ext cx="36" cy="15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1" name="Line 10"/>
            <p:cNvSpPr>
              <a:spLocks noChangeShapeType="1"/>
            </p:cNvSpPr>
            <p:nvPr/>
          </p:nvSpPr>
          <p:spPr bwMode="auto">
            <a:xfrm flipV="1">
              <a:off x="980" y="2316"/>
              <a:ext cx="0" cy="14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2" name="Line 11"/>
            <p:cNvSpPr>
              <a:spLocks noChangeShapeType="1"/>
            </p:cNvSpPr>
            <p:nvPr/>
          </p:nvSpPr>
          <p:spPr bwMode="auto">
            <a:xfrm flipV="1">
              <a:off x="1124" y="2328"/>
              <a:ext cx="32" cy="14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3" name="Line 12"/>
            <p:cNvSpPr>
              <a:spLocks noChangeShapeType="1"/>
            </p:cNvSpPr>
            <p:nvPr/>
          </p:nvSpPr>
          <p:spPr bwMode="auto">
            <a:xfrm flipH="1">
              <a:off x="760" y="3004"/>
              <a:ext cx="44" cy="1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4" name="Line 13"/>
            <p:cNvSpPr>
              <a:spLocks noChangeShapeType="1"/>
            </p:cNvSpPr>
            <p:nvPr/>
          </p:nvSpPr>
          <p:spPr bwMode="auto">
            <a:xfrm>
              <a:off x="960" y="3004"/>
              <a:ext cx="0" cy="12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5" name="Line 14"/>
            <p:cNvSpPr>
              <a:spLocks noChangeShapeType="1"/>
            </p:cNvSpPr>
            <p:nvPr/>
          </p:nvSpPr>
          <p:spPr bwMode="auto">
            <a:xfrm>
              <a:off x="1092" y="3008"/>
              <a:ext cx="44" cy="116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6" name="Text Box 15"/>
            <p:cNvSpPr txBox="1">
              <a:spLocks noChangeArrowheads="1"/>
            </p:cNvSpPr>
            <p:nvPr/>
          </p:nvSpPr>
          <p:spPr bwMode="auto">
            <a:xfrm>
              <a:off x="976" y="3268"/>
              <a:ext cx="1100" cy="796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/>
                <a:t>Un-confined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400" b="1"/>
                <a:t> </a:t>
              </a:r>
              <a:r>
                <a:rPr lang="en-GB" sz="1200"/>
                <a:t>Energy losses balance energy generation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200"/>
                <a:t> Detonation failure</a:t>
              </a:r>
              <a:endParaRPr lang="en-GB" sz="1200" b="1"/>
            </a:p>
          </p:txBody>
        </p:sp>
        <p:sp>
          <p:nvSpPr>
            <p:cNvPr id="79887" name="Text Box 17"/>
            <p:cNvSpPr txBox="1">
              <a:spLocks noChangeArrowheads="1"/>
            </p:cNvSpPr>
            <p:nvPr/>
          </p:nvSpPr>
          <p:spPr bwMode="auto">
            <a:xfrm>
              <a:off x="744" y="3104"/>
              <a:ext cx="464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Energy </a:t>
              </a:r>
            </a:p>
          </p:txBody>
        </p:sp>
        <p:sp>
          <p:nvSpPr>
            <p:cNvPr id="79888" name="Text Box 24"/>
            <p:cNvSpPr txBox="1">
              <a:spLocks noChangeArrowheads="1"/>
            </p:cNvSpPr>
            <p:nvPr/>
          </p:nvSpPr>
          <p:spPr bwMode="auto">
            <a:xfrm>
              <a:off x="776" y="2144"/>
              <a:ext cx="464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Energy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767539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5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5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4754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Factors Affecting Detonation (2)</a:t>
            </a:r>
          </a:p>
        </p:txBody>
      </p:sp>
      <p:sp>
        <p:nvSpPr>
          <p:cNvPr id="135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Density</a:t>
            </a:r>
          </a:p>
          <a:p>
            <a:endParaRPr lang="en-GB" dirty="0"/>
          </a:p>
          <a:p>
            <a:pPr lvl="1"/>
            <a:r>
              <a:rPr lang="en-GB" dirty="0"/>
              <a:t>Increased density gives  improved energy concentration available to support shock wave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The higher the density (absolute and %TMD) The faster the V of D and the higher the detonation pressure</a:t>
            </a:r>
          </a:p>
          <a:p>
            <a:pPr>
              <a:buFont typeface="Wingdings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98687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5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5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5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(3)</a:t>
            </a:r>
          </a:p>
        </p:txBody>
      </p:sp>
      <p:sp>
        <p:nvSpPr>
          <p:cNvPr id="158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004888"/>
            <a:ext cx="8562975" cy="33845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/>
              <a:t>Charge diameter (cylindrical geometry)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The V of D will increase as the diameter of the explosive charge increases up to a limiting value as edge effects are minimised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The detonation wave is convex </a:t>
            </a:r>
            <a:br>
              <a:rPr lang="en-GB" sz="1600"/>
            </a:br>
            <a:endParaRPr lang="en-GB" sz="1600"/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The larger the charge the flatter the angle of curvature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The V of D diminishes  from the axis of the charge to its surface due to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Energy losses from the system 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More pronounced the smaller the charge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If the diameter is reduced 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A point will be reached where  surface effects create instability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The detonation wave fails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This is known as the critical diameter and is a characteristic of an explosive</a:t>
            </a:r>
          </a:p>
        </p:txBody>
      </p:sp>
    </p:spTree>
    <p:extLst>
      <p:ext uri="{BB962C8B-B14F-4D97-AF65-F5344CB8AC3E}">
        <p14:creationId xmlns:p14="http://schemas.microsoft.com/office/powerpoint/2010/main" val="11590404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2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(4)</a:t>
            </a:r>
          </a:p>
        </p:txBody>
      </p:sp>
      <p:sp>
        <p:nvSpPr>
          <p:cNvPr id="1588230" name="Rectangle 6"/>
          <p:cNvSpPr>
            <a:spLocks noChangeArrowheads="1"/>
          </p:cNvSpPr>
          <p:nvPr/>
        </p:nvSpPr>
        <p:spPr bwMode="auto">
          <a:xfrm>
            <a:off x="1765300" y="2552700"/>
            <a:ext cx="4381500" cy="2540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31" name="Rectangle 7"/>
          <p:cNvSpPr>
            <a:spLocks noChangeArrowheads="1"/>
          </p:cNvSpPr>
          <p:nvPr/>
        </p:nvSpPr>
        <p:spPr bwMode="auto">
          <a:xfrm>
            <a:off x="1778000" y="3594100"/>
            <a:ext cx="4381500" cy="4064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32" name="Rectangle 8"/>
          <p:cNvSpPr>
            <a:spLocks noChangeArrowheads="1"/>
          </p:cNvSpPr>
          <p:nvPr/>
        </p:nvSpPr>
        <p:spPr bwMode="auto">
          <a:xfrm>
            <a:off x="1778000" y="4578350"/>
            <a:ext cx="4381500" cy="6350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82949" name="Text Box 9"/>
          <p:cNvSpPr txBox="1">
            <a:spLocks noChangeArrowheads="1"/>
          </p:cNvSpPr>
          <p:nvPr/>
        </p:nvSpPr>
        <p:spPr bwMode="auto">
          <a:xfrm>
            <a:off x="6527800" y="2540000"/>
            <a:ext cx="18923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Below Critical Diameter</a:t>
            </a:r>
          </a:p>
        </p:txBody>
      </p:sp>
      <p:sp>
        <p:nvSpPr>
          <p:cNvPr id="82950" name="Text Box 10"/>
          <p:cNvSpPr txBox="1">
            <a:spLocks noChangeArrowheads="1"/>
          </p:cNvSpPr>
          <p:nvPr/>
        </p:nvSpPr>
        <p:spPr bwMode="auto">
          <a:xfrm>
            <a:off x="6565900" y="3632200"/>
            <a:ext cx="17145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Detonation Sustained</a:t>
            </a:r>
            <a:r>
              <a:rPr lang="en-GB"/>
              <a:t> </a:t>
            </a:r>
            <a:endParaRPr lang="en-GB" sz="1200"/>
          </a:p>
        </p:txBody>
      </p:sp>
      <p:sp>
        <p:nvSpPr>
          <p:cNvPr id="82951" name="Text Box 11"/>
          <p:cNvSpPr txBox="1">
            <a:spLocks noChangeArrowheads="1"/>
          </p:cNvSpPr>
          <p:nvPr/>
        </p:nvSpPr>
        <p:spPr bwMode="auto">
          <a:xfrm>
            <a:off x="6629400" y="4699000"/>
            <a:ext cx="17399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Limiting Value</a:t>
            </a:r>
          </a:p>
        </p:txBody>
      </p:sp>
      <p:sp>
        <p:nvSpPr>
          <p:cNvPr id="1588236" name="Line 12"/>
          <p:cNvSpPr>
            <a:spLocks noChangeShapeType="1"/>
          </p:cNvSpPr>
          <p:nvPr/>
        </p:nvSpPr>
        <p:spPr bwMode="auto">
          <a:xfrm>
            <a:off x="1035050" y="26797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88237" name="Rectangle 13"/>
          <p:cNvSpPr>
            <a:spLocks noChangeArrowheads="1"/>
          </p:cNvSpPr>
          <p:nvPr/>
        </p:nvSpPr>
        <p:spPr bwMode="auto">
          <a:xfrm>
            <a:off x="1771650" y="2552700"/>
            <a:ext cx="1409700" cy="25400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 sz="1200"/>
          </a:p>
        </p:txBody>
      </p:sp>
      <p:sp>
        <p:nvSpPr>
          <p:cNvPr id="1588238" name="Text Box 14"/>
          <p:cNvSpPr txBox="1">
            <a:spLocks noChangeArrowheads="1"/>
          </p:cNvSpPr>
          <p:nvPr/>
        </p:nvSpPr>
        <p:spPr bwMode="auto">
          <a:xfrm>
            <a:off x="1727200" y="3048000"/>
            <a:ext cx="15113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Detonation dies out</a:t>
            </a:r>
          </a:p>
        </p:txBody>
      </p:sp>
      <p:sp>
        <p:nvSpPr>
          <p:cNvPr id="1588239" name="Rectangle 15"/>
          <p:cNvSpPr>
            <a:spLocks noChangeArrowheads="1"/>
          </p:cNvSpPr>
          <p:nvPr/>
        </p:nvSpPr>
        <p:spPr bwMode="auto">
          <a:xfrm>
            <a:off x="1778000" y="3587750"/>
            <a:ext cx="4375150" cy="41275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40" name="Rectangle 16"/>
          <p:cNvSpPr>
            <a:spLocks noChangeArrowheads="1"/>
          </p:cNvSpPr>
          <p:nvPr/>
        </p:nvSpPr>
        <p:spPr bwMode="auto">
          <a:xfrm>
            <a:off x="1778000" y="4584700"/>
            <a:ext cx="4375150" cy="63500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41" name="Line 17"/>
          <p:cNvSpPr>
            <a:spLocks noChangeShapeType="1"/>
          </p:cNvSpPr>
          <p:nvPr/>
        </p:nvSpPr>
        <p:spPr bwMode="auto">
          <a:xfrm>
            <a:off x="1041400" y="37973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88242" name="Line 18"/>
          <p:cNvSpPr>
            <a:spLocks noChangeShapeType="1"/>
          </p:cNvSpPr>
          <p:nvPr/>
        </p:nvSpPr>
        <p:spPr bwMode="auto">
          <a:xfrm>
            <a:off x="1022350" y="48895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2959" name="Text Box 17"/>
          <p:cNvSpPr txBox="1">
            <a:spLocks noChangeArrowheads="1"/>
          </p:cNvSpPr>
          <p:nvPr/>
        </p:nvSpPr>
        <p:spPr bwMode="auto">
          <a:xfrm>
            <a:off x="682625" y="1154113"/>
            <a:ext cx="1873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Critical Diameter</a:t>
            </a:r>
          </a:p>
        </p:txBody>
      </p:sp>
      <p:sp>
        <p:nvSpPr>
          <p:cNvPr id="1355794" name="Text Box 18"/>
          <p:cNvSpPr txBox="1">
            <a:spLocks noChangeArrowheads="1"/>
          </p:cNvSpPr>
          <p:nvPr/>
        </p:nvSpPr>
        <p:spPr bwMode="auto">
          <a:xfrm>
            <a:off x="1778000" y="4178300"/>
            <a:ext cx="3606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Detonation velocity varies with charge diameter</a:t>
            </a:r>
          </a:p>
        </p:txBody>
      </p:sp>
      <p:sp>
        <p:nvSpPr>
          <p:cNvPr id="1355795" name="Text Box 19"/>
          <p:cNvSpPr txBox="1">
            <a:spLocks noChangeArrowheads="1"/>
          </p:cNvSpPr>
          <p:nvPr/>
        </p:nvSpPr>
        <p:spPr bwMode="auto">
          <a:xfrm>
            <a:off x="1765300" y="5537200"/>
            <a:ext cx="4013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Detonation velocity reaches limiting value at “infinite diameter”</a:t>
            </a:r>
          </a:p>
        </p:txBody>
      </p:sp>
    </p:spTree>
    <p:extLst>
      <p:ext uri="{BB962C8B-B14F-4D97-AF65-F5344CB8AC3E}">
        <p14:creationId xmlns:p14="http://schemas.microsoft.com/office/powerpoint/2010/main" val="273800852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88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88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588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88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8236" grpId="0" animBg="1"/>
      <p:bldP spid="1588237" grpId="0" animBg="1"/>
      <p:bldP spid="1588238" grpId="0"/>
      <p:bldP spid="1588239" grpId="0" animBg="1"/>
      <p:bldP spid="1588240" grpId="0" animBg="1"/>
      <p:bldP spid="1588241" grpId="0" animBg="1"/>
      <p:bldP spid="1588242" grpId="0" animBg="1"/>
      <p:bldP spid="135579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FC433-079B-572D-74B6-8F1941C9F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7064970" cy="522287"/>
          </a:xfrm>
        </p:spPr>
        <p:txBody>
          <a:bodyPr/>
          <a:lstStyle/>
          <a:p>
            <a:r>
              <a:rPr lang="en-US" dirty="0"/>
              <a:t>Critical Diameter of Unconfined ANFO</a:t>
            </a:r>
          </a:p>
        </p:txBody>
      </p:sp>
      <p:pic>
        <p:nvPicPr>
          <p:cNvPr id="5" name="Content Placeholder 4" descr="A graph of a curve&#10;&#10;AI-generated content may be incorrect.">
            <a:extLst>
              <a:ext uri="{FF2B5EF4-FFF2-40B4-BE49-F238E27FC236}">
                <a16:creationId xmlns:a16="http://schemas.microsoft.com/office/drawing/2014/main" id="{52B823B3-7A47-ADE8-B6ED-C83F0ECE40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416" y="980728"/>
            <a:ext cx="7493168" cy="43751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6A924C-86B7-9B44-3AEE-212C44A0F131}"/>
              </a:ext>
            </a:extLst>
          </p:cNvPr>
          <p:cNvSpPr txBox="1"/>
          <p:nvPr/>
        </p:nvSpPr>
        <p:spPr>
          <a:xfrm>
            <a:off x="899593" y="5733256"/>
            <a:ext cx="7418991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In this graph we can see that the failure radius for unconfined ANFO 96/4 at a density 0.8 g cm</a:t>
            </a:r>
            <a:r>
              <a:rPr lang="en-US" baseline="30000" dirty="0"/>
              <a:t>-3</a:t>
            </a:r>
            <a:r>
              <a:rPr lang="en-US" dirty="0"/>
              <a:t> is 8 cm  - 2280 ms</a:t>
            </a:r>
            <a:r>
              <a:rPr lang="en-US" baseline="30000" dirty="0"/>
              <a:t>-1</a:t>
            </a:r>
            <a:r>
              <a:rPr lang="en-US" dirty="0"/>
              <a:t> VoD</a:t>
            </a:r>
          </a:p>
        </p:txBody>
      </p:sp>
    </p:spTree>
    <p:extLst>
      <p:ext uri="{BB962C8B-B14F-4D97-AF65-F5344CB8AC3E}">
        <p14:creationId xmlns:p14="http://schemas.microsoft.com/office/powerpoint/2010/main" val="216523241"/>
      </p:ext>
    </p:extLst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1524-A44A-5E56-A9CE-E8D26FC7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350" y="332656"/>
            <a:ext cx="8070850" cy="522287"/>
          </a:xfrm>
        </p:spPr>
        <p:txBody>
          <a:bodyPr/>
          <a:lstStyle/>
          <a:p>
            <a:r>
              <a:rPr lang="en-US" dirty="0"/>
              <a:t>But what is happening in the detonation driving zone?</a:t>
            </a:r>
          </a:p>
        </p:txBody>
      </p:sp>
      <p:pic>
        <p:nvPicPr>
          <p:cNvPr id="5" name="Content Placeholder 4" descr="A diagram of a car driving zone&#10;&#10;AI-generated content may be incorrect.">
            <a:extLst>
              <a:ext uri="{FF2B5EF4-FFF2-40B4-BE49-F238E27FC236}">
                <a16:creationId xmlns:a16="http://schemas.microsoft.com/office/drawing/2014/main" id="{D230E464-5026-69FD-372D-342EE7D5D4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400" y="1271930"/>
            <a:ext cx="6807200" cy="39878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AD241B-0502-E409-6C83-1FD0EE27E565}"/>
              </a:ext>
            </a:extLst>
          </p:cNvPr>
          <p:cNvSpPr txBox="1"/>
          <p:nvPr/>
        </p:nvSpPr>
        <p:spPr>
          <a:xfrm>
            <a:off x="536575" y="5445224"/>
            <a:ext cx="8070850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The length of the reaction zone is approximately 2.5 cm for the same ANFO charge when confined! We can get up to 4450 ms</a:t>
            </a:r>
            <a:r>
              <a:rPr lang="en-US" baseline="30000" dirty="0"/>
              <a:t>-1</a:t>
            </a:r>
            <a:r>
              <a:rPr lang="en-US" dirty="0"/>
              <a:t> VoD. However, compare this to unconfined TNT – 6753 ms</a:t>
            </a:r>
            <a:r>
              <a:rPr lang="en-US" baseline="30000" dirty="0"/>
              <a:t>-1</a:t>
            </a:r>
            <a:r>
              <a:rPr lang="en-US" dirty="0"/>
              <a:t> VoD, critical diameter 2.53 cm, reaction zone length 1.6 mm</a:t>
            </a:r>
          </a:p>
        </p:txBody>
      </p:sp>
    </p:spTree>
    <p:extLst>
      <p:ext uri="{BB962C8B-B14F-4D97-AF65-F5344CB8AC3E}">
        <p14:creationId xmlns:p14="http://schemas.microsoft.com/office/powerpoint/2010/main" val="2461854954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3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(5)</a:t>
            </a:r>
          </a:p>
        </p:txBody>
      </p:sp>
      <p:sp>
        <p:nvSpPr>
          <p:cNvPr id="1543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0700" y="1150938"/>
            <a:ext cx="8020050" cy="2446337"/>
          </a:xfrm>
        </p:spPr>
        <p:txBody>
          <a:bodyPr/>
          <a:lstStyle/>
          <a:p>
            <a:r>
              <a:rPr lang="en-GB" sz="2400"/>
              <a:t>The molecular nature of the explosive composition</a:t>
            </a:r>
            <a:br>
              <a:rPr lang="en-GB" sz="2400"/>
            </a:br>
            <a:endParaRPr lang="en-GB" sz="2400"/>
          </a:p>
          <a:p>
            <a:r>
              <a:rPr lang="en-GB" sz="2400"/>
              <a:t>In terms of detonics high explosives comprise two main types</a:t>
            </a:r>
          </a:p>
          <a:p>
            <a:pPr lvl="1"/>
            <a:r>
              <a:rPr lang="en-GB" sz="2000"/>
              <a:t>Homogeneous or ideal explosives</a:t>
            </a:r>
          </a:p>
          <a:p>
            <a:pPr lvl="1"/>
            <a:r>
              <a:rPr lang="en-GB" sz="2000"/>
              <a:t>Heterogeneous or non-ideal explosives</a:t>
            </a:r>
          </a:p>
        </p:txBody>
      </p:sp>
      <p:grpSp>
        <p:nvGrpSpPr>
          <p:cNvPr id="87043" name="Group 71"/>
          <p:cNvGrpSpPr>
            <a:grpSpLocks/>
          </p:cNvGrpSpPr>
          <p:nvPr/>
        </p:nvGrpSpPr>
        <p:grpSpPr bwMode="auto">
          <a:xfrm>
            <a:off x="4953000" y="4127500"/>
            <a:ext cx="2984500" cy="2286000"/>
            <a:chOff x="3120" y="2600"/>
            <a:chExt cx="1880" cy="1440"/>
          </a:xfrm>
        </p:grpSpPr>
        <p:sp>
          <p:nvSpPr>
            <p:cNvPr id="84010" name="Rectangle 116"/>
            <p:cNvSpPr>
              <a:spLocks noChangeArrowheads="1"/>
            </p:cNvSpPr>
            <p:nvPr/>
          </p:nvSpPr>
          <p:spPr bwMode="auto">
            <a:xfrm>
              <a:off x="3120" y="2600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1" name="Oval 117"/>
            <p:cNvSpPr>
              <a:spLocks noChangeArrowheads="1"/>
            </p:cNvSpPr>
            <p:nvPr/>
          </p:nvSpPr>
          <p:spPr bwMode="auto">
            <a:xfrm>
              <a:off x="3744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2" name="Oval 118"/>
            <p:cNvSpPr>
              <a:spLocks noChangeArrowheads="1"/>
            </p:cNvSpPr>
            <p:nvPr/>
          </p:nvSpPr>
          <p:spPr bwMode="auto">
            <a:xfrm>
              <a:off x="4056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3" name="Oval 119"/>
            <p:cNvSpPr>
              <a:spLocks noChangeArrowheads="1"/>
            </p:cNvSpPr>
            <p:nvPr/>
          </p:nvSpPr>
          <p:spPr bwMode="auto">
            <a:xfrm>
              <a:off x="436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4" name="Oval 120"/>
            <p:cNvSpPr>
              <a:spLocks noChangeArrowheads="1"/>
            </p:cNvSpPr>
            <p:nvPr/>
          </p:nvSpPr>
          <p:spPr bwMode="auto">
            <a:xfrm>
              <a:off x="4680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5" name="Oval 121"/>
            <p:cNvSpPr>
              <a:spLocks noChangeArrowheads="1"/>
            </p:cNvSpPr>
            <p:nvPr/>
          </p:nvSpPr>
          <p:spPr bwMode="auto">
            <a:xfrm>
              <a:off x="312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6" name="Oval 122"/>
            <p:cNvSpPr>
              <a:spLocks noChangeArrowheads="1"/>
            </p:cNvSpPr>
            <p:nvPr/>
          </p:nvSpPr>
          <p:spPr bwMode="auto">
            <a:xfrm>
              <a:off x="3432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7" name="Oval 123"/>
            <p:cNvSpPr>
              <a:spLocks noChangeArrowheads="1"/>
            </p:cNvSpPr>
            <p:nvPr/>
          </p:nvSpPr>
          <p:spPr bwMode="auto">
            <a:xfrm>
              <a:off x="3736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8" name="Oval 124"/>
            <p:cNvSpPr>
              <a:spLocks noChangeArrowheads="1"/>
            </p:cNvSpPr>
            <p:nvPr/>
          </p:nvSpPr>
          <p:spPr bwMode="auto">
            <a:xfrm>
              <a:off x="4048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9" name="Oval 125"/>
            <p:cNvSpPr>
              <a:spLocks noChangeArrowheads="1"/>
            </p:cNvSpPr>
            <p:nvPr/>
          </p:nvSpPr>
          <p:spPr bwMode="auto">
            <a:xfrm>
              <a:off x="436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0" name="Oval 126"/>
            <p:cNvSpPr>
              <a:spLocks noChangeArrowheads="1"/>
            </p:cNvSpPr>
            <p:nvPr/>
          </p:nvSpPr>
          <p:spPr bwMode="auto">
            <a:xfrm>
              <a:off x="4672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1" name="Oval 127"/>
            <p:cNvSpPr>
              <a:spLocks noChangeArrowheads="1"/>
            </p:cNvSpPr>
            <p:nvPr/>
          </p:nvSpPr>
          <p:spPr bwMode="auto">
            <a:xfrm>
              <a:off x="312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2" name="Oval 128"/>
            <p:cNvSpPr>
              <a:spLocks noChangeArrowheads="1"/>
            </p:cNvSpPr>
            <p:nvPr/>
          </p:nvSpPr>
          <p:spPr bwMode="auto">
            <a:xfrm>
              <a:off x="3424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3" name="Oval 129"/>
            <p:cNvSpPr>
              <a:spLocks noChangeArrowheads="1"/>
            </p:cNvSpPr>
            <p:nvPr/>
          </p:nvSpPr>
          <p:spPr bwMode="auto">
            <a:xfrm>
              <a:off x="3736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4" name="Oval 130"/>
            <p:cNvSpPr>
              <a:spLocks noChangeArrowheads="1"/>
            </p:cNvSpPr>
            <p:nvPr/>
          </p:nvSpPr>
          <p:spPr bwMode="auto">
            <a:xfrm>
              <a:off x="4048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5" name="Oval 131"/>
            <p:cNvSpPr>
              <a:spLocks noChangeArrowheads="1"/>
            </p:cNvSpPr>
            <p:nvPr/>
          </p:nvSpPr>
          <p:spPr bwMode="auto">
            <a:xfrm>
              <a:off x="436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6" name="Oval 132"/>
            <p:cNvSpPr>
              <a:spLocks noChangeArrowheads="1"/>
            </p:cNvSpPr>
            <p:nvPr/>
          </p:nvSpPr>
          <p:spPr bwMode="auto">
            <a:xfrm>
              <a:off x="4672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7" name="Oval 133"/>
            <p:cNvSpPr>
              <a:spLocks noChangeArrowheads="1"/>
            </p:cNvSpPr>
            <p:nvPr/>
          </p:nvSpPr>
          <p:spPr bwMode="auto">
            <a:xfrm>
              <a:off x="312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8" name="Oval 134"/>
            <p:cNvSpPr>
              <a:spLocks noChangeArrowheads="1"/>
            </p:cNvSpPr>
            <p:nvPr/>
          </p:nvSpPr>
          <p:spPr bwMode="auto">
            <a:xfrm>
              <a:off x="3424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9" name="Oval 135"/>
            <p:cNvSpPr>
              <a:spLocks noChangeArrowheads="1"/>
            </p:cNvSpPr>
            <p:nvPr/>
          </p:nvSpPr>
          <p:spPr bwMode="auto">
            <a:xfrm>
              <a:off x="3736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0" name="Oval 136"/>
            <p:cNvSpPr>
              <a:spLocks noChangeArrowheads="1"/>
            </p:cNvSpPr>
            <p:nvPr/>
          </p:nvSpPr>
          <p:spPr bwMode="auto">
            <a:xfrm>
              <a:off x="4048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1" name="Oval 137"/>
            <p:cNvSpPr>
              <a:spLocks noChangeArrowheads="1"/>
            </p:cNvSpPr>
            <p:nvPr/>
          </p:nvSpPr>
          <p:spPr bwMode="auto">
            <a:xfrm>
              <a:off x="436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2" name="Oval 138"/>
            <p:cNvSpPr>
              <a:spLocks noChangeArrowheads="1"/>
            </p:cNvSpPr>
            <p:nvPr/>
          </p:nvSpPr>
          <p:spPr bwMode="auto">
            <a:xfrm>
              <a:off x="4672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3" name="Oval 139"/>
            <p:cNvSpPr>
              <a:spLocks noChangeArrowheads="1"/>
            </p:cNvSpPr>
            <p:nvPr/>
          </p:nvSpPr>
          <p:spPr bwMode="auto">
            <a:xfrm>
              <a:off x="312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4" name="Oval 140"/>
            <p:cNvSpPr>
              <a:spLocks noChangeArrowheads="1"/>
            </p:cNvSpPr>
            <p:nvPr/>
          </p:nvSpPr>
          <p:spPr bwMode="auto">
            <a:xfrm>
              <a:off x="3424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5" name="Text Box 143"/>
            <p:cNvSpPr txBox="1">
              <a:spLocks noChangeArrowheads="1"/>
            </p:cNvSpPr>
            <p:nvPr/>
          </p:nvSpPr>
          <p:spPr bwMode="auto">
            <a:xfrm>
              <a:off x="3592" y="3848"/>
              <a:ext cx="1408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Heterogeneous</a:t>
              </a:r>
            </a:p>
          </p:txBody>
        </p:sp>
        <p:sp>
          <p:nvSpPr>
            <p:cNvPr id="84036" name="Line 152"/>
            <p:cNvSpPr>
              <a:spLocks noChangeShapeType="1"/>
            </p:cNvSpPr>
            <p:nvPr/>
          </p:nvSpPr>
          <p:spPr bwMode="auto">
            <a:xfrm>
              <a:off x="4208" y="3360"/>
              <a:ext cx="312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37" name="Line 153"/>
            <p:cNvSpPr>
              <a:spLocks noChangeShapeType="1"/>
            </p:cNvSpPr>
            <p:nvPr/>
          </p:nvSpPr>
          <p:spPr bwMode="auto">
            <a:xfrm>
              <a:off x="3888" y="2744"/>
              <a:ext cx="0" cy="3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38" name="Line 155"/>
            <p:cNvSpPr>
              <a:spLocks noChangeShapeType="1"/>
            </p:cNvSpPr>
            <p:nvPr/>
          </p:nvSpPr>
          <p:spPr bwMode="auto">
            <a:xfrm>
              <a:off x="3584" y="3672"/>
              <a:ext cx="30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7044" name="Group 70"/>
          <p:cNvGrpSpPr>
            <a:grpSpLocks/>
          </p:cNvGrpSpPr>
          <p:nvPr/>
        </p:nvGrpSpPr>
        <p:grpSpPr bwMode="auto">
          <a:xfrm>
            <a:off x="1143000" y="4140200"/>
            <a:ext cx="2959100" cy="2286000"/>
            <a:chOff x="720" y="2608"/>
            <a:chExt cx="1864" cy="1440"/>
          </a:xfrm>
        </p:grpSpPr>
        <p:sp>
          <p:nvSpPr>
            <p:cNvPr id="83973" name="Rectangle 91"/>
            <p:cNvSpPr>
              <a:spLocks noChangeArrowheads="1"/>
            </p:cNvSpPr>
            <p:nvPr/>
          </p:nvSpPr>
          <p:spPr bwMode="auto">
            <a:xfrm>
              <a:off x="720" y="2608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4" name="Oval 92"/>
            <p:cNvSpPr>
              <a:spLocks noChangeArrowheads="1"/>
            </p:cNvSpPr>
            <p:nvPr/>
          </p:nvSpPr>
          <p:spPr bwMode="auto">
            <a:xfrm>
              <a:off x="1344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5" name="Oval 93"/>
            <p:cNvSpPr>
              <a:spLocks noChangeArrowheads="1"/>
            </p:cNvSpPr>
            <p:nvPr/>
          </p:nvSpPr>
          <p:spPr bwMode="auto">
            <a:xfrm>
              <a:off x="1656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6" name="Oval 94"/>
            <p:cNvSpPr>
              <a:spLocks noChangeArrowheads="1"/>
            </p:cNvSpPr>
            <p:nvPr/>
          </p:nvSpPr>
          <p:spPr bwMode="auto">
            <a:xfrm>
              <a:off x="196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7" name="Oval 95"/>
            <p:cNvSpPr>
              <a:spLocks noChangeArrowheads="1"/>
            </p:cNvSpPr>
            <p:nvPr/>
          </p:nvSpPr>
          <p:spPr bwMode="auto">
            <a:xfrm>
              <a:off x="2280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8" name="Oval 96"/>
            <p:cNvSpPr>
              <a:spLocks noChangeArrowheads="1"/>
            </p:cNvSpPr>
            <p:nvPr/>
          </p:nvSpPr>
          <p:spPr bwMode="auto">
            <a:xfrm>
              <a:off x="72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9" name="Oval 97"/>
            <p:cNvSpPr>
              <a:spLocks noChangeArrowheads="1"/>
            </p:cNvSpPr>
            <p:nvPr/>
          </p:nvSpPr>
          <p:spPr bwMode="auto">
            <a:xfrm>
              <a:off x="1032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0" name="Oval 98"/>
            <p:cNvSpPr>
              <a:spLocks noChangeArrowheads="1"/>
            </p:cNvSpPr>
            <p:nvPr/>
          </p:nvSpPr>
          <p:spPr bwMode="auto">
            <a:xfrm>
              <a:off x="1336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1" name="Oval 99"/>
            <p:cNvSpPr>
              <a:spLocks noChangeArrowheads="1"/>
            </p:cNvSpPr>
            <p:nvPr/>
          </p:nvSpPr>
          <p:spPr bwMode="auto">
            <a:xfrm>
              <a:off x="1648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2" name="Oval 100"/>
            <p:cNvSpPr>
              <a:spLocks noChangeArrowheads="1"/>
            </p:cNvSpPr>
            <p:nvPr/>
          </p:nvSpPr>
          <p:spPr bwMode="auto">
            <a:xfrm>
              <a:off x="196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3" name="Oval 101"/>
            <p:cNvSpPr>
              <a:spLocks noChangeArrowheads="1"/>
            </p:cNvSpPr>
            <p:nvPr/>
          </p:nvSpPr>
          <p:spPr bwMode="auto">
            <a:xfrm>
              <a:off x="2272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4" name="Oval 102"/>
            <p:cNvSpPr>
              <a:spLocks noChangeArrowheads="1"/>
            </p:cNvSpPr>
            <p:nvPr/>
          </p:nvSpPr>
          <p:spPr bwMode="auto">
            <a:xfrm>
              <a:off x="72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5" name="Oval 103"/>
            <p:cNvSpPr>
              <a:spLocks noChangeArrowheads="1"/>
            </p:cNvSpPr>
            <p:nvPr/>
          </p:nvSpPr>
          <p:spPr bwMode="auto">
            <a:xfrm>
              <a:off x="1024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6" name="Oval 104"/>
            <p:cNvSpPr>
              <a:spLocks noChangeArrowheads="1"/>
            </p:cNvSpPr>
            <p:nvPr/>
          </p:nvSpPr>
          <p:spPr bwMode="auto">
            <a:xfrm>
              <a:off x="1336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7" name="Oval 105"/>
            <p:cNvSpPr>
              <a:spLocks noChangeArrowheads="1"/>
            </p:cNvSpPr>
            <p:nvPr/>
          </p:nvSpPr>
          <p:spPr bwMode="auto">
            <a:xfrm>
              <a:off x="1648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8" name="Oval 106"/>
            <p:cNvSpPr>
              <a:spLocks noChangeArrowheads="1"/>
            </p:cNvSpPr>
            <p:nvPr/>
          </p:nvSpPr>
          <p:spPr bwMode="auto">
            <a:xfrm>
              <a:off x="196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9" name="Oval 107"/>
            <p:cNvSpPr>
              <a:spLocks noChangeArrowheads="1"/>
            </p:cNvSpPr>
            <p:nvPr/>
          </p:nvSpPr>
          <p:spPr bwMode="auto">
            <a:xfrm>
              <a:off x="2272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0" name="Oval 108"/>
            <p:cNvSpPr>
              <a:spLocks noChangeArrowheads="1"/>
            </p:cNvSpPr>
            <p:nvPr/>
          </p:nvSpPr>
          <p:spPr bwMode="auto">
            <a:xfrm>
              <a:off x="72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1" name="Oval 109"/>
            <p:cNvSpPr>
              <a:spLocks noChangeArrowheads="1"/>
            </p:cNvSpPr>
            <p:nvPr/>
          </p:nvSpPr>
          <p:spPr bwMode="auto">
            <a:xfrm>
              <a:off x="1024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2" name="Oval 110"/>
            <p:cNvSpPr>
              <a:spLocks noChangeArrowheads="1"/>
            </p:cNvSpPr>
            <p:nvPr/>
          </p:nvSpPr>
          <p:spPr bwMode="auto">
            <a:xfrm>
              <a:off x="1336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3" name="Oval 111"/>
            <p:cNvSpPr>
              <a:spLocks noChangeArrowheads="1"/>
            </p:cNvSpPr>
            <p:nvPr/>
          </p:nvSpPr>
          <p:spPr bwMode="auto">
            <a:xfrm>
              <a:off x="1648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4" name="Oval 112"/>
            <p:cNvSpPr>
              <a:spLocks noChangeArrowheads="1"/>
            </p:cNvSpPr>
            <p:nvPr/>
          </p:nvSpPr>
          <p:spPr bwMode="auto">
            <a:xfrm>
              <a:off x="196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5" name="Oval 113"/>
            <p:cNvSpPr>
              <a:spLocks noChangeArrowheads="1"/>
            </p:cNvSpPr>
            <p:nvPr/>
          </p:nvSpPr>
          <p:spPr bwMode="auto">
            <a:xfrm>
              <a:off x="2272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6" name="Oval 114"/>
            <p:cNvSpPr>
              <a:spLocks noChangeArrowheads="1"/>
            </p:cNvSpPr>
            <p:nvPr/>
          </p:nvSpPr>
          <p:spPr bwMode="auto">
            <a:xfrm>
              <a:off x="72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7" name="Oval 115"/>
            <p:cNvSpPr>
              <a:spLocks noChangeArrowheads="1"/>
            </p:cNvSpPr>
            <p:nvPr/>
          </p:nvSpPr>
          <p:spPr bwMode="auto">
            <a:xfrm>
              <a:off x="1024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8" name="Text Box 142"/>
            <p:cNvSpPr txBox="1">
              <a:spLocks noChangeArrowheads="1"/>
            </p:cNvSpPr>
            <p:nvPr/>
          </p:nvSpPr>
          <p:spPr bwMode="auto">
            <a:xfrm>
              <a:off x="1200" y="3856"/>
              <a:ext cx="1296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Homogeneous</a:t>
              </a:r>
            </a:p>
          </p:txBody>
        </p:sp>
        <p:sp>
          <p:nvSpPr>
            <p:cNvPr id="83999" name="Oval 144"/>
            <p:cNvSpPr>
              <a:spLocks noChangeArrowheads="1"/>
            </p:cNvSpPr>
            <p:nvPr/>
          </p:nvSpPr>
          <p:spPr bwMode="auto">
            <a:xfrm>
              <a:off x="1472" y="3656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00" name="Line 146"/>
            <p:cNvSpPr>
              <a:spLocks noChangeShapeType="1"/>
            </p:cNvSpPr>
            <p:nvPr/>
          </p:nvSpPr>
          <p:spPr bwMode="auto">
            <a:xfrm>
              <a:off x="1536" y="3681"/>
              <a:ext cx="207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1" name="Line 147"/>
            <p:cNvSpPr>
              <a:spLocks noChangeShapeType="1"/>
            </p:cNvSpPr>
            <p:nvPr/>
          </p:nvSpPr>
          <p:spPr bwMode="auto">
            <a:xfrm flipV="1">
              <a:off x="1494" y="3447"/>
              <a:ext cx="0" cy="1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2" name="Line 148"/>
            <p:cNvSpPr>
              <a:spLocks noChangeShapeType="1"/>
            </p:cNvSpPr>
            <p:nvPr/>
          </p:nvSpPr>
          <p:spPr bwMode="auto">
            <a:xfrm flipH="1">
              <a:off x="1230" y="3687"/>
              <a:ext cx="222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3" name="Line 149"/>
            <p:cNvSpPr>
              <a:spLocks noChangeShapeType="1"/>
            </p:cNvSpPr>
            <p:nvPr/>
          </p:nvSpPr>
          <p:spPr bwMode="auto">
            <a:xfrm flipH="1" flipV="1">
              <a:off x="1227" y="3420"/>
              <a:ext cx="237" cy="23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4" name="Line 150"/>
            <p:cNvSpPr>
              <a:spLocks noChangeShapeType="1"/>
            </p:cNvSpPr>
            <p:nvPr/>
          </p:nvSpPr>
          <p:spPr bwMode="auto">
            <a:xfrm flipV="1">
              <a:off x="1527" y="3444"/>
              <a:ext cx="240" cy="2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5" name="Oval 156"/>
            <p:cNvSpPr>
              <a:spLocks noChangeArrowheads="1"/>
            </p:cNvSpPr>
            <p:nvPr/>
          </p:nvSpPr>
          <p:spPr bwMode="auto">
            <a:xfrm>
              <a:off x="2088" y="3040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06" name="Line 157"/>
            <p:cNvSpPr>
              <a:spLocks noChangeShapeType="1"/>
            </p:cNvSpPr>
            <p:nvPr/>
          </p:nvSpPr>
          <p:spPr bwMode="auto">
            <a:xfrm flipV="1">
              <a:off x="2112" y="2752"/>
              <a:ext cx="0" cy="24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7" name="Line 158"/>
            <p:cNvSpPr>
              <a:spLocks noChangeShapeType="1"/>
            </p:cNvSpPr>
            <p:nvPr/>
          </p:nvSpPr>
          <p:spPr bwMode="auto">
            <a:xfrm flipH="1" flipV="1">
              <a:off x="1800" y="3064"/>
              <a:ext cx="248" cy="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8" name="Line 159"/>
            <p:cNvSpPr>
              <a:spLocks noChangeShapeType="1"/>
            </p:cNvSpPr>
            <p:nvPr/>
          </p:nvSpPr>
          <p:spPr bwMode="auto">
            <a:xfrm>
              <a:off x="2104" y="3104"/>
              <a:ext cx="0" cy="28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9" name="Line 160"/>
            <p:cNvSpPr>
              <a:spLocks noChangeShapeType="1"/>
            </p:cNvSpPr>
            <p:nvPr/>
          </p:nvSpPr>
          <p:spPr bwMode="auto">
            <a:xfrm>
              <a:off x="2168" y="3064"/>
              <a:ext cx="26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4935253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1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Homogeneous Explosives</a:t>
            </a:r>
          </a:p>
        </p:txBody>
      </p:sp>
      <p:sp>
        <p:nvSpPr>
          <p:cNvPr id="849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0200" y="884238"/>
            <a:ext cx="8382000" cy="30924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Detonate virtually  instantaneously because they generate the energy to support detonation intra-molecularly</a:t>
            </a:r>
            <a:br>
              <a:rPr lang="en-GB" sz="1800"/>
            </a:b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The reacting chemical entities (oxidiser and fuel) are contained within each molecule of explosive </a:t>
            </a:r>
            <a:br>
              <a:rPr lang="en-GB" sz="1800"/>
            </a:br>
            <a:r>
              <a:rPr lang="en-GB" sz="1800"/>
              <a:t> 	</a:t>
            </a:r>
            <a:endParaRPr lang="en-GB" sz="1800" baseline="-25000"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800">
                <a:cs typeface="Arial" charset="0"/>
              </a:rPr>
              <a:t>These explosives have higher detonation velocities and pressures</a:t>
            </a:r>
            <a:br>
              <a:rPr lang="en-GB" sz="1800">
                <a:cs typeface="Arial" charset="0"/>
              </a:rPr>
            </a:br>
            <a:endParaRPr lang="en-GB" sz="1800"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800">
                <a:cs typeface="Arial" charset="0"/>
              </a:rPr>
              <a:t>They tend to be used for metal driving/shattering applications and are said to have high “brisance” </a:t>
            </a:r>
            <a:endParaRPr lang="en-GB" sz="1600"/>
          </a:p>
        </p:txBody>
      </p:sp>
      <p:grpSp>
        <p:nvGrpSpPr>
          <p:cNvPr id="84995" name="Group 34"/>
          <p:cNvGrpSpPr>
            <a:grpSpLocks/>
          </p:cNvGrpSpPr>
          <p:nvPr/>
        </p:nvGrpSpPr>
        <p:grpSpPr bwMode="auto">
          <a:xfrm>
            <a:off x="3073400" y="4102100"/>
            <a:ext cx="2959100" cy="2286000"/>
            <a:chOff x="720" y="2608"/>
            <a:chExt cx="1864" cy="1440"/>
          </a:xfrm>
        </p:grpSpPr>
        <p:sp>
          <p:nvSpPr>
            <p:cNvPr id="84996" name="Rectangle 91"/>
            <p:cNvSpPr>
              <a:spLocks noChangeArrowheads="1"/>
            </p:cNvSpPr>
            <p:nvPr/>
          </p:nvSpPr>
          <p:spPr bwMode="auto">
            <a:xfrm>
              <a:off x="720" y="2608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7" name="Oval 92"/>
            <p:cNvSpPr>
              <a:spLocks noChangeArrowheads="1"/>
            </p:cNvSpPr>
            <p:nvPr/>
          </p:nvSpPr>
          <p:spPr bwMode="auto">
            <a:xfrm>
              <a:off x="1344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8" name="Oval 93"/>
            <p:cNvSpPr>
              <a:spLocks noChangeArrowheads="1"/>
            </p:cNvSpPr>
            <p:nvPr/>
          </p:nvSpPr>
          <p:spPr bwMode="auto">
            <a:xfrm>
              <a:off x="1656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9" name="Oval 94"/>
            <p:cNvSpPr>
              <a:spLocks noChangeArrowheads="1"/>
            </p:cNvSpPr>
            <p:nvPr/>
          </p:nvSpPr>
          <p:spPr bwMode="auto">
            <a:xfrm>
              <a:off x="196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0" name="Oval 95"/>
            <p:cNvSpPr>
              <a:spLocks noChangeArrowheads="1"/>
            </p:cNvSpPr>
            <p:nvPr/>
          </p:nvSpPr>
          <p:spPr bwMode="auto">
            <a:xfrm>
              <a:off x="2280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1" name="Oval 96"/>
            <p:cNvSpPr>
              <a:spLocks noChangeArrowheads="1"/>
            </p:cNvSpPr>
            <p:nvPr/>
          </p:nvSpPr>
          <p:spPr bwMode="auto">
            <a:xfrm>
              <a:off x="72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2" name="Oval 97"/>
            <p:cNvSpPr>
              <a:spLocks noChangeArrowheads="1"/>
            </p:cNvSpPr>
            <p:nvPr/>
          </p:nvSpPr>
          <p:spPr bwMode="auto">
            <a:xfrm>
              <a:off x="1032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3" name="Oval 98"/>
            <p:cNvSpPr>
              <a:spLocks noChangeArrowheads="1"/>
            </p:cNvSpPr>
            <p:nvPr/>
          </p:nvSpPr>
          <p:spPr bwMode="auto">
            <a:xfrm>
              <a:off x="1336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4" name="Oval 99"/>
            <p:cNvSpPr>
              <a:spLocks noChangeArrowheads="1"/>
            </p:cNvSpPr>
            <p:nvPr/>
          </p:nvSpPr>
          <p:spPr bwMode="auto">
            <a:xfrm>
              <a:off x="1648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5" name="Oval 100"/>
            <p:cNvSpPr>
              <a:spLocks noChangeArrowheads="1"/>
            </p:cNvSpPr>
            <p:nvPr/>
          </p:nvSpPr>
          <p:spPr bwMode="auto">
            <a:xfrm>
              <a:off x="196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6" name="Oval 101"/>
            <p:cNvSpPr>
              <a:spLocks noChangeArrowheads="1"/>
            </p:cNvSpPr>
            <p:nvPr/>
          </p:nvSpPr>
          <p:spPr bwMode="auto">
            <a:xfrm>
              <a:off x="2272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7" name="Oval 102"/>
            <p:cNvSpPr>
              <a:spLocks noChangeArrowheads="1"/>
            </p:cNvSpPr>
            <p:nvPr/>
          </p:nvSpPr>
          <p:spPr bwMode="auto">
            <a:xfrm>
              <a:off x="72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8" name="Oval 103"/>
            <p:cNvSpPr>
              <a:spLocks noChangeArrowheads="1"/>
            </p:cNvSpPr>
            <p:nvPr/>
          </p:nvSpPr>
          <p:spPr bwMode="auto">
            <a:xfrm>
              <a:off x="1024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9" name="Oval 104"/>
            <p:cNvSpPr>
              <a:spLocks noChangeArrowheads="1"/>
            </p:cNvSpPr>
            <p:nvPr/>
          </p:nvSpPr>
          <p:spPr bwMode="auto">
            <a:xfrm>
              <a:off x="1336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0" name="Oval 105"/>
            <p:cNvSpPr>
              <a:spLocks noChangeArrowheads="1"/>
            </p:cNvSpPr>
            <p:nvPr/>
          </p:nvSpPr>
          <p:spPr bwMode="auto">
            <a:xfrm>
              <a:off x="1648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1" name="Oval 106"/>
            <p:cNvSpPr>
              <a:spLocks noChangeArrowheads="1"/>
            </p:cNvSpPr>
            <p:nvPr/>
          </p:nvSpPr>
          <p:spPr bwMode="auto">
            <a:xfrm>
              <a:off x="196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2" name="Oval 107"/>
            <p:cNvSpPr>
              <a:spLocks noChangeArrowheads="1"/>
            </p:cNvSpPr>
            <p:nvPr/>
          </p:nvSpPr>
          <p:spPr bwMode="auto">
            <a:xfrm>
              <a:off x="2272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3" name="Oval 108"/>
            <p:cNvSpPr>
              <a:spLocks noChangeArrowheads="1"/>
            </p:cNvSpPr>
            <p:nvPr/>
          </p:nvSpPr>
          <p:spPr bwMode="auto">
            <a:xfrm>
              <a:off x="72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4" name="Oval 109"/>
            <p:cNvSpPr>
              <a:spLocks noChangeArrowheads="1"/>
            </p:cNvSpPr>
            <p:nvPr/>
          </p:nvSpPr>
          <p:spPr bwMode="auto">
            <a:xfrm>
              <a:off x="1024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5" name="Oval 110"/>
            <p:cNvSpPr>
              <a:spLocks noChangeArrowheads="1"/>
            </p:cNvSpPr>
            <p:nvPr/>
          </p:nvSpPr>
          <p:spPr bwMode="auto">
            <a:xfrm>
              <a:off x="1336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6" name="Oval 111"/>
            <p:cNvSpPr>
              <a:spLocks noChangeArrowheads="1"/>
            </p:cNvSpPr>
            <p:nvPr/>
          </p:nvSpPr>
          <p:spPr bwMode="auto">
            <a:xfrm>
              <a:off x="1648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7" name="Oval 112"/>
            <p:cNvSpPr>
              <a:spLocks noChangeArrowheads="1"/>
            </p:cNvSpPr>
            <p:nvPr/>
          </p:nvSpPr>
          <p:spPr bwMode="auto">
            <a:xfrm>
              <a:off x="196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8" name="Oval 113"/>
            <p:cNvSpPr>
              <a:spLocks noChangeArrowheads="1"/>
            </p:cNvSpPr>
            <p:nvPr/>
          </p:nvSpPr>
          <p:spPr bwMode="auto">
            <a:xfrm>
              <a:off x="2272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9" name="Oval 114"/>
            <p:cNvSpPr>
              <a:spLocks noChangeArrowheads="1"/>
            </p:cNvSpPr>
            <p:nvPr/>
          </p:nvSpPr>
          <p:spPr bwMode="auto">
            <a:xfrm>
              <a:off x="72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0" name="Oval 115"/>
            <p:cNvSpPr>
              <a:spLocks noChangeArrowheads="1"/>
            </p:cNvSpPr>
            <p:nvPr/>
          </p:nvSpPr>
          <p:spPr bwMode="auto">
            <a:xfrm>
              <a:off x="1024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1" name="Text Box 142"/>
            <p:cNvSpPr txBox="1">
              <a:spLocks noChangeArrowheads="1"/>
            </p:cNvSpPr>
            <p:nvPr/>
          </p:nvSpPr>
          <p:spPr bwMode="auto">
            <a:xfrm>
              <a:off x="1200" y="3856"/>
              <a:ext cx="1296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Homogeneous</a:t>
              </a:r>
            </a:p>
          </p:txBody>
        </p:sp>
        <p:sp>
          <p:nvSpPr>
            <p:cNvPr id="85022" name="Oval 144"/>
            <p:cNvSpPr>
              <a:spLocks noChangeArrowheads="1"/>
            </p:cNvSpPr>
            <p:nvPr/>
          </p:nvSpPr>
          <p:spPr bwMode="auto">
            <a:xfrm>
              <a:off x="1472" y="3656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3" name="Line 146"/>
            <p:cNvSpPr>
              <a:spLocks noChangeShapeType="1"/>
            </p:cNvSpPr>
            <p:nvPr/>
          </p:nvSpPr>
          <p:spPr bwMode="auto">
            <a:xfrm>
              <a:off x="1536" y="3681"/>
              <a:ext cx="207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4" name="Line 147"/>
            <p:cNvSpPr>
              <a:spLocks noChangeShapeType="1"/>
            </p:cNvSpPr>
            <p:nvPr/>
          </p:nvSpPr>
          <p:spPr bwMode="auto">
            <a:xfrm flipV="1">
              <a:off x="1494" y="3447"/>
              <a:ext cx="0" cy="1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5" name="Line 148"/>
            <p:cNvSpPr>
              <a:spLocks noChangeShapeType="1"/>
            </p:cNvSpPr>
            <p:nvPr/>
          </p:nvSpPr>
          <p:spPr bwMode="auto">
            <a:xfrm flipH="1">
              <a:off x="1230" y="3687"/>
              <a:ext cx="222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6" name="Line 149"/>
            <p:cNvSpPr>
              <a:spLocks noChangeShapeType="1"/>
            </p:cNvSpPr>
            <p:nvPr/>
          </p:nvSpPr>
          <p:spPr bwMode="auto">
            <a:xfrm flipH="1" flipV="1">
              <a:off x="1227" y="3420"/>
              <a:ext cx="237" cy="23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7" name="Line 150"/>
            <p:cNvSpPr>
              <a:spLocks noChangeShapeType="1"/>
            </p:cNvSpPr>
            <p:nvPr/>
          </p:nvSpPr>
          <p:spPr bwMode="auto">
            <a:xfrm flipV="1">
              <a:off x="1527" y="3444"/>
              <a:ext cx="240" cy="2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8" name="Oval 156"/>
            <p:cNvSpPr>
              <a:spLocks noChangeArrowheads="1"/>
            </p:cNvSpPr>
            <p:nvPr/>
          </p:nvSpPr>
          <p:spPr bwMode="auto">
            <a:xfrm>
              <a:off x="2088" y="3040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9" name="Line 157"/>
            <p:cNvSpPr>
              <a:spLocks noChangeShapeType="1"/>
            </p:cNvSpPr>
            <p:nvPr/>
          </p:nvSpPr>
          <p:spPr bwMode="auto">
            <a:xfrm flipV="1">
              <a:off x="2112" y="2752"/>
              <a:ext cx="0" cy="24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0" name="Line 158"/>
            <p:cNvSpPr>
              <a:spLocks noChangeShapeType="1"/>
            </p:cNvSpPr>
            <p:nvPr/>
          </p:nvSpPr>
          <p:spPr bwMode="auto">
            <a:xfrm flipH="1" flipV="1">
              <a:off x="1800" y="3064"/>
              <a:ext cx="248" cy="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1" name="Line 159"/>
            <p:cNvSpPr>
              <a:spLocks noChangeShapeType="1"/>
            </p:cNvSpPr>
            <p:nvPr/>
          </p:nvSpPr>
          <p:spPr bwMode="auto">
            <a:xfrm>
              <a:off x="2104" y="3104"/>
              <a:ext cx="0" cy="28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2" name="Line 160"/>
            <p:cNvSpPr>
              <a:spLocks noChangeShapeType="1"/>
            </p:cNvSpPr>
            <p:nvPr/>
          </p:nvSpPr>
          <p:spPr bwMode="auto">
            <a:xfrm>
              <a:off x="2168" y="3064"/>
              <a:ext cx="26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22597575"/>
      </p:ext>
    </p:extLst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Heterogeneous Explosives (1)</a:t>
            </a:r>
          </a:p>
        </p:txBody>
      </p:sp>
      <p:sp>
        <p:nvSpPr>
          <p:cNvPr id="860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100" y="922338"/>
            <a:ext cx="7772400" cy="4375150"/>
          </a:xfrm>
        </p:spPr>
        <p:txBody>
          <a:bodyPr/>
          <a:lstStyle/>
          <a:p>
            <a:r>
              <a:rPr lang="en-GB" sz="2000"/>
              <a:t>These explosives provide chemical energy for detonation inter-molecularly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1800"/>
              <a:t>Fuel and oxidiser are discrete entities within the formulation</a:t>
            </a:r>
            <a:br>
              <a:rPr lang="en-GB" sz="1800"/>
            </a:br>
            <a:endParaRPr lang="en-GB" sz="1800"/>
          </a:p>
          <a:p>
            <a:pPr lvl="1"/>
            <a:r>
              <a:rPr lang="en-GB" sz="1800"/>
              <a:t>Consequently the kinetics of reaction are slower</a:t>
            </a:r>
            <a:br>
              <a:rPr lang="en-GB" sz="1800"/>
            </a:br>
            <a:endParaRPr lang="en-GB" sz="1800"/>
          </a:p>
          <a:p>
            <a:pPr lvl="1"/>
            <a:r>
              <a:rPr lang="en-GB" sz="1800"/>
              <a:t>More chemical energy is liberated well behind the detonation wave rather than in direct support</a:t>
            </a:r>
          </a:p>
        </p:txBody>
      </p:sp>
      <p:grpSp>
        <p:nvGrpSpPr>
          <p:cNvPr id="86019" name="Group 13"/>
          <p:cNvGrpSpPr>
            <a:grpSpLocks/>
          </p:cNvGrpSpPr>
          <p:nvPr/>
        </p:nvGrpSpPr>
        <p:grpSpPr bwMode="auto">
          <a:xfrm>
            <a:off x="2946400" y="4241800"/>
            <a:ext cx="2984500" cy="2286000"/>
            <a:chOff x="3120" y="2600"/>
            <a:chExt cx="1880" cy="1440"/>
          </a:xfrm>
        </p:grpSpPr>
        <p:sp>
          <p:nvSpPr>
            <p:cNvPr id="86020" name="Rectangle 116"/>
            <p:cNvSpPr>
              <a:spLocks noChangeArrowheads="1"/>
            </p:cNvSpPr>
            <p:nvPr/>
          </p:nvSpPr>
          <p:spPr bwMode="auto">
            <a:xfrm>
              <a:off x="3120" y="2600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1" name="Oval 117"/>
            <p:cNvSpPr>
              <a:spLocks noChangeArrowheads="1"/>
            </p:cNvSpPr>
            <p:nvPr/>
          </p:nvSpPr>
          <p:spPr bwMode="auto">
            <a:xfrm>
              <a:off x="3744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2" name="Oval 118"/>
            <p:cNvSpPr>
              <a:spLocks noChangeArrowheads="1"/>
            </p:cNvSpPr>
            <p:nvPr/>
          </p:nvSpPr>
          <p:spPr bwMode="auto">
            <a:xfrm>
              <a:off x="4056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3" name="Oval 119"/>
            <p:cNvSpPr>
              <a:spLocks noChangeArrowheads="1"/>
            </p:cNvSpPr>
            <p:nvPr/>
          </p:nvSpPr>
          <p:spPr bwMode="auto">
            <a:xfrm>
              <a:off x="436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4" name="Oval 120"/>
            <p:cNvSpPr>
              <a:spLocks noChangeArrowheads="1"/>
            </p:cNvSpPr>
            <p:nvPr/>
          </p:nvSpPr>
          <p:spPr bwMode="auto">
            <a:xfrm>
              <a:off x="4680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5" name="Oval 121"/>
            <p:cNvSpPr>
              <a:spLocks noChangeArrowheads="1"/>
            </p:cNvSpPr>
            <p:nvPr/>
          </p:nvSpPr>
          <p:spPr bwMode="auto">
            <a:xfrm>
              <a:off x="312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6" name="Oval 122"/>
            <p:cNvSpPr>
              <a:spLocks noChangeArrowheads="1"/>
            </p:cNvSpPr>
            <p:nvPr/>
          </p:nvSpPr>
          <p:spPr bwMode="auto">
            <a:xfrm>
              <a:off x="3432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7" name="Oval 123"/>
            <p:cNvSpPr>
              <a:spLocks noChangeArrowheads="1"/>
            </p:cNvSpPr>
            <p:nvPr/>
          </p:nvSpPr>
          <p:spPr bwMode="auto">
            <a:xfrm>
              <a:off x="3736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8" name="Oval 124"/>
            <p:cNvSpPr>
              <a:spLocks noChangeArrowheads="1"/>
            </p:cNvSpPr>
            <p:nvPr/>
          </p:nvSpPr>
          <p:spPr bwMode="auto">
            <a:xfrm>
              <a:off x="4048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9" name="Oval 125"/>
            <p:cNvSpPr>
              <a:spLocks noChangeArrowheads="1"/>
            </p:cNvSpPr>
            <p:nvPr/>
          </p:nvSpPr>
          <p:spPr bwMode="auto">
            <a:xfrm>
              <a:off x="436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0" name="Oval 126"/>
            <p:cNvSpPr>
              <a:spLocks noChangeArrowheads="1"/>
            </p:cNvSpPr>
            <p:nvPr/>
          </p:nvSpPr>
          <p:spPr bwMode="auto">
            <a:xfrm>
              <a:off x="4672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1" name="Oval 127"/>
            <p:cNvSpPr>
              <a:spLocks noChangeArrowheads="1"/>
            </p:cNvSpPr>
            <p:nvPr/>
          </p:nvSpPr>
          <p:spPr bwMode="auto">
            <a:xfrm>
              <a:off x="312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2" name="Oval 128"/>
            <p:cNvSpPr>
              <a:spLocks noChangeArrowheads="1"/>
            </p:cNvSpPr>
            <p:nvPr/>
          </p:nvSpPr>
          <p:spPr bwMode="auto">
            <a:xfrm>
              <a:off x="3424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3" name="Oval 129"/>
            <p:cNvSpPr>
              <a:spLocks noChangeArrowheads="1"/>
            </p:cNvSpPr>
            <p:nvPr/>
          </p:nvSpPr>
          <p:spPr bwMode="auto">
            <a:xfrm>
              <a:off x="3736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4" name="Oval 130"/>
            <p:cNvSpPr>
              <a:spLocks noChangeArrowheads="1"/>
            </p:cNvSpPr>
            <p:nvPr/>
          </p:nvSpPr>
          <p:spPr bwMode="auto">
            <a:xfrm>
              <a:off x="4048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5" name="Oval 131"/>
            <p:cNvSpPr>
              <a:spLocks noChangeArrowheads="1"/>
            </p:cNvSpPr>
            <p:nvPr/>
          </p:nvSpPr>
          <p:spPr bwMode="auto">
            <a:xfrm>
              <a:off x="436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6" name="Oval 132"/>
            <p:cNvSpPr>
              <a:spLocks noChangeArrowheads="1"/>
            </p:cNvSpPr>
            <p:nvPr/>
          </p:nvSpPr>
          <p:spPr bwMode="auto">
            <a:xfrm>
              <a:off x="4672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7" name="Oval 133"/>
            <p:cNvSpPr>
              <a:spLocks noChangeArrowheads="1"/>
            </p:cNvSpPr>
            <p:nvPr/>
          </p:nvSpPr>
          <p:spPr bwMode="auto">
            <a:xfrm>
              <a:off x="312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8" name="Oval 134"/>
            <p:cNvSpPr>
              <a:spLocks noChangeArrowheads="1"/>
            </p:cNvSpPr>
            <p:nvPr/>
          </p:nvSpPr>
          <p:spPr bwMode="auto">
            <a:xfrm>
              <a:off x="3424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9" name="Oval 135"/>
            <p:cNvSpPr>
              <a:spLocks noChangeArrowheads="1"/>
            </p:cNvSpPr>
            <p:nvPr/>
          </p:nvSpPr>
          <p:spPr bwMode="auto">
            <a:xfrm>
              <a:off x="3736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0" name="Oval 136"/>
            <p:cNvSpPr>
              <a:spLocks noChangeArrowheads="1"/>
            </p:cNvSpPr>
            <p:nvPr/>
          </p:nvSpPr>
          <p:spPr bwMode="auto">
            <a:xfrm>
              <a:off x="4048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1" name="Oval 137"/>
            <p:cNvSpPr>
              <a:spLocks noChangeArrowheads="1"/>
            </p:cNvSpPr>
            <p:nvPr/>
          </p:nvSpPr>
          <p:spPr bwMode="auto">
            <a:xfrm>
              <a:off x="436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2" name="Oval 138"/>
            <p:cNvSpPr>
              <a:spLocks noChangeArrowheads="1"/>
            </p:cNvSpPr>
            <p:nvPr/>
          </p:nvSpPr>
          <p:spPr bwMode="auto">
            <a:xfrm>
              <a:off x="4672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3" name="Oval 139"/>
            <p:cNvSpPr>
              <a:spLocks noChangeArrowheads="1"/>
            </p:cNvSpPr>
            <p:nvPr/>
          </p:nvSpPr>
          <p:spPr bwMode="auto">
            <a:xfrm>
              <a:off x="312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4" name="Oval 140"/>
            <p:cNvSpPr>
              <a:spLocks noChangeArrowheads="1"/>
            </p:cNvSpPr>
            <p:nvPr/>
          </p:nvSpPr>
          <p:spPr bwMode="auto">
            <a:xfrm>
              <a:off x="3424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5" name="Text Box 143"/>
            <p:cNvSpPr txBox="1">
              <a:spLocks noChangeArrowheads="1"/>
            </p:cNvSpPr>
            <p:nvPr/>
          </p:nvSpPr>
          <p:spPr bwMode="auto">
            <a:xfrm>
              <a:off x="3592" y="3848"/>
              <a:ext cx="1408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Heterogeneous</a:t>
              </a:r>
            </a:p>
          </p:txBody>
        </p:sp>
        <p:sp>
          <p:nvSpPr>
            <p:cNvPr id="86046" name="Line 152"/>
            <p:cNvSpPr>
              <a:spLocks noChangeShapeType="1"/>
            </p:cNvSpPr>
            <p:nvPr/>
          </p:nvSpPr>
          <p:spPr bwMode="auto">
            <a:xfrm>
              <a:off x="4208" y="3360"/>
              <a:ext cx="312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047" name="Line 153"/>
            <p:cNvSpPr>
              <a:spLocks noChangeShapeType="1"/>
            </p:cNvSpPr>
            <p:nvPr/>
          </p:nvSpPr>
          <p:spPr bwMode="auto">
            <a:xfrm>
              <a:off x="3888" y="2744"/>
              <a:ext cx="0" cy="3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048" name="Line 155"/>
            <p:cNvSpPr>
              <a:spLocks noChangeShapeType="1"/>
            </p:cNvSpPr>
            <p:nvPr/>
          </p:nvSpPr>
          <p:spPr bwMode="auto">
            <a:xfrm>
              <a:off x="3584" y="3672"/>
              <a:ext cx="30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77880722"/>
      </p:ext>
    </p:extLst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7042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Heterogeneous Explosives (2)</a:t>
            </a:r>
          </a:p>
        </p:txBody>
      </p:sp>
      <p:sp>
        <p:nvSpPr>
          <p:cNvPr id="870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9400" y="1239838"/>
            <a:ext cx="8432800" cy="3778250"/>
          </a:xfrm>
        </p:spPr>
        <p:txBody>
          <a:bodyPr/>
          <a:lstStyle/>
          <a:p>
            <a:pPr lvl="1"/>
            <a:r>
              <a:rPr lang="en-GB" sz="2000"/>
              <a:t>Although peak pressures may be lower overall energy levels may be higher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Aluminised explosives fall into this category as a high proportion of the metal fuel reacts after the detonation wave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Explosives in this category tend to find application in blast applications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For aluminium and ammonium perchlorate:</a:t>
            </a:r>
          </a:p>
          <a:p>
            <a:endParaRPr lang="en-GB" sz="2400"/>
          </a:p>
        </p:txBody>
      </p:sp>
      <p:sp>
        <p:nvSpPr>
          <p:cNvPr id="87043" name="Rectangle 4"/>
          <p:cNvSpPr>
            <a:spLocks noChangeArrowheads="1"/>
          </p:cNvSpPr>
          <p:nvPr/>
        </p:nvSpPr>
        <p:spPr bwMode="auto">
          <a:xfrm>
            <a:off x="2179638" y="5164138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US" sz="2000"/>
          </a:p>
        </p:txBody>
      </p:sp>
      <p:grpSp>
        <p:nvGrpSpPr>
          <p:cNvPr id="87044" name="Group 5"/>
          <p:cNvGrpSpPr>
            <a:grpSpLocks/>
          </p:cNvGrpSpPr>
          <p:nvPr/>
        </p:nvGrpSpPr>
        <p:grpSpPr bwMode="auto">
          <a:xfrm>
            <a:off x="884238" y="5232400"/>
            <a:ext cx="7662862" cy="1130300"/>
            <a:chOff x="645" y="3320"/>
            <a:chExt cx="4827" cy="712"/>
          </a:xfrm>
        </p:grpSpPr>
        <p:grpSp>
          <p:nvGrpSpPr>
            <p:cNvPr id="87045" name="Group 12"/>
            <p:cNvGrpSpPr>
              <a:grpSpLocks/>
            </p:cNvGrpSpPr>
            <p:nvPr/>
          </p:nvGrpSpPr>
          <p:grpSpPr bwMode="auto">
            <a:xfrm>
              <a:off x="792" y="3320"/>
              <a:ext cx="4680" cy="292"/>
              <a:chOff x="792" y="3576"/>
              <a:chExt cx="4680" cy="292"/>
            </a:xfrm>
          </p:grpSpPr>
          <p:sp>
            <p:nvSpPr>
              <p:cNvPr id="87049" name="Text Box 4"/>
              <p:cNvSpPr txBox="1">
                <a:spLocks noChangeArrowheads="1"/>
              </p:cNvSpPr>
              <p:nvPr/>
            </p:nvSpPr>
            <p:spPr bwMode="auto">
              <a:xfrm>
                <a:off x="792" y="3664"/>
                <a:ext cx="4560" cy="173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endParaRPr lang="en-US" sz="1200"/>
              </a:p>
            </p:txBody>
          </p:sp>
          <p:sp>
            <p:nvSpPr>
              <p:cNvPr id="87050" name="Text Box 6"/>
              <p:cNvSpPr txBox="1">
                <a:spLocks noChangeArrowheads="1"/>
              </p:cNvSpPr>
              <p:nvPr/>
            </p:nvSpPr>
            <p:spPr bwMode="auto">
              <a:xfrm>
                <a:off x="816" y="3656"/>
                <a:ext cx="4656" cy="212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endParaRPr lang="en-US" sz="1600"/>
              </a:p>
            </p:txBody>
          </p:sp>
          <p:sp>
            <p:nvSpPr>
              <p:cNvPr id="87051" name="Line 8"/>
              <p:cNvSpPr>
                <a:spLocks noChangeShapeType="1"/>
              </p:cNvSpPr>
              <p:nvPr/>
            </p:nvSpPr>
            <p:spPr bwMode="auto">
              <a:xfrm>
                <a:off x="2088" y="3760"/>
                <a:ext cx="976" cy="0"/>
              </a:xfrm>
              <a:prstGeom prst="line">
                <a:avLst/>
              </a:prstGeom>
              <a:noFill/>
              <a:ln w="15875">
                <a:solidFill>
                  <a:schemeClr val="tx2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7052" name="Text Box 10"/>
              <p:cNvSpPr txBox="1">
                <a:spLocks noChangeArrowheads="1"/>
              </p:cNvSpPr>
              <p:nvPr/>
            </p:nvSpPr>
            <p:spPr bwMode="auto">
              <a:xfrm>
                <a:off x="2208" y="3576"/>
                <a:ext cx="968" cy="212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/>
                  <a:t>Detonation</a:t>
                </a:r>
              </a:p>
            </p:txBody>
          </p:sp>
        </p:grpSp>
        <p:sp>
          <p:nvSpPr>
            <p:cNvPr id="87046" name="WordArt 11"/>
            <p:cNvSpPr>
              <a:spLocks noChangeArrowheads="1" noChangeShapeType="1" noTextEdit="1"/>
            </p:cNvSpPr>
            <p:nvPr/>
          </p:nvSpPr>
          <p:spPr bwMode="auto">
            <a:xfrm>
              <a:off x="4057" y="3672"/>
              <a:ext cx="766" cy="36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US" sz="3600" kern="10">
                  <a:ln w="9525">
                    <a:noFill/>
                    <a:round/>
                    <a:headEnd/>
                    <a:tailEnd/>
                  </a:ln>
                  <a:gradFill rotWithShape="1">
                    <a:gsLst>
                      <a:gs pos="0">
                        <a:srgbClr val="FFFF00"/>
                      </a:gs>
                      <a:gs pos="100000">
                        <a:srgbClr val="FF9933"/>
                      </a:gs>
                    </a:gsLst>
                    <a:path path="rect">
                      <a:fillToRect l="50000" t="50000" r="50000" b="50000"/>
                    </a:path>
                  </a:gradFill>
                  <a:effectLst>
                    <a:outerShdw dist="35921" dir="2700000" algn="ctr" rotWithShape="0">
                      <a:srgbClr val="C0C0C0">
                        <a:alpha val="79999"/>
                      </a:srgbClr>
                    </a:outerShdw>
                  </a:effectLst>
                  <a:latin typeface="Impact"/>
                </a:rPr>
                <a:t>HEAT!</a:t>
              </a:r>
            </a:p>
          </p:txBody>
        </p:sp>
        <p:sp>
          <p:nvSpPr>
            <p:cNvPr id="87047" name="Text Box 13"/>
            <p:cNvSpPr txBox="1">
              <a:spLocks noChangeArrowheads="1"/>
            </p:cNvSpPr>
            <p:nvPr/>
          </p:nvSpPr>
          <p:spPr bwMode="auto">
            <a:xfrm>
              <a:off x="3816" y="3744"/>
              <a:ext cx="256" cy="21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/>
                <a:t>+ </a:t>
              </a:r>
            </a:p>
          </p:txBody>
        </p:sp>
        <p:sp>
          <p:nvSpPr>
            <p:cNvPr id="87048" name="Rectangle 13"/>
            <p:cNvSpPr>
              <a:spLocks noChangeArrowheads="1"/>
            </p:cNvSpPr>
            <p:nvPr/>
          </p:nvSpPr>
          <p:spPr bwMode="auto">
            <a:xfrm>
              <a:off x="645" y="3381"/>
              <a:ext cx="45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/>
                <a:t>10Al   +  6NH</a:t>
              </a:r>
              <a:r>
                <a:rPr lang="en-GB" sz="1400" baseline="-25000"/>
                <a:t>4</a:t>
              </a:r>
              <a:r>
                <a:rPr lang="en-GB" sz="1400"/>
                <a:t>ClO</a:t>
              </a:r>
              <a:r>
                <a:rPr lang="en-GB" sz="1400" baseline="-25000"/>
                <a:t>4</a:t>
              </a:r>
              <a:r>
                <a:rPr lang="en-GB" sz="1400"/>
                <a:t>                                                  4Al</a:t>
              </a:r>
              <a:r>
                <a:rPr lang="en-GB" sz="1400" baseline="-25000"/>
                <a:t>2</a:t>
              </a:r>
              <a:r>
                <a:rPr lang="en-GB" sz="1400"/>
                <a:t>O</a:t>
              </a:r>
              <a:r>
                <a:rPr lang="en-GB" sz="1400" baseline="-25000"/>
                <a:t>3</a:t>
              </a:r>
              <a:r>
                <a:rPr lang="en-GB" sz="1400"/>
                <a:t>(s) +2AlCl(g) +12H</a:t>
              </a:r>
              <a:r>
                <a:rPr lang="en-GB" sz="1400" baseline="-25000"/>
                <a:t>2</a:t>
              </a:r>
              <a:r>
                <a:rPr lang="en-GB" sz="1400"/>
                <a:t>O(g) +3N</a:t>
              </a:r>
              <a:r>
                <a:rPr lang="en-GB" sz="1400" baseline="-25000"/>
                <a:t>2</a:t>
              </a:r>
              <a:r>
                <a:rPr lang="en-GB" sz="1400"/>
                <a:t>(g)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8930198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1" y="1052736"/>
            <a:ext cx="6927169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22263010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 </a:t>
            </a:r>
          </a:p>
        </p:txBody>
      </p:sp>
      <p:pic>
        <p:nvPicPr>
          <p:cNvPr id="8" name="Content Placeholder 7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259" y="908720"/>
            <a:ext cx="7179101" cy="5276947"/>
          </a:xfrm>
          <a:prstGeom prst="roundRect">
            <a:avLst>
              <a:gd name="adj" fmla="val 356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83288856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1059825"/>
            <a:ext cx="6913411" cy="4984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51278245"/>
      </p:ext>
    </p:extLst>
  </p:cSld>
  <p:clrMapOvr>
    <a:masterClrMapping/>
  </p:clrMapOvr>
  <p:transition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9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74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Detonation Pressure</a:t>
            </a:r>
          </a:p>
        </p:txBody>
      </p:sp>
      <p:sp>
        <p:nvSpPr>
          <p:cNvPr id="880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39838"/>
            <a:ext cx="7772400" cy="460375"/>
          </a:xfrm>
        </p:spPr>
        <p:txBody>
          <a:bodyPr/>
          <a:lstStyle/>
          <a:p>
            <a:r>
              <a:rPr lang="en-GB" sz="2400"/>
              <a:t>Important to maximise density because of this relationship: </a:t>
            </a:r>
          </a:p>
        </p:txBody>
      </p:sp>
      <p:sp>
        <p:nvSpPr>
          <p:cNvPr id="88067" name="Text Box 4"/>
          <p:cNvSpPr txBox="1">
            <a:spLocks noChangeArrowheads="1"/>
          </p:cNvSpPr>
          <p:nvPr/>
        </p:nvSpPr>
        <p:spPr bwMode="auto">
          <a:xfrm>
            <a:off x="2044700" y="2560638"/>
            <a:ext cx="5797550" cy="579437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3200"/>
              <a:t>Detonation Pressure = ρ D</a:t>
            </a:r>
            <a:r>
              <a:rPr lang="en-GB" sz="3200" baseline="30000"/>
              <a:t>2</a:t>
            </a:r>
            <a:r>
              <a:rPr lang="en-GB" sz="3200"/>
              <a:t> / 4</a:t>
            </a:r>
            <a:r>
              <a:rPr lang="en-GB" sz="3200">
                <a:latin typeface="Times New Roman" pitchFamily="18" charset="0"/>
              </a:rPr>
              <a:t> </a:t>
            </a:r>
          </a:p>
        </p:txBody>
      </p:sp>
      <p:sp>
        <p:nvSpPr>
          <p:cNvPr id="88068" name="Text Box 5"/>
          <p:cNvSpPr txBox="1">
            <a:spLocks noChangeArrowheads="1"/>
          </p:cNvSpPr>
          <p:nvPr/>
        </p:nvSpPr>
        <p:spPr bwMode="auto">
          <a:xfrm>
            <a:off x="2114550" y="4551363"/>
            <a:ext cx="3616325" cy="11874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2400"/>
              <a:t>ρ = density</a:t>
            </a:r>
          </a:p>
          <a:p>
            <a:pPr eaLnBrk="0" hangingPunct="0"/>
            <a:r>
              <a:rPr lang="en-GB" sz="2400"/>
              <a:t>D = velocity of detonation</a:t>
            </a:r>
          </a:p>
          <a:p>
            <a:pPr eaLnBrk="0" hangingPunct="0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815048872"/>
      </p:ext>
    </p:extLst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17"/>
          <p:cNvSpPr>
            <a:spLocks noChangeArrowheads="1"/>
          </p:cNvSpPr>
          <p:nvPr/>
        </p:nvSpPr>
        <p:spPr bwMode="auto">
          <a:xfrm>
            <a:off x="215900" y="876300"/>
            <a:ext cx="8636000" cy="56642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90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Detonation Pressure</a:t>
            </a:r>
          </a:p>
        </p:txBody>
      </p:sp>
      <p:grpSp>
        <p:nvGrpSpPr>
          <p:cNvPr id="37891" name="Group 50"/>
          <p:cNvGrpSpPr>
            <a:grpSpLocks/>
          </p:cNvGrpSpPr>
          <p:nvPr/>
        </p:nvGrpSpPr>
        <p:grpSpPr bwMode="auto">
          <a:xfrm>
            <a:off x="1295400" y="1866900"/>
            <a:ext cx="4064000" cy="3759200"/>
            <a:chOff x="1216" y="728"/>
            <a:chExt cx="2560" cy="2368"/>
          </a:xfrm>
        </p:grpSpPr>
        <p:grpSp>
          <p:nvGrpSpPr>
            <p:cNvPr id="37987" name="Group 20"/>
            <p:cNvGrpSpPr>
              <a:grpSpLocks/>
            </p:cNvGrpSpPr>
            <p:nvPr/>
          </p:nvGrpSpPr>
          <p:grpSpPr bwMode="auto">
            <a:xfrm>
              <a:off x="1688" y="1152"/>
              <a:ext cx="1616" cy="1464"/>
              <a:chOff x="1688" y="1536"/>
              <a:chExt cx="1616" cy="1464"/>
            </a:xfrm>
          </p:grpSpPr>
          <p:pic>
            <p:nvPicPr>
              <p:cNvPr id="38016" name="Picture 9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983" y="1824"/>
                <a:ext cx="1170" cy="912"/>
              </a:xfrm>
              <a:prstGeom prst="rect">
                <a:avLst/>
              </a:prstGeom>
              <a:solidFill>
                <a:srgbClr val="3366CC"/>
              </a:solidFill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8017" name="Oval 12"/>
              <p:cNvSpPr>
                <a:spLocks noChangeArrowheads="1"/>
              </p:cNvSpPr>
              <p:nvPr/>
            </p:nvSpPr>
            <p:spPr bwMode="auto">
              <a:xfrm>
                <a:off x="1688" y="1536"/>
                <a:ext cx="1616" cy="1464"/>
              </a:xfrm>
              <a:prstGeom prst="ellipse">
                <a:avLst/>
              </a:prstGeom>
              <a:noFill/>
              <a:ln w="76200">
                <a:pattFill prst="ltDnDiag">
                  <a:fgClr>
                    <a:srgbClr val="0000FF"/>
                  </a:fgClr>
                  <a:bgClr>
                    <a:srgbClr val="FFFFFF"/>
                  </a:bgClr>
                </a:patt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38018" name="Line 13"/>
              <p:cNvSpPr>
                <a:spLocks noChangeShapeType="1"/>
              </p:cNvSpPr>
              <p:nvPr/>
            </p:nvSpPr>
            <p:spPr bwMode="auto">
              <a:xfrm>
                <a:off x="2816" y="2608"/>
                <a:ext cx="160" cy="192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19" name="Line 14"/>
              <p:cNvSpPr>
                <a:spLocks noChangeShapeType="1"/>
              </p:cNvSpPr>
              <p:nvPr/>
            </p:nvSpPr>
            <p:spPr bwMode="auto">
              <a:xfrm flipV="1">
                <a:off x="2824" y="1720"/>
                <a:ext cx="176" cy="200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20" name="Line 15"/>
              <p:cNvSpPr>
                <a:spLocks noChangeShapeType="1"/>
              </p:cNvSpPr>
              <p:nvPr/>
            </p:nvSpPr>
            <p:spPr bwMode="auto">
              <a:xfrm flipH="1">
                <a:off x="1944" y="2624"/>
                <a:ext cx="184" cy="168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21" name="Line 16"/>
              <p:cNvSpPr>
                <a:spLocks noChangeShapeType="1"/>
              </p:cNvSpPr>
              <p:nvPr/>
            </p:nvSpPr>
            <p:spPr bwMode="auto">
              <a:xfrm flipH="1" flipV="1">
                <a:off x="1944" y="1744"/>
                <a:ext cx="184" cy="160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988" name="Oval 22"/>
            <p:cNvSpPr>
              <a:spLocks noChangeArrowheads="1"/>
            </p:cNvSpPr>
            <p:nvPr/>
          </p:nvSpPr>
          <p:spPr bwMode="auto">
            <a:xfrm>
              <a:off x="1232" y="728"/>
              <a:ext cx="2544" cy="2368"/>
            </a:xfrm>
            <a:prstGeom prst="ellipse">
              <a:avLst/>
            </a:prstGeom>
            <a:noFill/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9" name="Line 23"/>
            <p:cNvSpPr>
              <a:spLocks noChangeShapeType="1"/>
            </p:cNvSpPr>
            <p:nvPr/>
          </p:nvSpPr>
          <p:spPr bwMode="auto">
            <a:xfrm>
              <a:off x="1400" y="1328"/>
              <a:ext cx="1" cy="116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0" name="Line 24"/>
            <p:cNvSpPr>
              <a:spLocks noChangeShapeType="1"/>
            </p:cNvSpPr>
            <p:nvPr/>
          </p:nvSpPr>
          <p:spPr bwMode="auto">
            <a:xfrm>
              <a:off x="1656" y="1040"/>
              <a:ext cx="1" cy="175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1" name="Line 25"/>
            <p:cNvSpPr>
              <a:spLocks noChangeShapeType="1"/>
            </p:cNvSpPr>
            <p:nvPr/>
          </p:nvSpPr>
          <p:spPr bwMode="auto">
            <a:xfrm>
              <a:off x="1944" y="856"/>
              <a:ext cx="1" cy="44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2" name="Line 26"/>
            <p:cNvSpPr>
              <a:spLocks noChangeShapeType="1"/>
            </p:cNvSpPr>
            <p:nvPr/>
          </p:nvSpPr>
          <p:spPr bwMode="auto">
            <a:xfrm>
              <a:off x="1952" y="2464"/>
              <a:ext cx="1" cy="51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3" name="Line 27"/>
            <p:cNvSpPr>
              <a:spLocks noChangeShapeType="1"/>
            </p:cNvSpPr>
            <p:nvPr/>
          </p:nvSpPr>
          <p:spPr bwMode="auto">
            <a:xfrm>
              <a:off x="2248" y="752"/>
              <a:ext cx="1" cy="4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4" name="Line 28"/>
            <p:cNvSpPr>
              <a:spLocks noChangeShapeType="1"/>
            </p:cNvSpPr>
            <p:nvPr/>
          </p:nvSpPr>
          <p:spPr bwMode="auto">
            <a:xfrm>
              <a:off x="2280" y="2624"/>
              <a:ext cx="1" cy="44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5" name="Line 29"/>
            <p:cNvSpPr>
              <a:spLocks noChangeShapeType="1"/>
            </p:cNvSpPr>
            <p:nvPr/>
          </p:nvSpPr>
          <p:spPr bwMode="auto">
            <a:xfrm>
              <a:off x="2560" y="728"/>
              <a:ext cx="1" cy="39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6" name="Line 30"/>
            <p:cNvSpPr>
              <a:spLocks noChangeShapeType="1"/>
            </p:cNvSpPr>
            <p:nvPr/>
          </p:nvSpPr>
          <p:spPr bwMode="auto">
            <a:xfrm>
              <a:off x="2600" y="2640"/>
              <a:ext cx="1" cy="448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7" name="Line 31"/>
            <p:cNvSpPr>
              <a:spLocks noChangeShapeType="1"/>
            </p:cNvSpPr>
            <p:nvPr/>
          </p:nvSpPr>
          <p:spPr bwMode="auto">
            <a:xfrm>
              <a:off x="2872" y="776"/>
              <a:ext cx="1" cy="424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8" name="Line 32"/>
            <p:cNvSpPr>
              <a:spLocks noChangeShapeType="1"/>
            </p:cNvSpPr>
            <p:nvPr/>
          </p:nvSpPr>
          <p:spPr bwMode="auto">
            <a:xfrm>
              <a:off x="2888" y="2560"/>
              <a:ext cx="1" cy="47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9" name="Line 33"/>
            <p:cNvSpPr>
              <a:spLocks noChangeShapeType="1"/>
            </p:cNvSpPr>
            <p:nvPr/>
          </p:nvSpPr>
          <p:spPr bwMode="auto">
            <a:xfrm>
              <a:off x="3184" y="928"/>
              <a:ext cx="1" cy="528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0" name="Line 34"/>
            <p:cNvSpPr>
              <a:spLocks noChangeShapeType="1"/>
            </p:cNvSpPr>
            <p:nvPr/>
          </p:nvSpPr>
          <p:spPr bwMode="auto">
            <a:xfrm>
              <a:off x="3200" y="2296"/>
              <a:ext cx="1" cy="6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1" name="Line 35"/>
            <p:cNvSpPr>
              <a:spLocks noChangeShapeType="1"/>
            </p:cNvSpPr>
            <p:nvPr/>
          </p:nvSpPr>
          <p:spPr bwMode="auto">
            <a:xfrm>
              <a:off x="3520" y="1216"/>
              <a:ext cx="1" cy="14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2" name="Line 36"/>
            <p:cNvSpPr>
              <a:spLocks noChangeShapeType="1"/>
            </p:cNvSpPr>
            <p:nvPr/>
          </p:nvSpPr>
          <p:spPr bwMode="auto">
            <a:xfrm>
              <a:off x="2088" y="800"/>
              <a:ext cx="80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3" name="Line 37"/>
            <p:cNvSpPr>
              <a:spLocks noChangeShapeType="1"/>
            </p:cNvSpPr>
            <p:nvPr/>
          </p:nvSpPr>
          <p:spPr bwMode="auto">
            <a:xfrm>
              <a:off x="1664" y="1024"/>
              <a:ext cx="1664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4" name="Line 38"/>
            <p:cNvSpPr>
              <a:spLocks noChangeShapeType="1"/>
            </p:cNvSpPr>
            <p:nvPr/>
          </p:nvSpPr>
          <p:spPr bwMode="auto">
            <a:xfrm>
              <a:off x="1416" y="1304"/>
              <a:ext cx="55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5" name="Line 39"/>
            <p:cNvSpPr>
              <a:spLocks noChangeShapeType="1"/>
            </p:cNvSpPr>
            <p:nvPr/>
          </p:nvSpPr>
          <p:spPr bwMode="auto">
            <a:xfrm>
              <a:off x="3048" y="1296"/>
              <a:ext cx="53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6" name="Line 40"/>
            <p:cNvSpPr>
              <a:spLocks noChangeShapeType="1"/>
            </p:cNvSpPr>
            <p:nvPr/>
          </p:nvSpPr>
          <p:spPr bwMode="auto">
            <a:xfrm>
              <a:off x="1272" y="1608"/>
              <a:ext cx="44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7" name="Line 41"/>
            <p:cNvSpPr>
              <a:spLocks noChangeShapeType="1"/>
            </p:cNvSpPr>
            <p:nvPr/>
          </p:nvSpPr>
          <p:spPr bwMode="auto">
            <a:xfrm>
              <a:off x="3280" y="1608"/>
              <a:ext cx="44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8" name="Line 42"/>
            <p:cNvSpPr>
              <a:spLocks noChangeShapeType="1"/>
            </p:cNvSpPr>
            <p:nvPr/>
          </p:nvSpPr>
          <p:spPr bwMode="auto">
            <a:xfrm>
              <a:off x="1216" y="1872"/>
              <a:ext cx="440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9" name="Line 43"/>
            <p:cNvSpPr>
              <a:spLocks noChangeShapeType="1"/>
            </p:cNvSpPr>
            <p:nvPr/>
          </p:nvSpPr>
          <p:spPr bwMode="auto">
            <a:xfrm>
              <a:off x="3336" y="1880"/>
              <a:ext cx="43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0" name="Line 44"/>
            <p:cNvSpPr>
              <a:spLocks noChangeShapeType="1"/>
            </p:cNvSpPr>
            <p:nvPr/>
          </p:nvSpPr>
          <p:spPr bwMode="auto">
            <a:xfrm>
              <a:off x="1272" y="2176"/>
              <a:ext cx="440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1" name="Line 45"/>
            <p:cNvSpPr>
              <a:spLocks noChangeShapeType="1"/>
            </p:cNvSpPr>
            <p:nvPr/>
          </p:nvSpPr>
          <p:spPr bwMode="auto">
            <a:xfrm>
              <a:off x="3272" y="2176"/>
              <a:ext cx="47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2" name="Line 46"/>
            <p:cNvSpPr>
              <a:spLocks noChangeShapeType="1"/>
            </p:cNvSpPr>
            <p:nvPr/>
          </p:nvSpPr>
          <p:spPr bwMode="auto">
            <a:xfrm>
              <a:off x="1408" y="2496"/>
              <a:ext cx="57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3" name="Line 47"/>
            <p:cNvSpPr>
              <a:spLocks noChangeShapeType="1"/>
            </p:cNvSpPr>
            <p:nvPr/>
          </p:nvSpPr>
          <p:spPr bwMode="auto">
            <a:xfrm>
              <a:off x="3048" y="2464"/>
              <a:ext cx="57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4" name="Line 48"/>
            <p:cNvSpPr>
              <a:spLocks noChangeShapeType="1"/>
            </p:cNvSpPr>
            <p:nvPr/>
          </p:nvSpPr>
          <p:spPr bwMode="auto">
            <a:xfrm>
              <a:off x="1704" y="2824"/>
              <a:ext cx="160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5" name="Line 49"/>
            <p:cNvSpPr>
              <a:spLocks noChangeShapeType="1"/>
            </p:cNvSpPr>
            <p:nvPr/>
          </p:nvSpPr>
          <p:spPr bwMode="auto">
            <a:xfrm>
              <a:off x="2248" y="3056"/>
              <a:ext cx="584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892" name="Arc 59"/>
          <p:cNvSpPr>
            <a:spLocks/>
          </p:cNvSpPr>
          <p:nvPr/>
        </p:nvSpPr>
        <p:spPr bwMode="auto">
          <a:xfrm>
            <a:off x="5842000" y="1460500"/>
            <a:ext cx="2209800" cy="17780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7893" name="Arc 60"/>
          <p:cNvSpPr>
            <a:spLocks/>
          </p:cNvSpPr>
          <p:nvPr/>
        </p:nvSpPr>
        <p:spPr bwMode="auto">
          <a:xfrm>
            <a:off x="5829300" y="2095500"/>
            <a:ext cx="1422400" cy="11430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grpSp>
        <p:nvGrpSpPr>
          <p:cNvPr id="37894" name="Group 66"/>
          <p:cNvGrpSpPr>
            <a:grpSpLocks/>
          </p:cNvGrpSpPr>
          <p:nvPr/>
        </p:nvGrpSpPr>
        <p:grpSpPr bwMode="auto">
          <a:xfrm>
            <a:off x="5803900" y="1854200"/>
            <a:ext cx="177800" cy="177800"/>
            <a:chOff x="3968" y="2672"/>
            <a:chExt cx="112" cy="112"/>
          </a:xfrm>
        </p:grpSpPr>
        <p:sp>
          <p:nvSpPr>
            <p:cNvPr id="37985" name="Oval 6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6" name="Line 6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5" name="Group 67"/>
          <p:cNvGrpSpPr>
            <a:grpSpLocks/>
          </p:cNvGrpSpPr>
          <p:nvPr/>
        </p:nvGrpSpPr>
        <p:grpSpPr bwMode="auto">
          <a:xfrm>
            <a:off x="5905500" y="1600200"/>
            <a:ext cx="177800" cy="177800"/>
            <a:chOff x="4104" y="2808"/>
            <a:chExt cx="112" cy="112"/>
          </a:xfrm>
        </p:grpSpPr>
        <p:sp>
          <p:nvSpPr>
            <p:cNvPr id="37982" name="Oval 6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3" name="Line 6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84" name="Line 6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6" name="Group 68"/>
          <p:cNvGrpSpPr>
            <a:grpSpLocks/>
          </p:cNvGrpSpPr>
          <p:nvPr/>
        </p:nvGrpSpPr>
        <p:grpSpPr bwMode="auto">
          <a:xfrm>
            <a:off x="6223000" y="1574800"/>
            <a:ext cx="177800" cy="177800"/>
            <a:chOff x="3968" y="2672"/>
            <a:chExt cx="112" cy="112"/>
          </a:xfrm>
        </p:grpSpPr>
        <p:sp>
          <p:nvSpPr>
            <p:cNvPr id="37980" name="Oval 69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1" name="Line 70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7" name="Group 71"/>
          <p:cNvGrpSpPr>
            <a:grpSpLocks/>
          </p:cNvGrpSpPr>
          <p:nvPr/>
        </p:nvGrpSpPr>
        <p:grpSpPr bwMode="auto">
          <a:xfrm>
            <a:off x="6388100" y="1943100"/>
            <a:ext cx="177800" cy="177800"/>
            <a:chOff x="3968" y="2672"/>
            <a:chExt cx="112" cy="112"/>
          </a:xfrm>
        </p:grpSpPr>
        <p:sp>
          <p:nvSpPr>
            <p:cNvPr id="37978" name="Oval 72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9" name="Line 73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8" name="Group 74"/>
          <p:cNvGrpSpPr>
            <a:grpSpLocks/>
          </p:cNvGrpSpPr>
          <p:nvPr/>
        </p:nvGrpSpPr>
        <p:grpSpPr bwMode="auto">
          <a:xfrm>
            <a:off x="6616700" y="1866900"/>
            <a:ext cx="177800" cy="177800"/>
            <a:chOff x="3968" y="2672"/>
            <a:chExt cx="112" cy="112"/>
          </a:xfrm>
        </p:grpSpPr>
        <p:sp>
          <p:nvSpPr>
            <p:cNvPr id="37976" name="Oval 75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7" name="Line 76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9" name="Group 77"/>
          <p:cNvGrpSpPr>
            <a:grpSpLocks/>
          </p:cNvGrpSpPr>
          <p:nvPr/>
        </p:nvGrpSpPr>
        <p:grpSpPr bwMode="auto">
          <a:xfrm>
            <a:off x="6692900" y="2108200"/>
            <a:ext cx="177800" cy="177800"/>
            <a:chOff x="3968" y="2672"/>
            <a:chExt cx="112" cy="112"/>
          </a:xfrm>
        </p:grpSpPr>
        <p:sp>
          <p:nvSpPr>
            <p:cNvPr id="37974" name="Oval 78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5" name="Line 79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0" name="Group 80"/>
          <p:cNvGrpSpPr>
            <a:grpSpLocks/>
          </p:cNvGrpSpPr>
          <p:nvPr/>
        </p:nvGrpSpPr>
        <p:grpSpPr bwMode="auto">
          <a:xfrm>
            <a:off x="6934200" y="2260600"/>
            <a:ext cx="177800" cy="177800"/>
            <a:chOff x="3968" y="2672"/>
            <a:chExt cx="112" cy="112"/>
          </a:xfrm>
        </p:grpSpPr>
        <p:sp>
          <p:nvSpPr>
            <p:cNvPr id="37972" name="Oval 8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3" name="Line 8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1" name="Group 83"/>
          <p:cNvGrpSpPr>
            <a:grpSpLocks/>
          </p:cNvGrpSpPr>
          <p:nvPr/>
        </p:nvGrpSpPr>
        <p:grpSpPr bwMode="auto">
          <a:xfrm>
            <a:off x="7188200" y="1968500"/>
            <a:ext cx="177800" cy="177800"/>
            <a:chOff x="3968" y="2672"/>
            <a:chExt cx="112" cy="112"/>
          </a:xfrm>
        </p:grpSpPr>
        <p:sp>
          <p:nvSpPr>
            <p:cNvPr id="37970" name="Oval 84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1" name="Line 85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2" name="Group 86"/>
          <p:cNvGrpSpPr>
            <a:grpSpLocks/>
          </p:cNvGrpSpPr>
          <p:nvPr/>
        </p:nvGrpSpPr>
        <p:grpSpPr bwMode="auto">
          <a:xfrm>
            <a:off x="6121400" y="1854200"/>
            <a:ext cx="177800" cy="177800"/>
            <a:chOff x="4104" y="2808"/>
            <a:chExt cx="112" cy="112"/>
          </a:xfrm>
        </p:grpSpPr>
        <p:sp>
          <p:nvSpPr>
            <p:cNvPr id="37967" name="Oval 8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8" name="Line 8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9" name="Line 8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3" name="Group 90"/>
          <p:cNvGrpSpPr>
            <a:grpSpLocks/>
          </p:cNvGrpSpPr>
          <p:nvPr/>
        </p:nvGrpSpPr>
        <p:grpSpPr bwMode="auto">
          <a:xfrm>
            <a:off x="6464300" y="1651000"/>
            <a:ext cx="177800" cy="177800"/>
            <a:chOff x="4104" y="2808"/>
            <a:chExt cx="112" cy="112"/>
          </a:xfrm>
        </p:grpSpPr>
        <p:sp>
          <p:nvSpPr>
            <p:cNvPr id="37964" name="Oval 91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5" name="Line 92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6" name="Line 93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4" name="Group 94"/>
          <p:cNvGrpSpPr>
            <a:grpSpLocks/>
          </p:cNvGrpSpPr>
          <p:nvPr/>
        </p:nvGrpSpPr>
        <p:grpSpPr bwMode="auto">
          <a:xfrm>
            <a:off x="6870700" y="1765300"/>
            <a:ext cx="177800" cy="177800"/>
            <a:chOff x="4104" y="2808"/>
            <a:chExt cx="112" cy="112"/>
          </a:xfrm>
        </p:grpSpPr>
        <p:sp>
          <p:nvSpPr>
            <p:cNvPr id="37961" name="Oval 95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2" name="Line 96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3" name="Line 97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5" name="Group 98"/>
          <p:cNvGrpSpPr>
            <a:grpSpLocks/>
          </p:cNvGrpSpPr>
          <p:nvPr/>
        </p:nvGrpSpPr>
        <p:grpSpPr bwMode="auto">
          <a:xfrm>
            <a:off x="6959600" y="2006600"/>
            <a:ext cx="177800" cy="177800"/>
            <a:chOff x="4104" y="2808"/>
            <a:chExt cx="112" cy="112"/>
          </a:xfrm>
        </p:grpSpPr>
        <p:sp>
          <p:nvSpPr>
            <p:cNvPr id="37958" name="Oval 99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9" name="Line 100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0" name="Line 101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6" name="Group 102"/>
          <p:cNvGrpSpPr>
            <a:grpSpLocks/>
          </p:cNvGrpSpPr>
          <p:nvPr/>
        </p:nvGrpSpPr>
        <p:grpSpPr bwMode="auto">
          <a:xfrm>
            <a:off x="7086600" y="2527300"/>
            <a:ext cx="177800" cy="177800"/>
            <a:chOff x="4104" y="2808"/>
            <a:chExt cx="112" cy="112"/>
          </a:xfrm>
        </p:grpSpPr>
        <p:sp>
          <p:nvSpPr>
            <p:cNvPr id="37955" name="Oval 10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6" name="Line 10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7" name="Line 10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7" name="Group 106"/>
          <p:cNvGrpSpPr>
            <a:grpSpLocks/>
          </p:cNvGrpSpPr>
          <p:nvPr/>
        </p:nvGrpSpPr>
        <p:grpSpPr bwMode="auto">
          <a:xfrm>
            <a:off x="7188200" y="2209800"/>
            <a:ext cx="177800" cy="177800"/>
            <a:chOff x="4104" y="2808"/>
            <a:chExt cx="112" cy="112"/>
          </a:xfrm>
        </p:grpSpPr>
        <p:sp>
          <p:nvSpPr>
            <p:cNvPr id="37952" name="Oval 10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3" name="Line 10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4" name="Line 10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8" name="Group 110"/>
          <p:cNvGrpSpPr>
            <a:grpSpLocks/>
          </p:cNvGrpSpPr>
          <p:nvPr/>
        </p:nvGrpSpPr>
        <p:grpSpPr bwMode="auto">
          <a:xfrm>
            <a:off x="7632700" y="2514600"/>
            <a:ext cx="177800" cy="177800"/>
            <a:chOff x="4104" y="2808"/>
            <a:chExt cx="112" cy="112"/>
          </a:xfrm>
        </p:grpSpPr>
        <p:sp>
          <p:nvSpPr>
            <p:cNvPr id="37949" name="Oval 111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0" name="Line 112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1" name="Line 113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9" name="Group 114"/>
          <p:cNvGrpSpPr>
            <a:grpSpLocks/>
          </p:cNvGrpSpPr>
          <p:nvPr/>
        </p:nvGrpSpPr>
        <p:grpSpPr bwMode="auto">
          <a:xfrm>
            <a:off x="7505700" y="2298700"/>
            <a:ext cx="177800" cy="177800"/>
            <a:chOff x="3968" y="2672"/>
            <a:chExt cx="112" cy="112"/>
          </a:xfrm>
        </p:grpSpPr>
        <p:sp>
          <p:nvSpPr>
            <p:cNvPr id="37947" name="Oval 115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8" name="Line 116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0" name="Group 117"/>
          <p:cNvGrpSpPr>
            <a:grpSpLocks/>
          </p:cNvGrpSpPr>
          <p:nvPr/>
        </p:nvGrpSpPr>
        <p:grpSpPr bwMode="auto">
          <a:xfrm>
            <a:off x="7366000" y="2540000"/>
            <a:ext cx="177800" cy="177800"/>
            <a:chOff x="3968" y="2672"/>
            <a:chExt cx="112" cy="112"/>
          </a:xfrm>
        </p:grpSpPr>
        <p:sp>
          <p:nvSpPr>
            <p:cNvPr id="37945" name="Oval 118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6" name="Line 119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1" name="Group 120"/>
          <p:cNvGrpSpPr>
            <a:grpSpLocks/>
          </p:cNvGrpSpPr>
          <p:nvPr/>
        </p:nvGrpSpPr>
        <p:grpSpPr bwMode="auto">
          <a:xfrm>
            <a:off x="7226300" y="2705100"/>
            <a:ext cx="177800" cy="177800"/>
            <a:chOff x="3968" y="2672"/>
            <a:chExt cx="112" cy="112"/>
          </a:xfrm>
        </p:grpSpPr>
        <p:sp>
          <p:nvSpPr>
            <p:cNvPr id="37943" name="Oval 12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4" name="Line 12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2" name="Group 123"/>
          <p:cNvGrpSpPr>
            <a:grpSpLocks/>
          </p:cNvGrpSpPr>
          <p:nvPr/>
        </p:nvGrpSpPr>
        <p:grpSpPr bwMode="auto">
          <a:xfrm>
            <a:off x="7594600" y="2806700"/>
            <a:ext cx="177800" cy="177800"/>
            <a:chOff x="3968" y="2672"/>
            <a:chExt cx="112" cy="112"/>
          </a:xfrm>
        </p:grpSpPr>
        <p:sp>
          <p:nvSpPr>
            <p:cNvPr id="37941" name="Oval 124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2" name="Line 125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3" name="Group 132"/>
          <p:cNvGrpSpPr>
            <a:grpSpLocks/>
          </p:cNvGrpSpPr>
          <p:nvPr/>
        </p:nvGrpSpPr>
        <p:grpSpPr bwMode="auto">
          <a:xfrm>
            <a:off x="7366000" y="2984500"/>
            <a:ext cx="177800" cy="177800"/>
            <a:chOff x="4104" y="2808"/>
            <a:chExt cx="112" cy="112"/>
          </a:xfrm>
        </p:grpSpPr>
        <p:sp>
          <p:nvSpPr>
            <p:cNvPr id="37938" name="Oval 13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39" name="Line 13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40" name="Line 13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4" name="Group 136"/>
          <p:cNvGrpSpPr>
            <a:grpSpLocks/>
          </p:cNvGrpSpPr>
          <p:nvPr/>
        </p:nvGrpSpPr>
        <p:grpSpPr bwMode="auto">
          <a:xfrm>
            <a:off x="7772400" y="2933700"/>
            <a:ext cx="177800" cy="177800"/>
            <a:chOff x="4104" y="2808"/>
            <a:chExt cx="112" cy="112"/>
          </a:xfrm>
        </p:grpSpPr>
        <p:sp>
          <p:nvSpPr>
            <p:cNvPr id="37935" name="Oval 13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36" name="Line 13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37" name="Line 13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915" name="Freeform 151"/>
          <p:cNvSpPr>
            <a:spLocks/>
          </p:cNvSpPr>
          <p:nvPr/>
        </p:nvSpPr>
        <p:spPr bwMode="auto">
          <a:xfrm>
            <a:off x="3343275" y="1009650"/>
            <a:ext cx="2366963" cy="1538288"/>
          </a:xfrm>
          <a:custGeom>
            <a:avLst/>
            <a:gdLst>
              <a:gd name="T0" fmla="*/ 0 w 1491"/>
              <a:gd name="T1" fmla="*/ 2147483647 h 969"/>
              <a:gd name="T2" fmla="*/ 2147483647 w 1491"/>
              <a:gd name="T3" fmla="*/ 2147483647 h 969"/>
              <a:gd name="T4" fmla="*/ 2147483647 w 1491"/>
              <a:gd name="T5" fmla="*/ 2147483647 h 969"/>
              <a:gd name="T6" fmla="*/ 0 60000 65536"/>
              <a:gd name="T7" fmla="*/ 0 60000 65536"/>
              <a:gd name="T8" fmla="*/ 0 60000 65536"/>
              <a:gd name="T9" fmla="*/ 0 w 1491"/>
              <a:gd name="T10" fmla="*/ 0 h 969"/>
              <a:gd name="T11" fmla="*/ 1491 w 1491"/>
              <a:gd name="T12" fmla="*/ 969 h 96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91" h="969">
                <a:moveTo>
                  <a:pt x="0" y="969"/>
                </a:moveTo>
                <a:cubicBezTo>
                  <a:pt x="203" y="577"/>
                  <a:pt x="406" y="186"/>
                  <a:pt x="654" y="93"/>
                </a:cubicBezTo>
                <a:cubicBezTo>
                  <a:pt x="902" y="0"/>
                  <a:pt x="1196" y="205"/>
                  <a:pt x="1491" y="411"/>
                </a:cubicBezTo>
              </a:path>
            </a:pathLst>
          </a:custGeom>
          <a:noFill/>
          <a:ln w="285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7916" name="Line 152"/>
          <p:cNvSpPr>
            <a:spLocks noChangeShapeType="1"/>
          </p:cNvSpPr>
          <p:nvPr/>
        </p:nvSpPr>
        <p:spPr bwMode="auto">
          <a:xfrm>
            <a:off x="5610225" y="1590675"/>
            <a:ext cx="114300" cy="80963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17" name="Text Box 153"/>
          <p:cNvSpPr txBox="1">
            <a:spLocks noChangeArrowheads="1"/>
          </p:cNvSpPr>
          <p:nvPr/>
        </p:nvSpPr>
        <p:spPr bwMode="auto">
          <a:xfrm>
            <a:off x="6883400" y="3225800"/>
            <a:ext cx="711200" cy="5492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Gas </a:t>
            </a:r>
          </a:p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front</a:t>
            </a:r>
          </a:p>
        </p:txBody>
      </p:sp>
      <p:sp>
        <p:nvSpPr>
          <p:cNvPr id="37918" name="Text Box 154"/>
          <p:cNvSpPr txBox="1">
            <a:spLocks noChangeArrowheads="1"/>
          </p:cNvSpPr>
          <p:nvPr/>
        </p:nvSpPr>
        <p:spPr bwMode="auto">
          <a:xfrm>
            <a:off x="7772400" y="3200400"/>
            <a:ext cx="660400" cy="5492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Shock</a:t>
            </a:r>
          </a:p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front</a:t>
            </a:r>
          </a:p>
        </p:txBody>
      </p:sp>
      <p:sp>
        <p:nvSpPr>
          <p:cNvPr id="37919" name="Text Box 155"/>
          <p:cNvSpPr txBox="1">
            <a:spLocks noChangeArrowheads="1"/>
          </p:cNvSpPr>
          <p:nvPr/>
        </p:nvSpPr>
        <p:spPr bwMode="auto">
          <a:xfrm>
            <a:off x="6515100" y="1155700"/>
            <a:ext cx="17018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Enlargement of reaction zone</a:t>
            </a:r>
          </a:p>
        </p:txBody>
      </p:sp>
      <p:sp>
        <p:nvSpPr>
          <p:cNvPr id="37920" name="Text Box 156"/>
          <p:cNvSpPr txBox="1">
            <a:spLocks noChangeArrowheads="1"/>
          </p:cNvSpPr>
          <p:nvPr/>
        </p:nvSpPr>
        <p:spPr bwMode="auto">
          <a:xfrm>
            <a:off x="2832100" y="5689600"/>
            <a:ext cx="15621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Source of detonation</a:t>
            </a:r>
          </a:p>
        </p:txBody>
      </p:sp>
      <p:sp>
        <p:nvSpPr>
          <p:cNvPr id="37921" name="Line 158"/>
          <p:cNvSpPr>
            <a:spLocks noChangeShapeType="1"/>
          </p:cNvSpPr>
          <p:nvPr/>
        </p:nvSpPr>
        <p:spPr bwMode="auto">
          <a:xfrm flipV="1">
            <a:off x="3263900" y="3746500"/>
            <a:ext cx="12700" cy="19558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22" name="Text Box 159"/>
          <p:cNvSpPr txBox="1">
            <a:spLocks noChangeArrowheads="1"/>
          </p:cNvSpPr>
          <p:nvPr/>
        </p:nvSpPr>
        <p:spPr bwMode="auto">
          <a:xfrm>
            <a:off x="3873500" y="3378200"/>
            <a:ext cx="914400" cy="639763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Rapidly expanding gas</a:t>
            </a:r>
          </a:p>
        </p:txBody>
      </p:sp>
      <p:sp>
        <p:nvSpPr>
          <p:cNvPr id="37923" name="Text Box 160"/>
          <p:cNvSpPr txBox="1">
            <a:spLocks noChangeArrowheads="1"/>
          </p:cNvSpPr>
          <p:nvPr/>
        </p:nvSpPr>
        <p:spPr bwMode="auto">
          <a:xfrm>
            <a:off x="1511300" y="4610100"/>
            <a:ext cx="10541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Unreacted explosive</a:t>
            </a:r>
          </a:p>
        </p:txBody>
      </p:sp>
      <p:sp>
        <p:nvSpPr>
          <p:cNvPr id="37924" name="AutoShape 162"/>
          <p:cNvSpPr>
            <a:spLocks/>
          </p:cNvSpPr>
          <p:nvPr/>
        </p:nvSpPr>
        <p:spPr bwMode="auto">
          <a:xfrm rot="-5400000">
            <a:off x="7645400" y="3505200"/>
            <a:ext cx="127000" cy="774700"/>
          </a:xfrm>
          <a:prstGeom prst="leftBrace">
            <a:avLst>
              <a:gd name="adj1" fmla="val 50833"/>
              <a:gd name="adj2" fmla="val 50000"/>
            </a:avLst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7925" name="Line 163"/>
          <p:cNvSpPr>
            <a:spLocks noChangeShapeType="1"/>
          </p:cNvSpPr>
          <p:nvPr/>
        </p:nvSpPr>
        <p:spPr bwMode="auto">
          <a:xfrm>
            <a:off x="7073900" y="4432300"/>
            <a:ext cx="0" cy="9525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926" name="Line 164"/>
          <p:cNvSpPr>
            <a:spLocks noChangeShapeType="1"/>
          </p:cNvSpPr>
          <p:nvPr/>
        </p:nvSpPr>
        <p:spPr bwMode="auto">
          <a:xfrm>
            <a:off x="7073900" y="5384800"/>
            <a:ext cx="1587500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927" name="Text Box 165"/>
          <p:cNvSpPr txBox="1">
            <a:spLocks noChangeArrowheads="1"/>
          </p:cNvSpPr>
          <p:nvPr/>
        </p:nvSpPr>
        <p:spPr bwMode="auto">
          <a:xfrm>
            <a:off x="6756400" y="4838700"/>
            <a:ext cx="2286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P</a:t>
            </a:r>
          </a:p>
        </p:txBody>
      </p:sp>
      <p:sp>
        <p:nvSpPr>
          <p:cNvPr id="37928" name="Text Box 166"/>
          <p:cNvSpPr txBox="1">
            <a:spLocks noChangeArrowheads="1"/>
          </p:cNvSpPr>
          <p:nvPr/>
        </p:nvSpPr>
        <p:spPr bwMode="auto">
          <a:xfrm>
            <a:off x="7505700" y="5448300"/>
            <a:ext cx="11049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Distance</a:t>
            </a:r>
          </a:p>
        </p:txBody>
      </p:sp>
      <p:sp>
        <p:nvSpPr>
          <p:cNvPr id="37929" name="Line 167"/>
          <p:cNvSpPr>
            <a:spLocks noChangeShapeType="1"/>
          </p:cNvSpPr>
          <p:nvPr/>
        </p:nvSpPr>
        <p:spPr bwMode="auto">
          <a:xfrm>
            <a:off x="8267700" y="5575300"/>
            <a:ext cx="292100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30" name="Line 168"/>
          <p:cNvSpPr>
            <a:spLocks noChangeShapeType="1"/>
          </p:cNvSpPr>
          <p:nvPr/>
        </p:nvSpPr>
        <p:spPr bwMode="auto">
          <a:xfrm flipV="1">
            <a:off x="6896100" y="4533900"/>
            <a:ext cx="0" cy="3048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31" name="Freeform 169"/>
          <p:cNvSpPr>
            <a:spLocks/>
          </p:cNvSpPr>
          <p:nvPr/>
        </p:nvSpPr>
        <p:spPr bwMode="auto">
          <a:xfrm>
            <a:off x="7137400" y="4487863"/>
            <a:ext cx="1193800" cy="987425"/>
          </a:xfrm>
          <a:custGeom>
            <a:avLst/>
            <a:gdLst>
              <a:gd name="T0" fmla="*/ 0 w 752"/>
              <a:gd name="T1" fmla="*/ 2147483647 h 622"/>
              <a:gd name="T2" fmla="*/ 2147483647 w 752"/>
              <a:gd name="T3" fmla="*/ 2147483647 h 622"/>
              <a:gd name="T4" fmla="*/ 2147483647 w 752"/>
              <a:gd name="T5" fmla="*/ 2147483647 h 622"/>
              <a:gd name="T6" fmla="*/ 2147483647 w 752"/>
              <a:gd name="T7" fmla="*/ 2147483647 h 622"/>
              <a:gd name="T8" fmla="*/ 2147483647 w 752"/>
              <a:gd name="T9" fmla="*/ 2147483647 h 622"/>
              <a:gd name="T10" fmla="*/ 2147483647 w 752"/>
              <a:gd name="T11" fmla="*/ 2147483647 h 622"/>
              <a:gd name="T12" fmla="*/ 2147483647 w 752"/>
              <a:gd name="T13" fmla="*/ 2147483647 h 62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752"/>
              <a:gd name="T22" fmla="*/ 0 h 622"/>
              <a:gd name="T23" fmla="*/ 752 w 752"/>
              <a:gd name="T24" fmla="*/ 622 h 62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752" h="622">
                <a:moveTo>
                  <a:pt x="0" y="341"/>
                </a:moveTo>
                <a:cubicBezTo>
                  <a:pt x="66" y="334"/>
                  <a:pt x="133" y="328"/>
                  <a:pt x="184" y="373"/>
                </a:cubicBezTo>
                <a:cubicBezTo>
                  <a:pt x="235" y="418"/>
                  <a:pt x="273" y="604"/>
                  <a:pt x="304" y="613"/>
                </a:cubicBezTo>
                <a:cubicBezTo>
                  <a:pt x="335" y="622"/>
                  <a:pt x="311" y="530"/>
                  <a:pt x="368" y="429"/>
                </a:cubicBezTo>
                <a:cubicBezTo>
                  <a:pt x="425" y="328"/>
                  <a:pt x="588" y="0"/>
                  <a:pt x="648" y="5"/>
                </a:cubicBezTo>
                <a:cubicBezTo>
                  <a:pt x="708" y="10"/>
                  <a:pt x="711" y="370"/>
                  <a:pt x="728" y="461"/>
                </a:cubicBezTo>
                <a:cubicBezTo>
                  <a:pt x="745" y="552"/>
                  <a:pt x="748" y="550"/>
                  <a:pt x="752" y="549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7932" name="Text Box 170"/>
          <p:cNvSpPr txBox="1">
            <a:spLocks noChangeArrowheads="1"/>
          </p:cNvSpPr>
          <p:nvPr/>
        </p:nvSpPr>
        <p:spPr bwMode="auto">
          <a:xfrm>
            <a:off x="7137400" y="4064000"/>
            <a:ext cx="11811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Reaction Zone</a:t>
            </a:r>
          </a:p>
        </p:txBody>
      </p:sp>
      <p:sp>
        <p:nvSpPr>
          <p:cNvPr id="37933" name="Text Box 171"/>
          <p:cNvSpPr txBox="1">
            <a:spLocks noChangeArrowheads="1"/>
          </p:cNvSpPr>
          <p:nvPr/>
        </p:nvSpPr>
        <p:spPr bwMode="auto">
          <a:xfrm>
            <a:off x="711200" y="5473700"/>
            <a:ext cx="1549400" cy="100488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Yield strength of copper shaped charge liner typically 8 x 10</a:t>
            </a:r>
            <a:r>
              <a:rPr lang="en-GB" sz="1200" baseline="30000">
                <a:solidFill>
                  <a:srgbClr val="000000"/>
                </a:solidFill>
              </a:rPr>
              <a:t>8</a:t>
            </a:r>
            <a:r>
              <a:rPr lang="en-GB" sz="1200">
                <a:solidFill>
                  <a:srgbClr val="000000"/>
                </a:solidFill>
              </a:rPr>
              <a:t> Pa (8000atm)</a:t>
            </a:r>
          </a:p>
        </p:txBody>
      </p:sp>
      <p:sp>
        <p:nvSpPr>
          <p:cNvPr id="37934" name="Text Box 172"/>
          <p:cNvSpPr txBox="1">
            <a:spLocks noChangeArrowheads="1"/>
          </p:cNvSpPr>
          <p:nvPr/>
        </p:nvSpPr>
        <p:spPr bwMode="auto">
          <a:xfrm>
            <a:off x="304800" y="3568700"/>
            <a:ext cx="1155700" cy="100488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Detonation pressures can be as high as 3 x 10</a:t>
            </a:r>
            <a:r>
              <a:rPr lang="en-GB" sz="1200" baseline="30000">
                <a:solidFill>
                  <a:srgbClr val="000000"/>
                </a:solidFill>
              </a:rPr>
              <a:t>10</a:t>
            </a:r>
            <a:r>
              <a:rPr lang="en-GB" sz="1200">
                <a:solidFill>
                  <a:srgbClr val="000000"/>
                </a:solidFill>
              </a:rPr>
              <a:t>Pa (300,000 atm)</a:t>
            </a:r>
          </a:p>
        </p:txBody>
      </p:sp>
    </p:spTree>
    <p:extLst>
      <p:ext uri="{BB962C8B-B14F-4D97-AF65-F5344CB8AC3E}">
        <p14:creationId xmlns:p14="http://schemas.microsoft.com/office/powerpoint/2010/main" val="1357513495"/>
      </p:ext>
    </p:extLst>
  </p:cSld>
  <p:clrMapOvr>
    <a:masterClrMapping/>
  </p:clrMapOvr>
  <p:transition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(5)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3200" y="833438"/>
            <a:ext cx="8775700" cy="16827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Sequence of events:</a:t>
            </a:r>
          </a:p>
          <a:p>
            <a:pPr marL="742950" lvl="1" indent="-285750"/>
            <a:r>
              <a:rPr lang="en-GB"/>
              <a:t>Blast </a:t>
            </a:r>
          </a:p>
          <a:p>
            <a:pPr marL="1143000" lvl="2" indent="-228600"/>
            <a:r>
              <a:rPr lang="en-GB" sz="1800"/>
              <a:t>Rapidly expanding and reacting decomposition products  creating secondary effects</a:t>
            </a:r>
          </a:p>
          <a:p>
            <a:pPr marL="742950" lvl="1" indent="-285750"/>
            <a:endParaRPr lang="en-GB"/>
          </a:p>
          <a:p>
            <a:pPr marL="1143000" lvl="2" indent="-228600"/>
            <a:endParaRPr lang="en-GB"/>
          </a:p>
          <a:p>
            <a:endParaRPr lang="en-GB"/>
          </a:p>
        </p:txBody>
      </p:sp>
      <p:grpSp>
        <p:nvGrpSpPr>
          <p:cNvPr id="1571932" name="Group 92"/>
          <p:cNvGrpSpPr>
            <a:grpSpLocks/>
          </p:cNvGrpSpPr>
          <p:nvPr/>
        </p:nvGrpSpPr>
        <p:grpSpPr bwMode="auto">
          <a:xfrm>
            <a:off x="2000250" y="2540000"/>
            <a:ext cx="4870450" cy="3302000"/>
            <a:chOff x="2284" y="0"/>
            <a:chExt cx="3068" cy="2080"/>
          </a:xfrm>
        </p:grpSpPr>
        <p:sp>
          <p:nvSpPr>
            <p:cNvPr id="40975" name="Rectangle 89"/>
            <p:cNvSpPr>
              <a:spLocks noChangeArrowheads="1"/>
            </p:cNvSpPr>
            <p:nvPr/>
          </p:nvSpPr>
          <p:spPr bwMode="auto">
            <a:xfrm>
              <a:off x="2284" y="0"/>
              <a:ext cx="3068" cy="2080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40976" name="Picture 91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0" y="648"/>
              <a:ext cx="2496" cy="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571933" name="Oval 93"/>
          <p:cNvSpPr>
            <a:spLocks noChangeArrowheads="1"/>
          </p:cNvSpPr>
          <p:nvPr/>
        </p:nvSpPr>
        <p:spPr bwMode="auto">
          <a:xfrm>
            <a:off x="4343400" y="4064000"/>
            <a:ext cx="177800" cy="165100"/>
          </a:xfrm>
          <a:prstGeom prst="ellipse">
            <a:avLst/>
          </a:prstGeom>
          <a:solidFill>
            <a:srgbClr val="000000"/>
          </a:solidFill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4" name="Oval 94"/>
          <p:cNvSpPr>
            <a:spLocks noChangeArrowheads="1"/>
          </p:cNvSpPr>
          <p:nvPr/>
        </p:nvSpPr>
        <p:spPr bwMode="auto">
          <a:xfrm>
            <a:off x="4152900" y="3886200"/>
            <a:ext cx="546100" cy="5207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5" name="Oval 95"/>
          <p:cNvSpPr>
            <a:spLocks noChangeArrowheads="1"/>
          </p:cNvSpPr>
          <p:nvPr/>
        </p:nvSpPr>
        <p:spPr bwMode="auto">
          <a:xfrm>
            <a:off x="3835400" y="3594100"/>
            <a:ext cx="1181100" cy="11176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6" name="Oval 96"/>
          <p:cNvSpPr>
            <a:spLocks noChangeArrowheads="1"/>
          </p:cNvSpPr>
          <p:nvPr/>
        </p:nvSpPr>
        <p:spPr bwMode="auto">
          <a:xfrm>
            <a:off x="3505200" y="3314700"/>
            <a:ext cx="1854200" cy="17145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7" name="Oval 97"/>
          <p:cNvSpPr>
            <a:spLocks noChangeArrowheads="1"/>
          </p:cNvSpPr>
          <p:nvPr/>
        </p:nvSpPr>
        <p:spPr bwMode="auto">
          <a:xfrm>
            <a:off x="3111500" y="2946400"/>
            <a:ext cx="2654300" cy="24638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8" name="Oval 98"/>
          <p:cNvSpPr>
            <a:spLocks noChangeArrowheads="1"/>
          </p:cNvSpPr>
          <p:nvPr/>
        </p:nvSpPr>
        <p:spPr bwMode="auto">
          <a:xfrm>
            <a:off x="2336800" y="2235200"/>
            <a:ext cx="4191000" cy="38100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40" name="Oval 100"/>
          <p:cNvSpPr>
            <a:spLocks noChangeArrowheads="1"/>
          </p:cNvSpPr>
          <p:nvPr/>
        </p:nvSpPr>
        <p:spPr bwMode="auto">
          <a:xfrm>
            <a:off x="1701800" y="1625600"/>
            <a:ext cx="5461000" cy="50038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50" name="Freeform 110"/>
          <p:cNvSpPr>
            <a:spLocks/>
          </p:cNvSpPr>
          <p:nvPr/>
        </p:nvSpPr>
        <p:spPr bwMode="auto">
          <a:xfrm>
            <a:off x="84138" y="1016000"/>
            <a:ext cx="2303462" cy="5727700"/>
          </a:xfrm>
          <a:custGeom>
            <a:avLst/>
            <a:gdLst>
              <a:gd name="T0" fmla="*/ 2147483647 w 1451"/>
              <a:gd name="T1" fmla="*/ 0 h 3608"/>
              <a:gd name="T2" fmla="*/ 2147483647 w 1451"/>
              <a:gd name="T3" fmla="*/ 2147483647 h 3608"/>
              <a:gd name="T4" fmla="*/ 2147483647 w 1451"/>
              <a:gd name="T5" fmla="*/ 2147483647 h 3608"/>
              <a:gd name="T6" fmla="*/ 0 60000 65536"/>
              <a:gd name="T7" fmla="*/ 0 60000 65536"/>
              <a:gd name="T8" fmla="*/ 0 60000 65536"/>
              <a:gd name="T9" fmla="*/ 0 w 1451"/>
              <a:gd name="T10" fmla="*/ 0 h 3608"/>
              <a:gd name="T11" fmla="*/ 1451 w 1451"/>
              <a:gd name="T12" fmla="*/ 3608 h 36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51" h="3608">
                <a:moveTo>
                  <a:pt x="1451" y="0"/>
                </a:moveTo>
                <a:cubicBezTo>
                  <a:pt x="784" y="683"/>
                  <a:pt x="118" y="1367"/>
                  <a:pt x="59" y="1968"/>
                </a:cubicBezTo>
                <a:cubicBezTo>
                  <a:pt x="0" y="2569"/>
                  <a:pt x="549" y="3088"/>
                  <a:pt x="1099" y="3608"/>
                </a:cubicBez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952" name="Freeform 112"/>
          <p:cNvSpPr>
            <a:spLocks/>
          </p:cNvSpPr>
          <p:nvPr/>
        </p:nvSpPr>
        <p:spPr bwMode="auto">
          <a:xfrm>
            <a:off x="6845300" y="1066800"/>
            <a:ext cx="2154238" cy="5702300"/>
          </a:xfrm>
          <a:custGeom>
            <a:avLst/>
            <a:gdLst>
              <a:gd name="T0" fmla="*/ 0 w 1357"/>
              <a:gd name="T1" fmla="*/ 0 h 3592"/>
              <a:gd name="T2" fmla="*/ 2147483647 w 1357"/>
              <a:gd name="T3" fmla="*/ 2147483647 h 3592"/>
              <a:gd name="T4" fmla="*/ 2147483647 w 1357"/>
              <a:gd name="T5" fmla="*/ 2147483647 h 3592"/>
              <a:gd name="T6" fmla="*/ 0 60000 65536"/>
              <a:gd name="T7" fmla="*/ 0 60000 65536"/>
              <a:gd name="T8" fmla="*/ 0 60000 65536"/>
              <a:gd name="T9" fmla="*/ 0 w 1357"/>
              <a:gd name="T10" fmla="*/ 0 h 3592"/>
              <a:gd name="T11" fmla="*/ 1357 w 1357"/>
              <a:gd name="T12" fmla="*/ 3592 h 359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57" h="3592">
                <a:moveTo>
                  <a:pt x="0" y="0"/>
                </a:moveTo>
                <a:cubicBezTo>
                  <a:pt x="673" y="640"/>
                  <a:pt x="1347" y="1281"/>
                  <a:pt x="1352" y="1880"/>
                </a:cubicBezTo>
                <a:cubicBezTo>
                  <a:pt x="1357" y="2479"/>
                  <a:pt x="694" y="3035"/>
                  <a:pt x="32" y="3592"/>
                </a:cubicBez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27707" name="Picture 8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4338" y="1025525"/>
            <a:ext cx="8267700" cy="551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74" name="Rectangle 60"/>
          <p:cNvSpPr>
            <a:spLocks noChangeArrowheads="1"/>
          </p:cNvSpPr>
          <p:nvPr/>
        </p:nvSpPr>
        <p:spPr bwMode="auto">
          <a:xfrm>
            <a:off x="292100" y="1439863"/>
            <a:ext cx="4572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95840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1933" grpId="0" animBg="1"/>
      <p:bldP spid="1571934" grpId="0" animBg="1"/>
      <p:bldP spid="1571935" grpId="0" animBg="1"/>
      <p:bldP spid="1571936" grpId="0" animBg="1"/>
      <p:bldP spid="1571937" grpId="0" animBg="1"/>
      <p:bldP spid="1571938" grpId="0" animBg="1"/>
      <p:bldP spid="1571940" grpId="0" animBg="1"/>
      <p:bldP spid="1571950" grpId="0" animBg="1"/>
      <p:bldP spid="157195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0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41E2D7-0324-406C-A981-0035169D1224}" type="slidenum">
              <a:rPr lang="en-US" sz="1477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US" sz="1477" b="1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1171" name="Picture 2" descr="he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94290" y="1288075"/>
            <a:ext cx="6755423" cy="4932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72" name="Rectangle 6"/>
          <p:cNvSpPr>
            <a:spLocks noGrp="1" noChangeArrowheads="1"/>
          </p:cNvSpPr>
          <p:nvPr>
            <p:ph type="title"/>
          </p:nvPr>
        </p:nvSpPr>
        <p:spPr>
          <a:xfrm>
            <a:off x="773723" y="517283"/>
            <a:ext cx="7596554" cy="851388"/>
          </a:xfrm>
        </p:spPr>
        <p:txBody>
          <a:bodyPr/>
          <a:lstStyle/>
          <a:p>
            <a:r>
              <a:rPr lang="en-GB" sz="3323"/>
              <a:t>Air Blast</a:t>
            </a:r>
          </a:p>
        </p:txBody>
      </p:sp>
    </p:spTree>
    <p:extLst>
      <p:ext uri="{BB962C8B-B14F-4D97-AF65-F5344CB8AC3E}">
        <p14:creationId xmlns:p14="http://schemas.microsoft.com/office/powerpoint/2010/main" val="334521038"/>
      </p:ext>
    </p:extLst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74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000"/>
              <a:t>Pressure-Time Relationship for a Blast Wave in Air</a:t>
            </a:r>
          </a:p>
        </p:txBody>
      </p:sp>
      <p:sp>
        <p:nvSpPr>
          <p:cNvPr id="1282051" name="Freeform 3" descr="Wide downward diagonal"/>
          <p:cNvSpPr>
            <a:spLocks/>
          </p:cNvSpPr>
          <p:nvPr/>
        </p:nvSpPr>
        <p:spPr bwMode="auto">
          <a:xfrm>
            <a:off x="3479800" y="5278438"/>
            <a:ext cx="2895600" cy="457200"/>
          </a:xfrm>
          <a:custGeom>
            <a:avLst/>
            <a:gdLst>
              <a:gd name="T0" fmla="*/ 0 w 1824"/>
              <a:gd name="T1" fmla="*/ 0 h 288"/>
              <a:gd name="T2" fmla="*/ 2147483647 w 1824"/>
              <a:gd name="T3" fmla="*/ 2147483647 h 288"/>
              <a:gd name="T4" fmla="*/ 2147483647 w 1824"/>
              <a:gd name="T5" fmla="*/ 2147483647 h 288"/>
              <a:gd name="T6" fmla="*/ 2147483647 w 1824"/>
              <a:gd name="T7" fmla="*/ 2147483647 h 288"/>
              <a:gd name="T8" fmla="*/ 2147483647 w 1824"/>
              <a:gd name="T9" fmla="*/ 2147483647 h 288"/>
              <a:gd name="T10" fmla="*/ 2147483647 w 1824"/>
              <a:gd name="T11" fmla="*/ 2147483647 h 288"/>
              <a:gd name="T12" fmla="*/ 2147483647 w 1824"/>
              <a:gd name="T13" fmla="*/ 2147483647 h 288"/>
              <a:gd name="T14" fmla="*/ 2147483647 w 1824"/>
              <a:gd name="T15" fmla="*/ 2147483647 h 288"/>
              <a:gd name="T16" fmla="*/ 2147483647 w 1824"/>
              <a:gd name="T17" fmla="*/ 2147483647 h 288"/>
              <a:gd name="T18" fmla="*/ 2147483647 w 1824"/>
              <a:gd name="T19" fmla="*/ 2147483647 h 288"/>
              <a:gd name="T20" fmla="*/ 2147483647 w 1824"/>
              <a:gd name="T21" fmla="*/ 2147483647 h 288"/>
              <a:gd name="T22" fmla="*/ 2147483647 w 1824"/>
              <a:gd name="T23" fmla="*/ 2147483647 h 288"/>
              <a:gd name="T24" fmla="*/ 2147483647 w 1824"/>
              <a:gd name="T25" fmla="*/ 0 h 288"/>
              <a:gd name="T26" fmla="*/ 0 w 1824"/>
              <a:gd name="T27" fmla="*/ 0 h 288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1824"/>
              <a:gd name="T43" fmla="*/ 0 h 288"/>
              <a:gd name="T44" fmla="*/ 1824 w 1824"/>
              <a:gd name="T45" fmla="*/ 288 h 288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1824" h="288">
                <a:moveTo>
                  <a:pt x="0" y="0"/>
                </a:moveTo>
                <a:lnTo>
                  <a:pt x="144" y="144"/>
                </a:lnTo>
                <a:cubicBezTo>
                  <a:pt x="176" y="160"/>
                  <a:pt x="210" y="173"/>
                  <a:pt x="240" y="192"/>
                </a:cubicBezTo>
                <a:cubicBezTo>
                  <a:pt x="245" y="195"/>
                  <a:pt x="241" y="206"/>
                  <a:pt x="246" y="210"/>
                </a:cubicBezTo>
                <a:cubicBezTo>
                  <a:pt x="260" y="221"/>
                  <a:pt x="294" y="225"/>
                  <a:pt x="312" y="234"/>
                </a:cubicBezTo>
                <a:cubicBezTo>
                  <a:pt x="383" y="269"/>
                  <a:pt x="416" y="278"/>
                  <a:pt x="498" y="288"/>
                </a:cubicBezTo>
                <a:cubicBezTo>
                  <a:pt x="602" y="284"/>
                  <a:pt x="671" y="277"/>
                  <a:pt x="768" y="270"/>
                </a:cubicBezTo>
                <a:cubicBezTo>
                  <a:pt x="818" y="260"/>
                  <a:pt x="788" y="264"/>
                  <a:pt x="858" y="264"/>
                </a:cubicBezTo>
                <a:cubicBezTo>
                  <a:pt x="876" y="256"/>
                  <a:pt x="892" y="242"/>
                  <a:pt x="912" y="240"/>
                </a:cubicBezTo>
                <a:cubicBezTo>
                  <a:pt x="918" y="239"/>
                  <a:pt x="912" y="257"/>
                  <a:pt x="918" y="258"/>
                </a:cubicBezTo>
                <a:cubicBezTo>
                  <a:pt x="931" y="260"/>
                  <a:pt x="941" y="248"/>
                  <a:pt x="954" y="246"/>
                </a:cubicBezTo>
                <a:cubicBezTo>
                  <a:pt x="1008" y="238"/>
                  <a:pt x="982" y="240"/>
                  <a:pt x="1032" y="240"/>
                </a:cubicBezTo>
                <a:lnTo>
                  <a:pt x="1824" y="0"/>
                </a:lnTo>
                <a:lnTo>
                  <a:pt x="0" y="0"/>
                </a:lnTo>
                <a:close/>
              </a:path>
            </a:pathLst>
          </a:custGeom>
          <a:pattFill prst="wdDnDiag">
            <a:fgClr>
              <a:srgbClr val="FF3300"/>
            </a:fgClr>
            <a:bgClr>
              <a:srgbClr val="FFCCFF"/>
            </a:bgClr>
          </a:patt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82052" name="Freeform 4" descr="Wide downward diagonal"/>
          <p:cNvSpPr>
            <a:spLocks/>
          </p:cNvSpPr>
          <p:nvPr/>
        </p:nvSpPr>
        <p:spPr bwMode="auto">
          <a:xfrm>
            <a:off x="1879600" y="1392238"/>
            <a:ext cx="1600200" cy="3886200"/>
          </a:xfrm>
          <a:custGeom>
            <a:avLst/>
            <a:gdLst>
              <a:gd name="T0" fmla="*/ 0 w 1008"/>
              <a:gd name="T1" fmla="*/ 0 h 2448"/>
              <a:gd name="T2" fmla="*/ 2147483647 w 1008"/>
              <a:gd name="T3" fmla="*/ 2147483647 h 2448"/>
              <a:gd name="T4" fmla="*/ 2147483647 w 1008"/>
              <a:gd name="T5" fmla="*/ 2147483647 h 2448"/>
              <a:gd name="T6" fmla="*/ 2147483647 w 1008"/>
              <a:gd name="T7" fmla="*/ 2147483647 h 2448"/>
              <a:gd name="T8" fmla="*/ 2147483647 w 1008"/>
              <a:gd name="T9" fmla="*/ 2147483647 h 2448"/>
              <a:gd name="T10" fmla="*/ 0 w 1008"/>
              <a:gd name="T11" fmla="*/ 2147483647 h 2448"/>
              <a:gd name="T12" fmla="*/ 0 w 1008"/>
              <a:gd name="T13" fmla="*/ 0 h 24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2448"/>
              <a:gd name="T23" fmla="*/ 1008 w 1008"/>
              <a:gd name="T24" fmla="*/ 2448 h 24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2448">
                <a:moveTo>
                  <a:pt x="0" y="0"/>
                </a:moveTo>
                <a:lnTo>
                  <a:pt x="288" y="960"/>
                </a:lnTo>
                <a:lnTo>
                  <a:pt x="528" y="1632"/>
                </a:lnTo>
                <a:lnTo>
                  <a:pt x="720" y="2064"/>
                </a:lnTo>
                <a:lnTo>
                  <a:pt x="1008" y="2448"/>
                </a:lnTo>
                <a:lnTo>
                  <a:pt x="0" y="2448"/>
                </a:lnTo>
                <a:lnTo>
                  <a:pt x="0" y="0"/>
                </a:lnTo>
                <a:close/>
              </a:path>
            </a:pathLst>
          </a:custGeom>
          <a:pattFill prst="wdDnDiag">
            <a:fgClr>
              <a:srgbClr val="0033CC"/>
            </a:fgClr>
            <a:bgClr>
              <a:srgbClr val="CCFFFF"/>
            </a:bgClr>
          </a:patt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43012" name="Line 5"/>
          <p:cNvSpPr>
            <a:spLocks noChangeShapeType="1"/>
          </p:cNvSpPr>
          <p:nvPr/>
        </p:nvSpPr>
        <p:spPr bwMode="auto">
          <a:xfrm>
            <a:off x="1879600" y="1392238"/>
            <a:ext cx="0" cy="3886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3" name="Line 6"/>
          <p:cNvSpPr>
            <a:spLocks noChangeShapeType="1"/>
          </p:cNvSpPr>
          <p:nvPr/>
        </p:nvSpPr>
        <p:spPr bwMode="auto">
          <a:xfrm>
            <a:off x="1879600" y="5278438"/>
            <a:ext cx="647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82055" name="Freeform 7"/>
          <p:cNvSpPr>
            <a:spLocks/>
          </p:cNvSpPr>
          <p:nvPr/>
        </p:nvSpPr>
        <p:spPr bwMode="auto">
          <a:xfrm>
            <a:off x="1879600" y="1392238"/>
            <a:ext cx="5638800" cy="4749800"/>
          </a:xfrm>
          <a:custGeom>
            <a:avLst/>
            <a:gdLst>
              <a:gd name="T0" fmla="*/ 0 w 3552"/>
              <a:gd name="T1" fmla="*/ 0 h 2992"/>
              <a:gd name="T2" fmla="*/ 2147483647 w 3552"/>
              <a:gd name="T3" fmla="*/ 2147483647 h 2992"/>
              <a:gd name="T4" fmla="*/ 2147483647 w 3552"/>
              <a:gd name="T5" fmla="*/ 2147483647 h 2992"/>
              <a:gd name="T6" fmla="*/ 2147483647 w 3552"/>
              <a:gd name="T7" fmla="*/ 2147483647 h 2992"/>
              <a:gd name="T8" fmla="*/ 0 60000 65536"/>
              <a:gd name="T9" fmla="*/ 0 60000 65536"/>
              <a:gd name="T10" fmla="*/ 0 60000 65536"/>
              <a:gd name="T11" fmla="*/ 0 60000 65536"/>
              <a:gd name="T12" fmla="*/ 0 w 3552"/>
              <a:gd name="T13" fmla="*/ 0 h 2992"/>
              <a:gd name="T14" fmla="*/ 3552 w 3552"/>
              <a:gd name="T15" fmla="*/ 2992 h 299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552" h="2992">
                <a:moveTo>
                  <a:pt x="0" y="0"/>
                </a:moveTo>
                <a:cubicBezTo>
                  <a:pt x="320" y="1096"/>
                  <a:pt x="640" y="2192"/>
                  <a:pt x="1152" y="2592"/>
                </a:cubicBezTo>
                <a:cubicBezTo>
                  <a:pt x="1664" y="2992"/>
                  <a:pt x="2672" y="2424"/>
                  <a:pt x="3072" y="2400"/>
                </a:cubicBezTo>
                <a:cubicBezTo>
                  <a:pt x="3472" y="2376"/>
                  <a:pt x="3440" y="2448"/>
                  <a:pt x="3552" y="2448"/>
                </a:cubicBezTo>
              </a:path>
            </a:pathLst>
          </a:custGeom>
          <a:noFill/>
          <a:ln w="381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43015" name="Line 8"/>
          <p:cNvSpPr>
            <a:spLocks noChangeShapeType="1"/>
          </p:cNvSpPr>
          <p:nvPr/>
        </p:nvSpPr>
        <p:spPr bwMode="auto">
          <a:xfrm flipV="1">
            <a:off x="1193800" y="2382838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6" name="Line 9"/>
          <p:cNvSpPr>
            <a:spLocks noChangeShapeType="1"/>
          </p:cNvSpPr>
          <p:nvPr/>
        </p:nvSpPr>
        <p:spPr bwMode="auto">
          <a:xfrm>
            <a:off x="7366000" y="5646738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7" name="Text Box 10"/>
          <p:cNvSpPr txBox="1">
            <a:spLocks noChangeArrowheads="1"/>
          </p:cNvSpPr>
          <p:nvPr/>
        </p:nvSpPr>
        <p:spPr bwMode="auto">
          <a:xfrm>
            <a:off x="584200" y="3983038"/>
            <a:ext cx="10985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Pressure</a:t>
            </a:r>
          </a:p>
        </p:txBody>
      </p:sp>
      <p:sp>
        <p:nvSpPr>
          <p:cNvPr id="43018" name="Line 11"/>
          <p:cNvSpPr>
            <a:spLocks noChangeShapeType="1"/>
          </p:cNvSpPr>
          <p:nvPr/>
        </p:nvSpPr>
        <p:spPr bwMode="auto">
          <a:xfrm>
            <a:off x="1346200" y="5278438"/>
            <a:ext cx="304800" cy="0"/>
          </a:xfrm>
          <a:prstGeom prst="line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9" name="Text Box 12"/>
          <p:cNvSpPr txBox="1">
            <a:spLocks noChangeArrowheads="1"/>
          </p:cNvSpPr>
          <p:nvPr/>
        </p:nvSpPr>
        <p:spPr bwMode="auto">
          <a:xfrm>
            <a:off x="279400" y="4897438"/>
            <a:ext cx="1098550" cy="782637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Ambient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Pressure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Level</a:t>
            </a:r>
          </a:p>
        </p:txBody>
      </p:sp>
      <p:sp>
        <p:nvSpPr>
          <p:cNvPr id="43020" name="Line 13"/>
          <p:cNvSpPr>
            <a:spLocks noChangeShapeType="1"/>
          </p:cNvSpPr>
          <p:nvPr/>
        </p:nvSpPr>
        <p:spPr bwMode="auto">
          <a:xfrm flipV="1">
            <a:off x="1879600" y="5430838"/>
            <a:ext cx="0" cy="304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21" name="Text Box 14"/>
          <p:cNvSpPr txBox="1">
            <a:spLocks noChangeArrowheads="1"/>
          </p:cNvSpPr>
          <p:nvPr/>
        </p:nvSpPr>
        <p:spPr bwMode="auto">
          <a:xfrm>
            <a:off x="1193800" y="5811838"/>
            <a:ext cx="14160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>
                <a:solidFill>
                  <a:srgbClr val="FF3300"/>
                </a:solidFill>
              </a:rPr>
              <a:t>Shock Front</a:t>
            </a:r>
          </a:p>
        </p:txBody>
      </p:sp>
      <p:grpSp>
        <p:nvGrpSpPr>
          <p:cNvPr id="1282070" name="Group 22"/>
          <p:cNvGrpSpPr>
            <a:grpSpLocks/>
          </p:cNvGrpSpPr>
          <p:nvPr/>
        </p:nvGrpSpPr>
        <p:grpSpPr bwMode="auto">
          <a:xfrm>
            <a:off x="2260600" y="2154238"/>
            <a:ext cx="3028950" cy="381000"/>
            <a:chOff x="1568" y="1541"/>
            <a:chExt cx="1908" cy="240"/>
          </a:xfrm>
        </p:grpSpPr>
        <p:sp>
          <p:nvSpPr>
            <p:cNvPr id="43030" name="Line 15"/>
            <p:cNvSpPr>
              <a:spLocks noChangeShapeType="1"/>
            </p:cNvSpPr>
            <p:nvPr/>
          </p:nvSpPr>
          <p:spPr bwMode="auto">
            <a:xfrm flipH="1">
              <a:off x="1568" y="1685"/>
              <a:ext cx="816" cy="96"/>
            </a:xfrm>
            <a:prstGeom prst="line">
              <a:avLst/>
            </a:prstGeom>
            <a:noFill/>
            <a:ln w="25400">
              <a:solidFill>
                <a:srgbClr val="339966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31" name="Text Box 16"/>
            <p:cNvSpPr txBox="1">
              <a:spLocks noChangeArrowheads="1"/>
            </p:cNvSpPr>
            <p:nvPr/>
          </p:nvSpPr>
          <p:spPr bwMode="auto">
            <a:xfrm>
              <a:off x="2432" y="1541"/>
              <a:ext cx="1044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>
                  <a:solidFill>
                    <a:srgbClr val="009900"/>
                  </a:solidFill>
                </a:rPr>
                <a:t>Over Pressure</a:t>
              </a:r>
            </a:p>
          </p:txBody>
        </p:sp>
      </p:grpSp>
      <p:grpSp>
        <p:nvGrpSpPr>
          <p:cNvPr id="1282071" name="Group 23"/>
          <p:cNvGrpSpPr>
            <a:grpSpLocks/>
          </p:cNvGrpSpPr>
          <p:nvPr/>
        </p:nvGrpSpPr>
        <p:grpSpPr bwMode="auto">
          <a:xfrm>
            <a:off x="2489200" y="3373438"/>
            <a:ext cx="2990850" cy="838200"/>
            <a:chOff x="1712" y="2309"/>
            <a:chExt cx="1884" cy="528"/>
          </a:xfrm>
        </p:grpSpPr>
        <p:sp>
          <p:nvSpPr>
            <p:cNvPr id="43028" name="Line 17"/>
            <p:cNvSpPr>
              <a:spLocks noChangeShapeType="1"/>
            </p:cNvSpPr>
            <p:nvPr/>
          </p:nvSpPr>
          <p:spPr bwMode="auto">
            <a:xfrm flipH="1">
              <a:off x="1712" y="2453"/>
              <a:ext cx="720" cy="384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round/>
              <a:headEnd/>
              <a:tailEnd type="oval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29" name="Text Box 19"/>
            <p:cNvSpPr txBox="1">
              <a:spLocks noChangeArrowheads="1"/>
            </p:cNvSpPr>
            <p:nvPr/>
          </p:nvSpPr>
          <p:spPr bwMode="auto">
            <a:xfrm>
              <a:off x="2432" y="2309"/>
              <a:ext cx="1164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Positive Impulse</a:t>
              </a:r>
            </a:p>
          </p:txBody>
        </p:sp>
      </p:grpSp>
      <p:grpSp>
        <p:nvGrpSpPr>
          <p:cNvPr id="1282072" name="Group 24"/>
          <p:cNvGrpSpPr>
            <a:grpSpLocks/>
          </p:cNvGrpSpPr>
          <p:nvPr/>
        </p:nvGrpSpPr>
        <p:grpSpPr bwMode="auto">
          <a:xfrm>
            <a:off x="4394200" y="4059238"/>
            <a:ext cx="3613150" cy="1447800"/>
            <a:chOff x="2912" y="2741"/>
            <a:chExt cx="2276" cy="912"/>
          </a:xfrm>
        </p:grpSpPr>
        <p:sp>
          <p:nvSpPr>
            <p:cNvPr id="43026" name="Line 18"/>
            <p:cNvSpPr>
              <a:spLocks noChangeShapeType="1"/>
            </p:cNvSpPr>
            <p:nvPr/>
          </p:nvSpPr>
          <p:spPr bwMode="auto">
            <a:xfrm flipH="1">
              <a:off x="2912" y="2885"/>
              <a:ext cx="1056" cy="76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oval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27" name="Text Box 20"/>
            <p:cNvSpPr txBox="1">
              <a:spLocks noChangeArrowheads="1"/>
            </p:cNvSpPr>
            <p:nvPr/>
          </p:nvSpPr>
          <p:spPr bwMode="auto">
            <a:xfrm>
              <a:off x="3968" y="2741"/>
              <a:ext cx="1220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Negative impulse</a:t>
              </a:r>
            </a:p>
          </p:txBody>
        </p:sp>
      </p:grpSp>
      <p:sp>
        <p:nvSpPr>
          <p:cNvPr id="43025" name="Text Box 21"/>
          <p:cNvSpPr txBox="1">
            <a:spLocks noChangeArrowheads="1"/>
          </p:cNvSpPr>
          <p:nvPr/>
        </p:nvSpPr>
        <p:spPr bwMode="auto">
          <a:xfrm>
            <a:off x="7366000" y="5659438"/>
            <a:ext cx="6921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396617517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8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2051" grpId="0" animBg="1"/>
      <p:bldP spid="1282052" grpId="0" animBg="1"/>
      <p:bldP spid="128205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Once upon a time in Beirut</a:t>
            </a:r>
          </a:p>
        </p:txBody>
      </p:sp>
      <p:pic>
        <p:nvPicPr>
          <p:cNvPr id="9" name="Picture 8" descr="A picture containing ground, vegetable, dirty, stone&#10;&#10;Description automatically generated">
            <a:extLst>
              <a:ext uri="{FF2B5EF4-FFF2-40B4-BE49-F238E27FC236}">
                <a16:creationId xmlns:a16="http://schemas.microsoft.com/office/drawing/2014/main" id="{96CC4199-70A1-6C54-8E18-5378ABA174D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" y="764704"/>
            <a:ext cx="7772400" cy="5829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6C7C15-9AF8-5FB9-1D7C-0A8C2D452A30}"/>
              </a:ext>
            </a:extLst>
          </p:cNvPr>
          <p:cNvSpPr txBox="1"/>
          <p:nvPr/>
        </p:nvSpPr>
        <p:spPr>
          <a:xfrm>
            <a:off x="899592" y="6093296"/>
            <a:ext cx="7056784" cy="369332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dirty="0"/>
              <a:t>https://forensic-</a:t>
            </a:r>
            <a:r>
              <a:rPr lang="en-US" dirty="0" err="1"/>
              <a:t>architecture.org</a:t>
            </a:r>
            <a:r>
              <a:rPr lang="en-US" dirty="0"/>
              <a:t>/investigation/</a:t>
            </a:r>
            <a:r>
              <a:rPr lang="en-US" dirty="0" err="1"/>
              <a:t>beirut</a:t>
            </a:r>
            <a:r>
              <a:rPr lang="en-US" dirty="0"/>
              <a:t>-port-explosion</a:t>
            </a:r>
          </a:p>
        </p:txBody>
      </p:sp>
    </p:spTree>
    <p:extLst>
      <p:ext uri="{BB962C8B-B14F-4D97-AF65-F5344CB8AC3E}">
        <p14:creationId xmlns:p14="http://schemas.microsoft.com/office/powerpoint/2010/main" val="3285527779"/>
      </p:ext>
    </p:extLst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Ammonium Nitrate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75656" y="1412776"/>
            <a:ext cx="630974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Slow decomposition reaction to form nitrogen dioxide (NO</a:t>
            </a:r>
            <a:r>
              <a:rPr lang="en-GB" baseline="-25000" dirty="0"/>
              <a:t>2</a:t>
            </a:r>
            <a:r>
              <a:rPr lang="en-GB" dirty="0"/>
              <a:t>) </a:t>
            </a:r>
          </a:p>
          <a:p>
            <a:r>
              <a:rPr lang="en-GB" dirty="0"/>
              <a:t>Brown gas</a:t>
            </a:r>
          </a:p>
          <a:p>
            <a:endParaRPr lang="en-GB" dirty="0"/>
          </a:p>
          <a:p>
            <a:r>
              <a:rPr lang="en-GB" dirty="0"/>
              <a:t>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(s)→N</a:t>
            </a:r>
            <a:r>
              <a:rPr lang="en-GB" baseline="-25000" dirty="0"/>
              <a:t>2</a:t>
            </a:r>
            <a:r>
              <a:rPr lang="en-GB" dirty="0"/>
              <a:t>O(g)+2H</a:t>
            </a:r>
            <a:r>
              <a:rPr lang="en-GB" baseline="-25000" dirty="0"/>
              <a:t>2</a:t>
            </a:r>
            <a:r>
              <a:rPr lang="en-GB" dirty="0"/>
              <a:t>O(g)</a:t>
            </a:r>
          </a:p>
          <a:p>
            <a:endParaRPr lang="en-GB" dirty="0"/>
          </a:p>
          <a:p>
            <a:r>
              <a:rPr lang="en-GB" dirty="0"/>
              <a:t>Transition to detonation</a:t>
            </a:r>
          </a:p>
          <a:p>
            <a:endParaRPr lang="en-GB" dirty="0"/>
          </a:p>
          <a:p>
            <a:r>
              <a:rPr lang="en-GB" dirty="0"/>
              <a:t>2NH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 → 2N</a:t>
            </a:r>
            <a:r>
              <a:rPr lang="en-GB" baseline="-25000" dirty="0"/>
              <a:t>2</a:t>
            </a:r>
            <a:r>
              <a:rPr lang="en-GB" dirty="0"/>
              <a:t> + O</a:t>
            </a:r>
            <a:r>
              <a:rPr lang="en-GB" baseline="-25000" dirty="0"/>
              <a:t>2</a:t>
            </a:r>
            <a:r>
              <a:rPr lang="en-GB" dirty="0"/>
              <a:t> + 4H</a:t>
            </a:r>
            <a:r>
              <a:rPr lang="en-GB" baseline="-25000" dirty="0"/>
              <a:t>2</a:t>
            </a:r>
            <a:r>
              <a:rPr lang="en-GB" dirty="0"/>
              <a:t>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973699"/>
      </p:ext>
    </p:extLst>
  </p:cSld>
  <p:clrMapOvr>
    <a:masterClrMapping/>
  </p:clrMapOvr>
  <p:transition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640B1F-D1AC-4A50-99DC-0598E8A6B1B4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25602" name="Line 2"/>
          <p:cNvSpPr>
            <a:spLocks noChangeShapeType="1"/>
          </p:cNvSpPr>
          <p:nvPr/>
        </p:nvSpPr>
        <p:spPr bwMode="auto">
          <a:xfrm>
            <a:off x="1828800" y="1933575"/>
            <a:ext cx="0" cy="37338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5603" name="Line 3"/>
          <p:cNvSpPr>
            <a:spLocks noChangeShapeType="1"/>
          </p:cNvSpPr>
          <p:nvPr/>
        </p:nvSpPr>
        <p:spPr bwMode="auto">
          <a:xfrm>
            <a:off x="1828800" y="4524375"/>
            <a:ext cx="6248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anchor="ctr">
            <a:spAutoFit/>
          </a:bodyPr>
          <a:lstStyle/>
          <a:p>
            <a:endParaRPr lang="en-US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7504113" y="4691063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GB">
                <a:solidFill>
                  <a:schemeClr val="tx2"/>
                </a:solidFill>
                <a:latin typeface="Times New Roman" pitchFamily="18" charset="0"/>
              </a:rPr>
              <a:t>time</a:t>
            </a:r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1254126" y="1916113"/>
            <a:ext cx="366712" cy="2527300"/>
            <a:chOff x="861" y="1440"/>
            <a:chExt cx="231" cy="1592"/>
          </a:xfrm>
        </p:grpSpPr>
        <p:sp>
          <p:nvSpPr>
            <p:cNvPr id="25635" name="Text Box 6"/>
            <p:cNvSpPr txBox="1">
              <a:spLocks noChangeArrowheads="1"/>
            </p:cNvSpPr>
            <p:nvPr/>
          </p:nvSpPr>
          <p:spPr bwMode="auto">
            <a:xfrm rot="-5400000">
              <a:off x="337" y="2276"/>
              <a:ext cx="12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b="1">
                  <a:solidFill>
                    <a:srgbClr val="FF0000"/>
                  </a:solidFill>
                  <a:latin typeface="Times New Roman" pitchFamily="18" charset="0"/>
                </a:rPr>
                <a:t>static overpressure</a:t>
              </a:r>
              <a:endParaRPr lang="en-GB">
                <a:solidFill>
                  <a:schemeClr val="tx2"/>
                </a:solidFill>
                <a:latin typeface="Times New Roman" pitchFamily="18" charset="0"/>
              </a:endParaRPr>
            </a:p>
          </p:txBody>
        </p:sp>
        <p:sp>
          <p:nvSpPr>
            <p:cNvPr id="25636" name="Line 7"/>
            <p:cNvSpPr>
              <a:spLocks noChangeShapeType="1"/>
            </p:cNvSpPr>
            <p:nvPr/>
          </p:nvSpPr>
          <p:spPr bwMode="auto">
            <a:xfrm flipV="1">
              <a:off x="1008" y="1440"/>
              <a:ext cx="0" cy="240"/>
            </a:xfrm>
            <a:prstGeom prst="line">
              <a:avLst/>
            </a:prstGeom>
            <a:noFill/>
            <a:ln w="19050">
              <a:solidFill>
                <a:schemeClr val="tx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25606" name="Line 8"/>
          <p:cNvSpPr>
            <a:spLocks noChangeShapeType="1"/>
          </p:cNvSpPr>
          <p:nvPr/>
        </p:nvSpPr>
        <p:spPr bwMode="auto">
          <a:xfrm>
            <a:off x="7543800" y="4676775"/>
            <a:ext cx="6096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 type="triangle" w="med" len="med"/>
          </a:ln>
        </p:spPr>
        <p:txBody>
          <a:bodyPr anchor="ctr">
            <a:spAutoFit/>
          </a:bodyPr>
          <a:lstStyle/>
          <a:p>
            <a:endParaRPr lang="en-US"/>
          </a:p>
        </p:txBody>
      </p: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49650" y="4524375"/>
            <a:ext cx="3665538" cy="1204913"/>
            <a:chOff x="2236" y="2928"/>
            <a:chExt cx="2309" cy="759"/>
          </a:xfrm>
        </p:grpSpPr>
        <p:sp>
          <p:nvSpPr>
            <p:cNvPr id="25628" name="Line 17"/>
            <p:cNvSpPr>
              <a:spLocks noChangeShapeType="1"/>
            </p:cNvSpPr>
            <p:nvPr/>
          </p:nvSpPr>
          <p:spPr bwMode="auto">
            <a:xfrm>
              <a:off x="2236" y="3413"/>
              <a:ext cx="2304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9" name="Line 18"/>
            <p:cNvSpPr>
              <a:spLocks noChangeShapeType="1"/>
            </p:cNvSpPr>
            <p:nvPr/>
          </p:nvSpPr>
          <p:spPr bwMode="auto">
            <a:xfrm>
              <a:off x="4545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30" name="Text Box 19"/>
            <p:cNvSpPr txBox="1">
              <a:spLocks noChangeArrowheads="1"/>
            </p:cNvSpPr>
            <p:nvPr/>
          </p:nvSpPr>
          <p:spPr bwMode="auto">
            <a:xfrm>
              <a:off x="2592" y="3456"/>
              <a:ext cx="9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negative phase</a:t>
              </a:r>
            </a:p>
          </p:txBody>
        </p:sp>
      </p:grpSp>
      <p:grpSp>
        <p:nvGrpSpPr>
          <p:cNvPr id="70676" name="Group 20"/>
          <p:cNvGrpSpPr>
            <a:grpSpLocks/>
          </p:cNvGrpSpPr>
          <p:nvPr/>
        </p:nvGrpSpPr>
        <p:grpSpPr bwMode="auto">
          <a:xfrm>
            <a:off x="2514600" y="4524375"/>
            <a:ext cx="1027113" cy="1457325"/>
            <a:chOff x="1584" y="2928"/>
            <a:chExt cx="647" cy="918"/>
          </a:xfrm>
        </p:grpSpPr>
        <p:sp>
          <p:nvSpPr>
            <p:cNvPr id="25624" name="Line 21"/>
            <p:cNvSpPr>
              <a:spLocks noChangeShapeType="1"/>
            </p:cNvSpPr>
            <p:nvPr/>
          </p:nvSpPr>
          <p:spPr bwMode="auto">
            <a:xfrm>
              <a:off x="1584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25" name="Line 22"/>
            <p:cNvSpPr>
              <a:spLocks noChangeShapeType="1"/>
            </p:cNvSpPr>
            <p:nvPr/>
          </p:nvSpPr>
          <p:spPr bwMode="auto">
            <a:xfrm>
              <a:off x="2231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26" name="Line 23"/>
            <p:cNvSpPr>
              <a:spLocks noChangeShapeType="1"/>
            </p:cNvSpPr>
            <p:nvPr/>
          </p:nvSpPr>
          <p:spPr bwMode="auto">
            <a:xfrm>
              <a:off x="1584" y="3408"/>
              <a:ext cx="647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7" name="Text Box 24"/>
            <p:cNvSpPr txBox="1">
              <a:spLocks noChangeArrowheads="1"/>
            </p:cNvSpPr>
            <p:nvPr/>
          </p:nvSpPr>
          <p:spPr bwMode="auto">
            <a:xfrm>
              <a:off x="1599" y="3442"/>
              <a:ext cx="60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positive </a:t>
              </a:r>
            </a:p>
            <a:p>
              <a:pPr algn="ctr"/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phase</a:t>
              </a:r>
            </a:p>
          </p:txBody>
        </p:sp>
      </p:grpSp>
      <p:grpSp>
        <p:nvGrpSpPr>
          <p:cNvPr id="70681" name="Group 25"/>
          <p:cNvGrpSpPr>
            <a:grpSpLocks/>
          </p:cNvGrpSpPr>
          <p:nvPr/>
        </p:nvGrpSpPr>
        <p:grpSpPr bwMode="auto">
          <a:xfrm>
            <a:off x="2514600" y="2162175"/>
            <a:ext cx="5430838" cy="2895600"/>
            <a:chOff x="1584" y="1440"/>
            <a:chExt cx="3421" cy="1824"/>
          </a:xfrm>
        </p:grpSpPr>
        <p:sp>
          <p:nvSpPr>
            <p:cNvPr id="25622" name="Line 26"/>
            <p:cNvSpPr>
              <a:spLocks noChangeShapeType="1"/>
            </p:cNvSpPr>
            <p:nvPr/>
          </p:nvSpPr>
          <p:spPr bwMode="auto">
            <a:xfrm flipH="1">
              <a:off x="1584" y="1440"/>
              <a:ext cx="15" cy="1476"/>
            </a:xfrm>
            <a:prstGeom prst="line">
              <a:avLst/>
            </a:prstGeom>
            <a:noFill/>
            <a:ln w="19050">
              <a:solidFill>
                <a:srgbClr val="FF3300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3" name="Freeform 27"/>
            <p:cNvSpPr>
              <a:spLocks/>
            </p:cNvSpPr>
            <p:nvPr/>
          </p:nvSpPr>
          <p:spPr bwMode="auto">
            <a:xfrm>
              <a:off x="1597" y="1440"/>
              <a:ext cx="3408" cy="1824"/>
            </a:xfrm>
            <a:custGeom>
              <a:avLst/>
              <a:gdLst>
                <a:gd name="T0" fmla="*/ 0 w 3408"/>
                <a:gd name="T1" fmla="*/ 0 h 1824"/>
                <a:gd name="T2" fmla="*/ 624 w 3408"/>
                <a:gd name="T3" fmla="*/ 1488 h 1824"/>
                <a:gd name="T4" fmla="*/ 1632 w 3408"/>
                <a:gd name="T5" fmla="*/ 1824 h 1824"/>
                <a:gd name="T6" fmla="*/ 2928 w 3408"/>
                <a:gd name="T7" fmla="*/ 1488 h 1824"/>
                <a:gd name="T8" fmla="*/ 3408 w 3408"/>
                <a:gd name="T9" fmla="*/ 1488 h 18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08"/>
                <a:gd name="T16" fmla="*/ 0 h 1824"/>
                <a:gd name="T17" fmla="*/ 3408 w 3408"/>
                <a:gd name="T18" fmla="*/ 1824 h 182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08" h="1824">
                  <a:moveTo>
                    <a:pt x="0" y="0"/>
                  </a:moveTo>
                  <a:cubicBezTo>
                    <a:pt x="176" y="592"/>
                    <a:pt x="352" y="1184"/>
                    <a:pt x="624" y="1488"/>
                  </a:cubicBezTo>
                  <a:cubicBezTo>
                    <a:pt x="896" y="1792"/>
                    <a:pt x="1248" y="1824"/>
                    <a:pt x="1632" y="1824"/>
                  </a:cubicBezTo>
                  <a:cubicBezTo>
                    <a:pt x="2016" y="1824"/>
                    <a:pt x="2632" y="1544"/>
                    <a:pt x="2928" y="1488"/>
                  </a:cubicBezTo>
                  <a:cubicBezTo>
                    <a:pt x="3224" y="1432"/>
                    <a:pt x="3316" y="1460"/>
                    <a:pt x="3408" y="1488"/>
                  </a:cubicBezTo>
                </a:path>
              </a:pathLst>
            </a:custGeom>
            <a:noFill/>
            <a:ln w="19050" cap="flat" cmpd="sng">
              <a:solidFill>
                <a:srgbClr val="FF33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70684" name="Group 28"/>
          <p:cNvGrpSpPr>
            <a:grpSpLocks/>
          </p:cNvGrpSpPr>
          <p:nvPr/>
        </p:nvGrpSpPr>
        <p:grpSpPr bwMode="auto">
          <a:xfrm>
            <a:off x="3017838" y="2833688"/>
            <a:ext cx="4452937" cy="688975"/>
            <a:chOff x="1901" y="1863"/>
            <a:chExt cx="2805" cy="434"/>
          </a:xfrm>
        </p:grpSpPr>
        <p:sp>
          <p:nvSpPr>
            <p:cNvPr id="25620" name="Text Box 29"/>
            <p:cNvSpPr txBox="1">
              <a:spLocks noChangeArrowheads="1"/>
            </p:cNvSpPr>
            <p:nvPr/>
          </p:nvSpPr>
          <p:spPr bwMode="auto">
            <a:xfrm>
              <a:off x="2938" y="1863"/>
              <a:ext cx="17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decay of static over-pressure</a:t>
              </a:r>
            </a:p>
          </p:txBody>
        </p:sp>
        <p:sp>
          <p:nvSpPr>
            <p:cNvPr id="25621" name="Line 30"/>
            <p:cNvSpPr>
              <a:spLocks noChangeShapeType="1"/>
            </p:cNvSpPr>
            <p:nvPr/>
          </p:nvSpPr>
          <p:spPr bwMode="auto">
            <a:xfrm flipH="1">
              <a:off x="1901" y="2009"/>
              <a:ext cx="1037" cy="28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5614" name="Rectangle 3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09637"/>
          </a:xfrm>
        </p:spPr>
        <p:txBody>
          <a:bodyPr/>
          <a:lstStyle/>
          <a:p>
            <a:r>
              <a:rPr lang="en-GB" sz="3600"/>
              <a:t>Blast Wave</a:t>
            </a:r>
          </a:p>
        </p:txBody>
      </p:sp>
      <p:grpSp>
        <p:nvGrpSpPr>
          <p:cNvPr id="70688" name="Group 32"/>
          <p:cNvGrpSpPr>
            <a:grpSpLocks/>
          </p:cNvGrpSpPr>
          <p:nvPr/>
        </p:nvGrpSpPr>
        <p:grpSpPr bwMode="auto">
          <a:xfrm>
            <a:off x="2566988" y="1916113"/>
            <a:ext cx="3730625" cy="366712"/>
            <a:chOff x="1617" y="1285"/>
            <a:chExt cx="2350" cy="231"/>
          </a:xfrm>
        </p:grpSpPr>
        <p:sp>
          <p:nvSpPr>
            <p:cNvPr id="25618" name="Text Box 33"/>
            <p:cNvSpPr txBox="1">
              <a:spLocks noChangeArrowheads="1"/>
            </p:cNvSpPr>
            <p:nvPr/>
          </p:nvSpPr>
          <p:spPr bwMode="auto">
            <a:xfrm>
              <a:off x="2419" y="1285"/>
              <a:ext cx="154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>
                  <a:latin typeface="Times New Roman" pitchFamily="18" charset="0"/>
                </a:rPr>
                <a:t>peak static over-pressure</a:t>
              </a:r>
              <a:endParaRPr lang="en-US">
                <a:latin typeface="Times New Roman" pitchFamily="18" charset="0"/>
              </a:endParaRPr>
            </a:p>
          </p:txBody>
        </p:sp>
        <p:sp>
          <p:nvSpPr>
            <p:cNvPr id="25619" name="Line 34"/>
            <p:cNvSpPr>
              <a:spLocks noChangeShapeType="1"/>
            </p:cNvSpPr>
            <p:nvPr/>
          </p:nvSpPr>
          <p:spPr bwMode="auto">
            <a:xfrm flipH="1">
              <a:off x="1617" y="1420"/>
              <a:ext cx="834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>
              <a:spAutoFit/>
            </a:bodyPr>
            <a:lstStyle/>
            <a:p>
              <a:endParaRPr lang="en-US"/>
            </a:p>
          </p:txBody>
        </p:sp>
      </p:grpSp>
      <p:sp>
        <p:nvSpPr>
          <p:cNvPr id="25616" name="Text Box 35"/>
          <p:cNvSpPr txBox="1">
            <a:spLocks noChangeArrowheads="1"/>
          </p:cNvSpPr>
          <p:nvPr/>
        </p:nvSpPr>
        <p:spPr bwMode="auto">
          <a:xfrm>
            <a:off x="158750" y="1000125"/>
            <a:ext cx="668338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Ideal</a:t>
            </a:r>
            <a:endParaRPr lang="en-US">
              <a:latin typeface="Calibri" pitchFamily="34" charset="0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11188" y="6197600"/>
            <a:ext cx="66405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Times New Roman" pitchFamily="18" charset="0"/>
                <a:cs typeface="Times New Roman" pitchFamily="18" charset="0"/>
              </a:rPr>
              <a:t>Aluminised explosives give longer positive overpressure phase.</a:t>
            </a:r>
          </a:p>
        </p:txBody>
      </p:sp>
    </p:spTree>
    <p:extLst>
      <p:ext uri="{BB962C8B-B14F-4D97-AF65-F5344CB8AC3E}">
        <p14:creationId xmlns:p14="http://schemas.microsoft.com/office/powerpoint/2010/main" val="290327710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0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7C58E1-BC5B-48D8-AC19-0D3202F3F85E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Blast Wave</a:t>
            </a:r>
          </a:p>
        </p:txBody>
      </p:sp>
      <p:pic>
        <p:nvPicPr>
          <p:cNvPr id="26627" name="Picture 3" descr="effects - blast - Mach stem 2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9563" y="1700213"/>
            <a:ext cx="30384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7764" name="Group 4"/>
          <p:cNvGrpSpPr>
            <a:grpSpLocks/>
          </p:cNvGrpSpPr>
          <p:nvPr/>
        </p:nvGrpSpPr>
        <p:grpSpPr bwMode="auto">
          <a:xfrm>
            <a:off x="1763713" y="1123950"/>
            <a:ext cx="2484437" cy="1066800"/>
            <a:chOff x="1870" y="1080"/>
            <a:chExt cx="1565" cy="672"/>
          </a:xfrm>
        </p:grpSpPr>
        <p:sp>
          <p:nvSpPr>
            <p:cNvPr id="26641" name="Text Box 5"/>
            <p:cNvSpPr txBox="1">
              <a:spLocks noChangeArrowheads="1"/>
            </p:cNvSpPr>
            <p:nvPr/>
          </p:nvSpPr>
          <p:spPr bwMode="auto">
            <a:xfrm>
              <a:off x="2278" y="1080"/>
              <a:ext cx="1157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primary waves</a:t>
              </a:r>
            </a:p>
          </p:txBody>
        </p:sp>
        <p:sp>
          <p:nvSpPr>
            <p:cNvPr id="26642" name="Line 6"/>
            <p:cNvSpPr>
              <a:spLocks noChangeShapeType="1"/>
            </p:cNvSpPr>
            <p:nvPr/>
          </p:nvSpPr>
          <p:spPr bwMode="auto">
            <a:xfrm flipH="1">
              <a:off x="1870" y="1302"/>
              <a:ext cx="466" cy="45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17767" name="Group 7"/>
          <p:cNvGrpSpPr>
            <a:grpSpLocks/>
          </p:cNvGrpSpPr>
          <p:nvPr/>
        </p:nvGrpSpPr>
        <p:grpSpPr bwMode="auto">
          <a:xfrm>
            <a:off x="1763713" y="2147888"/>
            <a:ext cx="2952750" cy="1425575"/>
            <a:chOff x="2175" y="1577"/>
            <a:chExt cx="1860" cy="898"/>
          </a:xfrm>
        </p:grpSpPr>
        <p:sp>
          <p:nvSpPr>
            <p:cNvPr id="26639" name="Text Box 8"/>
            <p:cNvSpPr txBox="1">
              <a:spLocks noChangeArrowheads="1"/>
            </p:cNvSpPr>
            <p:nvPr/>
          </p:nvSpPr>
          <p:spPr bwMode="auto">
            <a:xfrm>
              <a:off x="2797" y="1577"/>
              <a:ext cx="123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reflected waves</a:t>
              </a:r>
            </a:p>
          </p:txBody>
        </p:sp>
        <p:sp>
          <p:nvSpPr>
            <p:cNvPr id="117769" name="Line 9"/>
            <p:cNvSpPr>
              <a:spLocks noChangeShapeType="1"/>
            </p:cNvSpPr>
            <p:nvPr/>
          </p:nvSpPr>
          <p:spPr bwMode="auto">
            <a:xfrm flipH="1">
              <a:off x="2175" y="1800"/>
              <a:ext cx="705" cy="675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843213" y="3933825"/>
            <a:ext cx="1919287" cy="781050"/>
            <a:chOff x="2843808" y="3933056"/>
            <a:chExt cx="1918311" cy="781150"/>
          </a:xfrm>
        </p:grpSpPr>
        <p:sp>
          <p:nvSpPr>
            <p:cNvPr id="26637" name="Text Box 11"/>
            <p:cNvSpPr txBox="1">
              <a:spLocks noChangeArrowheads="1"/>
            </p:cNvSpPr>
            <p:nvPr/>
          </p:nvSpPr>
          <p:spPr bwMode="auto">
            <a:xfrm>
              <a:off x="3325507" y="3933056"/>
              <a:ext cx="1436612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Mach stem</a:t>
              </a:r>
            </a:p>
          </p:txBody>
        </p:sp>
        <p:sp>
          <p:nvSpPr>
            <p:cNvPr id="117772" name="Line 12"/>
            <p:cNvSpPr>
              <a:spLocks noChangeShapeType="1"/>
            </p:cNvSpPr>
            <p:nvPr/>
          </p:nvSpPr>
          <p:spPr bwMode="auto">
            <a:xfrm flipH="1">
              <a:off x="2843808" y="4295052"/>
              <a:ext cx="747332" cy="419154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503488" y="2995613"/>
            <a:ext cx="2489200" cy="1393825"/>
            <a:chOff x="2503463" y="2995335"/>
            <a:chExt cx="2488810" cy="1393434"/>
          </a:xfrm>
        </p:grpSpPr>
        <p:sp>
          <p:nvSpPr>
            <p:cNvPr id="26635" name="Text Box 14"/>
            <p:cNvSpPr txBox="1">
              <a:spLocks noChangeArrowheads="1"/>
            </p:cNvSpPr>
            <p:nvPr/>
          </p:nvSpPr>
          <p:spPr bwMode="auto">
            <a:xfrm>
              <a:off x="2771793" y="2995335"/>
              <a:ext cx="222048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path of triple point</a:t>
              </a:r>
            </a:p>
          </p:txBody>
        </p:sp>
        <p:sp>
          <p:nvSpPr>
            <p:cNvPr id="117775" name="Line 15"/>
            <p:cNvSpPr>
              <a:spLocks noChangeShapeType="1"/>
            </p:cNvSpPr>
            <p:nvPr/>
          </p:nvSpPr>
          <p:spPr bwMode="auto">
            <a:xfrm flipH="1">
              <a:off x="2503463" y="3407969"/>
              <a:ext cx="1071394" cy="98080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sp>
        <p:nvSpPr>
          <p:cNvPr id="117776" name="Freeform 16"/>
          <p:cNvSpPr>
            <a:spLocks/>
          </p:cNvSpPr>
          <p:nvPr/>
        </p:nvSpPr>
        <p:spPr bwMode="auto">
          <a:xfrm>
            <a:off x="788988" y="3979863"/>
            <a:ext cx="2270125" cy="993775"/>
          </a:xfrm>
          <a:custGeom>
            <a:avLst/>
            <a:gdLst>
              <a:gd name="T0" fmla="*/ 0 w 1430"/>
              <a:gd name="T1" fmla="*/ 627 h 627"/>
              <a:gd name="T2" fmla="*/ 546 w 1430"/>
              <a:gd name="T3" fmla="*/ 514 h 627"/>
              <a:gd name="T4" fmla="*/ 1028 w 1430"/>
              <a:gd name="T5" fmla="*/ 289 h 627"/>
              <a:gd name="T6" fmla="*/ 1430 w 1430"/>
              <a:gd name="T7" fmla="*/ 0 h 6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30" h="627">
                <a:moveTo>
                  <a:pt x="0" y="627"/>
                </a:moveTo>
                <a:cubicBezTo>
                  <a:pt x="187" y="598"/>
                  <a:pt x="375" y="570"/>
                  <a:pt x="546" y="514"/>
                </a:cubicBezTo>
                <a:cubicBezTo>
                  <a:pt x="717" y="458"/>
                  <a:pt x="881" y="375"/>
                  <a:pt x="1028" y="289"/>
                </a:cubicBezTo>
                <a:cubicBezTo>
                  <a:pt x="1175" y="203"/>
                  <a:pt x="1302" y="101"/>
                  <a:pt x="1430" y="0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  <a:cs typeface="+mn-cs"/>
            </a:endParaRPr>
          </a:p>
        </p:txBody>
      </p:sp>
      <p:sp>
        <p:nvSpPr>
          <p:cNvPr id="117778" name="Text Box 18"/>
          <p:cNvSpPr txBox="1">
            <a:spLocks noChangeArrowheads="1"/>
          </p:cNvSpPr>
          <p:nvPr/>
        </p:nvSpPr>
        <p:spPr bwMode="auto">
          <a:xfrm>
            <a:off x="250825" y="6340475"/>
            <a:ext cx="6242050" cy="369888"/>
          </a:xfrm>
          <a:prstGeom prst="rect">
            <a:avLst/>
          </a:prstGeom>
          <a:noFill/>
          <a:ln w="19050">
            <a:solidFill>
              <a:srgbClr val="99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US">
                <a:latin typeface="+mj-lt"/>
                <a:cs typeface="+mn-cs"/>
              </a:rPr>
              <a:t>http://www.atomicarchive.com/Movies/machstem.shtml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5580063" y="4090988"/>
            <a:ext cx="2808287" cy="12001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Rule of thumb:</a:t>
            </a:r>
          </a:p>
          <a:p>
            <a:pPr algn="ctr"/>
            <a:endParaRPr lang="en-GB">
              <a:latin typeface="Calibri" pitchFamily="34" charset="0"/>
            </a:endParaRPr>
          </a:p>
          <a:p>
            <a:pPr algn="ctr"/>
            <a:r>
              <a:rPr lang="en-GB">
                <a:latin typeface="Calibri" pitchFamily="34" charset="0"/>
              </a:rPr>
              <a:t>Mach Stem likely to form</a:t>
            </a:r>
          </a:p>
          <a:p>
            <a:pPr algn="ctr"/>
            <a:r>
              <a:rPr lang="en-GB">
                <a:latin typeface="Calibri" pitchFamily="34" charset="0"/>
              </a:rPr>
              <a:t>if scaled HOB &lt; 10 m.kg</a:t>
            </a:r>
            <a:r>
              <a:rPr lang="en-GB" baseline="30000">
                <a:latin typeface="Calibri" pitchFamily="34" charset="0"/>
              </a:rPr>
              <a:t>-3</a:t>
            </a:r>
          </a:p>
        </p:txBody>
      </p:sp>
    </p:spTree>
    <p:extLst>
      <p:ext uri="{BB962C8B-B14F-4D97-AF65-F5344CB8AC3E}">
        <p14:creationId xmlns:p14="http://schemas.microsoft.com/office/powerpoint/2010/main" val="329598968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63E941-0C26-45E8-8C57-371B9346F9C5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Harpoon Warhead</a:t>
            </a:r>
          </a:p>
        </p:txBody>
      </p:sp>
      <p:pic>
        <p:nvPicPr>
          <p:cNvPr id="2765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1484313"/>
            <a:ext cx="4076700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Box 3"/>
          <p:cNvSpPr txBox="1">
            <a:spLocks noChangeArrowheads="1"/>
          </p:cNvSpPr>
          <p:nvPr/>
        </p:nvSpPr>
        <p:spPr bwMode="auto">
          <a:xfrm>
            <a:off x="5864896" y="4562475"/>
            <a:ext cx="278313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+mn-lt"/>
                <a:cs typeface="Times New Roman" pitchFamily="18" charset="0"/>
              </a:rPr>
              <a:t>Anti-ship missile</a:t>
            </a:r>
          </a:p>
          <a:p>
            <a:pPr algn="ctr"/>
            <a:endParaRPr lang="en-GB" sz="2800" dirty="0">
              <a:latin typeface="+mn-lt"/>
              <a:cs typeface="Times New Roman" pitchFamily="18" charset="0"/>
            </a:endParaRPr>
          </a:p>
          <a:p>
            <a:pPr algn="ctr"/>
            <a:r>
              <a:rPr lang="en-GB" sz="2800" dirty="0">
                <a:latin typeface="+mn-lt"/>
                <a:cs typeface="Times New Roman" pitchFamily="18" charset="0"/>
              </a:rPr>
              <a:t>blast/frag</a:t>
            </a:r>
          </a:p>
        </p:txBody>
      </p:sp>
      <p:grpSp>
        <p:nvGrpSpPr>
          <p:cNvPr id="27653" name="Group 2"/>
          <p:cNvGrpSpPr>
            <a:grpSpLocks/>
          </p:cNvGrpSpPr>
          <p:nvPr/>
        </p:nvGrpSpPr>
        <p:grpSpPr bwMode="auto">
          <a:xfrm>
            <a:off x="-88900" y="949325"/>
            <a:ext cx="6173788" cy="5148263"/>
            <a:chOff x="-89167" y="949370"/>
            <a:chExt cx="6173335" cy="5148689"/>
          </a:xfrm>
        </p:grpSpPr>
        <p:pic>
          <p:nvPicPr>
            <p:cNvPr id="27654" name="Picture 4" descr="warhead - Harpoon Warhead copy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23936" y="1484784"/>
              <a:ext cx="4629150" cy="46132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5" name="Text Box 5"/>
            <p:cNvSpPr txBox="1">
              <a:spLocks noChangeArrowheads="1"/>
            </p:cNvSpPr>
            <p:nvPr/>
          </p:nvSpPr>
          <p:spPr bwMode="auto">
            <a:xfrm>
              <a:off x="3972966" y="4084095"/>
              <a:ext cx="211120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fragmenting case</a:t>
              </a:r>
            </a:p>
          </p:txBody>
        </p:sp>
        <p:sp>
          <p:nvSpPr>
            <p:cNvPr id="27656" name="Text Box 6"/>
            <p:cNvSpPr txBox="1">
              <a:spLocks noChangeArrowheads="1"/>
            </p:cNvSpPr>
            <p:nvPr/>
          </p:nvSpPr>
          <p:spPr bwMode="auto">
            <a:xfrm>
              <a:off x="1482470" y="3475067"/>
              <a:ext cx="11876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bitumen</a:t>
              </a:r>
            </a:p>
          </p:txBody>
        </p:sp>
        <p:sp>
          <p:nvSpPr>
            <p:cNvPr id="27657" name="Text Box 7"/>
            <p:cNvSpPr txBox="1">
              <a:spLocks noChangeArrowheads="1"/>
            </p:cNvSpPr>
            <p:nvPr/>
          </p:nvSpPr>
          <p:spPr bwMode="auto">
            <a:xfrm>
              <a:off x="-89167" y="3857273"/>
              <a:ext cx="226369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main charge explosive 95 kg</a:t>
              </a:r>
            </a:p>
          </p:txBody>
        </p:sp>
        <p:sp>
          <p:nvSpPr>
            <p:cNvPr id="27658" name="Line 8"/>
            <p:cNvSpPr>
              <a:spLocks noChangeShapeType="1"/>
            </p:cNvSpPr>
            <p:nvPr/>
          </p:nvSpPr>
          <p:spPr bwMode="auto">
            <a:xfrm flipV="1">
              <a:off x="1087309" y="2504832"/>
              <a:ext cx="851712" cy="138573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59" name="Line 9"/>
            <p:cNvSpPr>
              <a:spLocks noChangeShapeType="1"/>
            </p:cNvSpPr>
            <p:nvPr/>
          </p:nvSpPr>
          <p:spPr bwMode="auto">
            <a:xfrm>
              <a:off x="1139695" y="4453427"/>
              <a:ext cx="569138" cy="74478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0" name="Line 10"/>
            <p:cNvSpPr>
              <a:spLocks noChangeShapeType="1"/>
            </p:cNvSpPr>
            <p:nvPr/>
          </p:nvSpPr>
          <p:spPr bwMode="auto">
            <a:xfrm flipV="1">
              <a:off x="2632758" y="3140869"/>
              <a:ext cx="887413" cy="5159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1" name="Line 11"/>
            <p:cNvSpPr>
              <a:spLocks noChangeShapeType="1"/>
            </p:cNvSpPr>
            <p:nvPr/>
          </p:nvSpPr>
          <p:spPr bwMode="auto">
            <a:xfrm>
              <a:off x="2632758" y="3796804"/>
              <a:ext cx="327025" cy="7842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2" name="Line 12"/>
            <p:cNvSpPr>
              <a:spLocks noChangeShapeType="1"/>
            </p:cNvSpPr>
            <p:nvPr/>
          </p:nvSpPr>
          <p:spPr bwMode="auto">
            <a:xfrm flipH="1" flipV="1">
              <a:off x="4158346" y="3229447"/>
              <a:ext cx="561975" cy="8667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3" name="Line 13"/>
            <p:cNvSpPr>
              <a:spLocks noChangeShapeType="1"/>
            </p:cNvSpPr>
            <p:nvPr/>
          </p:nvSpPr>
          <p:spPr bwMode="auto">
            <a:xfrm flipH="1">
              <a:off x="3651952" y="4493518"/>
              <a:ext cx="1096963" cy="6635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4" name="Text Box 7"/>
            <p:cNvSpPr txBox="1">
              <a:spLocks noChangeArrowheads="1"/>
            </p:cNvSpPr>
            <p:nvPr/>
          </p:nvSpPr>
          <p:spPr bwMode="auto">
            <a:xfrm>
              <a:off x="220075" y="949370"/>
              <a:ext cx="226369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booster explosive</a:t>
              </a:r>
            </a:p>
          </p:txBody>
        </p:sp>
        <p:sp>
          <p:nvSpPr>
            <p:cNvPr id="27665" name="Line 9"/>
            <p:cNvSpPr>
              <a:spLocks noChangeShapeType="1"/>
            </p:cNvSpPr>
            <p:nvPr/>
          </p:nvSpPr>
          <p:spPr bwMode="auto">
            <a:xfrm>
              <a:off x="1410574" y="1340768"/>
              <a:ext cx="0" cy="1080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02975200"/>
      </p:ext>
    </p:extLst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Fuel Air Explosives</a:t>
            </a:r>
          </a:p>
        </p:txBody>
      </p:sp>
      <p:sp>
        <p:nvSpPr>
          <p:cNvPr id="7213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214" name="Rectangle 3"/>
          <p:cNvSpPr txBox="1">
            <a:spLocks noChangeArrowheads="1"/>
          </p:cNvSpPr>
          <p:nvPr/>
        </p:nvSpPr>
        <p:spPr bwMode="auto">
          <a:xfrm>
            <a:off x="287338" y="1268413"/>
            <a:ext cx="81010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Explosively disperse a suitable flammable material (fuel) which will burn rapidly, preferably to detonation, in air.</a:t>
            </a: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Allow time for fuel to mix with air.</a:t>
            </a: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Initiate combustion with second explosive device.</a:t>
            </a:r>
          </a:p>
        </p:txBody>
      </p:sp>
      <p:pic>
        <p:nvPicPr>
          <p:cNvPr id="7215" name="Picture 5" descr="zzz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3716338"/>
            <a:ext cx="642937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8567981"/>
      </p:ext>
    </p:extLst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46D6B018-2D46-424C-AB96-08858BB83772}" type="slidenum">
              <a:rPr lang="en-US"/>
              <a:pPr>
                <a:defRPr/>
              </a:pPr>
              <a:t>32</a:t>
            </a:fld>
            <a:endParaRPr lang="en-US"/>
          </a:p>
        </p:txBody>
      </p:sp>
      <p:grpSp>
        <p:nvGrpSpPr>
          <p:cNvPr id="18442" name="Group 2"/>
          <p:cNvGrpSpPr>
            <a:grpSpLocks/>
          </p:cNvGrpSpPr>
          <p:nvPr/>
        </p:nvGrpSpPr>
        <p:grpSpPr bwMode="auto">
          <a:xfrm>
            <a:off x="1474788" y="1560513"/>
            <a:ext cx="6197600" cy="4706937"/>
            <a:chOff x="1008" y="1104"/>
            <a:chExt cx="3545" cy="2735"/>
          </a:xfrm>
        </p:grpSpPr>
        <p:graphicFrame>
          <p:nvGraphicFramePr>
            <p:cNvPr id="18440" name="Object 8"/>
            <p:cNvGraphicFramePr>
              <a:graphicFrameLocks noChangeAspect="1"/>
            </p:cNvGraphicFramePr>
            <p:nvPr/>
          </p:nvGraphicFramePr>
          <p:xfrm>
            <a:off x="1008" y="1104"/>
            <a:ext cx="3545" cy="27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hart" r:id="rId2" imgW="5629300" imgH="4343490" progId="MSGraph.Chart.8">
                    <p:embed followColorScheme="full"/>
                  </p:oleObj>
                </mc:Choice>
                <mc:Fallback>
                  <p:oleObj name="Chart" r:id="rId2" imgW="5629300" imgH="4343490" progId="MSGraph.Chart.8">
                    <p:embed followColorScheme="full"/>
                    <p:pic>
                      <p:nvPicPr>
                        <p:cNvPr id="1844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08" y="1104"/>
                          <a:ext cx="3545" cy="273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8444" name="Freeform 4"/>
            <p:cNvSpPr>
              <a:spLocks/>
            </p:cNvSpPr>
            <p:nvPr/>
          </p:nvSpPr>
          <p:spPr bwMode="auto">
            <a:xfrm>
              <a:off x="1536" y="1344"/>
              <a:ext cx="480" cy="1920"/>
            </a:xfrm>
            <a:custGeom>
              <a:avLst/>
              <a:gdLst>
                <a:gd name="T0" fmla="*/ 0 w 480"/>
                <a:gd name="T1" fmla="*/ 0 h 1920"/>
                <a:gd name="T2" fmla="*/ 240 w 480"/>
                <a:gd name="T3" fmla="*/ 1440 h 1920"/>
                <a:gd name="T4" fmla="*/ 480 w 480"/>
                <a:gd name="T5" fmla="*/ 1920 h 1920"/>
                <a:gd name="T6" fmla="*/ 0 60000 65536"/>
                <a:gd name="T7" fmla="*/ 0 60000 65536"/>
                <a:gd name="T8" fmla="*/ 0 60000 65536"/>
                <a:gd name="T9" fmla="*/ 0 w 480"/>
                <a:gd name="T10" fmla="*/ 0 h 1920"/>
                <a:gd name="T11" fmla="*/ 480 w 480"/>
                <a:gd name="T12" fmla="*/ 1920 h 192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80" h="1920">
                  <a:moveTo>
                    <a:pt x="0" y="0"/>
                  </a:moveTo>
                  <a:cubicBezTo>
                    <a:pt x="80" y="560"/>
                    <a:pt x="160" y="1120"/>
                    <a:pt x="240" y="1440"/>
                  </a:cubicBezTo>
                  <a:cubicBezTo>
                    <a:pt x="320" y="1760"/>
                    <a:pt x="400" y="1840"/>
                    <a:pt x="480" y="1920"/>
                  </a:cubicBezTo>
                </a:path>
              </a:pathLst>
            </a:custGeom>
            <a:noFill/>
            <a:ln w="190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18445" name="Freeform 5"/>
            <p:cNvSpPr>
              <a:spLocks/>
            </p:cNvSpPr>
            <p:nvPr/>
          </p:nvSpPr>
          <p:spPr bwMode="auto">
            <a:xfrm>
              <a:off x="1536" y="1776"/>
              <a:ext cx="2160" cy="1440"/>
            </a:xfrm>
            <a:custGeom>
              <a:avLst/>
              <a:gdLst>
                <a:gd name="T0" fmla="*/ 0 w 2160"/>
                <a:gd name="T1" fmla="*/ 0 h 1440"/>
                <a:gd name="T2" fmla="*/ 624 w 2160"/>
                <a:gd name="T3" fmla="*/ 1056 h 1440"/>
                <a:gd name="T4" fmla="*/ 2160 w 2160"/>
                <a:gd name="T5" fmla="*/ 1440 h 1440"/>
                <a:gd name="T6" fmla="*/ 0 60000 65536"/>
                <a:gd name="T7" fmla="*/ 0 60000 65536"/>
                <a:gd name="T8" fmla="*/ 0 60000 65536"/>
                <a:gd name="T9" fmla="*/ 0 w 2160"/>
                <a:gd name="T10" fmla="*/ 0 h 1440"/>
                <a:gd name="T11" fmla="*/ 2160 w 2160"/>
                <a:gd name="T12" fmla="*/ 1440 h 14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" h="1440">
                  <a:moveTo>
                    <a:pt x="0" y="0"/>
                  </a:moveTo>
                  <a:cubicBezTo>
                    <a:pt x="132" y="408"/>
                    <a:pt x="264" y="816"/>
                    <a:pt x="624" y="1056"/>
                  </a:cubicBezTo>
                  <a:cubicBezTo>
                    <a:pt x="984" y="1296"/>
                    <a:pt x="1572" y="1368"/>
                    <a:pt x="2160" y="1440"/>
                  </a:cubicBezTo>
                </a:path>
              </a:pathLst>
            </a:custGeom>
            <a:noFill/>
            <a:ln w="190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18446" name="Text Box 6"/>
            <p:cNvSpPr txBox="1">
              <a:spLocks noChangeArrowheads="1"/>
            </p:cNvSpPr>
            <p:nvPr/>
          </p:nvSpPr>
          <p:spPr bwMode="auto">
            <a:xfrm>
              <a:off x="2705" y="2793"/>
              <a:ext cx="35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/>
                <a:t>FAE</a:t>
              </a:r>
            </a:p>
          </p:txBody>
        </p:sp>
        <p:sp>
          <p:nvSpPr>
            <p:cNvPr id="18447" name="Text Box 7"/>
            <p:cNvSpPr txBox="1">
              <a:spLocks noChangeArrowheads="1"/>
            </p:cNvSpPr>
            <p:nvPr/>
          </p:nvSpPr>
          <p:spPr bwMode="auto">
            <a:xfrm>
              <a:off x="1980" y="2216"/>
              <a:ext cx="1067" cy="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/>
                <a:t>conventional HE</a:t>
              </a:r>
            </a:p>
          </p:txBody>
        </p:sp>
        <p:sp>
          <p:nvSpPr>
            <p:cNvPr id="18448" name="Line 8"/>
            <p:cNvSpPr>
              <a:spLocks noChangeShapeType="1"/>
            </p:cNvSpPr>
            <p:nvPr/>
          </p:nvSpPr>
          <p:spPr bwMode="auto">
            <a:xfrm flipH="1">
              <a:off x="1872" y="2448"/>
              <a:ext cx="336" cy="48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18443" name="Rectangle 9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FAE Pressure Time Curve</a:t>
            </a:r>
          </a:p>
        </p:txBody>
      </p:sp>
    </p:spTree>
    <p:extLst>
      <p:ext uri="{BB962C8B-B14F-4D97-AF65-F5344CB8AC3E}">
        <p14:creationId xmlns:p14="http://schemas.microsoft.com/office/powerpoint/2010/main" val="2341725729"/>
      </p:ext>
    </p:extLst>
  </p:cSld>
  <p:clrMapOvr>
    <a:masterClrMapping/>
  </p:clrMapOvr>
  <p:transition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611560" y="1412776"/>
            <a:ext cx="8319715" cy="4824536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graphicFrame>
        <p:nvGraphicFramePr>
          <p:cNvPr id="19464" name="Object 8"/>
          <p:cNvGraphicFramePr>
            <a:graphicFrameLocks noGrp="1" noChangeAspect="1"/>
          </p:cNvGraphicFramePr>
          <p:nvPr>
            <p:ph type="tbl" idx="4294967295"/>
          </p:nvPr>
        </p:nvGraphicFramePr>
        <p:xfrm>
          <a:off x="549275" y="1531938"/>
          <a:ext cx="8382000" cy="4914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8270861" imgH="4850429" progId="Word.Document.8">
                  <p:embed/>
                </p:oleObj>
              </mc:Choice>
              <mc:Fallback>
                <p:oleObj name="Document" r:id="rId2" imgW="8270861" imgH="4850429" progId="Word.Document.8">
                  <p:embed/>
                  <p:pic>
                    <p:nvPicPr>
                      <p:cNvPr id="19464" name="Object 8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9275" y="1531938"/>
                        <a:ext cx="8382000" cy="4914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6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Effect of External Blast (Indicative)</a:t>
            </a:r>
          </a:p>
        </p:txBody>
      </p:sp>
    </p:spTree>
    <p:extLst>
      <p:ext uri="{BB962C8B-B14F-4D97-AF65-F5344CB8AC3E}">
        <p14:creationId xmlns:p14="http://schemas.microsoft.com/office/powerpoint/2010/main" val="2705245241"/>
      </p:ext>
    </p:extLst>
  </p:cSld>
  <p:clrMapOvr>
    <a:masterClrMapping/>
  </p:clrMapOvr>
  <p:transition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496300" cy="927100"/>
          </a:xfrm>
        </p:spPr>
        <p:txBody>
          <a:bodyPr/>
          <a:lstStyle/>
          <a:p>
            <a:r>
              <a:rPr lang="en-GB" sz="3600"/>
              <a:t>Underwater  Blast Warheads</a:t>
            </a:r>
            <a:endParaRPr lang="en-US" sz="3600"/>
          </a:p>
        </p:txBody>
      </p:sp>
      <p:sp>
        <p:nvSpPr>
          <p:cNvPr id="35843" name="TextBox 1"/>
          <p:cNvSpPr txBox="1">
            <a:spLocks noChangeArrowheads="1"/>
          </p:cNvSpPr>
          <p:nvPr/>
        </p:nvSpPr>
        <p:spPr bwMode="auto">
          <a:xfrm>
            <a:off x="755650" y="1773238"/>
            <a:ext cx="748823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The transmission medium (water) is not very compressive.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In air the gaseous detonation products stream outwards as a fast wind (dynamic overpressure).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Underwater they are trapped as a bubble, then: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expands and over-expands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contracts and over-contracts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oscillation continues for several cycles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moves towards any nearby surface (target)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274561"/>
      </p:ext>
    </p:extLst>
  </p:cSld>
  <p:clrMapOvr>
    <a:masterClrMapping/>
  </p:clrMapOvr>
  <p:transition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1009650" y="571500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en-GB" sz="3600">
              <a:latin typeface="Times New Roman" pitchFamily="18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8212"/>
          </a:xfrm>
        </p:spPr>
        <p:txBody>
          <a:bodyPr/>
          <a:lstStyle/>
          <a:p>
            <a:pPr algn="l"/>
            <a:r>
              <a:rPr lang="en-GB" sz="3600"/>
              <a:t>Underwater Shock - Effect of Surface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39713" y="3336925"/>
            <a:ext cx="2968625" cy="2276475"/>
          </a:xfrm>
          <a:prstGeom prst="rect">
            <a:avLst/>
          </a:prstGeom>
          <a:solidFill>
            <a:schemeClr val="hlink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6869" name="Oval 5"/>
          <p:cNvSpPr>
            <a:spLocks noChangeArrowheads="1"/>
          </p:cNvSpPr>
          <p:nvPr/>
        </p:nvSpPr>
        <p:spPr bwMode="auto">
          <a:xfrm>
            <a:off x="2471738" y="3933825"/>
            <a:ext cx="428625" cy="187325"/>
          </a:xfrm>
          <a:prstGeom prst="ellipse">
            <a:avLst/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pSp>
        <p:nvGrpSpPr>
          <p:cNvPr id="141318" name="Group 6"/>
          <p:cNvGrpSpPr>
            <a:grpSpLocks/>
          </p:cNvGrpSpPr>
          <p:nvPr/>
        </p:nvGrpSpPr>
        <p:grpSpPr bwMode="auto">
          <a:xfrm>
            <a:off x="669925" y="3317875"/>
            <a:ext cx="1792288" cy="1970088"/>
            <a:chOff x="598" y="2122"/>
            <a:chExt cx="1129" cy="1241"/>
          </a:xfrm>
        </p:grpSpPr>
        <p:sp>
          <p:nvSpPr>
            <p:cNvPr id="36895" name="Line 7"/>
            <p:cNvSpPr>
              <a:spLocks noChangeShapeType="1"/>
            </p:cNvSpPr>
            <p:nvPr/>
          </p:nvSpPr>
          <p:spPr bwMode="auto">
            <a:xfrm flipV="1">
              <a:off x="604" y="2598"/>
              <a:ext cx="1123" cy="76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96" name="Line 8"/>
            <p:cNvSpPr>
              <a:spLocks noChangeShapeType="1"/>
            </p:cNvSpPr>
            <p:nvPr/>
          </p:nvSpPr>
          <p:spPr bwMode="auto">
            <a:xfrm flipV="1">
              <a:off x="598" y="2122"/>
              <a:ext cx="758" cy="123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141321" name="Line 9"/>
          <p:cNvSpPr>
            <a:spLocks noChangeShapeType="1"/>
          </p:cNvSpPr>
          <p:nvPr/>
        </p:nvSpPr>
        <p:spPr bwMode="auto">
          <a:xfrm>
            <a:off x="1863725" y="3336925"/>
            <a:ext cx="663575" cy="606425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41322" name="AutoShape 10"/>
          <p:cNvSpPr>
            <a:spLocks noChangeArrowheads="1"/>
          </p:cNvSpPr>
          <p:nvPr/>
        </p:nvSpPr>
        <p:spPr bwMode="auto">
          <a:xfrm>
            <a:off x="417513" y="5103813"/>
            <a:ext cx="476250" cy="428625"/>
          </a:xfrm>
          <a:prstGeom prst="irregularSeal2">
            <a:avLst/>
          </a:prstGeom>
          <a:gradFill rotWithShape="1">
            <a:gsLst>
              <a:gs pos="0">
                <a:srgbClr val="FF0000"/>
              </a:gs>
              <a:gs pos="100000">
                <a:schemeClr val="bg1"/>
              </a:gs>
            </a:gsLst>
            <a:lin ang="5400000" scaled="1"/>
          </a:gra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6873" name="Rectangle 11"/>
          <p:cNvSpPr>
            <a:spLocks noChangeArrowheads="1"/>
          </p:cNvSpPr>
          <p:nvPr/>
        </p:nvSpPr>
        <p:spPr bwMode="auto">
          <a:xfrm>
            <a:off x="233363" y="2517775"/>
            <a:ext cx="2976562" cy="839788"/>
          </a:xfrm>
          <a:prstGeom prst="rect">
            <a:avLst/>
          </a:prstGeom>
          <a:solidFill>
            <a:srgbClr val="CCECFF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pSp>
        <p:nvGrpSpPr>
          <p:cNvPr id="141324" name="Group 12"/>
          <p:cNvGrpSpPr>
            <a:grpSpLocks/>
          </p:cNvGrpSpPr>
          <p:nvPr/>
        </p:nvGrpSpPr>
        <p:grpSpPr bwMode="auto">
          <a:xfrm>
            <a:off x="3927475" y="2400301"/>
            <a:ext cx="4999038" cy="3248025"/>
            <a:chOff x="2474" y="1499"/>
            <a:chExt cx="3149" cy="2046"/>
          </a:xfrm>
        </p:grpSpPr>
        <p:grpSp>
          <p:nvGrpSpPr>
            <p:cNvPr id="36875" name="Group 13"/>
            <p:cNvGrpSpPr>
              <a:grpSpLocks/>
            </p:cNvGrpSpPr>
            <p:nvPr/>
          </p:nvGrpSpPr>
          <p:grpSpPr bwMode="auto">
            <a:xfrm>
              <a:off x="3057" y="1519"/>
              <a:ext cx="2566" cy="1738"/>
              <a:chOff x="1248" y="1392"/>
              <a:chExt cx="3216" cy="2304"/>
            </a:xfrm>
          </p:grpSpPr>
          <p:sp>
            <p:nvSpPr>
              <p:cNvPr id="36886" name="Line 14"/>
              <p:cNvSpPr>
                <a:spLocks noChangeShapeType="1"/>
              </p:cNvSpPr>
              <p:nvPr/>
            </p:nvSpPr>
            <p:spPr bwMode="auto">
              <a:xfrm>
                <a:off x="1248" y="1392"/>
                <a:ext cx="0" cy="230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7" name="Line 15"/>
              <p:cNvSpPr>
                <a:spLocks noChangeShapeType="1"/>
              </p:cNvSpPr>
              <p:nvPr/>
            </p:nvSpPr>
            <p:spPr bwMode="auto">
              <a:xfrm>
                <a:off x="1248" y="3696"/>
                <a:ext cx="321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8" name="Line 16"/>
              <p:cNvSpPr>
                <a:spLocks noChangeShapeType="1"/>
              </p:cNvSpPr>
              <p:nvPr/>
            </p:nvSpPr>
            <p:spPr bwMode="auto">
              <a:xfrm flipV="1">
                <a:off x="4464" y="1392"/>
                <a:ext cx="0" cy="230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9" name="Line 17"/>
              <p:cNvSpPr>
                <a:spLocks noChangeShapeType="1"/>
              </p:cNvSpPr>
              <p:nvPr/>
            </p:nvSpPr>
            <p:spPr bwMode="auto">
              <a:xfrm>
                <a:off x="1248" y="2688"/>
                <a:ext cx="321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0" name="Line 18"/>
              <p:cNvSpPr>
                <a:spLocks noChangeShapeType="1"/>
              </p:cNvSpPr>
              <p:nvPr/>
            </p:nvSpPr>
            <p:spPr bwMode="auto">
              <a:xfrm>
                <a:off x="1248" y="1536"/>
                <a:ext cx="72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1" name="Freeform 19"/>
              <p:cNvSpPr>
                <a:spLocks/>
              </p:cNvSpPr>
              <p:nvPr/>
            </p:nvSpPr>
            <p:spPr bwMode="auto">
              <a:xfrm>
                <a:off x="1680" y="1536"/>
                <a:ext cx="1056" cy="576"/>
              </a:xfrm>
              <a:custGeom>
                <a:avLst/>
                <a:gdLst>
                  <a:gd name="T0" fmla="*/ 0 w 1488"/>
                  <a:gd name="T1" fmla="*/ 0 h 576"/>
                  <a:gd name="T2" fmla="*/ 443 w 1488"/>
                  <a:gd name="T3" fmla="*/ 384 h 576"/>
                  <a:gd name="T4" fmla="*/ 1056 w 1488"/>
                  <a:gd name="T5" fmla="*/ 576 h 576"/>
                  <a:gd name="T6" fmla="*/ 0 60000 65536"/>
                  <a:gd name="T7" fmla="*/ 0 60000 65536"/>
                  <a:gd name="T8" fmla="*/ 0 60000 65536"/>
                  <a:gd name="T9" fmla="*/ 0 w 1488"/>
                  <a:gd name="T10" fmla="*/ 0 h 576"/>
                  <a:gd name="T11" fmla="*/ 1488 w 1488"/>
                  <a:gd name="T12" fmla="*/ 576 h 57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88" h="576">
                    <a:moveTo>
                      <a:pt x="0" y="0"/>
                    </a:moveTo>
                    <a:cubicBezTo>
                      <a:pt x="188" y="144"/>
                      <a:pt x="376" y="288"/>
                      <a:pt x="624" y="384"/>
                    </a:cubicBezTo>
                    <a:cubicBezTo>
                      <a:pt x="872" y="480"/>
                      <a:pt x="1344" y="544"/>
                      <a:pt x="1488" y="576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2" name="Line 20"/>
              <p:cNvSpPr>
                <a:spLocks noChangeShapeType="1"/>
              </p:cNvSpPr>
              <p:nvPr/>
            </p:nvSpPr>
            <p:spPr bwMode="auto">
              <a:xfrm>
                <a:off x="2736" y="2112"/>
                <a:ext cx="0" cy="11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3" name="Freeform 21"/>
              <p:cNvSpPr>
                <a:spLocks/>
              </p:cNvSpPr>
              <p:nvPr/>
            </p:nvSpPr>
            <p:spPr bwMode="auto">
              <a:xfrm>
                <a:off x="2736" y="2688"/>
                <a:ext cx="1728" cy="576"/>
              </a:xfrm>
              <a:custGeom>
                <a:avLst/>
                <a:gdLst>
                  <a:gd name="T0" fmla="*/ 0 w 1728"/>
                  <a:gd name="T1" fmla="*/ 576 h 576"/>
                  <a:gd name="T2" fmla="*/ 900 w 1728"/>
                  <a:gd name="T3" fmla="*/ 103 h 576"/>
                  <a:gd name="T4" fmla="*/ 1728 w 1728"/>
                  <a:gd name="T5" fmla="*/ 0 h 576"/>
                  <a:gd name="T6" fmla="*/ 0 60000 65536"/>
                  <a:gd name="T7" fmla="*/ 0 60000 65536"/>
                  <a:gd name="T8" fmla="*/ 0 60000 65536"/>
                  <a:gd name="T9" fmla="*/ 0 w 1728"/>
                  <a:gd name="T10" fmla="*/ 0 h 576"/>
                  <a:gd name="T11" fmla="*/ 1728 w 1728"/>
                  <a:gd name="T12" fmla="*/ 576 h 57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728" h="576">
                    <a:moveTo>
                      <a:pt x="0" y="576"/>
                    </a:moveTo>
                    <a:cubicBezTo>
                      <a:pt x="306" y="387"/>
                      <a:pt x="612" y="199"/>
                      <a:pt x="900" y="103"/>
                    </a:cubicBezTo>
                    <a:cubicBezTo>
                      <a:pt x="1188" y="7"/>
                      <a:pt x="1458" y="3"/>
                      <a:pt x="1728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4" name="Line 22"/>
              <p:cNvSpPr>
                <a:spLocks noChangeShapeType="1"/>
              </p:cNvSpPr>
              <p:nvPr/>
            </p:nvSpPr>
            <p:spPr bwMode="auto">
              <a:xfrm>
                <a:off x="1680" y="1536"/>
                <a:ext cx="0" cy="115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6876" name="Text Box 23"/>
            <p:cNvSpPr txBox="1">
              <a:spLocks noChangeArrowheads="1"/>
            </p:cNvSpPr>
            <p:nvPr/>
          </p:nvSpPr>
          <p:spPr bwMode="auto">
            <a:xfrm rot="16200000">
              <a:off x="2494" y="1821"/>
              <a:ext cx="68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dirty="0">
                  <a:latin typeface="+mj-lt"/>
                </a:rPr>
                <a:t>pressure</a:t>
              </a:r>
            </a:p>
          </p:txBody>
        </p:sp>
        <p:sp>
          <p:nvSpPr>
            <p:cNvPr id="36877" name="Text Box 24"/>
            <p:cNvSpPr txBox="1">
              <a:spLocks noChangeArrowheads="1"/>
            </p:cNvSpPr>
            <p:nvPr/>
          </p:nvSpPr>
          <p:spPr bwMode="auto">
            <a:xfrm>
              <a:off x="2474" y="2776"/>
              <a:ext cx="619" cy="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ambient</a:t>
              </a:r>
            </a:p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water</a:t>
              </a:r>
            </a:p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pressure</a:t>
              </a:r>
            </a:p>
          </p:txBody>
        </p:sp>
        <p:sp>
          <p:nvSpPr>
            <p:cNvPr id="36878" name="Line 25"/>
            <p:cNvSpPr>
              <a:spLocks noChangeShapeType="1"/>
            </p:cNvSpPr>
            <p:nvPr/>
          </p:nvSpPr>
          <p:spPr bwMode="auto">
            <a:xfrm flipV="1">
              <a:off x="2880" y="2499"/>
              <a:ext cx="336" cy="24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6879" name="Text Box 26"/>
            <p:cNvSpPr txBox="1">
              <a:spLocks noChangeArrowheads="1"/>
            </p:cNvSpPr>
            <p:nvPr/>
          </p:nvSpPr>
          <p:spPr bwMode="auto">
            <a:xfrm>
              <a:off x="4065" y="1499"/>
              <a:ext cx="1280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 dirty="0">
                  <a:latin typeface="+mj-lt"/>
                </a:rPr>
                <a:t>peak overpressure</a:t>
              </a:r>
            </a:p>
          </p:txBody>
        </p:sp>
        <p:sp>
          <p:nvSpPr>
            <p:cNvPr id="36880" name="Line 27"/>
            <p:cNvSpPr>
              <a:spLocks noChangeShapeType="1"/>
            </p:cNvSpPr>
            <p:nvPr/>
          </p:nvSpPr>
          <p:spPr bwMode="auto">
            <a:xfrm flipH="1">
              <a:off x="3732" y="1618"/>
              <a:ext cx="28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81" name="Text Box 28"/>
            <p:cNvSpPr txBox="1">
              <a:spLocks noChangeArrowheads="1"/>
            </p:cNvSpPr>
            <p:nvPr/>
          </p:nvSpPr>
          <p:spPr bwMode="auto">
            <a:xfrm>
              <a:off x="4700" y="1770"/>
              <a:ext cx="43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cutoff</a:t>
              </a:r>
            </a:p>
          </p:txBody>
        </p:sp>
        <p:sp>
          <p:nvSpPr>
            <p:cNvPr id="36882" name="Line 29"/>
            <p:cNvSpPr>
              <a:spLocks noChangeShapeType="1"/>
            </p:cNvSpPr>
            <p:nvPr/>
          </p:nvSpPr>
          <p:spPr bwMode="auto">
            <a:xfrm flipH="1">
              <a:off x="4313" y="1942"/>
              <a:ext cx="287" cy="9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6883" name="Text Box 30"/>
            <p:cNvSpPr txBox="1">
              <a:spLocks noChangeArrowheads="1"/>
            </p:cNvSpPr>
            <p:nvPr/>
          </p:nvSpPr>
          <p:spPr bwMode="auto">
            <a:xfrm>
              <a:off x="4387" y="3312"/>
              <a:ext cx="39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>
                  <a:latin typeface="+mj-lt"/>
                </a:rPr>
                <a:t>time</a:t>
              </a:r>
            </a:p>
          </p:txBody>
        </p:sp>
        <p:sp>
          <p:nvSpPr>
            <p:cNvPr id="36884" name="Line 31"/>
            <p:cNvSpPr>
              <a:spLocks noChangeShapeType="1"/>
            </p:cNvSpPr>
            <p:nvPr/>
          </p:nvSpPr>
          <p:spPr bwMode="auto">
            <a:xfrm flipV="1">
              <a:off x="2960" y="1579"/>
              <a:ext cx="0" cy="54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85" name="Line 32"/>
            <p:cNvSpPr>
              <a:spLocks noChangeShapeType="1"/>
            </p:cNvSpPr>
            <p:nvPr/>
          </p:nvSpPr>
          <p:spPr bwMode="auto">
            <a:xfrm>
              <a:off x="4600" y="3341"/>
              <a:ext cx="477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5014295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1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4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41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21" grpId="0" animBg="1"/>
      <p:bldP spid="14132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GB" sz="3600"/>
              <a:t>Gas Products</a:t>
            </a:r>
          </a:p>
        </p:txBody>
      </p:sp>
      <p:sp>
        <p:nvSpPr>
          <p:cNvPr id="8237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238" name="TextBox 3"/>
          <p:cNvSpPr txBox="1">
            <a:spLocks noChangeArrowheads="1"/>
          </p:cNvSpPr>
          <p:nvPr/>
        </p:nvSpPr>
        <p:spPr bwMode="auto">
          <a:xfrm>
            <a:off x="684213" y="1698625"/>
            <a:ext cx="7343775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In air the gaseous detonation products stream outwards as a fast wind (dynamic overpressure).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Underwater they are trapped as a bubble, then: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expands and over-expands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contracts and over-contracts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oscillation continues for several cycles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moves towards any nearby surface (target)</a:t>
            </a:r>
          </a:p>
          <a:p>
            <a:endParaRPr lang="en-GB" dirty="0">
              <a:latin typeface="Calibri" pitchFamily="34" charset="0"/>
            </a:endParaRPr>
          </a:p>
        </p:txBody>
      </p:sp>
      <p:graphicFrame>
        <p:nvGraphicFramePr>
          <p:cNvPr id="8235" name="Object 43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2344948"/>
              </p:ext>
            </p:extLst>
          </p:nvPr>
        </p:nvGraphicFramePr>
        <p:xfrm>
          <a:off x="7812088" y="5013325"/>
          <a:ext cx="914400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2" imgW="914400" imgH="771525" progId="PowerPoint.Show.12">
                  <p:embed/>
                </p:oleObj>
              </mc:Choice>
              <mc:Fallback>
                <p:oleObj name="Presentation" showAsIcon="1" r:id="rId2" imgW="914400" imgH="771525" progId="PowerPoint.Show.12">
                  <p:embed/>
                  <p:pic>
                    <p:nvPicPr>
                      <p:cNvPr id="8235" name="Object 43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2088" y="5013325"/>
                        <a:ext cx="914400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63127833"/>
      </p:ext>
    </p:extLst>
  </p:cSld>
  <p:clrMapOvr>
    <a:masterClrMapping/>
  </p:clrMapOvr>
  <p:transition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Bubble Pulse, Nuclear v Conventional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pic>
        <p:nvPicPr>
          <p:cNvPr id="4098" name="Picture 2" descr="https://upload.wikimedia.org/wikipedia/commons/c/c7/OSCILLATIONS_IN_DIAMETER_OF_BUBBLE_CAUSED_BY_UNDERWATER_EXPLOSIONS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16723" y="1798759"/>
            <a:ext cx="5310554" cy="406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55333"/>
      </p:ext>
    </p:extLst>
  </p:cSld>
  <p:clrMapOvr>
    <a:masterClrMapping/>
  </p:clrMapOvr>
  <p:transition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distributions in water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pic>
        <p:nvPicPr>
          <p:cNvPr id="7170" name="Picture 2" descr="https://upload.wikimedia.org/wikipedia/commons/7/7b/PRESSURE_DISTRIBUTION_OF_WATER_NEAR_AN_UNDERWATER_NUCLEAR_EXPLOSION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7664" y="908720"/>
            <a:ext cx="6174943" cy="572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107073"/>
      </p:ext>
    </p:extLst>
  </p:cSld>
  <p:clrMapOvr>
    <a:masterClrMapping/>
  </p:clrMapOvr>
  <p:transition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4489450" y="584200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>
              <a:spcBef>
                <a:spcPct val="20000"/>
              </a:spcBef>
            </a:pPr>
            <a:endParaRPr lang="en-GB" sz="3600">
              <a:latin typeface="Times New Roman" pitchFamily="18" charset="0"/>
            </a:endParaRPr>
          </a:p>
        </p:txBody>
      </p:sp>
      <p:grpSp>
        <p:nvGrpSpPr>
          <p:cNvPr id="39939" name="Group 3"/>
          <p:cNvGrpSpPr>
            <a:grpSpLocks/>
          </p:cNvGrpSpPr>
          <p:nvPr/>
        </p:nvGrpSpPr>
        <p:grpSpPr bwMode="auto">
          <a:xfrm>
            <a:off x="950913" y="1752600"/>
            <a:ext cx="7888287" cy="4481513"/>
            <a:chOff x="389" y="1104"/>
            <a:chExt cx="4969" cy="2823"/>
          </a:xfrm>
        </p:grpSpPr>
        <p:grpSp>
          <p:nvGrpSpPr>
            <p:cNvPr id="39941" name="Group 4"/>
            <p:cNvGrpSpPr>
              <a:grpSpLocks/>
            </p:cNvGrpSpPr>
            <p:nvPr/>
          </p:nvGrpSpPr>
          <p:grpSpPr bwMode="auto">
            <a:xfrm>
              <a:off x="684" y="1104"/>
              <a:ext cx="2628" cy="1032"/>
              <a:chOff x="624" y="1104"/>
              <a:chExt cx="2628" cy="1032"/>
            </a:xfrm>
          </p:grpSpPr>
          <p:sp>
            <p:nvSpPr>
              <p:cNvPr id="39975" name="Freeform 5"/>
              <p:cNvSpPr>
                <a:spLocks/>
              </p:cNvSpPr>
              <p:nvPr/>
            </p:nvSpPr>
            <p:spPr bwMode="auto">
              <a:xfrm>
                <a:off x="624" y="1104"/>
                <a:ext cx="912" cy="1026"/>
              </a:xfrm>
              <a:custGeom>
                <a:avLst/>
                <a:gdLst>
                  <a:gd name="T0" fmla="*/ 0 w 906"/>
                  <a:gd name="T1" fmla="*/ 1002 h 1014"/>
                  <a:gd name="T2" fmla="*/ 54 w 906"/>
                  <a:gd name="T3" fmla="*/ 971 h 1014"/>
                  <a:gd name="T4" fmla="*/ 115 w 906"/>
                  <a:gd name="T5" fmla="*/ 996 h 1014"/>
                  <a:gd name="T6" fmla="*/ 133 w 906"/>
                  <a:gd name="T7" fmla="*/ 1014 h 1014"/>
                  <a:gd name="T8" fmla="*/ 175 w 906"/>
                  <a:gd name="T9" fmla="*/ 1026 h 1014"/>
                  <a:gd name="T10" fmla="*/ 266 w 906"/>
                  <a:gd name="T11" fmla="*/ 971 h 1014"/>
                  <a:gd name="T12" fmla="*/ 296 w 906"/>
                  <a:gd name="T13" fmla="*/ 899 h 1014"/>
                  <a:gd name="T14" fmla="*/ 314 w 906"/>
                  <a:gd name="T15" fmla="*/ 862 h 1014"/>
                  <a:gd name="T16" fmla="*/ 344 w 906"/>
                  <a:gd name="T17" fmla="*/ 856 h 1014"/>
                  <a:gd name="T18" fmla="*/ 417 w 906"/>
                  <a:gd name="T19" fmla="*/ 826 h 1014"/>
                  <a:gd name="T20" fmla="*/ 435 w 906"/>
                  <a:gd name="T21" fmla="*/ 680 h 1014"/>
                  <a:gd name="T22" fmla="*/ 465 w 906"/>
                  <a:gd name="T23" fmla="*/ 595 h 1014"/>
                  <a:gd name="T24" fmla="*/ 495 w 906"/>
                  <a:gd name="T25" fmla="*/ 498 h 1014"/>
                  <a:gd name="T26" fmla="*/ 519 w 906"/>
                  <a:gd name="T27" fmla="*/ 461 h 1014"/>
                  <a:gd name="T28" fmla="*/ 556 w 906"/>
                  <a:gd name="T29" fmla="*/ 474 h 1014"/>
                  <a:gd name="T30" fmla="*/ 574 w 906"/>
                  <a:gd name="T31" fmla="*/ 480 h 1014"/>
                  <a:gd name="T32" fmla="*/ 598 w 906"/>
                  <a:gd name="T33" fmla="*/ 389 h 1014"/>
                  <a:gd name="T34" fmla="*/ 616 w 906"/>
                  <a:gd name="T35" fmla="*/ 382 h 1014"/>
                  <a:gd name="T36" fmla="*/ 628 w 906"/>
                  <a:gd name="T37" fmla="*/ 364 h 1014"/>
                  <a:gd name="T38" fmla="*/ 634 w 906"/>
                  <a:gd name="T39" fmla="*/ 346 h 1014"/>
                  <a:gd name="T40" fmla="*/ 676 w 906"/>
                  <a:gd name="T41" fmla="*/ 358 h 1014"/>
                  <a:gd name="T42" fmla="*/ 719 w 906"/>
                  <a:gd name="T43" fmla="*/ 352 h 1014"/>
                  <a:gd name="T44" fmla="*/ 731 w 906"/>
                  <a:gd name="T45" fmla="*/ 316 h 1014"/>
                  <a:gd name="T46" fmla="*/ 737 w 906"/>
                  <a:gd name="T47" fmla="*/ 297 h 1014"/>
                  <a:gd name="T48" fmla="*/ 767 w 906"/>
                  <a:gd name="T49" fmla="*/ 176 h 1014"/>
                  <a:gd name="T50" fmla="*/ 791 w 906"/>
                  <a:gd name="T51" fmla="*/ 140 h 1014"/>
                  <a:gd name="T52" fmla="*/ 803 w 906"/>
                  <a:gd name="T53" fmla="*/ 121 h 1014"/>
                  <a:gd name="T54" fmla="*/ 912 w 906"/>
                  <a:gd name="T55" fmla="*/ 0 h 1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906"/>
                  <a:gd name="T85" fmla="*/ 0 h 1014"/>
                  <a:gd name="T86" fmla="*/ 906 w 906"/>
                  <a:gd name="T87" fmla="*/ 1014 h 1014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906" h="1014">
                    <a:moveTo>
                      <a:pt x="0" y="990"/>
                    </a:moveTo>
                    <a:cubicBezTo>
                      <a:pt x="18" y="978"/>
                      <a:pt x="36" y="972"/>
                      <a:pt x="54" y="960"/>
                    </a:cubicBezTo>
                    <a:cubicBezTo>
                      <a:pt x="76" y="966"/>
                      <a:pt x="96" y="969"/>
                      <a:pt x="114" y="984"/>
                    </a:cubicBezTo>
                    <a:cubicBezTo>
                      <a:pt x="121" y="989"/>
                      <a:pt x="125" y="998"/>
                      <a:pt x="132" y="1002"/>
                    </a:cubicBezTo>
                    <a:cubicBezTo>
                      <a:pt x="145" y="1009"/>
                      <a:pt x="160" y="1009"/>
                      <a:pt x="174" y="1014"/>
                    </a:cubicBezTo>
                    <a:cubicBezTo>
                      <a:pt x="211" y="1002"/>
                      <a:pt x="246" y="1000"/>
                      <a:pt x="264" y="960"/>
                    </a:cubicBezTo>
                    <a:cubicBezTo>
                      <a:pt x="275" y="934"/>
                      <a:pt x="282" y="912"/>
                      <a:pt x="294" y="888"/>
                    </a:cubicBezTo>
                    <a:cubicBezTo>
                      <a:pt x="299" y="878"/>
                      <a:pt x="300" y="859"/>
                      <a:pt x="312" y="852"/>
                    </a:cubicBezTo>
                    <a:cubicBezTo>
                      <a:pt x="321" y="847"/>
                      <a:pt x="332" y="849"/>
                      <a:pt x="342" y="846"/>
                    </a:cubicBezTo>
                    <a:cubicBezTo>
                      <a:pt x="370" y="838"/>
                      <a:pt x="387" y="825"/>
                      <a:pt x="414" y="816"/>
                    </a:cubicBezTo>
                    <a:cubicBezTo>
                      <a:pt x="431" y="765"/>
                      <a:pt x="426" y="734"/>
                      <a:pt x="432" y="672"/>
                    </a:cubicBezTo>
                    <a:cubicBezTo>
                      <a:pt x="435" y="642"/>
                      <a:pt x="450" y="614"/>
                      <a:pt x="462" y="588"/>
                    </a:cubicBezTo>
                    <a:cubicBezTo>
                      <a:pt x="475" y="559"/>
                      <a:pt x="477" y="519"/>
                      <a:pt x="492" y="492"/>
                    </a:cubicBezTo>
                    <a:cubicBezTo>
                      <a:pt x="499" y="479"/>
                      <a:pt x="516" y="456"/>
                      <a:pt x="516" y="456"/>
                    </a:cubicBezTo>
                    <a:cubicBezTo>
                      <a:pt x="528" y="460"/>
                      <a:pt x="540" y="464"/>
                      <a:pt x="552" y="468"/>
                    </a:cubicBezTo>
                    <a:cubicBezTo>
                      <a:pt x="558" y="470"/>
                      <a:pt x="570" y="474"/>
                      <a:pt x="570" y="474"/>
                    </a:cubicBezTo>
                    <a:cubicBezTo>
                      <a:pt x="576" y="455"/>
                      <a:pt x="584" y="394"/>
                      <a:pt x="594" y="384"/>
                    </a:cubicBezTo>
                    <a:cubicBezTo>
                      <a:pt x="598" y="380"/>
                      <a:pt x="606" y="380"/>
                      <a:pt x="612" y="378"/>
                    </a:cubicBezTo>
                    <a:cubicBezTo>
                      <a:pt x="616" y="372"/>
                      <a:pt x="621" y="366"/>
                      <a:pt x="624" y="360"/>
                    </a:cubicBezTo>
                    <a:cubicBezTo>
                      <a:pt x="627" y="354"/>
                      <a:pt x="624" y="344"/>
                      <a:pt x="630" y="342"/>
                    </a:cubicBezTo>
                    <a:cubicBezTo>
                      <a:pt x="633" y="341"/>
                      <a:pt x="667" y="352"/>
                      <a:pt x="672" y="354"/>
                    </a:cubicBezTo>
                    <a:cubicBezTo>
                      <a:pt x="686" y="352"/>
                      <a:pt x="703" y="357"/>
                      <a:pt x="714" y="348"/>
                    </a:cubicBezTo>
                    <a:cubicBezTo>
                      <a:pt x="724" y="340"/>
                      <a:pt x="722" y="324"/>
                      <a:pt x="726" y="312"/>
                    </a:cubicBezTo>
                    <a:cubicBezTo>
                      <a:pt x="728" y="306"/>
                      <a:pt x="732" y="294"/>
                      <a:pt x="732" y="294"/>
                    </a:cubicBezTo>
                    <a:cubicBezTo>
                      <a:pt x="737" y="252"/>
                      <a:pt x="740" y="211"/>
                      <a:pt x="762" y="174"/>
                    </a:cubicBezTo>
                    <a:cubicBezTo>
                      <a:pt x="769" y="162"/>
                      <a:pt x="778" y="150"/>
                      <a:pt x="786" y="138"/>
                    </a:cubicBezTo>
                    <a:cubicBezTo>
                      <a:pt x="790" y="132"/>
                      <a:pt x="798" y="120"/>
                      <a:pt x="798" y="120"/>
                    </a:cubicBezTo>
                    <a:cubicBezTo>
                      <a:pt x="813" y="58"/>
                      <a:pt x="830" y="0"/>
                      <a:pt x="906" y="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6" name="Freeform 6"/>
              <p:cNvSpPr>
                <a:spLocks/>
              </p:cNvSpPr>
              <p:nvPr/>
            </p:nvSpPr>
            <p:spPr bwMode="auto">
              <a:xfrm flipH="1">
                <a:off x="1536" y="1104"/>
                <a:ext cx="912" cy="1026"/>
              </a:xfrm>
              <a:custGeom>
                <a:avLst/>
                <a:gdLst>
                  <a:gd name="T0" fmla="*/ 0 w 906"/>
                  <a:gd name="T1" fmla="*/ 1002 h 1014"/>
                  <a:gd name="T2" fmla="*/ 54 w 906"/>
                  <a:gd name="T3" fmla="*/ 971 h 1014"/>
                  <a:gd name="T4" fmla="*/ 115 w 906"/>
                  <a:gd name="T5" fmla="*/ 996 h 1014"/>
                  <a:gd name="T6" fmla="*/ 133 w 906"/>
                  <a:gd name="T7" fmla="*/ 1014 h 1014"/>
                  <a:gd name="T8" fmla="*/ 175 w 906"/>
                  <a:gd name="T9" fmla="*/ 1026 h 1014"/>
                  <a:gd name="T10" fmla="*/ 266 w 906"/>
                  <a:gd name="T11" fmla="*/ 971 h 1014"/>
                  <a:gd name="T12" fmla="*/ 296 w 906"/>
                  <a:gd name="T13" fmla="*/ 899 h 1014"/>
                  <a:gd name="T14" fmla="*/ 314 w 906"/>
                  <a:gd name="T15" fmla="*/ 862 h 1014"/>
                  <a:gd name="T16" fmla="*/ 344 w 906"/>
                  <a:gd name="T17" fmla="*/ 856 h 1014"/>
                  <a:gd name="T18" fmla="*/ 417 w 906"/>
                  <a:gd name="T19" fmla="*/ 826 h 1014"/>
                  <a:gd name="T20" fmla="*/ 435 w 906"/>
                  <a:gd name="T21" fmla="*/ 680 h 1014"/>
                  <a:gd name="T22" fmla="*/ 465 w 906"/>
                  <a:gd name="T23" fmla="*/ 595 h 1014"/>
                  <a:gd name="T24" fmla="*/ 495 w 906"/>
                  <a:gd name="T25" fmla="*/ 498 h 1014"/>
                  <a:gd name="T26" fmla="*/ 519 w 906"/>
                  <a:gd name="T27" fmla="*/ 461 h 1014"/>
                  <a:gd name="T28" fmla="*/ 556 w 906"/>
                  <a:gd name="T29" fmla="*/ 474 h 1014"/>
                  <a:gd name="T30" fmla="*/ 574 w 906"/>
                  <a:gd name="T31" fmla="*/ 480 h 1014"/>
                  <a:gd name="T32" fmla="*/ 598 w 906"/>
                  <a:gd name="T33" fmla="*/ 389 h 1014"/>
                  <a:gd name="T34" fmla="*/ 616 w 906"/>
                  <a:gd name="T35" fmla="*/ 382 h 1014"/>
                  <a:gd name="T36" fmla="*/ 628 w 906"/>
                  <a:gd name="T37" fmla="*/ 364 h 1014"/>
                  <a:gd name="T38" fmla="*/ 634 w 906"/>
                  <a:gd name="T39" fmla="*/ 346 h 1014"/>
                  <a:gd name="T40" fmla="*/ 676 w 906"/>
                  <a:gd name="T41" fmla="*/ 358 h 1014"/>
                  <a:gd name="T42" fmla="*/ 719 w 906"/>
                  <a:gd name="T43" fmla="*/ 352 h 1014"/>
                  <a:gd name="T44" fmla="*/ 731 w 906"/>
                  <a:gd name="T45" fmla="*/ 316 h 1014"/>
                  <a:gd name="T46" fmla="*/ 737 w 906"/>
                  <a:gd name="T47" fmla="*/ 297 h 1014"/>
                  <a:gd name="T48" fmla="*/ 767 w 906"/>
                  <a:gd name="T49" fmla="*/ 176 h 1014"/>
                  <a:gd name="T50" fmla="*/ 791 w 906"/>
                  <a:gd name="T51" fmla="*/ 140 h 1014"/>
                  <a:gd name="T52" fmla="*/ 803 w 906"/>
                  <a:gd name="T53" fmla="*/ 121 h 1014"/>
                  <a:gd name="T54" fmla="*/ 912 w 906"/>
                  <a:gd name="T55" fmla="*/ 0 h 1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906"/>
                  <a:gd name="T85" fmla="*/ 0 h 1014"/>
                  <a:gd name="T86" fmla="*/ 906 w 906"/>
                  <a:gd name="T87" fmla="*/ 1014 h 1014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906" h="1014">
                    <a:moveTo>
                      <a:pt x="0" y="990"/>
                    </a:moveTo>
                    <a:cubicBezTo>
                      <a:pt x="18" y="978"/>
                      <a:pt x="36" y="972"/>
                      <a:pt x="54" y="960"/>
                    </a:cubicBezTo>
                    <a:cubicBezTo>
                      <a:pt x="76" y="966"/>
                      <a:pt x="96" y="969"/>
                      <a:pt x="114" y="984"/>
                    </a:cubicBezTo>
                    <a:cubicBezTo>
                      <a:pt x="121" y="989"/>
                      <a:pt x="125" y="998"/>
                      <a:pt x="132" y="1002"/>
                    </a:cubicBezTo>
                    <a:cubicBezTo>
                      <a:pt x="145" y="1009"/>
                      <a:pt x="160" y="1009"/>
                      <a:pt x="174" y="1014"/>
                    </a:cubicBezTo>
                    <a:cubicBezTo>
                      <a:pt x="211" y="1002"/>
                      <a:pt x="246" y="1000"/>
                      <a:pt x="264" y="960"/>
                    </a:cubicBezTo>
                    <a:cubicBezTo>
                      <a:pt x="275" y="934"/>
                      <a:pt x="282" y="912"/>
                      <a:pt x="294" y="888"/>
                    </a:cubicBezTo>
                    <a:cubicBezTo>
                      <a:pt x="299" y="878"/>
                      <a:pt x="300" y="859"/>
                      <a:pt x="312" y="852"/>
                    </a:cubicBezTo>
                    <a:cubicBezTo>
                      <a:pt x="321" y="847"/>
                      <a:pt x="332" y="849"/>
                      <a:pt x="342" y="846"/>
                    </a:cubicBezTo>
                    <a:cubicBezTo>
                      <a:pt x="370" y="838"/>
                      <a:pt x="387" y="825"/>
                      <a:pt x="414" y="816"/>
                    </a:cubicBezTo>
                    <a:cubicBezTo>
                      <a:pt x="431" y="765"/>
                      <a:pt x="426" y="734"/>
                      <a:pt x="432" y="672"/>
                    </a:cubicBezTo>
                    <a:cubicBezTo>
                      <a:pt x="435" y="642"/>
                      <a:pt x="450" y="614"/>
                      <a:pt x="462" y="588"/>
                    </a:cubicBezTo>
                    <a:cubicBezTo>
                      <a:pt x="475" y="559"/>
                      <a:pt x="477" y="519"/>
                      <a:pt x="492" y="492"/>
                    </a:cubicBezTo>
                    <a:cubicBezTo>
                      <a:pt x="499" y="479"/>
                      <a:pt x="516" y="456"/>
                      <a:pt x="516" y="456"/>
                    </a:cubicBezTo>
                    <a:cubicBezTo>
                      <a:pt x="528" y="460"/>
                      <a:pt x="540" y="464"/>
                      <a:pt x="552" y="468"/>
                    </a:cubicBezTo>
                    <a:cubicBezTo>
                      <a:pt x="558" y="470"/>
                      <a:pt x="570" y="474"/>
                      <a:pt x="570" y="474"/>
                    </a:cubicBezTo>
                    <a:cubicBezTo>
                      <a:pt x="576" y="455"/>
                      <a:pt x="584" y="394"/>
                      <a:pt x="594" y="384"/>
                    </a:cubicBezTo>
                    <a:cubicBezTo>
                      <a:pt x="598" y="380"/>
                      <a:pt x="606" y="380"/>
                      <a:pt x="612" y="378"/>
                    </a:cubicBezTo>
                    <a:cubicBezTo>
                      <a:pt x="616" y="372"/>
                      <a:pt x="621" y="366"/>
                      <a:pt x="624" y="360"/>
                    </a:cubicBezTo>
                    <a:cubicBezTo>
                      <a:pt x="627" y="354"/>
                      <a:pt x="624" y="344"/>
                      <a:pt x="630" y="342"/>
                    </a:cubicBezTo>
                    <a:cubicBezTo>
                      <a:pt x="633" y="341"/>
                      <a:pt x="667" y="352"/>
                      <a:pt x="672" y="354"/>
                    </a:cubicBezTo>
                    <a:cubicBezTo>
                      <a:pt x="686" y="352"/>
                      <a:pt x="703" y="357"/>
                      <a:pt x="714" y="348"/>
                    </a:cubicBezTo>
                    <a:cubicBezTo>
                      <a:pt x="724" y="340"/>
                      <a:pt x="722" y="324"/>
                      <a:pt x="726" y="312"/>
                    </a:cubicBezTo>
                    <a:cubicBezTo>
                      <a:pt x="728" y="306"/>
                      <a:pt x="732" y="294"/>
                      <a:pt x="732" y="294"/>
                    </a:cubicBezTo>
                    <a:cubicBezTo>
                      <a:pt x="737" y="252"/>
                      <a:pt x="740" y="211"/>
                      <a:pt x="762" y="174"/>
                    </a:cubicBezTo>
                    <a:cubicBezTo>
                      <a:pt x="769" y="162"/>
                      <a:pt x="778" y="150"/>
                      <a:pt x="786" y="138"/>
                    </a:cubicBezTo>
                    <a:cubicBezTo>
                      <a:pt x="790" y="132"/>
                      <a:pt x="798" y="120"/>
                      <a:pt x="798" y="120"/>
                    </a:cubicBezTo>
                    <a:cubicBezTo>
                      <a:pt x="813" y="58"/>
                      <a:pt x="830" y="0"/>
                      <a:pt x="906" y="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7" name="Freeform 7"/>
              <p:cNvSpPr>
                <a:spLocks/>
              </p:cNvSpPr>
              <p:nvPr/>
            </p:nvSpPr>
            <p:spPr bwMode="auto">
              <a:xfrm>
                <a:off x="2448" y="1831"/>
                <a:ext cx="804" cy="305"/>
              </a:xfrm>
              <a:custGeom>
                <a:avLst/>
                <a:gdLst>
                  <a:gd name="T0" fmla="*/ 0 w 804"/>
                  <a:gd name="T1" fmla="*/ 269 h 305"/>
                  <a:gd name="T2" fmla="*/ 72 w 804"/>
                  <a:gd name="T3" fmla="*/ 305 h 305"/>
                  <a:gd name="T4" fmla="*/ 120 w 804"/>
                  <a:gd name="T5" fmla="*/ 263 h 305"/>
                  <a:gd name="T6" fmla="*/ 144 w 804"/>
                  <a:gd name="T7" fmla="*/ 227 h 305"/>
                  <a:gd name="T8" fmla="*/ 180 w 804"/>
                  <a:gd name="T9" fmla="*/ 209 h 305"/>
                  <a:gd name="T10" fmla="*/ 294 w 804"/>
                  <a:gd name="T11" fmla="*/ 251 h 305"/>
                  <a:gd name="T12" fmla="*/ 366 w 804"/>
                  <a:gd name="T13" fmla="*/ 173 h 305"/>
                  <a:gd name="T14" fmla="*/ 390 w 804"/>
                  <a:gd name="T15" fmla="*/ 155 h 305"/>
                  <a:gd name="T16" fmla="*/ 426 w 804"/>
                  <a:gd name="T17" fmla="*/ 101 h 305"/>
                  <a:gd name="T18" fmla="*/ 480 w 804"/>
                  <a:gd name="T19" fmla="*/ 59 h 305"/>
                  <a:gd name="T20" fmla="*/ 558 w 804"/>
                  <a:gd name="T21" fmla="*/ 5 h 305"/>
                  <a:gd name="T22" fmla="*/ 612 w 804"/>
                  <a:gd name="T23" fmla="*/ 11 h 305"/>
                  <a:gd name="T24" fmla="*/ 606 w 804"/>
                  <a:gd name="T25" fmla="*/ 41 h 305"/>
                  <a:gd name="T26" fmla="*/ 570 w 804"/>
                  <a:gd name="T27" fmla="*/ 89 h 305"/>
                  <a:gd name="T28" fmla="*/ 552 w 804"/>
                  <a:gd name="T29" fmla="*/ 125 h 305"/>
                  <a:gd name="T30" fmla="*/ 558 w 804"/>
                  <a:gd name="T31" fmla="*/ 173 h 305"/>
                  <a:gd name="T32" fmla="*/ 576 w 804"/>
                  <a:gd name="T33" fmla="*/ 239 h 305"/>
                  <a:gd name="T34" fmla="*/ 630 w 804"/>
                  <a:gd name="T35" fmla="*/ 263 h 305"/>
                  <a:gd name="T36" fmla="*/ 804 w 804"/>
                  <a:gd name="T37" fmla="*/ 275 h 305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804"/>
                  <a:gd name="T58" fmla="*/ 0 h 305"/>
                  <a:gd name="T59" fmla="*/ 804 w 804"/>
                  <a:gd name="T60" fmla="*/ 305 h 305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804" h="305">
                    <a:moveTo>
                      <a:pt x="0" y="269"/>
                    </a:moveTo>
                    <a:cubicBezTo>
                      <a:pt x="25" y="277"/>
                      <a:pt x="50" y="291"/>
                      <a:pt x="72" y="305"/>
                    </a:cubicBezTo>
                    <a:cubicBezTo>
                      <a:pt x="93" y="298"/>
                      <a:pt x="106" y="281"/>
                      <a:pt x="120" y="263"/>
                    </a:cubicBezTo>
                    <a:cubicBezTo>
                      <a:pt x="129" y="252"/>
                      <a:pt x="130" y="232"/>
                      <a:pt x="144" y="227"/>
                    </a:cubicBezTo>
                    <a:cubicBezTo>
                      <a:pt x="169" y="219"/>
                      <a:pt x="157" y="225"/>
                      <a:pt x="180" y="209"/>
                    </a:cubicBezTo>
                    <a:cubicBezTo>
                      <a:pt x="224" y="215"/>
                      <a:pt x="257" y="227"/>
                      <a:pt x="294" y="251"/>
                    </a:cubicBezTo>
                    <a:cubicBezTo>
                      <a:pt x="336" y="240"/>
                      <a:pt x="336" y="203"/>
                      <a:pt x="366" y="173"/>
                    </a:cubicBezTo>
                    <a:cubicBezTo>
                      <a:pt x="373" y="166"/>
                      <a:pt x="383" y="162"/>
                      <a:pt x="390" y="155"/>
                    </a:cubicBezTo>
                    <a:cubicBezTo>
                      <a:pt x="404" y="139"/>
                      <a:pt x="408" y="113"/>
                      <a:pt x="426" y="101"/>
                    </a:cubicBezTo>
                    <a:cubicBezTo>
                      <a:pt x="469" y="72"/>
                      <a:pt x="452" y="87"/>
                      <a:pt x="480" y="59"/>
                    </a:cubicBezTo>
                    <a:cubicBezTo>
                      <a:pt x="490" y="29"/>
                      <a:pt x="529" y="15"/>
                      <a:pt x="558" y="5"/>
                    </a:cubicBezTo>
                    <a:cubicBezTo>
                      <a:pt x="576" y="7"/>
                      <a:pt x="598" y="0"/>
                      <a:pt x="612" y="11"/>
                    </a:cubicBezTo>
                    <a:cubicBezTo>
                      <a:pt x="620" y="17"/>
                      <a:pt x="608" y="31"/>
                      <a:pt x="606" y="41"/>
                    </a:cubicBezTo>
                    <a:cubicBezTo>
                      <a:pt x="600" y="65"/>
                      <a:pt x="590" y="76"/>
                      <a:pt x="570" y="89"/>
                    </a:cubicBezTo>
                    <a:cubicBezTo>
                      <a:pt x="566" y="102"/>
                      <a:pt x="553" y="112"/>
                      <a:pt x="552" y="125"/>
                    </a:cubicBezTo>
                    <a:cubicBezTo>
                      <a:pt x="551" y="141"/>
                      <a:pt x="555" y="157"/>
                      <a:pt x="558" y="173"/>
                    </a:cubicBezTo>
                    <a:cubicBezTo>
                      <a:pt x="562" y="195"/>
                      <a:pt x="570" y="217"/>
                      <a:pt x="576" y="239"/>
                    </a:cubicBezTo>
                    <a:cubicBezTo>
                      <a:pt x="581" y="258"/>
                      <a:pt x="611" y="257"/>
                      <a:pt x="630" y="263"/>
                    </a:cubicBezTo>
                    <a:cubicBezTo>
                      <a:pt x="682" y="280"/>
                      <a:pt x="751" y="275"/>
                      <a:pt x="804" y="27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9942" name="Freeform 8"/>
            <p:cNvSpPr>
              <a:spLocks/>
            </p:cNvSpPr>
            <p:nvPr/>
          </p:nvSpPr>
          <p:spPr bwMode="auto">
            <a:xfrm>
              <a:off x="482" y="2063"/>
              <a:ext cx="4736" cy="102"/>
            </a:xfrm>
            <a:custGeom>
              <a:avLst/>
              <a:gdLst>
                <a:gd name="T0" fmla="*/ 0 w 4736"/>
                <a:gd name="T1" fmla="*/ 46 h 102"/>
                <a:gd name="T2" fmla="*/ 536 w 4736"/>
                <a:gd name="T3" fmla="*/ 46 h 102"/>
                <a:gd name="T4" fmla="*/ 963 w 4736"/>
                <a:gd name="T5" fmla="*/ 55 h 102"/>
                <a:gd name="T6" fmla="*/ 1445 w 4736"/>
                <a:gd name="T7" fmla="*/ 55 h 102"/>
                <a:gd name="T8" fmla="*/ 1581 w 4736"/>
                <a:gd name="T9" fmla="*/ 64 h 102"/>
                <a:gd name="T10" fmla="*/ 2136 w 4736"/>
                <a:gd name="T11" fmla="*/ 74 h 102"/>
                <a:gd name="T12" fmla="*/ 2618 w 4736"/>
                <a:gd name="T13" fmla="*/ 46 h 102"/>
                <a:gd name="T14" fmla="*/ 2918 w 4736"/>
                <a:gd name="T15" fmla="*/ 55 h 102"/>
                <a:gd name="T16" fmla="*/ 3499 w 4736"/>
                <a:gd name="T17" fmla="*/ 37 h 102"/>
                <a:gd name="T18" fmla="*/ 4427 w 4736"/>
                <a:gd name="T19" fmla="*/ 46 h 102"/>
                <a:gd name="T20" fmla="*/ 4736 w 4736"/>
                <a:gd name="T21" fmla="*/ 55 h 10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736"/>
                <a:gd name="T34" fmla="*/ 0 h 102"/>
                <a:gd name="T35" fmla="*/ 4736 w 4736"/>
                <a:gd name="T36" fmla="*/ 102 h 10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736" h="102">
                  <a:moveTo>
                    <a:pt x="0" y="46"/>
                  </a:moveTo>
                  <a:cubicBezTo>
                    <a:pt x="169" y="102"/>
                    <a:pt x="536" y="46"/>
                    <a:pt x="536" y="46"/>
                  </a:cubicBezTo>
                  <a:cubicBezTo>
                    <a:pt x="679" y="59"/>
                    <a:pt x="820" y="66"/>
                    <a:pt x="963" y="55"/>
                  </a:cubicBezTo>
                  <a:cubicBezTo>
                    <a:pt x="1134" y="0"/>
                    <a:pt x="995" y="41"/>
                    <a:pt x="1445" y="55"/>
                  </a:cubicBezTo>
                  <a:cubicBezTo>
                    <a:pt x="1490" y="56"/>
                    <a:pt x="1536" y="63"/>
                    <a:pt x="1581" y="64"/>
                  </a:cubicBezTo>
                  <a:cubicBezTo>
                    <a:pt x="1766" y="69"/>
                    <a:pt x="1951" y="71"/>
                    <a:pt x="2136" y="74"/>
                  </a:cubicBezTo>
                  <a:cubicBezTo>
                    <a:pt x="2303" y="62"/>
                    <a:pt x="2446" y="51"/>
                    <a:pt x="2618" y="46"/>
                  </a:cubicBezTo>
                  <a:cubicBezTo>
                    <a:pt x="2718" y="49"/>
                    <a:pt x="2818" y="56"/>
                    <a:pt x="2918" y="55"/>
                  </a:cubicBezTo>
                  <a:cubicBezTo>
                    <a:pt x="3112" y="53"/>
                    <a:pt x="3499" y="37"/>
                    <a:pt x="3499" y="37"/>
                  </a:cubicBezTo>
                  <a:cubicBezTo>
                    <a:pt x="3523" y="37"/>
                    <a:pt x="4267" y="77"/>
                    <a:pt x="4427" y="46"/>
                  </a:cubicBezTo>
                  <a:cubicBezTo>
                    <a:pt x="4530" y="49"/>
                    <a:pt x="4736" y="55"/>
                    <a:pt x="4736" y="55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9943" name="Freeform 9"/>
            <p:cNvSpPr>
              <a:spLocks/>
            </p:cNvSpPr>
            <p:nvPr/>
          </p:nvSpPr>
          <p:spPr bwMode="auto">
            <a:xfrm>
              <a:off x="436" y="3672"/>
              <a:ext cx="4922" cy="72"/>
            </a:xfrm>
            <a:custGeom>
              <a:avLst/>
              <a:gdLst>
                <a:gd name="T0" fmla="*/ 0 w 4922"/>
                <a:gd name="T1" fmla="*/ 45 h 72"/>
                <a:gd name="T2" fmla="*/ 482 w 4922"/>
                <a:gd name="T3" fmla="*/ 54 h 72"/>
                <a:gd name="T4" fmla="*/ 773 w 4922"/>
                <a:gd name="T5" fmla="*/ 72 h 72"/>
                <a:gd name="T6" fmla="*/ 1518 w 4922"/>
                <a:gd name="T7" fmla="*/ 45 h 72"/>
                <a:gd name="T8" fmla="*/ 2518 w 4922"/>
                <a:gd name="T9" fmla="*/ 36 h 72"/>
                <a:gd name="T10" fmla="*/ 2891 w 4922"/>
                <a:gd name="T11" fmla="*/ 36 h 72"/>
                <a:gd name="T12" fmla="*/ 3582 w 4922"/>
                <a:gd name="T13" fmla="*/ 72 h 72"/>
                <a:gd name="T14" fmla="*/ 4682 w 4922"/>
                <a:gd name="T15" fmla="*/ 45 h 72"/>
                <a:gd name="T16" fmla="*/ 4854 w 4922"/>
                <a:gd name="T17" fmla="*/ 26 h 72"/>
                <a:gd name="T18" fmla="*/ 4909 w 4922"/>
                <a:gd name="T19" fmla="*/ 8 h 7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922"/>
                <a:gd name="T31" fmla="*/ 0 h 72"/>
                <a:gd name="T32" fmla="*/ 4922 w 4922"/>
                <a:gd name="T33" fmla="*/ 72 h 7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922" h="72">
                  <a:moveTo>
                    <a:pt x="0" y="45"/>
                  </a:moveTo>
                  <a:cubicBezTo>
                    <a:pt x="156" y="28"/>
                    <a:pt x="327" y="49"/>
                    <a:pt x="482" y="54"/>
                  </a:cubicBezTo>
                  <a:cubicBezTo>
                    <a:pt x="587" y="46"/>
                    <a:pt x="671" y="52"/>
                    <a:pt x="773" y="72"/>
                  </a:cubicBezTo>
                  <a:cubicBezTo>
                    <a:pt x="1021" y="66"/>
                    <a:pt x="1270" y="64"/>
                    <a:pt x="1518" y="45"/>
                  </a:cubicBezTo>
                  <a:cubicBezTo>
                    <a:pt x="1851" y="64"/>
                    <a:pt x="2518" y="36"/>
                    <a:pt x="2518" y="36"/>
                  </a:cubicBezTo>
                  <a:cubicBezTo>
                    <a:pt x="2735" y="57"/>
                    <a:pt x="2478" y="36"/>
                    <a:pt x="2891" y="36"/>
                  </a:cubicBezTo>
                  <a:cubicBezTo>
                    <a:pt x="3121" y="36"/>
                    <a:pt x="3353" y="49"/>
                    <a:pt x="3582" y="72"/>
                  </a:cubicBezTo>
                  <a:cubicBezTo>
                    <a:pt x="3949" y="60"/>
                    <a:pt x="4315" y="55"/>
                    <a:pt x="4682" y="45"/>
                  </a:cubicBezTo>
                  <a:cubicBezTo>
                    <a:pt x="4689" y="44"/>
                    <a:pt x="4821" y="39"/>
                    <a:pt x="4854" y="26"/>
                  </a:cubicBezTo>
                  <a:cubicBezTo>
                    <a:pt x="4922" y="0"/>
                    <a:pt x="4808" y="8"/>
                    <a:pt x="4909" y="8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grpSp>
          <p:nvGrpSpPr>
            <p:cNvPr id="39944" name="Group 10"/>
            <p:cNvGrpSpPr>
              <a:grpSpLocks/>
            </p:cNvGrpSpPr>
            <p:nvPr/>
          </p:nvGrpSpPr>
          <p:grpSpPr bwMode="auto">
            <a:xfrm>
              <a:off x="2976" y="1248"/>
              <a:ext cx="1917" cy="2496"/>
              <a:chOff x="3123" y="1248"/>
              <a:chExt cx="1917" cy="2496"/>
            </a:xfrm>
          </p:grpSpPr>
          <p:sp>
            <p:nvSpPr>
              <p:cNvPr id="39963" name="Freeform 11"/>
              <p:cNvSpPr>
                <a:spLocks/>
              </p:cNvSpPr>
              <p:nvPr/>
            </p:nvSpPr>
            <p:spPr bwMode="auto">
              <a:xfrm>
                <a:off x="4320" y="2112"/>
                <a:ext cx="432" cy="1632"/>
              </a:xfrm>
              <a:custGeom>
                <a:avLst/>
                <a:gdLst>
                  <a:gd name="T0" fmla="*/ 0 w 432"/>
                  <a:gd name="T1" fmla="*/ 1632 h 1632"/>
                  <a:gd name="T2" fmla="*/ 432 w 432"/>
                  <a:gd name="T3" fmla="*/ 912 h 1632"/>
                  <a:gd name="T4" fmla="*/ 0 w 432"/>
                  <a:gd name="T5" fmla="*/ 0 h 1632"/>
                  <a:gd name="T6" fmla="*/ 0 60000 65536"/>
                  <a:gd name="T7" fmla="*/ 0 60000 65536"/>
                  <a:gd name="T8" fmla="*/ 0 60000 65536"/>
                  <a:gd name="T9" fmla="*/ 0 w 432"/>
                  <a:gd name="T10" fmla="*/ 0 h 1632"/>
                  <a:gd name="T11" fmla="*/ 432 w 432"/>
                  <a:gd name="T12" fmla="*/ 1632 h 163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32" h="1632">
                    <a:moveTo>
                      <a:pt x="0" y="1632"/>
                    </a:moveTo>
                    <a:cubicBezTo>
                      <a:pt x="216" y="1408"/>
                      <a:pt x="432" y="1184"/>
                      <a:pt x="432" y="912"/>
                    </a:cubicBezTo>
                    <a:cubicBezTo>
                      <a:pt x="432" y="640"/>
                      <a:pt x="72" y="152"/>
                      <a:pt x="0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4" name="Line 12"/>
              <p:cNvSpPr>
                <a:spLocks noChangeShapeType="1"/>
              </p:cNvSpPr>
              <p:nvPr/>
            </p:nvSpPr>
            <p:spPr bwMode="auto">
              <a:xfrm flipH="1" flipV="1">
                <a:off x="4080" y="1248"/>
                <a:ext cx="240" cy="86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5" name="Freeform 13"/>
              <p:cNvSpPr>
                <a:spLocks/>
              </p:cNvSpPr>
              <p:nvPr/>
            </p:nvSpPr>
            <p:spPr bwMode="auto">
              <a:xfrm>
                <a:off x="3648" y="2112"/>
                <a:ext cx="672" cy="528"/>
              </a:xfrm>
              <a:custGeom>
                <a:avLst/>
                <a:gdLst>
                  <a:gd name="T0" fmla="*/ 672 w 672"/>
                  <a:gd name="T1" fmla="*/ 0 h 528"/>
                  <a:gd name="T2" fmla="*/ 384 w 672"/>
                  <a:gd name="T3" fmla="*/ 336 h 528"/>
                  <a:gd name="T4" fmla="*/ 0 w 672"/>
                  <a:gd name="T5" fmla="*/ 528 h 528"/>
                  <a:gd name="T6" fmla="*/ 0 60000 65536"/>
                  <a:gd name="T7" fmla="*/ 0 60000 65536"/>
                  <a:gd name="T8" fmla="*/ 0 60000 65536"/>
                  <a:gd name="T9" fmla="*/ 0 w 672"/>
                  <a:gd name="T10" fmla="*/ 0 h 528"/>
                  <a:gd name="T11" fmla="*/ 672 w 672"/>
                  <a:gd name="T12" fmla="*/ 528 h 528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672" h="528">
                    <a:moveTo>
                      <a:pt x="672" y="0"/>
                    </a:moveTo>
                    <a:cubicBezTo>
                      <a:pt x="584" y="124"/>
                      <a:pt x="496" y="248"/>
                      <a:pt x="384" y="336"/>
                    </a:cubicBezTo>
                    <a:cubicBezTo>
                      <a:pt x="272" y="424"/>
                      <a:pt x="136" y="476"/>
                      <a:pt x="0" y="528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6" name="Freeform 14"/>
              <p:cNvSpPr>
                <a:spLocks/>
              </p:cNvSpPr>
              <p:nvPr/>
            </p:nvSpPr>
            <p:spPr bwMode="auto">
              <a:xfrm>
                <a:off x="3600" y="3264"/>
                <a:ext cx="720" cy="480"/>
              </a:xfrm>
              <a:custGeom>
                <a:avLst/>
                <a:gdLst>
                  <a:gd name="T0" fmla="*/ 720 w 720"/>
                  <a:gd name="T1" fmla="*/ 480 h 480"/>
                  <a:gd name="T2" fmla="*/ 432 w 720"/>
                  <a:gd name="T3" fmla="*/ 144 h 480"/>
                  <a:gd name="T4" fmla="*/ 0 w 720"/>
                  <a:gd name="T5" fmla="*/ 0 h 480"/>
                  <a:gd name="T6" fmla="*/ 0 60000 65536"/>
                  <a:gd name="T7" fmla="*/ 0 60000 65536"/>
                  <a:gd name="T8" fmla="*/ 0 60000 65536"/>
                  <a:gd name="T9" fmla="*/ 0 w 720"/>
                  <a:gd name="T10" fmla="*/ 0 h 480"/>
                  <a:gd name="T11" fmla="*/ 720 w 720"/>
                  <a:gd name="T12" fmla="*/ 480 h 48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720" h="480">
                    <a:moveTo>
                      <a:pt x="720" y="480"/>
                    </a:moveTo>
                    <a:cubicBezTo>
                      <a:pt x="636" y="352"/>
                      <a:pt x="552" y="224"/>
                      <a:pt x="432" y="144"/>
                    </a:cubicBezTo>
                    <a:cubicBezTo>
                      <a:pt x="312" y="64"/>
                      <a:pt x="72" y="24"/>
                      <a:pt x="0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7" name="Freeform 15"/>
              <p:cNvSpPr>
                <a:spLocks/>
              </p:cNvSpPr>
              <p:nvPr/>
            </p:nvSpPr>
            <p:spPr bwMode="auto">
              <a:xfrm>
                <a:off x="4224" y="2832"/>
                <a:ext cx="480" cy="280"/>
              </a:xfrm>
              <a:custGeom>
                <a:avLst/>
                <a:gdLst>
                  <a:gd name="T0" fmla="*/ 480 w 480"/>
                  <a:gd name="T1" fmla="*/ 0 h 280"/>
                  <a:gd name="T2" fmla="*/ 288 w 480"/>
                  <a:gd name="T3" fmla="*/ 240 h 280"/>
                  <a:gd name="T4" fmla="*/ 0 w 480"/>
                  <a:gd name="T5" fmla="*/ 240 h 280"/>
                  <a:gd name="T6" fmla="*/ 0 60000 65536"/>
                  <a:gd name="T7" fmla="*/ 0 60000 65536"/>
                  <a:gd name="T8" fmla="*/ 0 60000 65536"/>
                  <a:gd name="T9" fmla="*/ 0 w 480"/>
                  <a:gd name="T10" fmla="*/ 0 h 280"/>
                  <a:gd name="T11" fmla="*/ 480 w 480"/>
                  <a:gd name="T12" fmla="*/ 280 h 28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80" h="280">
                    <a:moveTo>
                      <a:pt x="480" y="0"/>
                    </a:moveTo>
                    <a:cubicBezTo>
                      <a:pt x="424" y="100"/>
                      <a:pt x="368" y="200"/>
                      <a:pt x="288" y="240"/>
                    </a:cubicBezTo>
                    <a:cubicBezTo>
                      <a:pt x="208" y="280"/>
                      <a:pt x="104" y="260"/>
                      <a:pt x="0" y="24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8" name="Freeform 16"/>
              <p:cNvSpPr>
                <a:spLocks/>
              </p:cNvSpPr>
              <p:nvPr/>
            </p:nvSpPr>
            <p:spPr bwMode="auto">
              <a:xfrm>
                <a:off x="3123" y="2854"/>
                <a:ext cx="704" cy="242"/>
              </a:xfrm>
              <a:custGeom>
                <a:avLst/>
                <a:gdLst>
                  <a:gd name="T0" fmla="*/ 49 w 704"/>
                  <a:gd name="T1" fmla="*/ 228 h 242"/>
                  <a:gd name="T2" fmla="*/ 140 w 704"/>
                  <a:gd name="T3" fmla="*/ 210 h 242"/>
                  <a:gd name="T4" fmla="*/ 195 w 704"/>
                  <a:gd name="T5" fmla="*/ 192 h 242"/>
                  <a:gd name="T6" fmla="*/ 395 w 704"/>
                  <a:gd name="T7" fmla="*/ 1 h 242"/>
                  <a:gd name="T8" fmla="*/ 486 w 704"/>
                  <a:gd name="T9" fmla="*/ 10 h 242"/>
                  <a:gd name="T10" fmla="*/ 504 w 704"/>
                  <a:gd name="T11" fmla="*/ 37 h 242"/>
                  <a:gd name="T12" fmla="*/ 522 w 704"/>
                  <a:gd name="T13" fmla="*/ 92 h 242"/>
                  <a:gd name="T14" fmla="*/ 540 w 704"/>
                  <a:gd name="T15" fmla="*/ 119 h 242"/>
                  <a:gd name="T16" fmla="*/ 558 w 704"/>
                  <a:gd name="T17" fmla="*/ 173 h 242"/>
                  <a:gd name="T18" fmla="*/ 704 w 704"/>
                  <a:gd name="T19" fmla="*/ 219 h 24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704"/>
                  <a:gd name="T31" fmla="*/ 0 h 242"/>
                  <a:gd name="T32" fmla="*/ 704 w 704"/>
                  <a:gd name="T33" fmla="*/ 242 h 242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704" h="242">
                    <a:moveTo>
                      <a:pt x="49" y="228"/>
                    </a:moveTo>
                    <a:cubicBezTo>
                      <a:pt x="128" y="202"/>
                      <a:pt x="0" y="242"/>
                      <a:pt x="140" y="210"/>
                    </a:cubicBezTo>
                    <a:cubicBezTo>
                      <a:pt x="159" y="206"/>
                      <a:pt x="195" y="192"/>
                      <a:pt x="195" y="192"/>
                    </a:cubicBezTo>
                    <a:cubicBezTo>
                      <a:pt x="253" y="133"/>
                      <a:pt x="317" y="27"/>
                      <a:pt x="395" y="1"/>
                    </a:cubicBezTo>
                    <a:cubicBezTo>
                      <a:pt x="425" y="4"/>
                      <a:pt x="457" y="0"/>
                      <a:pt x="486" y="10"/>
                    </a:cubicBezTo>
                    <a:cubicBezTo>
                      <a:pt x="496" y="13"/>
                      <a:pt x="500" y="27"/>
                      <a:pt x="504" y="37"/>
                    </a:cubicBezTo>
                    <a:cubicBezTo>
                      <a:pt x="512" y="55"/>
                      <a:pt x="511" y="76"/>
                      <a:pt x="522" y="92"/>
                    </a:cubicBezTo>
                    <a:cubicBezTo>
                      <a:pt x="528" y="101"/>
                      <a:pt x="536" y="109"/>
                      <a:pt x="540" y="119"/>
                    </a:cubicBezTo>
                    <a:cubicBezTo>
                      <a:pt x="548" y="136"/>
                      <a:pt x="545" y="160"/>
                      <a:pt x="558" y="173"/>
                    </a:cubicBezTo>
                    <a:cubicBezTo>
                      <a:pt x="606" y="221"/>
                      <a:pt x="634" y="219"/>
                      <a:pt x="704" y="219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9" name="Line 17"/>
              <p:cNvSpPr>
                <a:spLocks noChangeShapeType="1"/>
              </p:cNvSpPr>
              <p:nvPr/>
            </p:nvSpPr>
            <p:spPr bwMode="auto">
              <a:xfrm>
                <a:off x="3264" y="3168"/>
                <a:ext cx="43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0" name="Line 18"/>
              <p:cNvSpPr>
                <a:spLocks noChangeShapeType="1"/>
              </p:cNvSpPr>
              <p:nvPr/>
            </p:nvSpPr>
            <p:spPr bwMode="auto">
              <a:xfrm>
                <a:off x="4416" y="3168"/>
                <a:ext cx="19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1" name="Line 19"/>
              <p:cNvSpPr>
                <a:spLocks noChangeShapeType="1"/>
              </p:cNvSpPr>
              <p:nvPr/>
            </p:nvSpPr>
            <p:spPr bwMode="auto">
              <a:xfrm>
                <a:off x="4752" y="30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2" name="Line 20"/>
              <p:cNvSpPr>
                <a:spLocks noChangeShapeType="1"/>
              </p:cNvSpPr>
              <p:nvPr/>
            </p:nvSpPr>
            <p:spPr bwMode="auto">
              <a:xfrm flipV="1">
                <a:off x="4032" y="3216"/>
                <a:ext cx="144" cy="19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3" name="Line 21"/>
              <p:cNvSpPr>
                <a:spLocks noChangeShapeType="1"/>
              </p:cNvSpPr>
              <p:nvPr/>
            </p:nvSpPr>
            <p:spPr bwMode="auto">
              <a:xfrm>
                <a:off x="4032" y="2448"/>
                <a:ext cx="144" cy="19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4" name="Line 22"/>
              <p:cNvSpPr>
                <a:spLocks noChangeShapeType="1"/>
              </p:cNvSpPr>
              <p:nvPr/>
            </p:nvSpPr>
            <p:spPr bwMode="auto">
              <a:xfrm flipV="1">
                <a:off x="4176" y="1584"/>
                <a:ext cx="336" cy="9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9945" name="Line 23"/>
            <p:cNvSpPr>
              <a:spLocks noChangeShapeType="1"/>
            </p:cNvSpPr>
            <p:nvPr/>
          </p:nvSpPr>
          <p:spPr bwMode="auto">
            <a:xfrm>
              <a:off x="2736" y="1776"/>
              <a:ext cx="4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grpSp>
          <p:nvGrpSpPr>
            <p:cNvPr id="39946" name="Group 24"/>
            <p:cNvGrpSpPr>
              <a:grpSpLocks/>
            </p:cNvGrpSpPr>
            <p:nvPr/>
          </p:nvGrpSpPr>
          <p:grpSpPr bwMode="auto">
            <a:xfrm>
              <a:off x="1200" y="2496"/>
              <a:ext cx="768" cy="768"/>
              <a:chOff x="1104" y="2496"/>
              <a:chExt cx="768" cy="768"/>
            </a:xfrm>
          </p:grpSpPr>
          <p:sp>
            <p:nvSpPr>
              <p:cNvPr id="39959" name="Oval 25"/>
              <p:cNvSpPr>
                <a:spLocks noChangeArrowheads="1"/>
              </p:cNvSpPr>
              <p:nvPr/>
            </p:nvSpPr>
            <p:spPr bwMode="auto">
              <a:xfrm>
                <a:off x="1104" y="2496"/>
                <a:ext cx="768" cy="76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0" name="Oval 26"/>
              <p:cNvSpPr>
                <a:spLocks noChangeArrowheads="1"/>
              </p:cNvSpPr>
              <p:nvPr/>
            </p:nvSpPr>
            <p:spPr bwMode="auto">
              <a:xfrm>
                <a:off x="1200" y="2592"/>
                <a:ext cx="576" cy="576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1" name="Oval 27"/>
              <p:cNvSpPr>
                <a:spLocks noChangeArrowheads="1"/>
              </p:cNvSpPr>
              <p:nvPr/>
            </p:nvSpPr>
            <p:spPr bwMode="auto">
              <a:xfrm>
                <a:off x="1296" y="2688"/>
                <a:ext cx="384" cy="384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2" name="Oval 28"/>
              <p:cNvSpPr>
                <a:spLocks noChangeArrowheads="1"/>
              </p:cNvSpPr>
              <p:nvPr/>
            </p:nvSpPr>
            <p:spPr bwMode="auto">
              <a:xfrm>
                <a:off x="1392" y="2784"/>
                <a:ext cx="192" cy="192"/>
              </a:xfrm>
              <a:prstGeom prst="ellipse">
                <a:avLst/>
              </a:prstGeom>
              <a:solidFill>
                <a:srgbClr val="FF6600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</p:grpSp>
        <p:sp>
          <p:nvSpPr>
            <p:cNvPr id="39947" name="Text Box 29"/>
            <p:cNvSpPr txBox="1">
              <a:spLocks noChangeArrowheads="1"/>
            </p:cNvSpPr>
            <p:nvPr/>
          </p:nvSpPr>
          <p:spPr bwMode="auto">
            <a:xfrm>
              <a:off x="2011" y="3398"/>
              <a:ext cx="10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endParaRPr lang="en-GB" sz="1600">
                <a:latin typeface="Times New Roman" pitchFamily="18" charset="0"/>
              </a:endParaRPr>
            </a:p>
          </p:txBody>
        </p:sp>
        <p:sp>
          <p:nvSpPr>
            <p:cNvPr id="39948" name="Text Box 30"/>
            <p:cNvSpPr txBox="1">
              <a:spLocks noChangeArrowheads="1"/>
            </p:cNvSpPr>
            <p:nvPr/>
          </p:nvSpPr>
          <p:spPr bwMode="auto">
            <a:xfrm>
              <a:off x="628" y="1319"/>
              <a:ext cx="617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gas bubble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plumes</a:t>
              </a:r>
            </a:p>
          </p:txBody>
        </p:sp>
        <p:sp>
          <p:nvSpPr>
            <p:cNvPr id="39949" name="Text Box 31"/>
            <p:cNvSpPr txBox="1">
              <a:spLocks noChangeArrowheads="1"/>
            </p:cNvSpPr>
            <p:nvPr/>
          </p:nvSpPr>
          <p:spPr bwMode="auto">
            <a:xfrm>
              <a:off x="389" y="2121"/>
              <a:ext cx="52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b="1">
                  <a:latin typeface="Times New Roman" pitchFamily="18" charset="0"/>
                </a:rPr>
                <a:t>surface</a:t>
              </a:r>
            </a:p>
          </p:txBody>
        </p:sp>
        <p:sp>
          <p:nvSpPr>
            <p:cNvPr id="39950" name="Text Box 32"/>
            <p:cNvSpPr txBox="1">
              <a:spLocks noChangeArrowheads="1"/>
            </p:cNvSpPr>
            <p:nvPr/>
          </p:nvSpPr>
          <p:spPr bwMode="auto">
            <a:xfrm>
              <a:off x="389" y="3696"/>
              <a:ext cx="51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b="1">
                  <a:latin typeface="Times New Roman" pitchFamily="18" charset="0"/>
                </a:rPr>
                <a:t>bottom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9951" name="Text Box 33"/>
            <p:cNvSpPr txBox="1">
              <a:spLocks noChangeArrowheads="1"/>
            </p:cNvSpPr>
            <p:nvPr/>
          </p:nvSpPr>
          <p:spPr bwMode="auto">
            <a:xfrm>
              <a:off x="538" y="2688"/>
              <a:ext cx="617" cy="5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oscillating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and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migrating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gas bubble</a:t>
              </a:r>
            </a:p>
          </p:txBody>
        </p:sp>
        <p:sp>
          <p:nvSpPr>
            <p:cNvPr id="39952" name="Text Box 34"/>
            <p:cNvSpPr txBox="1">
              <a:spLocks noChangeArrowheads="1"/>
            </p:cNvSpPr>
            <p:nvPr/>
          </p:nvSpPr>
          <p:spPr bwMode="auto">
            <a:xfrm>
              <a:off x="2601" y="1536"/>
              <a:ext cx="72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surface wave</a:t>
              </a:r>
            </a:p>
          </p:txBody>
        </p:sp>
        <p:sp>
          <p:nvSpPr>
            <p:cNvPr id="39953" name="Text Box 35"/>
            <p:cNvSpPr txBox="1">
              <a:spLocks noChangeArrowheads="1"/>
            </p:cNvSpPr>
            <p:nvPr/>
          </p:nvSpPr>
          <p:spPr bwMode="auto">
            <a:xfrm>
              <a:off x="4368" y="1367"/>
              <a:ext cx="487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air blast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wave</a:t>
              </a:r>
            </a:p>
          </p:txBody>
        </p:sp>
        <p:sp>
          <p:nvSpPr>
            <p:cNvPr id="39954" name="Text Box 36"/>
            <p:cNvSpPr txBox="1">
              <a:spLocks noChangeArrowheads="1"/>
            </p:cNvSpPr>
            <p:nvPr/>
          </p:nvSpPr>
          <p:spPr bwMode="auto">
            <a:xfrm>
              <a:off x="4624" y="2663"/>
              <a:ext cx="383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shock</a:t>
              </a:r>
            </a:p>
            <a:p>
              <a:pPr algn="ctr"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front</a:t>
              </a:r>
            </a:p>
          </p:txBody>
        </p:sp>
        <p:sp>
          <p:nvSpPr>
            <p:cNvPr id="39955" name="Text Box 37"/>
            <p:cNvSpPr txBox="1">
              <a:spLocks noChangeArrowheads="1"/>
            </p:cNvSpPr>
            <p:nvPr/>
          </p:nvSpPr>
          <p:spPr bwMode="auto">
            <a:xfrm>
              <a:off x="2533" y="2754"/>
              <a:ext cx="7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bubble pulse</a:t>
              </a:r>
            </a:p>
          </p:txBody>
        </p:sp>
        <p:sp>
          <p:nvSpPr>
            <p:cNvPr id="39956" name="Text Box 38"/>
            <p:cNvSpPr txBox="1">
              <a:spLocks noChangeArrowheads="1"/>
            </p:cNvSpPr>
            <p:nvPr/>
          </p:nvSpPr>
          <p:spPr bwMode="auto">
            <a:xfrm>
              <a:off x="1931" y="3225"/>
              <a:ext cx="6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HE charge</a:t>
              </a:r>
            </a:p>
          </p:txBody>
        </p:sp>
        <p:sp>
          <p:nvSpPr>
            <p:cNvPr id="39957" name="Text Box 39"/>
            <p:cNvSpPr txBox="1">
              <a:spLocks noChangeArrowheads="1"/>
            </p:cNvSpPr>
            <p:nvPr/>
          </p:nvSpPr>
          <p:spPr bwMode="auto">
            <a:xfrm>
              <a:off x="3027" y="3264"/>
              <a:ext cx="662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bottom</a:t>
              </a:r>
            </a:p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reflected</a:t>
              </a:r>
            </a:p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shock wave</a:t>
              </a:r>
            </a:p>
          </p:txBody>
        </p:sp>
        <p:sp>
          <p:nvSpPr>
            <p:cNvPr id="39958" name="Line 40"/>
            <p:cNvSpPr>
              <a:spLocks noChangeShapeType="1"/>
            </p:cNvSpPr>
            <p:nvPr/>
          </p:nvSpPr>
          <p:spPr bwMode="auto">
            <a:xfrm flipH="1" flipV="1">
              <a:off x="1584" y="2880"/>
              <a:ext cx="336" cy="38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39940" name="Rectangle 4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50912"/>
          </a:xfrm>
        </p:spPr>
        <p:txBody>
          <a:bodyPr/>
          <a:lstStyle/>
          <a:p>
            <a:r>
              <a:rPr lang="en-GB" sz="3600"/>
              <a:t>Effects from Underwater Explosion</a:t>
            </a:r>
          </a:p>
        </p:txBody>
      </p:sp>
    </p:spTree>
    <p:extLst>
      <p:ext uri="{BB962C8B-B14F-4D97-AF65-F5344CB8AC3E}">
        <p14:creationId xmlns:p14="http://schemas.microsoft.com/office/powerpoint/2010/main" val="1574526793"/>
      </p:ext>
    </p:extLst>
  </p:cSld>
  <p:clrMapOvr>
    <a:masterClrMapping/>
  </p:clrMapOvr>
  <p:transition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Blast/Fragmentation Munitions</a:t>
            </a:r>
            <a:endParaRPr lang="en-US" sz="360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611188" y="2060575"/>
            <a:ext cx="8229600" cy="32686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Advantages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omnidirectional - internal blast very effective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relatively cheap and simple construction</a:t>
            </a:r>
          </a:p>
          <a:p>
            <a:pPr fontAlgn="auto">
              <a:spcBef>
                <a:spcPct val="100000"/>
              </a:spcBef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Disadvantages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omnidirectional – external blast wasteful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increased collateral damage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sensitive to distance and altitude</a:t>
            </a:r>
            <a:endParaRPr lang="en-US" sz="24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45578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7346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Gurney Energy</a:t>
            </a:r>
          </a:p>
        </p:txBody>
      </p:sp>
      <p:sp>
        <p:nvSpPr>
          <p:cNvPr id="901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8300" y="974725"/>
            <a:ext cx="8370888" cy="1089025"/>
          </a:xfrm>
        </p:spPr>
        <p:txBody>
          <a:bodyPr/>
          <a:lstStyle/>
          <a:p>
            <a:pPr marL="533400" indent="-533400"/>
            <a:r>
              <a:rPr lang="en-GB" sz="2000" dirty="0"/>
              <a:t>A measure of the ability of the explosive to accelerate metal</a:t>
            </a:r>
            <a:br>
              <a:rPr lang="en-GB" sz="2000" dirty="0"/>
            </a:br>
            <a:endParaRPr lang="en-GB" sz="2000" dirty="0"/>
          </a:p>
          <a:p>
            <a:pPr marL="533400" indent="-533400"/>
            <a:r>
              <a:rPr lang="en-GB" sz="2000" dirty="0"/>
              <a:t>Initial fragment velocity, V</a:t>
            </a:r>
            <a:r>
              <a:rPr lang="en-GB" sz="2000" baseline="-25000" dirty="0"/>
              <a:t>s </a:t>
            </a:r>
            <a:r>
              <a:rPr lang="en-GB" sz="2000" dirty="0"/>
              <a:t>, can be estimated the Gurney equation for a cylindrical warhead:</a:t>
            </a:r>
            <a:endParaRPr lang="en-GB" sz="3200" dirty="0"/>
          </a:p>
        </p:txBody>
      </p:sp>
      <p:sp>
        <p:nvSpPr>
          <p:cNvPr id="90116" name="Text Box 8"/>
          <p:cNvSpPr txBox="1">
            <a:spLocks noChangeArrowheads="1"/>
          </p:cNvSpPr>
          <p:nvPr/>
        </p:nvSpPr>
        <p:spPr bwMode="auto">
          <a:xfrm>
            <a:off x="457200" y="4775200"/>
            <a:ext cx="8458200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r>
              <a:rPr lang="en-GB"/>
              <a:t>  </a:t>
            </a:r>
            <a:r>
              <a:rPr lang="en-GB" sz="2000"/>
              <a:t>The Gurney energy is an approximation of the total kinetic energy of the explosive products and surrounding case, per unit mass of explosive</a:t>
            </a:r>
            <a:br>
              <a:rPr lang="en-GB" sz="2000"/>
            </a:br>
            <a:endParaRPr lang="en-GB" sz="2000"/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r>
              <a:rPr lang="en-GB" sz="2000"/>
              <a:t> (2E)</a:t>
            </a:r>
            <a:r>
              <a:rPr lang="en-GB" sz="2000" baseline="30000"/>
              <a:t>(1/2) </a:t>
            </a:r>
            <a:r>
              <a:rPr lang="en-GB" sz="2000"/>
              <a:t>has the dimensions of a velocity and is often referred to as the Gurney velocity</a:t>
            </a:r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endParaRPr lang="en-GB" sz="2000"/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None/>
            </a:pP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4B4A4C-2721-EED4-3BAA-290ED4CD7769}"/>
              </a:ext>
            </a:extLst>
          </p:cNvPr>
          <p:cNvSpPr txBox="1"/>
          <p:nvPr/>
        </p:nvSpPr>
        <p:spPr>
          <a:xfrm>
            <a:off x="837855" y="3963680"/>
            <a:ext cx="7696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Where V</a:t>
            </a:r>
            <a:r>
              <a:rPr lang="en-US" baseline="-25000" dirty="0"/>
              <a:t>s</a:t>
            </a:r>
            <a:r>
              <a:rPr lang="en-US" dirty="0"/>
              <a:t> = velocity of fragment, M</a:t>
            </a:r>
            <a:r>
              <a:rPr lang="en-US" baseline="-25000" dirty="0"/>
              <a:t>C</a:t>
            </a:r>
            <a:r>
              <a:rPr lang="en-US" dirty="0"/>
              <a:t> = mass of case, M</a:t>
            </a:r>
            <a:r>
              <a:rPr lang="en-US" baseline="-25000" dirty="0"/>
              <a:t>E</a:t>
            </a:r>
            <a:r>
              <a:rPr lang="en-US" dirty="0"/>
              <a:t> = mass of explosive and sqrt 2E</a:t>
            </a:r>
            <a:r>
              <a:rPr lang="en-US" baseline="-25000" dirty="0"/>
              <a:t>G</a:t>
            </a:r>
            <a:r>
              <a:rPr lang="en-US" dirty="0"/>
              <a:t> = the Gurney constant of the explosive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D2CFB37-74E6-3B5C-6612-3A41D81F396E}"/>
                  </a:ext>
                </a:extLst>
              </p:cNvPr>
              <p:cNvSpPr txBox="1"/>
              <p:nvPr/>
            </p:nvSpPr>
            <p:spPr>
              <a:xfrm>
                <a:off x="1907704" y="2498533"/>
                <a:ext cx="4572000" cy="10747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𝐺</m:t>
                              </m:r>
                            </m:sub>
                          </m:sSub>
                        </m:e>
                      </m:rad>
                      <m:sSup>
                        <m:sSup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𝑀</m:t>
                                      </m:r>
                                    </m:e>
                                    <m:sub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𝐶</m:t>
                                      </m:r>
                                    </m:sub>
                                  </m:sSub>
                                </m:num>
                                <m:den>
                                  <m:sSub>
                                    <m:sSubPr>
                                      <m:ctrlP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𝑀</m:t>
                                      </m:r>
                                    </m:e>
                                    <m:sub>
                                      <m:r>
                                        <a:rPr lang="en-GB" sz="2800" b="0" i="1" smtClean="0">
                                          <a:latin typeface="Cambria Math" panose="02040503050406030204" pitchFamily="18" charset="0"/>
                                        </a:rPr>
                                        <m:t>𝐸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−1/2</m:t>
                          </m:r>
                        </m:sup>
                      </m:sSup>
                    </m:oMath>
                  </m:oMathPara>
                </a14:m>
                <a:endParaRPr lang="en-US" sz="2800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D2CFB37-74E6-3B5C-6612-3A41D81F39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2498533"/>
                <a:ext cx="4572000" cy="1074718"/>
              </a:xfrm>
              <a:prstGeom prst="rect">
                <a:avLst/>
              </a:prstGeom>
              <a:blipFill>
                <a:blip r:embed="rId2"/>
                <a:stretch>
                  <a:fillRect b="-232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08457454"/>
      </p:ext>
    </p:extLst>
  </p:cSld>
  <p:clrMapOvr>
    <a:masterClrMapping/>
  </p:clrMapOvr>
  <p:transition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8481-DAB3-0A4B-2685-60C17703F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Example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77D296-49D9-C208-79DC-08484BC0FA1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95536" y="1239838"/>
                <a:ext cx="8352928" cy="4375150"/>
              </a:xfrm>
            </p:spPr>
            <p:txBody>
              <a:bodyPr/>
              <a:lstStyle/>
              <a:p>
                <a:r>
                  <a:rPr lang="en-US" dirty="0"/>
                  <a:t>The Gurney Constant for TNT (VoD 6860 ms</a:t>
                </a:r>
                <a:r>
                  <a:rPr lang="en-US" baseline="30000" dirty="0"/>
                  <a:t>-1</a:t>
                </a:r>
                <a:r>
                  <a:rPr lang="en-US" dirty="0"/>
                  <a:t>)</a:t>
                </a:r>
                <a:r>
                  <a:rPr lang="en-US" baseline="30000" dirty="0"/>
                  <a:t> </a:t>
                </a:r>
                <a:r>
                  <a:rPr lang="en-US" dirty="0"/>
                  <a:t>is 2370 m/s. What would be the initial fragment velocity for the 155 mm L15 shell where M</a:t>
                </a:r>
                <a:r>
                  <a:rPr lang="en-US" baseline="-25000" dirty="0"/>
                  <a:t>C</a:t>
                </a:r>
                <a:r>
                  <a:rPr lang="en-US" dirty="0"/>
                  <a:t> = 31.6 kg and the M</a:t>
                </a:r>
                <a:r>
                  <a:rPr lang="en-US" baseline="-25000" dirty="0"/>
                  <a:t>E</a:t>
                </a:r>
                <a:r>
                  <a:rPr lang="en-US" dirty="0"/>
                  <a:t> = 11.4 kg?</a:t>
                </a:r>
              </a:p>
              <a:p>
                <a:endParaRPr lang="en-US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𝐺</m:t>
                            </m:r>
                          </m:sub>
                        </m:sSub>
                      </m:e>
                    </m:rad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𝑀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𝐶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𝑀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𝐸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−1/2</m:t>
                        </m:r>
                      </m:sup>
                    </m:sSup>
                    <m:r>
                      <a:rPr lang="en-US" dirty="0"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2370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31.6</m:t>
                                </m:r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11.4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−1/2</m:t>
                        </m:r>
                      </m:sup>
                    </m:sSup>
                  </m:oMath>
                </a14:m>
                <a:endParaRPr lang="en-US" dirty="0"/>
              </a:p>
              <a:p>
                <a:endParaRPr lang="en-US" dirty="0"/>
              </a:p>
              <a:p>
                <a:r>
                  <a:rPr lang="en-US" dirty="0"/>
                  <a:t>V</a:t>
                </a:r>
                <a:r>
                  <a:rPr lang="en-US" baseline="-25000" dirty="0"/>
                  <a:t>S</a:t>
                </a:r>
                <a:r>
                  <a:rPr lang="en-US" dirty="0"/>
                  <a:t> = 1310 ms</a:t>
                </a:r>
                <a:r>
                  <a:rPr lang="en-US" baseline="30000" dirty="0"/>
                  <a:t>-1</a:t>
                </a:r>
              </a:p>
              <a:p>
                <a:endParaRPr lang="en-US" baseline="30000" dirty="0"/>
              </a:p>
              <a:p>
                <a:r>
                  <a:rPr lang="en-US" dirty="0"/>
                  <a:t>Replace with RDX/TNT = 1492 ms</a:t>
                </a:r>
                <a:r>
                  <a:rPr lang="en-US" baseline="30000" dirty="0"/>
                  <a:t>-1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77D296-49D9-C208-79DC-08484BC0FA1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239838"/>
                <a:ext cx="8352928" cy="4375150"/>
              </a:xfrm>
              <a:blipFill>
                <a:blip r:embed="rId2"/>
                <a:stretch>
                  <a:fillRect l="-912" t="-1445" r="-1824" b="-208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2422510"/>
      </p:ext>
    </p:extLst>
  </p:cSld>
  <p:clrMapOvr>
    <a:masterClrMapping/>
  </p:clrMapOvr>
  <p:transition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table of data with numbers&#10;&#10;AI-generated content may be incorrect.">
            <a:extLst>
              <a:ext uri="{FF2B5EF4-FFF2-40B4-BE49-F238E27FC236}">
                <a16:creationId xmlns:a16="http://schemas.microsoft.com/office/drawing/2014/main" id="{226B4FE8-A788-6D92-33E9-EBC1B214E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3" b="2"/>
          <a:stretch>
            <a:fillRect/>
          </a:stretch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60319783"/>
      </p:ext>
    </p:extLst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altLang="en-US" sz="3600"/>
              <a:t>Natural Fragmentation</a:t>
            </a:r>
            <a:endParaRPr lang="en-GB" sz="3600"/>
          </a:p>
        </p:txBody>
      </p:sp>
      <p:sp>
        <p:nvSpPr>
          <p:cNvPr id="41986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41987" name="Picture 5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60500" y="1412875"/>
            <a:ext cx="5976938" cy="479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97803052"/>
      </p:ext>
    </p:extLst>
  </p:cSld>
  <p:clrMapOvr>
    <a:masterClrMapping/>
  </p:clrMapOvr>
  <p:transition>
    <p:wipe dir="r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906" name="Rectangle 2"/>
          <p:cNvSpPr>
            <a:spLocks noGrp="1" noChangeArrowheads="1"/>
          </p:cNvSpPr>
          <p:nvPr>
            <p:ph type="title"/>
          </p:nvPr>
        </p:nvSpPr>
        <p:spPr>
          <a:xfrm>
            <a:off x="2390277" y="115821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1800" dirty="0"/>
              <a:t>Factors Affecting Performance: High Detonation Pressure</a:t>
            </a:r>
          </a:p>
        </p:txBody>
      </p:sp>
      <p:sp>
        <p:nvSpPr>
          <p:cNvPr id="76802" name="Text Box 4"/>
          <p:cNvSpPr txBox="1">
            <a:spLocks noChangeArrowheads="1"/>
          </p:cNvSpPr>
          <p:nvPr/>
        </p:nvSpPr>
        <p:spPr bwMode="auto">
          <a:xfrm>
            <a:off x="266700" y="5191125"/>
            <a:ext cx="8540750" cy="119697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Compositions heavily loaded with nitramines give the highest detonation pressures</a:t>
            </a:r>
            <a:br>
              <a:rPr lang="en-GB" sz="1800"/>
            </a:br>
            <a:endParaRPr lang="en-GB" sz="1800"/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Examples:	ROWANEX 3000 HMX/binder 95/5; pressable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		ROWANEX 2000 HMX/binder 92/8; extrudable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		ROWANEX 1001 HMX/binder 88/12; castable</a:t>
            </a:r>
          </a:p>
        </p:txBody>
      </p:sp>
      <p:sp>
        <p:nvSpPr>
          <p:cNvPr id="1275910" name="Line 6"/>
          <p:cNvSpPr>
            <a:spLocks noChangeShapeType="1"/>
          </p:cNvSpPr>
          <p:nvPr/>
        </p:nvSpPr>
        <p:spPr bwMode="auto">
          <a:xfrm>
            <a:off x="647700" y="4622800"/>
            <a:ext cx="1363663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75911" name="Line 7"/>
          <p:cNvSpPr>
            <a:spLocks noChangeShapeType="1"/>
          </p:cNvSpPr>
          <p:nvPr/>
        </p:nvSpPr>
        <p:spPr bwMode="auto">
          <a:xfrm flipH="1" flipV="1">
            <a:off x="2019300" y="3086100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75912" name="Freeform 8"/>
          <p:cNvSpPr>
            <a:spLocks/>
          </p:cNvSpPr>
          <p:nvPr/>
        </p:nvSpPr>
        <p:spPr bwMode="auto">
          <a:xfrm rot="4806948">
            <a:off x="1630363" y="3403600"/>
            <a:ext cx="1676400" cy="914400"/>
          </a:xfrm>
          <a:custGeom>
            <a:avLst/>
            <a:gdLst>
              <a:gd name="T0" fmla="*/ 0 w 2688"/>
              <a:gd name="T1" fmla="*/ 2147483647 h 1392"/>
              <a:gd name="T2" fmla="*/ 2147483647 w 2688"/>
              <a:gd name="T3" fmla="*/ 2147483647 h 1392"/>
              <a:gd name="T4" fmla="*/ 2147483647 w 2688"/>
              <a:gd name="T5" fmla="*/ 0 h 1392"/>
              <a:gd name="T6" fmla="*/ 0 60000 65536"/>
              <a:gd name="T7" fmla="*/ 0 60000 65536"/>
              <a:gd name="T8" fmla="*/ 0 60000 65536"/>
              <a:gd name="T9" fmla="*/ 0 w 2688"/>
              <a:gd name="T10" fmla="*/ 0 h 1392"/>
              <a:gd name="T11" fmla="*/ 2688 w 2688"/>
              <a:gd name="T12" fmla="*/ 1392 h 139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688" h="1392">
                <a:moveTo>
                  <a:pt x="0" y="1152"/>
                </a:moveTo>
                <a:cubicBezTo>
                  <a:pt x="856" y="1272"/>
                  <a:pt x="1712" y="1392"/>
                  <a:pt x="2160" y="1200"/>
                </a:cubicBezTo>
                <a:cubicBezTo>
                  <a:pt x="2608" y="1008"/>
                  <a:pt x="2592" y="152"/>
                  <a:pt x="2688" y="0"/>
                </a:cubicBez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5913" name="Line 9"/>
          <p:cNvSpPr>
            <a:spLocks noChangeShapeType="1"/>
          </p:cNvSpPr>
          <p:nvPr/>
        </p:nvSpPr>
        <p:spPr bwMode="auto">
          <a:xfrm flipV="1">
            <a:off x="3009900" y="4600575"/>
            <a:ext cx="373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7" name="Line 10"/>
          <p:cNvSpPr>
            <a:spLocks noChangeShapeType="1"/>
          </p:cNvSpPr>
          <p:nvPr/>
        </p:nvSpPr>
        <p:spPr bwMode="auto">
          <a:xfrm flipV="1">
            <a:off x="1333500" y="31369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8" name="Line 11"/>
          <p:cNvSpPr>
            <a:spLocks noChangeShapeType="1"/>
          </p:cNvSpPr>
          <p:nvPr/>
        </p:nvSpPr>
        <p:spPr bwMode="auto">
          <a:xfrm>
            <a:off x="4000500" y="4813300"/>
            <a:ext cx="1676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9" name="Text Box 12"/>
          <p:cNvSpPr txBox="1">
            <a:spLocks noChangeArrowheads="1"/>
          </p:cNvSpPr>
          <p:nvPr/>
        </p:nvSpPr>
        <p:spPr bwMode="auto">
          <a:xfrm>
            <a:off x="800100" y="3517900"/>
            <a:ext cx="336550" cy="3667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P</a:t>
            </a:r>
          </a:p>
        </p:txBody>
      </p:sp>
      <p:sp>
        <p:nvSpPr>
          <p:cNvPr id="76810" name="Text Box 13"/>
          <p:cNvSpPr txBox="1">
            <a:spLocks noChangeArrowheads="1"/>
          </p:cNvSpPr>
          <p:nvPr/>
        </p:nvSpPr>
        <p:spPr bwMode="auto">
          <a:xfrm>
            <a:off x="3759200" y="4622800"/>
            <a:ext cx="247650" cy="3667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t</a:t>
            </a:r>
          </a:p>
        </p:txBody>
      </p:sp>
      <p:sp>
        <p:nvSpPr>
          <p:cNvPr id="76811" name="Text Box 14"/>
          <p:cNvSpPr txBox="1">
            <a:spLocks noChangeArrowheads="1"/>
          </p:cNvSpPr>
          <p:nvPr/>
        </p:nvSpPr>
        <p:spPr bwMode="auto">
          <a:xfrm>
            <a:off x="3545703" y="817612"/>
            <a:ext cx="5562600" cy="3255963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Required for metal acceleration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Achieved by: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Intramolecular fillers: rapid energy release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energy density fillers: CL20 &gt; HMX &gt; RDX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solids loading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theoretical maximum densities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practical densities</a:t>
            </a:r>
          </a:p>
          <a:p>
            <a:pPr lvl="2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Bi- or tri-modal packing</a:t>
            </a:r>
          </a:p>
        </p:txBody>
      </p:sp>
      <p:sp>
        <p:nvSpPr>
          <p:cNvPr id="1276054" name="Rectangle 150"/>
          <p:cNvSpPr>
            <a:spLocks noChangeArrowheads="1"/>
          </p:cNvSpPr>
          <p:nvPr/>
        </p:nvSpPr>
        <p:spPr bwMode="auto">
          <a:xfrm>
            <a:off x="266700" y="911225"/>
            <a:ext cx="2984500" cy="19558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pic>
        <p:nvPicPr>
          <p:cNvPr id="1276055" name="Picture 151" descr="H:\DATA\PICS\GlascoedShell.jpg"/>
          <p:cNvPicPr>
            <a:picLocks noChangeAspect="1" noChangeArrowheads="1"/>
          </p:cNvPicPr>
          <p:nvPr/>
        </p:nvPicPr>
        <p:blipFill>
          <a:blip r:embed="rId3" r:link="rId4"/>
          <a:srcRect/>
          <a:stretch>
            <a:fillRect/>
          </a:stretch>
        </p:blipFill>
        <p:spPr bwMode="auto">
          <a:xfrm>
            <a:off x="611188" y="1524000"/>
            <a:ext cx="2408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76056" name="Freeform 152"/>
          <p:cNvSpPr>
            <a:spLocks/>
          </p:cNvSpPr>
          <p:nvPr/>
        </p:nvSpPr>
        <p:spPr bwMode="auto">
          <a:xfrm>
            <a:off x="954088" y="1766888"/>
            <a:ext cx="23812" cy="161925"/>
          </a:xfrm>
          <a:custGeom>
            <a:avLst/>
            <a:gdLst>
              <a:gd name="T0" fmla="*/ 0 w 24"/>
              <a:gd name="T1" fmla="*/ 0 h 160"/>
              <a:gd name="T2" fmla="*/ 2147483647 w 24"/>
              <a:gd name="T3" fmla="*/ 2147483647 h 160"/>
              <a:gd name="T4" fmla="*/ 0 w 24"/>
              <a:gd name="T5" fmla="*/ 2147483647 h 160"/>
              <a:gd name="T6" fmla="*/ 0 60000 65536"/>
              <a:gd name="T7" fmla="*/ 0 60000 65536"/>
              <a:gd name="T8" fmla="*/ 0 60000 65536"/>
              <a:gd name="T9" fmla="*/ 0 w 24"/>
              <a:gd name="T10" fmla="*/ 0 h 160"/>
              <a:gd name="T11" fmla="*/ 24 w 24"/>
              <a:gd name="T12" fmla="*/ 160 h 16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4" h="160">
                <a:moveTo>
                  <a:pt x="0" y="0"/>
                </a:moveTo>
                <a:cubicBezTo>
                  <a:pt x="12" y="18"/>
                  <a:pt x="24" y="37"/>
                  <a:pt x="24" y="64"/>
                </a:cubicBezTo>
                <a:cubicBezTo>
                  <a:pt x="24" y="91"/>
                  <a:pt x="12" y="125"/>
                  <a:pt x="0" y="160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7" name="Freeform 153"/>
          <p:cNvSpPr>
            <a:spLocks/>
          </p:cNvSpPr>
          <p:nvPr/>
        </p:nvSpPr>
        <p:spPr bwMode="auto">
          <a:xfrm>
            <a:off x="1073150" y="1711325"/>
            <a:ext cx="65088" cy="266700"/>
          </a:xfrm>
          <a:custGeom>
            <a:avLst/>
            <a:gdLst>
              <a:gd name="T0" fmla="*/ 2147483647 w 65"/>
              <a:gd name="T1" fmla="*/ 0 h 264"/>
              <a:gd name="T2" fmla="*/ 2147483647 w 65"/>
              <a:gd name="T3" fmla="*/ 2147483647 h 264"/>
              <a:gd name="T4" fmla="*/ 0 w 65"/>
              <a:gd name="T5" fmla="*/ 2147483647 h 264"/>
              <a:gd name="T6" fmla="*/ 0 60000 65536"/>
              <a:gd name="T7" fmla="*/ 0 60000 65536"/>
              <a:gd name="T8" fmla="*/ 0 60000 65536"/>
              <a:gd name="T9" fmla="*/ 0 w 65"/>
              <a:gd name="T10" fmla="*/ 0 h 264"/>
              <a:gd name="T11" fmla="*/ 65 w 65"/>
              <a:gd name="T12" fmla="*/ 264 h 2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5" h="264">
                <a:moveTo>
                  <a:pt x="8" y="0"/>
                </a:moveTo>
                <a:cubicBezTo>
                  <a:pt x="36" y="42"/>
                  <a:pt x="65" y="84"/>
                  <a:pt x="64" y="128"/>
                </a:cubicBezTo>
                <a:cubicBezTo>
                  <a:pt x="63" y="172"/>
                  <a:pt x="31" y="218"/>
                  <a:pt x="0" y="26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8" name="Freeform 154"/>
          <p:cNvSpPr>
            <a:spLocks/>
          </p:cNvSpPr>
          <p:nvPr/>
        </p:nvSpPr>
        <p:spPr bwMode="auto">
          <a:xfrm>
            <a:off x="1303338" y="1685925"/>
            <a:ext cx="80962" cy="315913"/>
          </a:xfrm>
          <a:custGeom>
            <a:avLst/>
            <a:gdLst>
              <a:gd name="T0" fmla="*/ 0 w 80"/>
              <a:gd name="T1" fmla="*/ 0 h 312"/>
              <a:gd name="T2" fmla="*/ 2147483647 w 80"/>
              <a:gd name="T3" fmla="*/ 2147483647 h 312"/>
              <a:gd name="T4" fmla="*/ 0 w 80"/>
              <a:gd name="T5" fmla="*/ 2147483647 h 312"/>
              <a:gd name="T6" fmla="*/ 0 60000 65536"/>
              <a:gd name="T7" fmla="*/ 0 60000 65536"/>
              <a:gd name="T8" fmla="*/ 0 60000 65536"/>
              <a:gd name="T9" fmla="*/ 0 w 80"/>
              <a:gd name="T10" fmla="*/ 0 h 312"/>
              <a:gd name="T11" fmla="*/ 80 w 80"/>
              <a:gd name="T12" fmla="*/ 312 h 3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0" h="312">
                <a:moveTo>
                  <a:pt x="0" y="0"/>
                </a:moveTo>
                <a:cubicBezTo>
                  <a:pt x="40" y="42"/>
                  <a:pt x="80" y="84"/>
                  <a:pt x="80" y="136"/>
                </a:cubicBezTo>
                <a:cubicBezTo>
                  <a:pt x="80" y="188"/>
                  <a:pt x="40" y="250"/>
                  <a:pt x="0" y="312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9" name="Freeform 155"/>
          <p:cNvSpPr>
            <a:spLocks/>
          </p:cNvSpPr>
          <p:nvPr/>
        </p:nvSpPr>
        <p:spPr bwMode="auto">
          <a:xfrm>
            <a:off x="1622425" y="1654175"/>
            <a:ext cx="120650" cy="388938"/>
          </a:xfrm>
          <a:custGeom>
            <a:avLst/>
            <a:gdLst>
              <a:gd name="T0" fmla="*/ 2147483647 w 121"/>
              <a:gd name="T1" fmla="*/ 0 h 384"/>
              <a:gd name="T2" fmla="*/ 2147483647 w 121"/>
              <a:gd name="T3" fmla="*/ 2147483647 h 384"/>
              <a:gd name="T4" fmla="*/ 0 w 121"/>
              <a:gd name="T5" fmla="*/ 2147483647 h 384"/>
              <a:gd name="T6" fmla="*/ 0 60000 65536"/>
              <a:gd name="T7" fmla="*/ 0 60000 65536"/>
              <a:gd name="T8" fmla="*/ 0 60000 65536"/>
              <a:gd name="T9" fmla="*/ 0 w 121"/>
              <a:gd name="T10" fmla="*/ 0 h 384"/>
              <a:gd name="T11" fmla="*/ 121 w 121"/>
              <a:gd name="T12" fmla="*/ 384 h 3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1" h="384">
                <a:moveTo>
                  <a:pt x="8" y="0"/>
                </a:moveTo>
                <a:cubicBezTo>
                  <a:pt x="64" y="56"/>
                  <a:pt x="121" y="112"/>
                  <a:pt x="120" y="176"/>
                </a:cubicBezTo>
                <a:cubicBezTo>
                  <a:pt x="119" y="240"/>
                  <a:pt x="59" y="312"/>
                  <a:pt x="0" y="38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60" name="Line 156"/>
          <p:cNvSpPr>
            <a:spLocks noChangeShapeType="1"/>
          </p:cNvSpPr>
          <p:nvPr/>
        </p:nvSpPr>
        <p:spPr bwMode="auto">
          <a:xfrm>
            <a:off x="938213" y="1839913"/>
            <a:ext cx="1423987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76061" name="Freeform 157"/>
          <p:cNvSpPr>
            <a:spLocks/>
          </p:cNvSpPr>
          <p:nvPr/>
        </p:nvSpPr>
        <p:spPr bwMode="auto">
          <a:xfrm>
            <a:off x="2047875" y="1620838"/>
            <a:ext cx="73025" cy="450850"/>
          </a:xfrm>
          <a:custGeom>
            <a:avLst/>
            <a:gdLst>
              <a:gd name="T0" fmla="*/ 2147483647 w 73"/>
              <a:gd name="T1" fmla="*/ 0 h 444"/>
              <a:gd name="T2" fmla="*/ 2147483647 w 73"/>
              <a:gd name="T3" fmla="*/ 2147483647 h 444"/>
              <a:gd name="T4" fmla="*/ 0 w 73"/>
              <a:gd name="T5" fmla="*/ 2147483647 h 444"/>
              <a:gd name="T6" fmla="*/ 0 60000 65536"/>
              <a:gd name="T7" fmla="*/ 0 60000 65536"/>
              <a:gd name="T8" fmla="*/ 0 60000 65536"/>
              <a:gd name="T9" fmla="*/ 0 w 73"/>
              <a:gd name="T10" fmla="*/ 0 h 444"/>
              <a:gd name="T11" fmla="*/ 73 w 73"/>
              <a:gd name="T12" fmla="*/ 444 h 4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3" h="444">
                <a:moveTo>
                  <a:pt x="4" y="0"/>
                </a:moveTo>
                <a:cubicBezTo>
                  <a:pt x="38" y="71"/>
                  <a:pt x="73" y="142"/>
                  <a:pt x="72" y="216"/>
                </a:cubicBezTo>
                <a:cubicBezTo>
                  <a:pt x="71" y="290"/>
                  <a:pt x="35" y="367"/>
                  <a:pt x="0" y="44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62" name="Rectangle 158"/>
          <p:cNvSpPr>
            <a:spLocks noChangeArrowheads="1"/>
          </p:cNvSpPr>
          <p:nvPr/>
        </p:nvSpPr>
        <p:spPr bwMode="auto">
          <a:xfrm>
            <a:off x="714375" y="1820863"/>
            <a:ext cx="57150" cy="55562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grpSp>
        <p:nvGrpSpPr>
          <p:cNvPr id="1276063" name="Group 159"/>
          <p:cNvGrpSpPr>
            <a:grpSpLocks/>
          </p:cNvGrpSpPr>
          <p:nvPr/>
        </p:nvGrpSpPr>
        <p:grpSpPr bwMode="auto">
          <a:xfrm>
            <a:off x="279400" y="898525"/>
            <a:ext cx="2959100" cy="1955800"/>
            <a:chOff x="2576" y="-304"/>
            <a:chExt cx="3056" cy="2048"/>
          </a:xfrm>
        </p:grpSpPr>
        <p:grpSp>
          <p:nvGrpSpPr>
            <p:cNvPr id="76832" name="Group 160"/>
            <p:cNvGrpSpPr>
              <a:grpSpLocks/>
            </p:cNvGrpSpPr>
            <p:nvPr/>
          </p:nvGrpSpPr>
          <p:grpSpPr bwMode="auto">
            <a:xfrm>
              <a:off x="2576" y="-304"/>
              <a:ext cx="3056" cy="2048"/>
              <a:chOff x="2840" y="-320"/>
              <a:chExt cx="3056" cy="2048"/>
            </a:xfrm>
          </p:grpSpPr>
          <p:grpSp>
            <p:nvGrpSpPr>
              <p:cNvPr id="76851" name="Group 161"/>
              <p:cNvGrpSpPr>
                <a:grpSpLocks/>
              </p:cNvGrpSpPr>
              <p:nvPr/>
            </p:nvGrpSpPr>
            <p:grpSpPr bwMode="auto">
              <a:xfrm>
                <a:off x="2840" y="-320"/>
                <a:ext cx="3056" cy="2048"/>
                <a:chOff x="2840" y="-320"/>
                <a:chExt cx="3056" cy="2048"/>
              </a:xfrm>
            </p:grpSpPr>
            <p:sp>
              <p:nvSpPr>
                <p:cNvPr id="76853" name="Rectangle 162"/>
                <p:cNvSpPr>
                  <a:spLocks noChangeArrowheads="1"/>
                </p:cNvSpPr>
                <p:nvPr/>
              </p:nvSpPr>
              <p:spPr bwMode="auto">
                <a:xfrm>
                  <a:off x="2840" y="-320"/>
                  <a:ext cx="3056" cy="2048"/>
                </a:xfrm>
                <a:prstGeom prst="rect">
                  <a:avLst/>
                </a:prstGeom>
                <a:solidFill>
                  <a:schemeClr val="tx1"/>
                </a:solidFill>
                <a:ln w="1587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pic>
              <p:nvPicPr>
                <p:cNvPr id="76854" name="Picture 163"/>
                <p:cNvPicPr>
                  <a:picLocks noChangeAspect="1" noChangeArrowheads="1"/>
                </p:cNvPicPr>
                <p:nvPr/>
              </p:nvPicPr>
              <p:blipFill>
                <a:blip r:embed="rId5"/>
                <a:srcRect/>
                <a:stretch>
                  <a:fillRect/>
                </a:stretch>
              </p:blipFill>
              <p:spPr bwMode="auto">
                <a:xfrm>
                  <a:off x="3136" y="357"/>
                  <a:ext cx="2502" cy="6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76855" name="Line 164"/>
                <p:cNvSpPr>
                  <a:spLocks noChangeShapeType="1"/>
                </p:cNvSpPr>
                <p:nvPr/>
              </p:nvSpPr>
              <p:spPr bwMode="auto">
                <a:xfrm flipH="1" flipV="1">
                  <a:off x="3528" y="109"/>
                  <a:ext cx="81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6" name="Line 165"/>
                <p:cNvSpPr>
                  <a:spLocks noChangeShapeType="1"/>
                </p:cNvSpPr>
                <p:nvPr/>
              </p:nvSpPr>
              <p:spPr bwMode="auto">
                <a:xfrm flipH="1">
                  <a:off x="3552" y="966"/>
                  <a:ext cx="73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7" name="Line 166"/>
                <p:cNvSpPr>
                  <a:spLocks noChangeShapeType="1"/>
                </p:cNvSpPr>
                <p:nvPr/>
              </p:nvSpPr>
              <p:spPr bwMode="auto">
                <a:xfrm flipH="1" flipV="1">
                  <a:off x="3846" y="100"/>
                  <a:ext cx="40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8" name="Line 167"/>
                <p:cNvSpPr>
                  <a:spLocks noChangeShapeType="1"/>
                </p:cNvSpPr>
                <p:nvPr/>
              </p:nvSpPr>
              <p:spPr bwMode="auto">
                <a:xfrm flipH="1">
                  <a:off x="3862" y="991"/>
                  <a:ext cx="49" cy="292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9" name="Line 168"/>
                <p:cNvSpPr>
                  <a:spLocks noChangeShapeType="1"/>
                </p:cNvSpPr>
                <p:nvPr/>
              </p:nvSpPr>
              <p:spPr bwMode="auto">
                <a:xfrm flipV="1">
                  <a:off x="4213" y="74"/>
                  <a:ext cx="1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0" name="Line 169"/>
                <p:cNvSpPr>
                  <a:spLocks noChangeShapeType="1"/>
                </p:cNvSpPr>
                <p:nvPr/>
              </p:nvSpPr>
              <p:spPr bwMode="auto">
                <a:xfrm>
                  <a:off x="4229" y="1017"/>
                  <a:ext cx="1" cy="266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1" name="Line 170"/>
                <p:cNvSpPr>
                  <a:spLocks noChangeShapeType="1"/>
                </p:cNvSpPr>
                <p:nvPr/>
              </p:nvSpPr>
              <p:spPr bwMode="auto">
                <a:xfrm flipV="1">
                  <a:off x="4563" y="100"/>
                  <a:ext cx="25" cy="21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2" name="Line 171"/>
                <p:cNvSpPr>
                  <a:spLocks noChangeShapeType="1"/>
                </p:cNvSpPr>
                <p:nvPr/>
              </p:nvSpPr>
              <p:spPr bwMode="auto">
                <a:xfrm>
                  <a:off x="4580" y="1034"/>
                  <a:ext cx="49" cy="275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3" name="Line 172"/>
                <p:cNvSpPr>
                  <a:spLocks noChangeShapeType="1"/>
                </p:cNvSpPr>
                <p:nvPr/>
              </p:nvSpPr>
              <p:spPr bwMode="auto">
                <a:xfrm flipV="1">
                  <a:off x="4873" y="91"/>
                  <a:ext cx="114" cy="223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4" name="Line 173"/>
                <p:cNvSpPr>
                  <a:spLocks noChangeShapeType="1"/>
                </p:cNvSpPr>
                <p:nvPr/>
              </p:nvSpPr>
              <p:spPr bwMode="auto">
                <a:xfrm>
                  <a:off x="4898" y="1026"/>
                  <a:ext cx="122" cy="27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76852" name="Rectangle 174"/>
              <p:cNvSpPr>
                <a:spLocks noChangeArrowheads="1"/>
              </p:cNvSpPr>
              <p:nvPr/>
            </p:nvSpPr>
            <p:spPr bwMode="auto">
              <a:xfrm>
                <a:off x="3246" y="666"/>
                <a:ext cx="57" cy="60"/>
              </a:xfrm>
              <a:prstGeom prst="rect">
                <a:avLst/>
              </a:prstGeom>
              <a:solidFill>
                <a:schemeClr val="accent1"/>
              </a:solidFill>
              <a:ln w="158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76833" name="Freeform 175"/>
            <p:cNvSpPr>
              <a:spLocks/>
            </p:cNvSpPr>
            <p:nvPr/>
          </p:nvSpPr>
          <p:spPr bwMode="auto">
            <a:xfrm>
              <a:off x="3656" y="-92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4" name="Freeform 176"/>
            <p:cNvSpPr>
              <a:spLocks/>
            </p:cNvSpPr>
            <p:nvPr/>
          </p:nvSpPr>
          <p:spPr bwMode="auto">
            <a:xfrm flipV="1">
              <a:off x="3640" y="1388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5" name="Freeform 177"/>
            <p:cNvSpPr>
              <a:spLocks/>
            </p:cNvSpPr>
            <p:nvPr/>
          </p:nvSpPr>
          <p:spPr bwMode="auto">
            <a:xfrm>
              <a:off x="3528" y="-184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6" name="Freeform 178"/>
            <p:cNvSpPr>
              <a:spLocks/>
            </p:cNvSpPr>
            <p:nvPr/>
          </p:nvSpPr>
          <p:spPr bwMode="auto">
            <a:xfrm flipV="1">
              <a:off x="3520" y="1432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7" name="Freeform 179"/>
            <p:cNvSpPr>
              <a:spLocks/>
            </p:cNvSpPr>
            <p:nvPr/>
          </p:nvSpPr>
          <p:spPr bwMode="auto">
            <a:xfrm>
              <a:off x="3304" y="-276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8" name="Freeform 180"/>
            <p:cNvSpPr>
              <a:spLocks/>
            </p:cNvSpPr>
            <p:nvPr/>
          </p:nvSpPr>
          <p:spPr bwMode="auto">
            <a:xfrm flipV="1">
              <a:off x="3272" y="1460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9" name="Rectangle 181"/>
            <p:cNvSpPr>
              <a:spLocks noChangeArrowheads="1"/>
            </p:cNvSpPr>
            <p:nvPr/>
          </p:nvSpPr>
          <p:spPr bwMode="auto">
            <a:xfrm>
              <a:off x="3120" y="21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0" name="Rectangle 182"/>
            <p:cNvSpPr>
              <a:spLocks noChangeArrowheads="1"/>
            </p:cNvSpPr>
            <p:nvPr/>
          </p:nvSpPr>
          <p:spPr bwMode="auto">
            <a:xfrm>
              <a:off x="3368" y="112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1" name="Rectangle 183"/>
            <p:cNvSpPr>
              <a:spLocks noChangeArrowheads="1"/>
            </p:cNvSpPr>
            <p:nvPr/>
          </p:nvSpPr>
          <p:spPr bwMode="auto">
            <a:xfrm>
              <a:off x="3704" y="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2" name="Rectangle 184"/>
            <p:cNvSpPr>
              <a:spLocks noChangeArrowheads="1"/>
            </p:cNvSpPr>
            <p:nvPr/>
          </p:nvSpPr>
          <p:spPr bwMode="auto">
            <a:xfrm>
              <a:off x="4032" y="0"/>
              <a:ext cx="152" cy="64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3" name="Rectangle 185"/>
            <p:cNvSpPr>
              <a:spLocks noChangeArrowheads="1"/>
            </p:cNvSpPr>
            <p:nvPr/>
          </p:nvSpPr>
          <p:spPr bwMode="auto">
            <a:xfrm>
              <a:off x="4408" y="5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4" name="Rectangle 186"/>
            <p:cNvSpPr>
              <a:spLocks noChangeArrowheads="1"/>
            </p:cNvSpPr>
            <p:nvPr/>
          </p:nvSpPr>
          <p:spPr bwMode="auto">
            <a:xfrm>
              <a:off x="4760" y="12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5" name="Rectangle 187"/>
            <p:cNvSpPr>
              <a:spLocks noChangeArrowheads="1"/>
            </p:cNvSpPr>
            <p:nvPr/>
          </p:nvSpPr>
          <p:spPr bwMode="auto">
            <a:xfrm>
              <a:off x="3096" y="112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6" name="Rectangle 188"/>
            <p:cNvSpPr>
              <a:spLocks noChangeArrowheads="1"/>
            </p:cNvSpPr>
            <p:nvPr/>
          </p:nvSpPr>
          <p:spPr bwMode="auto">
            <a:xfrm>
              <a:off x="3384" y="12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7" name="Rectangle 189"/>
            <p:cNvSpPr>
              <a:spLocks noChangeArrowheads="1"/>
            </p:cNvSpPr>
            <p:nvPr/>
          </p:nvSpPr>
          <p:spPr bwMode="auto">
            <a:xfrm>
              <a:off x="3736" y="129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8" name="Rectangle 190"/>
            <p:cNvSpPr>
              <a:spLocks noChangeArrowheads="1"/>
            </p:cNvSpPr>
            <p:nvPr/>
          </p:nvSpPr>
          <p:spPr bwMode="auto">
            <a:xfrm>
              <a:off x="4104" y="1360"/>
              <a:ext cx="136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9" name="Rectangle 191"/>
            <p:cNvSpPr>
              <a:spLocks noChangeArrowheads="1"/>
            </p:cNvSpPr>
            <p:nvPr/>
          </p:nvSpPr>
          <p:spPr bwMode="auto">
            <a:xfrm>
              <a:off x="4488" y="128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50" name="Rectangle 192"/>
            <p:cNvSpPr>
              <a:spLocks noChangeArrowheads="1"/>
            </p:cNvSpPr>
            <p:nvPr/>
          </p:nvSpPr>
          <p:spPr bwMode="auto">
            <a:xfrm>
              <a:off x="4784" y="1224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  <p:grpSp>
        <p:nvGrpSpPr>
          <p:cNvPr id="1276097" name="Group 193"/>
          <p:cNvGrpSpPr>
            <a:grpSpLocks/>
          </p:cNvGrpSpPr>
          <p:nvPr/>
        </p:nvGrpSpPr>
        <p:grpSpPr bwMode="auto">
          <a:xfrm>
            <a:off x="265113" y="904875"/>
            <a:ext cx="2965450" cy="1928813"/>
            <a:chOff x="2284" y="0"/>
            <a:chExt cx="3068" cy="2080"/>
          </a:xfrm>
        </p:grpSpPr>
        <p:sp>
          <p:nvSpPr>
            <p:cNvPr id="76830" name="Rectangle 194"/>
            <p:cNvSpPr>
              <a:spLocks noChangeArrowheads="1"/>
            </p:cNvSpPr>
            <p:nvPr/>
          </p:nvSpPr>
          <p:spPr bwMode="auto">
            <a:xfrm>
              <a:off x="2284" y="0"/>
              <a:ext cx="3068" cy="2080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76831" name="Picture 195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0" y="648"/>
              <a:ext cx="2496" cy="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76100" name="Oval 196"/>
          <p:cNvSpPr>
            <a:spLocks noChangeArrowheads="1"/>
          </p:cNvSpPr>
          <p:nvPr/>
        </p:nvSpPr>
        <p:spPr bwMode="auto">
          <a:xfrm>
            <a:off x="1700213" y="1773238"/>
            <a:ext cx="107950" cy="95250"/>
          </a:xfrm>
          <a:prstGeom prst="ellipse">
            <a:avLst/>
          </a:prstGeom>
          <a:solidFill>
            <a:srgbClr val="000000"/>
          </a:solidFill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1" name="Oval 197"/>
          <p:cNvSpPr>
            <a:spLocks noChangeArrowheads="1"/>
          </p:cNvSpPr>
          <p:nvPr/>
        </p:nvSpPr>
        <p:spPr bwMode="auto">
          <a:xfrm>
            <a:off x="1582738" y="1670050"/>
            <a:ext cx="331787" cy="3016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2" name="Oval 198"/>
          <p:cNvSpPr>
            <a:spLocks noChangeArrowheads="1"/>
          </p:cNvSpPr>
          <p:nvPr/>
        </p:nvSpPr>
        <p:spPr bwMode="auto">
          <a:xfrm>
            <a:off x="1389063" y="1501775"/>
            <a:ext cx="720725" cy="6445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3" name="Oval 199"/>
          <p:cNvSpPr>
            <a:spLocks noChangeArrowheads="1"/>
          </p:cNvSpPr>
          <p:nvPr/>
        </p:nvSpPr>
        <p:spPr bwMode="auto">
          <a:xfrm>
            <a:off x="1187450" y="1341438"/>
            <a:ext cx="1130300" cy="9874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4" name="Oval 200"/>
          <p:cNvSpPr>
            <a:spLocks noChangeArrowheads="1"/>
          </p:cNvSpPr>
          <p:nvPr/>
        </p:nvSpPr>
        <p:spPr bwMode="auto">
          <a:xfrm>
            <a:off x="949325" y="1128713"/>
            <a:ext cx="1616075" cy="14224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5" name="Oval 201"/>
          <p:cNvSpPr>
            <a:spLocks noChangeArrowheads="1"/>
          </p:cNvSpPr>
          <p:nvPr/>
        </p:nvSpPr>
        <p:spPr bwMode="auto">
          <a:xfrm>
            <a:off x="476250" y="717550"/>
            <a:ext cx="2552700" cy="220027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6" name="Oval 202"/>
          <p:cNvSpPr>
            <a:spLocks noChangeArrowheads="1"/>
          </p:cNvSpPr>
          <p:nvPr/>
        </p:nvSpPr>
        <p:spPr bwMode="auto">
          <a:xfrm>
            <a:off x="88900" y="366713"/>
            <a:ext cx="3327400" cy="2887662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27559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275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1275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275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1275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60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5910" grpId="0" animBg="1"/>
      <p:bldP spid="1275911" grpId="0" animBg="1"/>
      <p:bldP spid="1275912" grpId="0" animBg="1"/>
      <p:bldP spid="1275913" grpId="0" animBg="1"/>
      <p:bldP spid="1276054" grpId="0" animBg="1"/>
      <p:bldP spid="1276056" grpId="0" animBg="1"/>
      <p:bldP spid="1276056" grpId="1" animBg="1"/>
      <p:bldP spid="1276057" grpId="0" animBg="1"/>
      <p:bldP spid="1276057" grpId="1" animBg="1"/>
      <p:bldP spid="1276058" grpId="0" animBg="1"/>
      <p:bldP spid="1276058" grpId="1" animBg="1"/>
      <p:bldP spid="1276059" grpId="0" animBg="1"/>
      <p:bldP spid="1276059" grpId="1" animBg="1"/>
      <p:bldP spid="1276060" grpId="0" animBg="1"/>
      <p:bldP spid="1276060" grpId="1" animBg="1"/>
      <p:bldP spid="1276061" grpId="0" animBg="1"/>
      <p:bldP spid="1276061" grpId="1" animBg="1"/>
      <p:bldP spid="1276062" grpId="0" animBg="1"/>
      <p:bldP spid="1276100" grpId="0" animBg="1"/>
      <p:bldP spid="1276101" grpId="0" animBg="1"/>
      <p:bldP spid="1276102" grpId="0" animBg="1"/>
      <p:bldP spid="1276103" grpId="0" animBg="1"/>
      <p:bldP spid="1276104" grpId="0" animBg="1"/>
      <p:bldP spid="1276105" grpId="0" animBg="1"/>
      <p:bldP spid="127610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44" name="Rectangle 4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Function of the Explosive Filling (1)</a:t>
            </a:r>
          </a:p>
        </p:txBody>
      </p:sp>
      <p:grpSp>
        <p:nvGrpSpPr>
          <p:cNvPr id="1341445" name="Group 51"/>
          <p:cNvGrpSpPr>
            <a:grpSpLocks/>
          </p:cNvGrpSpPr>
          <p:nvPr/>
        </p:nvGrpSpPr>
        <p:grpSpPr bwMode="auto">
          <a:xfrm>
            <a:off x="3105150" y="3441700"/>
            <a:ext cx="3994150" cy="2044700"/>
            <a:chOff x="248" y="640"/>
            <a:chExt cx="2472" cy="1232"/>
          </a:xfrm>
        </p:grpSpPr>
        <p:sp>
          <p:nvSpPr>
            <p:cNvPr id="34820" name="Rectangle 34"/>
            <p:cNvSpPr>
              <a:spLocks noChangeArrowheads="1"/>
            </p:cNvSpPr>
            <p:nvPr/>
          </p:nvSpPr>
          <p:spPr bwMode="auto">
            <a:xfrm>
              <a:off x="248" y="640"/>
              <a:ext cx="2472" cy="1232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34821" name="Picture 5" descr="H:\DATA\PICS\GlascoedShell.jpg"/>
            <p:cNvPicPr>
              <a:picLocks noChangeAspect="1" noChangeArrowheads="1"/>
            </p:cNvPicPr>
            <p:nvPr/>
          </p:nvPicPr>
          <p:blipFill>
            <a:blip r:embed="rId2" r:link="rId3"/>
            <a:srcRect/>
            <a:stretch>
              <a:fillRect/>
            </a:stretch>
          </p:blipFill>
          <p:spPr bwMode="auto">
            <a:xfrm>
              <a:off x="280" y="965"/>
              <a:ext cx="2419" cy="6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41448" name="Rectangle 8"/>
          <p:cNvSpPr>
            <a:spLocks noChangeArrowheads="1"/>
          </p:cNvSpPr>
          <p:nvPr/>
        </p:nvSpPr>
        <p:spPr bwMode="auto">
          <a:xfrm>
            <a:off x="673100" y="1122363"/>
            <a:ext cx="4572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sz="2000"/>
              <a:t> Sequence of events:</a:t>
            </a:r>
          </a:p>
          <a:p>
            <a:pPr lvl="1">
              <a:buFontTx/>
              <a:buChar char="•"/>
            </a:pPr>
            <a:r>
              <a:rPr lang="en-GB" sz="2000"/>
              <a:t> Initiation</a:t>
            </a:r>
          </a:p>
          <a:p>
            <a:pPr lvl="1">
              <a:buFontTx/>
              <a:buChar char="•"/>
            </a:pPr>
            <a:r>
              <a:rPr lang="en-GB" sz="2000"/>
              <a:t> Detonation run</a:t>
            </a:r>
          </a:p>
          <a:p>
            <a:pPr lvl="1">
              <a:buFontTx/>
              <a:buChar char="•"/>
            </a:pPr>
            <a:r>
              <a:rPr lang="en-GB" sz="2000"/>
              <a:t> Fragmentation</a:t>
            </a:r>
          </a:p>
          <a:p>
            <a:pPr lvl="1">
              <a:buFontTx/>
              <a:buChar char="•"/>
            </a:pPr>
            <a:r>
              <a:rPr lang="en-GB" sz="2000"/>
              <a:t> Blast</a:t>
            </a:r>
          </a:p>
        </p:txBody>
      </p:sp>
    </p:spTree>
    <p:extLst>
      <p:ext uri="{BB962C8B-B14F-4D97-AF65-F5344CB8AC3E}">
        <p14:creationId xmlns:p14="http://schemas.microsoft.com/office/powerpoint/2010/main" val="184788348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4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7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(2)  </a:t>
            </a:r>
          </a:p>
        </p:txBody>
      </p:sp>
      <p:sp>
        <p:nvSpPr>
          <p:cNvPr id="35842" name="Text Box 65"/>
          <p:cNvSpPr txBox="1">
            <a:spLocks noChangeArrowheads="1"/>
          </p:cNvSpPr>
          <p:nvPr/>
        </p:nvSpPr>
        <p:spPr bwMode="auto">
          <a:xfrm>
            <a:off x="635000" y="876300"/>
            <a:ext cx="5829300" cy="3968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/>
              <a:t>Initiation: Explosive train</a:t>
            </a:r>
          </a:p>
        </p:txBody>
      </p:sp>
      <p:sp>
        <p:nvSpPr>
          <p:cNvPr id="1557570" name="Rectangle 66"/>
          <p:cNvSpPr>
            <a:spLocks noChangeArrowheads="1"/>
          </p:cNvSpPr>
          <p:nvPr/>
        </p:nvSpPr>
        <p:spPr bwMode="auto">
          <a:xfrm>
            <a:off x="1320800" y="4375150"/>
            <a:ext cx="279400" cy="254000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1" name="Rectangle 67"/>
          <p:cNvSpPr>
            <a:spLocks noChangeArrowheads="1"/>
          </p:cNvSpPr>
          <p:nvPr/>
        </p:nvSpPr>
        <p:spPr bwMode="auto">
          <a:xfrm>
            <a:off x="2540000" y="4051300"/>
            <a:ext cx="1625600" cy="889000"/>
          </a:xfrm>
          <a:prstGeom prst="rect">
            <a:avLst/>
          </a:prstGeom>
          <a:solidFill>
            <a:srgbClr val="FFCCFF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2" name="Rectangle 68"/>
          <p:cNvSpPr>
            <a:spLocks noChangeArrowheads="1"/>
          </p:cNvSpPr>
          <p:nvPr/>
        </p:nvSpPr>
        <p:spPr bwMode="auto">
          <a:xfrm>
            <a:off x="5245100" y="3898900"/>
            <a:ext cx="2425700" cy="1257300"/>
          </a:xfrm>
          <a:prstGeom prst="rect">
            <a:avLst/>
          </a:prstGeom>
          <a:solidFill>
            <a:schemeClr val="accent2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3" name="Text Box 69"/>
          <p:cNvSpPr txBox="1">
            <a:spLocks noChangeArrowheads="1"/>
          </p:cNvSpPr>
          <p:nvPr/>
        </p:nvSpPr>
        <p:spPr bwMode="auto">
          <a:xfrm>
            <a:off x="965200" y="5346700"/>
            <a:ext cx="11684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Primary Explosive</a:t>
            </a:r>
          </a:p>
        </p:txBody>
      </p:sp>
      <p:sp>
        <p:nvSpPr>
          <p:cNvPr id="1557574" name="Text Box 70"/>
          <p:cNvSpPr txBox="1">
            <a:spLocks noChangeArrowheads="1"/>
          </p:cNvSpPr>
          <p:nvPr/>
        </p:nvSpPr>
        <p:spPr bwMode="auto">
          <a:xfrm>
            <a:off x="2933700" y="4330700"/>
            <a:ext cx="9144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>
                <a:solidFill>
                  <a:srgbClr val="000000"/>
                </a:solidFill>
              </a:rPr>
              <a:t>Booster</a:t>
            </a:r>
          </a:p>
        </p:txBody>
      </p:sp>
      <p:sp>
        <p:nvSpPr>
          <p:cNvPr id="1557575" name="Text Box 71"/>
          <p:cNvSpPr txBox="1">
            <a:spLocks noChangeArrowheads="1"/>
          </p:cNvSpPr>
          <p:nvPr/>
        </p:nvSpPr>
        <p:spPr bwMode="auto">
          <a:xfrm>
            <a:off x="2895600" y="5257800"/>
            <a:ext cx="13589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Intermediate Explosive</a:t>
            </a:r>
          </a:p>
        </p:txBody>
      </p:sp>
      <p:sp>
        <p:nvSpPr>
          <p:cNvPr id="1557576" name="Text Box 72"/>
          <p:cNvSpPr txBox="1">
            <a:spLocks noChangeArrowheads="1"/>
          </p:cNvSpPr>
          <p:nvPr/>
        </p:nvSpPr>
        <p:spPr bwMode="auto">
          <a:xfrm>
            <a:off x="5829300" y="4394200"/>
            <a:ext cx="12954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>
                <a:solidFill>
                  <a:srgbClr val="000000"/>
                </a:solidFill>
              </a:rPr>
              <a:t>Main Charge</a:t>
            </a:r>
          </a:p>
        </p:txBody>
      </p:sp>
      <p:sp>
        <p:nvSpPr>
          <p:cNvPr id="1557577" name="Text Box 73"/>
          <p:cNvSpPr txBox="1">
            <a:spLocks noChangeArrowheads="1"/>
          </p:cNvSpPr>
          <p:nvPr/>
        </p:nvSpPr>
        <p:spPr bwMode="auto">
          <a:xfrm>
            <a:off x="6057900" y="5346700"/>
            <a:ext cx="10033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 Secondary Explosive</a:t>
            </a:r>
          </a:p>
        </p:txBody>
      </p:sp>
      <p:sp>
        <p:nvSpPr>
          <p:cNvPr id="1557578" name="Text Box 74"/>
          <p:cNvSpPr txBox="1">
            <a:spLocks noChangeArrowheads="1"/>
          </p:cNvSpPr>
          <p:nvPr/>
        </p:nvSpPr>
        <p:spPr bwMode="auto">
          <a:xfrm>
            <a:off x="1054100" y="4787900"/>
            <a:ext cx="10160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/>
              <a:t>Initiator</a:t>
            </a:r>
          </a:p>
        </p:txBody>
      </p:sp>
      <p:grpSp>
        <p:nvGrpSpPr>
          <p:cNvPr id="35852" name="Group 51"/>
          <p:cNvGrpSpPr>
            <a:grpSpLocks/>
          </p:cNvGrpSpPr>
          <p:nvPr/>
        </p:nvGrpSpPr>
        <p:grpSpPr bwMode="auto">
          <a:xfrm>
            <a:off x="2559050" y="1574800"/>
            <a:ext cx="3994150" cy="2044700"/>
            <a:chOff x="248" y="640"/>
            <a:chExt cx="2472" cy="1232"/>
          </a:xfrm>
        </p:grpSpPr>
        <p:sp>
          <p:nvSpPr>
            <p:cNvPr id="35859" name="Rectangle 34"/>
            <p:cNvSpPr>
              <a:spLocks noChangeArrowheads="1"/>
            </p:cNvSpPr>
            <p:nvPr/>
          </p:nvSpPr>
          <p:spPr bwMode="auto">
            <a:xfrm>
              <a:off x="248" y="640"/>
              <a:ext cx="2472" cy="1232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35860" name="Picture 5" descr="H:\DATA\PICS\GlascoedShell.jpg"/>
            <p:cNvPicPr>
              <a:picLocks noChangeAspect="1" noChangeArrowheads="1"/>
            </p:cNvPicPr>
            <p:nvPr/>
          </p:nvPicPr>
          <p:blipFill>
            <a:blip r:embed="rId2" r:link="rId3"/>
            <a:srcRect/>
            <a:stretch>
              <a:fillRect/>
            </a:stretch>
          </p:blipFill>
          <p:spPr bwMode="auto">
            <a:xfrm>
              <a:off x="280" y="965"/>
              <a:ext cx="2419" cy="6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5853" name="Rectangle 60"/>
          <p:cNvSpPr>
            <a:spLocks noChangeArrowheads="1"/>
          </p:cNvSpPr>
          <p:nvPr/>
        </p:nvSpPr>
        <p:spPr bwMode="auto">
          <a:xfrm>
            <a:off x="2773363" y="2590800"/>
            <a:ext cx="90487" cy="92075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56" name="Line 52"/>
          <p:cNvSpPr>
            <a:spLocks noChangeShapeType="1"/>
          </p:cNvSpPr>
          <p:nvPr/>
        </p:nvSpPr>
        <p:spPr bwMode="auto">
          <a:xfrm>
            <a:off x="1625600" y="2636838"/>
            <a:ext cx="1123950" cy="0"/>
          </a:xfrm>
          <a:prstGeom prst="line">
            <a:avLst/>
          </a:prstGeom>
          <a:noFill/>
          <a:ln w="7620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79" name="Line 75"/>
          <p:cNvSpPr>
            <a:spLocks noChangeShapeType="1"/>
          </p:cNvSpPr>
          <p:nvPr/>
        </p:nvSpPr>
        <p:spPr bwMode="auto">
          <a:xfrm>
            <a:off x="1638300" y="4508500"/>
            <a:ext cx="876300" cy="0"/>
          </a:xfrm>
          <a:prstGeom prst="line">
            <a:avLst/>
          </a:prstGeom>
          <a:noFill/>
          <a:ln w="9525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1" name="Line 77"/>
          <p:cNvSpPr>
            <a:spLocks noChangeShapeType="1"/>
          </p:cNvSpPr>
          <p:nvPr/>
        </p:nvSpPr>
        <p:spPr bwMode="auto">
          <a:xfrm>
            <a:off x="4216400" y="4495800"/>
            <a:ext cx="990600" cy="0"/>
          </a:xfrm>
          <a:prstGeom prst="line">
            <a:avLst/>
          </a:prstGeom>
          <a:noFill/>
          <a:ln w="57150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3" name="Line 79"/>
          <p:cNvSpPr>
            <a:spLocks noChangeShapeType="1"/>
          </p:cNvSpPr>
          <p:nvPr/>
        </p:nvSpPr>
        <p:spPr bwMode="auto">
          <a:xfrm>
            <a:off x="2881313" y="2633663"/>
            <a:ext cx="17145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4" name="Line 80"/>
          <p:cNvSpPr>
            <a:spLocks noChangeShapeType="1"/>
          </p:cNvSpPr>
          <p:nvPr/>
        </p:nvSpPr>
        <p:spPr bwMode="auto">
          <a:xfrm>
            <a:off x="3071813" y="2633663"/>
            <a:ext cx="1004887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3456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57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557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57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57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57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57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557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57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57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57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557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7570" grpId="0" animBg="1"/>
      <p:bldP spid="1557571" grpId="0" animBg="1"/>
      <p:bldP spid="1557572" grpId="0" animBg="1"/>
      <p:bldP spid="1557573" grpId="0"/>
      <p:bldP spid="1557574" grpId="0"/>
      <p:bldP spid="1557575" grpId="0"/>
      <p:bldP spid="1557576" grpId="0"/>
      <p:bldP spid="1557577" grpId="0"/>
      <p:bldP spid="1557578" grpId="0"/>
      <p:bldP spid="1557556" grpId="0" animBg="1"/>
      <p:bldP spid="1557579" grpId="0" animBg="1"/>
      <p:bldP spid="1557581" grpId="0" animBg="1"/>
      <p:bldP spid="1557583" grpId="0" animBg="1"/>
      <p:bldP spid="155758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(3)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935038"/>
            <a:ext cx="8051800" cy="16827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Sequence of events:</a:t>
            </a:r>
          </a:p>
          <a:p>
            <a:pPr>
              <a:lnSpc>
                <a:spcPct val="80000"/>
              </a:lnSpc>
            </a:pPr>
            <a:r>
              <a:rPr lang="en-GB" sz="2400"/>
              <a:t>Main charge detonation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2000"/>
              <a:t>The shockwave transits, consumes and exits the explosive filling then interacts with its environment to create terminal effects</a:t>
            </a:r>
          </a:p>
          <a:p>
            <a:pPr>
              <a:lnSpc>
                <a:spcPct val="80000"/>
              </a:lnSpc>
            </a:pPr>
            <a:endParaRPr lang="en-GB" sz="2400"/>
          </a:p>
        </p:txBody>
      </p:sp>
      <p:sp>
        <p:nvSpPr>
          <p:cNvPr id="36867" name="Rectangle 15"/>
          <p:cNvSpPr>
            <a:spLocks noChangeArrowheads="1"/>
          </p:cNvSpPr>
          <p:nvPr/>
        </p:nvSpPr>
        <p:spPr bwMode="auto">
          <a:xfrm>
            <a:off x="2044700" y="2476500"/>
            <a:ext cx="4914900" cy="33401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pic>
        <p:nvPicPr>
          <p:cNvPr id="36868" name="Picture 16" descr="H:\DATA\PICS\GlascoedShell.jpg"/>
          <p:cNvPicPr>
            <a:picLocks noChangeAspect="1" noChangeArrowheads="1"/>
          </p:cNvPicPr>
          <p:nvPr/>
        </p:nvPicPr>
        <p:blipFill>
          <a:blip r:embed="rId2" r:link="rId3"/>
          <a:srcRect/>
          <a:stretch>
            <a:fillRect/>
          </a:stretch>
        </p:blipFill>
        <p:spPr bwMode="auto">
          <a:xfrm>
            <a:off x="2562225" y="3746500"/>
            <a:ext cx="39655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71857" name="Freeform 17"/>
          <p:cNvSpPr>
            <a:spLocks/>
          </p:cNvSpPr>
          <p:nvPr/>
        </p:nvSpPr>
        <p:spPr bwMode="auto">
          <a:xfrm>
            <a:off x="3130550" y="4157663"/>
            <a:ext cx="38100" cy="276225"/>
          </a:xfrm>
          <a:custGeom>
            <a:avLst/>
            <a:gdLst>
              <a:gd name="T0" fmla="*/ 0 w 24"/>
              <a:gd name="T1" fmla="*/ 0 h 160"/>
              <a:gd name="T2" fmla="*/ 2147483647 w 24"/>
              <a:gd name="T3" fmla="*/ 2147483647 h 160"/>
              <a:gd name="T4" fmla="*/ 0 w 24"/>
              <a:gd name="T5" fmla="*/ 2147483647 h 160"/>
              <a:gd name="T6" fmla="*/ 0 60000 65536"/>
              <a:gd name="T7" fmla="*/ 0 60000 65536"/>
              <a:gd name="T8" fmla="*/ 0 60000 65536"/>
              <a:gd name="T9" fmla="*/ 0 w 24"/>
              <a:gd name="T10" fmla="*/ 0 h 160"/>
              <a:gd name="T11" fmla="*/ 24 w 24"/>
              <a:gd name="T12" fmla="*/ 160 h 16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4" h="160">
                <a:moveTo>
                  <a:pt x="0" y="0"/>
                </a:moveTo>
                <a:cubicBezTo>
                  <a:pt x="12" y="18"/>
                  <a:pt x="24" y="37"/>
                  <a:pt x="24" y="64"/>
                </a:cubicBezTo>
                <a:cubicBezTo>
                  <a:pt x="24" y="91"/>
                  <a:pt x="12" y="125"/>
                  <a:pt x="0" y="160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58" name="Freeform 18"/>
          <p:cNvSpPr>
            <a:spLocks/>
          </p:cNvSpPr>
          <p:nvPr/>
        </p:nvSpPr>
        <p:spPr bwMode="auto">
          <a:xfrm>
            <a:off x="3327400" y="4060825"/>
            <a:ext cx="106363" cy="457200"/>
          </a:xfrm>
          <a:custGeom>
            <a:avLst/>
            <a:gdLst>
              <a:gd name="T0" fmla="*/ 2147483647 w 65"/>
              <a:gd name="T1" fmla="*/ 0 h 264"/>
              <a:gd name="T2" fmla="*/ 2147483647 w 65"/>
              <a:gd name="T3" fmla="*/ 2147483647 h 264"/>
              <a:gd name="T4" fmla="*/ 0 w 65"/>
              <a:gd name="T5" fmla="*/ 2147483647 h 264"/>
              <a:gd name="T6" fmla="*/ 0 60000 65536"/>
              <a:gd name="T7" fmla="*/ 0 60000 65536"/>
              <a:gd name="T8" fmla="*/ 0 60000 65536"/>
              <a:gd name="T9" fmla="*/ 0 w 65"/>
              <a:gd name="T10" fmla="*/ 0 h 264"/>
              <a:gd name="T11" fmla="*/ 65 w 65"/>
              <a:gd name="T12" fmla="*/ 264 h 2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5" h="264">
                <a:moveTo>
                  <a:pt x="8" y="0"/>
                </a:moveTo>
                <a:cubicBezTo>
                  <a:pt x="36" y="42"/>
                  <a:pt x="65" y="84"/>
                  <a:pt x="64" y="128"/>
                </a:cubicBezTo>
                <a:cubicBezTo>
                  <a:pt x="63" y="172"/>
                  <a:pt x="31" y="218"/>
                  <a:pt x="0" y="26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59" name="Freeform 19"/>
          <p:cNvSpPr>
            <a:spLocks/>
          </p:cNvSpPr>
          <p:nvPr/>
        </p:nvSpPr>
        <p:spPr bwMode="auto">
          <a:xfrm>
            <a:off x="3706813" y="4019550"/>
            <a:ext cx="131762" cy="539750"/>
          </a:xfrm>
          <a:custGeom>
            <a:avLst/>
            <a:gdLst>
              <a:gd name="T0" fmla="*/ 0 w 80"/>
              <a:gd name="T1" fmla="*/ 0 h 312"/>
              <a:gd name="T2" fmla="*/ 2147483647 w 80"/>
              <a:gd name="T3" fmla="*/ 2147483647 h 312"/>
              <a:gd name="T4" fmla="*/ 0 w 80"/>
              <a:gd name="T5" fmla="*/ 2147483647 h 312"/>
              <a:gd name="T6" fmla="*/ 0 60000 65536"/>
              <a:gd name="T7" fmla="*/ 0 60000 65536"/>
              <a:gd name="T8" fmla="*/ 0 60000 65536"/>
              <a:gd name="T9" fmla="*/ 0 w 80"/>
              <a:gd name="T10" fmla="*/ 0 h 312"/>
              <a:gd name="T11" fmla="*/ 80 w 80"/>
              <a:gd name="T12" fmla="*/ 312 h 3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0" h="312">
                <a:moveTo>
                  <a:pt x="0" y="0"/>
                </a:moveTo>
                <a:cubicBezTo>
                  <a:pt x="40" y="42"/>
                  <a:pt x="80" y="84"/>
                  <a:pt x="80" y="136"/>
                </a:cubicBezTo>
                <a:cubicBezTo>
                  <a:pt x="80" y="188"/>
                  <a:pt x="40" y="250"/>
                  <a:pt x="0" y="312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60" name="Freeform 20"/>
          <p:cNvSpPr>
            <a:spLocks/>
          </p:cNvSpPr>
          <p:nvPr/>
        </p:nvSpPr>
        <p:spPr bwMode="auto">
          <a:xfrm>
            <a:off x="4230688" y="3963988"/>
            <a:ext cx="198437" cy="665162"/>
          </a:xfrm>
          <a:custGeom>
            <a:avLst/>
            <a:gdLst>
              <a:gd name="T0" fmla="*/ 2147483647 w 121"/>
              <a:gd name="T1" fmla="*/ 0 h 384"/>
              <a:gd name="T2" fmla="*/ 2147483647 w 121"/>
              <a:gd name="T3" fmla="*/ 2147483647 h 384"/>
              <a:gd name="T4" fmla="*/ 0 w 121"/>
              <a:gd name="T5" fmla="*/ 2147483647 h 384"/>
              <a:gd name="T6" fmla="*/ 0 60000 65536"/>
              <a:gd name="T7" fmla="*/ 0 60000 65536"/>
              <a:gd name="T8" fmla="*/ 0 60000 65536"/>
              <a:gd name="T9" fmla="*/ 0 w 121"/>
              <a:gd name="T10" fmla="*/ 0 h 384"/>
              <a:gd name="T11" fmla="*/ 121 w 121"/>
              <a:gd name="T12" fmla="*/ 384 h 3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1" h="384">
                <a:moveTo>
                  <a:pt x="8" y="0"/>
                </a:moveTo>
                <a:cubicBezTo>
                  <a:pt x="64" y="56"/>
                  <a:pt x="121" y="112"/>
                  <a:pt x="120" y="176"/>
                </a:cubicBezTo>
                <a:cubicBezTo>
                  <a:pt x="119" y="240"/>
                  <a:pt x="59" y="312"/>
                  <a:pt x="0" y="38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61" name="Line 21"/>
          <p:cNvSpPr>
            <a:spLocks noChangeShapeType="1"/>
          </p:cNvSpPr>
          <p:nvPr/>
        </p:nvSpPr>
        <p:spPr bwMode="auto">
          <a:xfrm>
            <a:off x="3103563" y="4281488"/>
            <a:ext cx="2346325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71862" name="Freeform 22"/>
          <p:cNvSpPr>
            <a:spLocks/>
          </p:cNvSpPr>
          <p:nvPr/>
        </p:nvSpPr>
        <p:spPr bwMode="auto">
          <a:xfrm>
            <a:off x="4932363" y="3908425"/>
            <a:ext cx="120650" cy="768350"/>
          </a:xfrm>
          <a:custGeom>
            <a:avLst/>
            <a:gdLst>
              <a:gd name="T0" fmla="*/ 2147483647 w 73"/>
              <a:gd name="T1" fmla="*/ 0 h 444"/>
              <a:gd name="T2" fmla="*/ 2147483647 w 73"/>
              <a:gd name="T3" fmla="*/ 2147483647 h 444"/>
              <a:gd name="T4" fmla="*/ 0 w 73"/>
              <a:gd name="T5" fmla="*/ 2147483647 h 444"/>
              <a:gd name="T6" fmla="*/ 0 60000 65536"/>
              <a:gd name="T7" fmla="*/ 0 60000 65536"/>
              <a:gd name="T8" fmla="*/ 0 60000 65536"/>
              <a:gd name="T9" fmla="*/ 0 w 73"/>
              <a:gd name="T10" fmla="*/ 0 h 444"/>
              <a:gd name="T11" fmla="*/ 73 w 73"/>
              <a:gd name="T12" fmla="*/ 444 h 4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3" h="444">
                <a:moveTo>
                  <a:pt x="4" y="0"/>
                </a:moveTo>
                <a:cubicBezTo>
                  <a:pt x="38" y="71"/>
                  <a:pt x="73" y="142"/>
                  <a:pt x="72" y="216"/>
                </a:cubicBezTo>
                <a:cubicBezTo>
                  <a:pt x="71" y="290"/>
                  <a:pt x="35" y="367"/>
                  <a:pt x="0" y="44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6875" name="Rectangle 23"/>
          <p:cNvSpPr>
            <a:spLocks noChangeArrowheads="1"/>
          </p:cNvSpPr>
          <p:nvPr/>
        </p:nvSpPr>
        <p:spPr bwMode="auto">
          <a:xfrm>
            <a:off x="2736850" y="4248150"/>
            <a:ext cx="92075" cy="96838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6876" name="Text Box 60"/>
          <p:cNvSpPr txBox="1">
            <a:spLocks noChangeArrowheads="1"/>
          </p:cNvSpPr>
          <p:nvPr/>
        </p:nvSpPr>
        <p:spPr bwMode="auto">
          <a:xfrm>
            <a:off x="-292100" y="5918200"/>
            <a:ext cx="8597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3">
              <a:spcBef>
                <a:spcPct val="5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GB" sz="2000"/>
              <a:t> This event completed in approx 4 microseconds for a 105mm shell (VoD 8000m/s)</a:t>
            </a:r>
          </a:p>
        </p:txBody>
      </p:sp>
    </p:spTree>
    <p:extLst>
      <p:ext uri="{BB962C8B-B14F-4D97-AF65-F5344CB8AC3E}">
        <p14:creationId xmlns:p14="http://schemas.microsoft.com/office/powerpoint/2010/main" val="120552398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1857" grpId="0" animBg="1"/>
      <p:bldP spid="1571858" grpId="0" animBg="1"/>
      <p:bldP spid="1571859" grpId="0" animBg="1"/>
      <p:bldP spid="1571860" grpId="0" animBg="1"/>
      <p:bldP spid="1571861" grpId="0" animBg="1"/>
      <p:bldP spid="157186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(4)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935038"/>
            <a:ext cx="7518400" cy="20256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/>
              <a:t>Sequence of events:</a:t>
            </a:r>
          </a:p>
          <a:p>
            <a:pPr>
              <a:lnSpc>
                <a:spcPct val="80000"/>
              </a:lnSpc>
            </a:pPr>
            <a:r>
              <a:rPr lang="en-GB" sz="2000"/>
              <a:t>Fragmentation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Case acceleration, deformation then failure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Occurs when inner region of compressive hoop stress disappears and interior pressure is equal to yield stress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Atmospheric shock waves</a:t>
            </a:r>
            <a:br>
              <a:rPr lang="en-GB" sz="1800"/>
            </a:br>
            <a:endParaRPr lang="en-GB" sz="1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000"/>
          </a:p>
        </p:txBody>
      </p:sp>
      <p:grpSp>
        <p:nvGrpSpPr>
          <p:cNvPr id="1571926" name="Group 86"/>
          <p:cNvGrpSpPr>
            <a:grpSpLocks/>
          </p:cNvGrpSpPr>
          <p:nvPr/>
        </p:nvGrpSpPr>
        <p:grpSpPr bwMode="auto">
          <a:xfrm>
            <a:off x="2552700" y="3086100"/>
            <a:ext cx="4889500" cy="3327400"/>
            <a:chOff x="2576" y="-304"/>
            <a:chExt cx="3056" cy="2048"/>
          </a:xfrm>
        </p:grpSpPr>
        <p:grpSp>
          <p:nvGrpSpPr>
            <p:cNvPr id="38916" name="Group 58"/>
            <p:cNvGrpSpPr>
              <a:grpSpLocks/>
            </p:cNvGrpSpPr>
            <p:nvPr/>
          </p:nvGrpSpPr>
          <p:grpSpPr bwMode="auto">
            <a:xfrm>
              <a:off x="2576" y="-304"/>
              <a:ext cx="3056" cy="2048"/>
              <a:chOff x="2840" y="-320"/>
              <a:chExt cx="3056" cy="2048"/>
            </a:xfrm>
          </p:grpSpPr>
          <p:grpSp>
            <p:nvGrpSpPr>
              <p:cNvPr id="38935" name="Group 57"/>
              <p:cNvGrpSpPr>
                <a:grpSpLocks/>
              </p:cNvGrpSpPr>
              <p:nvPr/>
            </p:nvGrpSpPr>
            <p:grpSpPr bwMode="auto">
              <a:xfrm>
                <a:off x="2840" y="-320"/>
                <a:ext cx="3056" cy="2048"/>
                <a:chOff x="2840" y="-320"/>
                <a:chExt cx="3056" cy="2048"/>
              </a:xfrm>
            </p:grpSpPr>
            <p:sp>
              <p:nvSpPr>
                <p:cNvPr id="38937" name="Rectangle 42"/>
                <p:cNvSpPr>
                  <a:spLocks noChangeArrowheads="1"/>
                </p:cNvSpPr>
                <p:nvPr/>
              </p:nvSpPr>
              <p:spPr bwMode="auto">
                <a:xfrm>
                  <a:off x="2840" y="-320"/>
                  <a:ext cx="3056" cy="2048"/>
                </a:xfrm>
                <a:prstGeom prst="rect">
                  <a:avLst/>
                </a:prstGeom>
                <a:solidFill>
                  <a:schemeClr val="tx1"/>
                </a:solidFill>
                <a:ln w="1587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pic>
              <p:nvPicPr>
                <p:cNvPr id="38938" name="Picture 43"/>
                <p:cNvPicPr>
                  <a:picLocks noChangeAspect="1" noChangeArrowheads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3136" y="357"/>
                  <a:ext cx="2502" cy="6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38939" name="Line 44"/>
                <p:cNvSpPr>
                  <a:spLocks noChangeShapeType="1"/>
                </p:cNvSpPr>
                <p:nvPr/>
              </p:nvSpPr>
              <p:spPr bwMode="auto">
                <a:xfrm flipH="1" flipV="1">
                  <a:off x="3528" y="109"/>
                  <a:ext cx="81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0" name="Line 45"/>
                <p:cNvSpPr>
                  <a:spLocks noChangeShapeType="1"/>
                </p:cNvSpPr>
                <p:nvPr/>
              </p:nvSpPr>
              <p:spPr bwMode="auto">
                <a:xfrm flipH="1">
                  <a:off x="3552" y="966"/>
                  <a:ext cx="73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1" name="Line 46"/>
                <p:cNvSpPr>
                  <a:spLocks noChangeShapeType="1"/>
                </p:cNvSpPr>
                <p:nvPr/>
              </p:nvSpPr>
              <p:spPr bwMode="auto">
                <a:xfrm flipH="1" flipV="1">
                  <a:off x="3846" y="100"/>
                  <a:ext cx="40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2" name="Line 47"/>
                <p:cNvSpPr>
                  <a:spLocks noChangeShapeType="1"/>
                </p:cNvSpPr>
                <p:nvPr/>
              </p:nvSpPr>
              <p:spPr bwMode="auto">
                <a:xfrm flipH="1">
                  <a:off x="3862" y="991"/>
                  <a:ext cx="49" cy="292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3" name="Line 48"/>
                <p:cNvSpPr>
                  <a:spLocks noChangeShapeType="1"/>
                </p:cNvSpPr>
                <p:nvPr/>
              </p:nvSpPr>
              <p:spPr bwMode="auto">
                <a:xfrm flipV="1">
                  <a:off x="4213" y="74"/>
                  <a:ext cx="1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4" name="Line 49"/>
                <p:cNvSpPr>
                  <a:spLocks noChangeShapeType="1"/>
                </p:cNvSpPr>
                <p:nvPr/>
              </p:nvSpPr>
              <p:spPr bwMode="auto">
                <a:xfrm>
                  <a:off x="4229" y="1017"/>
                  <a:ext cx="1" cy="266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5" name="Line 50"/>
                <p:cNvSpPr>
                  <a:spLocks noChangeShapeType="1"/>
                </p:cNvSpPr>
                <p:nvPr/>
              </p:nvSpPr>
              <p:spPr bwMode="auto">
                <a:xfrm flipV="1">
                  <a:off x="4563" y="100"/>
                  <a:ext cx="25" cy="21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6" name="Line 51"/>
                <p:cNvSpPr>
                  <a:spLocks noChangeShapeType="1"/>
                </p:cNvSpPr>
                <p:nvPr/>
              </p:nvSpPr>
              <p:spPr bwMode="auto">
                <a:xfrm>
                  <a:off x="4580" y="1034"/>
                  <a:ext cx="49" cy="275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7" name="Line 52"/>
                <p:cNvSpPr>
                  <a:spLocks noChangeShapeType="1"/>
                </p:cNvSpPr>
                <p:nvPr/>
              </p:nvSpPr>
              <p:spPr bwMode="auto">
                <a:xfrm flipV="1">
                  <a:off x="4873" y="91"/>
                  <a:ext cx="114" cy="223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8" name="Line 53"/>
                <p:cNvSpPr>
                  <a:spLocks noChangeShapeType="1"/>
                </p:cNvSpPr>
                <p:nvPr/>
              </p:nvSpPr>
              <p:spPr bwMode="auto">
                <a:xfrm>
                  <a:off x="4898" y="1026"/>
                  <a:ext cx="122" cy="27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8936" name="Rectangle 54"/>
              <p:cNvSpPr>
                <a:spLocks noChangeArrowheads="1"/>
              </p:cNvSpPr>
              <p:nvPr/>
            </p:nvSpPr>
            <p:spPr bwMode="auto">
              <a:xfrm>
                <a:off x="3246" y="666"/>
                <a:ext cx="57" cy="60"/>
              </a:xfrm>
              <a:prstGeom prst="rect">
                <a:avLst/>
              </a:prstGeom>
              <a:solidFill>
                <a:schemeClr val="accent1"/>
              </a:solidFill>
              <a:ln w="158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38917" name="Freeform 61"/>
            <p:cNvSpPr>
              <a:spLocks/>
            </p:cNvSpPr>
            <p:nvPr/>
          </p:nvSpPr>
          <p:spPr bwMode="auto">
            <a:xfrm>
              <a:off x="3656" y="-92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18" name="Freeform 62"/>
            <p:cNvSpPr>
              <a:spLocks/>
            </p:cNvSpPr>
            <p:nvPr/>
          </p:nvSpPr>
          <p:spPr bwMode="auto">
            <a:xfrm flipV="1">
              <a:off x="3640" y="1388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19" name="Freeform 63"/>
            <p:cNvSpPr>
              <a:spLocks/>
            </p:cNvSpPr>
            <p:nvPr/>
          </p:nvSpPr>
          <p:spPr bwMode="auto">
            <a:xfrm>
              <a:off x="3528" y="-184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20" name="Freeform 64"/>
            <p:cNvSpPr>
              <a:spLocks/>
            </p:cNvSpPr>
            <p:nvPr/>
          </p:nvSpPr>
          <p:spPr bwMode="auto">
            <a:xfrm flipV="1">
              <a:off x="3520" y="1432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21" name="Freeform 65"/>
            <p:cNvSpPr>
              <a:spLocks/>
            </p:cNvSpPr>
            <p:nvPr/>
          </p:nvSpPr>
          <p:spPr bwMode="auto">
            <a:xfrm>
              <a:off x="3304" y="-276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22" name="Freeform 66"/>
            <p:cNvSpPr>
              <a:spLocks/>
            </p:cNvSpPr>
            <p:nvPr/>
          </p:nvSpPr>
          <p:spPr bwMode="auto">
            <a:xfrm flipV="1">
              <a:off x="3272" y="1460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23" name="Rectangle 68"/>
            <p:cNvSpPr>
              <a:spLocks noChangeArrowheads="1"/>
            </p:cNvSpPr>
            <p:nvPr/>
          </p:nvSpPr>
          <p:spPr bwMode="auto">
            <a:xfrm>
              <a:off x="3120" y="21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4" name="Rectangle 75"/>
            <p:cNvSpPr>
              <a:spLocks noChangeArrowheads="1"/>
            </p:cNvSpPr>
            <p:nvPr/>
          </p:nvSpPr>
          <p:spPr bwMode="auto">
            <a:xfrm>
              <a:off x="3368" y="112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5" name="Rectangle 76"/>
            <p:cNvSpPr>
              <a:spLocks noChangeArrowheads="1"/>
            </p:cNvSpPr>
            <p:nvPr/>
          </p:nvSpPr>
          <p:spPr bwMode="auto">
            <a:xfrm>
              <a:off x="3704" y="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6" name="Rectangle 77"/>
            <p:cNvSpPr>
              <a:spLocks noChangeArrowheads="1"/>
            </p:cNvSpPr>
            <p:nvPr/>
          </p:nvSpPr>
          <p:spPr bwMode="auto">
            <a:xfrm>
              <a:off x="4032" y="0"/>
              <a:ext cx="152" cy="64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7" name="Rectangle 78"/>
            <p:cNvSpPr>
              <a:spLocks noChangeArrowheads="1"/>
            </p:cNvSpPr>
            <p:nvPr/>
          </p:nvSpPr>
          <p:spPr bwMode="auto">
            <a:xfrm>
              <a:off x="4408" y="5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8" name="Rectangle 79"/>
            <p:cNvSpPr>
              <a:spLocks noChangeArrowheads="1"/>
            </p:cNvSpPr>
            <p:nvPr/>
          </p:nvSpPr>
          <p:spPr bwMode="auto">
            <a:xfrm>
              <a:off x="4760" y="12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9" name="Rectangle 80"/>
            <p:cNvSpPr>
              <a:spLocks noChangeArrowheads="1"/>
            </p:cNvSpPr>
            <p:nvPr/>
          </p:nvSpPr>
          <p:spPr bwMode="auto">
            <a:xfrm>
              <a:off x="3096" y="112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0" name="Rectangle 81"/>
            <p:cNvSpPr>
              <a:spLocks noChangeArrowheads="1"/>
            </p:cNvSpPr>
            <p:nvPr/>
          </p:nvSpPr>
          <p:spPr bwMode="auto">
            <a:xfrm>
              <a:off x="3384" y="12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1" name="Rectangle 82"/>
            <p:cNvSpPr>
              <a:spLocks noChangeArrowheads="1"/>
            </p:cNvSpPr>
            <p:nvPr/>
          </p:nvSpPr>
          <p:spPr bwMode="auto">
            <a:xfrm>
              <a:off x="3736" y="129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2" name="Rectangle 83"/>
            <p:cNvSpPr>
              <a:spLocks noChangeArrowheads="1"/>
            </p:cNvSpPr>
            <p:nvPr/>
          </p:nvSpPr>
          <p:spPr bwMode="auto">
            <a:xfrm>
              <a:off x="4104" y="1360"/>
              <a:ext cx="136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3" name="Rectangle 84"/>
            <p:cNvSpPr>
              <a:spLocks noChangeArrowheads="1"/>
            </p:cNvSpPr>
            <p:nvPr/>
          </p:nvSpPr>
          <p:spPr bwMode="auto">
            <a:xfrm>
              <a:off x="4488" y="128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4" name="Rectangle 85"/>
            <p:cNvSpPr>
              <a:spLocks noChangeArrowheads="1"/>
            </p:cNvSpPr>
            <p:nvPr/>
          </p:nvSpPr>
          <p:spPr bwMode="auto">
            <a:xfrm>
              <a:off x="4784" y="1224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137358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38125"/>
            <a:ext cx="8240713" cy="452438"/>
          </a:xfrm>
          <a:ln w="9525"/>
        </p:spPr>
        <p:txBody>
          <a:bodyPr/>
          <a:lstStyle/>
          <a:p>
            <a:pPr>
              <a:defRPr/>
            </a:pPr>
            <a:r>
              <a:rPr lang="en-GB" dirty="0"/>
              <a:t>Failure Mechanisms</a:t>
            </a:r>
          </a:p>
        </p:txBody>
      </p:sp>
      <p:sp>
        <p:nvSpPr>
          <p:cNvPr id="450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8300" y="914400"/>
            <a:ext cx="8370888" cy="42687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Explosives as the main charge filling, booster  or component in the fuze can contribute to ammunition system failure modes</a:t>
            </a:r>
            <a:br>
              <a:rPr lang="en-GB" sz="1600"/>
            </a:br>
            <a:endParaRPr lang="en-GB" sz="1600"/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The choice of explosive and its properties will influence the failure mode, the likelihood of it occurring and the severity of its consequences</a:t>
            </a:r>
            <a:br>
              <a:rPr lang="en-GB" sz="1600"/>
            </a:br>
            <a:endParaRPr lang="en-GB" sz="1600"/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Failure of filling can potentially occur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During gun launch 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and/or structural collapse due to setback and centrifugal forces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from friction due to relative rotation between shell body and filling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 flight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due to aerodynamic heating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On target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Reduced explosive output due to poor take-over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Insufficient fragmentation due to inadequate explosive performance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 storage and during transportation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Responses greater than burning (ie non-IM) due to explosive vulnerability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GB" sz="1600"/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14937"/>
      </p:ext>
    </p:extLst>
  </p:cSld>
  <p:clrMapOvr>
    <a:masterClrMapping/>
  </p:clrMapOvr>
  <p:transition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0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Fragmentation 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73138"/>
            <a:ext cx="7772400" cy="6413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z="2000"/>
          </a:p>
        </p:txBody>
      </p:sp>
      <p:pic>
        <p:nvPicPr>
          <p:cNvPr id="39939" name="Picture 20" descr="fragboar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413" y="785813"/>
            <a:ext cx="8012112" cy="563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20737632"/>
      </p:ext>
    </p:extLst>
  </p:cSld>
  <p:clrMapOvr>
    <a:masterClrMapping/>
  </p:clrMapOvr>
  <p:transition>
    <p:wipe dir="r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0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A76ED7-4BDE-44FD-8D67-75E6F38DE5B1}" type="slidenum">
              <a:rPr lang="en-US" alt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52</a:t>
            </a:fld>
            <a:endParaRPr lang="en-US" alt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92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9875"/>
            <a:ext cx="8229600" cy="927100"/>
          </a:xfrm>
        </p:spPr>
        <p:txBody>
          <a:bodyPr/>
          <a:lstStyle/>
          <a:p>
            <a:r>
              <a:rPr lang="en-GB" altLang="en-US" sz="3600"/>
              <a:t>Natural Fragmentation</a:t>
            </a:r>
          </a:p>
        </p:txBody>
      </p:sp>
      <p:pic>
        <p:nvPicPr>
          <p:cNvPr id="9262" name="Picture 3" descr="effects - frag - naturally fragmenting projectile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" y="1300163"/>
            <a:ext cx="8439150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63" name="Text Box 4"/>
          <p:cNvSpPr txBox="1">
            <a:spLocks noChangeArrowheads="1"/>
          </p:cNvSpPr>
          <p:nvPr/>
        </p:nvSpPr>
        <p:spPr bwMode="auto">
          <a:xfrm>
            <a:off x="1019175" y="2487613"/>
            <a:ext cx="73040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altLang="en-US">
                <a:latin typeface="Times New Roman" pitchFamily="18" charset="0"/>
              </a:rPr>
              <a:t>0 µs		   5 µs                                      11 µs                           20 µs</a:t>
            </a:r>
          </a:p>
        </p:txBody>
      </p:sp>
      <p:sp>
        <p:nvSpPr>
          <p:cNvPr id="9264" name="Text Box 5"/>
          <p:cNvSpPr txBox="1">
            <a:spLocks noChangeArrowheads="1"/>
          </p:cNvSpPr>
          <p:nvPr/>
        </p:nvSpPr>
        <p:spPr bwMode="auto">
          <a:xfrm>
            <a:off x="3233738" y="5295900"/>
            <a:ext cx="2797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altLang="en-US">
                <a:latin typeface="Times New Roman" pitchFamily="18" charset="0"/>
              </a:rPr>
              <a:t>39 µs                            54 µs</a:t>
            </a:r>
          </a:p>
        </p:txBody>
      </p:sp>
      <p:graphicFrame>
        <p:nvGraphicFramePr>
          <p:cNvPr id="77830" name="Object 4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8101013" y="5516563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3" imgW="914400" imgH="714240" progId="PowerPoint.Show.8">
                  <p:embed/>
                </p:oleObj>
              </mc:Choice>
              <mc:Fallback>
                <p:oleObj name="Presentation" showAsIcon="1" r:id="rId3" imgW="914400" imgH="714240" progId="PowerPoint.Show.8">
                  <p:embed/>
                  <p:pic>
                    <p:nvPicPr>
                      <p:cNvPr id="77830" name="Object 43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01013" y="5516563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7831" name="Rectangle 7"/>
          <p:cNvSpPr>
            <a:spLocks noChangeArrowheads="1"/>
          </p:cNvSpPr>
          <p:nvPr/>
        </p:nvSpPr>
        <p:spPr bwMode="auto">
          <a:xfrm>
            <a:off x="193675" y="5949950"/>
            <a:ext cx="4478338" cy="83026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R G S Sewell.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Blast overview and near field effects.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China Lake Report NWSC TM-3754 (1979)</a:t>
            </a:r>
          </a:p>
        </p:txBody>
      </p:sp>
      <p:grpSp>
        <p:nvGrpSpPr>
          <p:cNvPr id="9266" name="Group 8"/>
          <p:cNvGrpSpPr>
            <a:grpSpLocks/>
          </p:cNvGrpSpPr>
          <p:nvPr/>
        </p:nvGrpSpPr>
        <p:grpSpPr bwMode="auto">
          <a:xfrm>
            <a:off x="127000" y="2141538"/>
            <a:ext cx="1984375" cy="1930400"/>
            <a:chOff x="80" y="1349"/>
            <a:chExt cx="1250" cy="1216"/>
          </a:xfrm>
        </p:grpSpPr>
        <p:sp>
          <p:nvSpPr>
            <p:cNvPr id="77833" name="Text Box 9"/>
            <p:cNvSpPr txBox="1">
              <a:spLocks noChangeArrowheads="1"/>
            </p:cNvSpPr>
            <p:nvPr/>
          </p:nvSpPr>
          <p:spPr bwMode="auto">
            <a:xfrm>
              <a:off x="80" y="1980"/>
              <a:ext cx="1250" cy="585"/>
            </a:xfrm>
            <a:prstGeom prst="rect">
              <a:avLst/>
            </a:prstGeom>
            <a:noFill/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altLang="en-US" dirty="0">
                  <a:latin typeface="+mj-lt"/>
                  <a:cs typeface="+mn-cs"/>
                </a:rPr>
                <a:t>Detonation wave reached base of shell</a:t>
              </a:r>
            </a:p>
          </p:txBody>
        </p:sp>
        <p:sp>
          <p:nvSpPr>
            <p:cNvPr id="9268" name="Line 10"/>
            <p:cNvSpPr>
              <a:spLocks noChangeShapeType="1"/>
            </p:cNvSpPr>
            <p:nvPr/>
          </p:nvSpPr>
          <p:spPr bwMode="auto">
            <a:xfrm flipV="1">
              <a:off x="436" y="1349"/>
              <a:ext cx="0" cy="626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triangle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944554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verb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verb" cmd="0">
                                      <p:cBhvr>
                                        <p:cTn id="6" dur="1" fill="hold"/>
                                        <p:tgtEl>
                                          <p:spTgt spid="778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9875"/>
            <a:ext cx="8229600" cy="927100"/>
          </a:xfrm>
        </p:spPr>
        <p:txBody>
          <a:bodyPr/>
          <a:lstStyle/>
          <a:p>
            <a:r>
              <a:rPr lang="en-GB" altLang="en-US" sz="3600"/>
              <a:t>Fragment Direction</a:t>
            </a:r>
          </a:p>
        </p:txBody>
      </p:sp>
      <p:pic>
        <p:nvPicPr>
          <p:cNvPr id="45059" name="Picture 11" descr="Fig 0904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2163" y="1465263"/>
            <a:ext cx="5030787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40780342"/>
      </p:ext>
    </p:extLst>
  </p:cSld>
  <p:clrMapOvr>
    <a:masterClrMapping/>
  </p:clrMapOvr>
  <p:transition>
    <p:wipe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Diamond Fragmentation</a:t>
            </a:r>
          </a:p>
        </p:txBody>
      </p:sp>
      <p:pic>
        <p:nvPicPr>
          <p:cNvPr id="47107" name="Picture 3" descr="warhead - design - diamond pattern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8413" y="1196975"/>
            <a:ext cx="632777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8" name="TextBox 1"/>
          <p:cNvSpPr txBox="1">
            <a:spLocks noChangeArrowheads="1"/>
          </p:cNvSpPr>
          <p:nvPr/>
        </p:nvSpPr>
        <p:spPr bwMode="auto">
          <a:xfrm>
            <a:off x="323850" y="5868988"/>
            <a:ext cx="8351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A profiled liner can localise the shock in the warhead case and encourage the formation of optimum sized fragments.</a:t>
            </a:r>
          </a:p>
        </p:txBody>
      </p:sp>
    </p:spTree>
    <p:extLst>
      <p:ext uri="{BB962C8B-B14F-4D97-AF65-F5344CB8AC3E}">
        <p14:creationId xmlns:p14="http://schemas.microsoft.com/office/powerpoint/2010/main" val="2501232984"/>
      </p:ext>
    </p:extLst>
  </p:cSld>
  <p:clrMapOvr>
    <a:masterClrMapping/>
  </p:clrMapOvr>
  <p:transition>
    <p:wipe dir="r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7EFF37-8331-4049-8987-6CC7FEDAF141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55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8130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04875"/>
          </a:xfrm>
        </p:spPr>
        <p:txBody>
          <a:bodyPr/>
          <a:lstStyle/>
          <a:p>
            <a:r>
              <a:rPr lang="en-GB" sz="3600"/>
              <a:t>Sea Eagle Warhead</a:t>
            </a:r>
          </a:p>
        </p:txBody>
      </p:sp>
      <p:grpSp>
        <p:nvGrpSpPr>
          <p:cNvPr id="48131" name="Group 2"/>
          <p:cNvGrpSpPr>
            <a:grpSpLocks/>
          </p:cNvGrpSpPr>
          <p:nvPr/>
        </p:nvGrpSpPr>
        <p:grpSpPr bwMode="auto">
          <a:xfrm>
            <a:off x="250825" y="1179513"/>
            <a:ext cx="8443913" cy="4964112"/>
            <a:chOff x="251520" y="1180277"/>
            <a:chExt cx="8442530" cy="4962860"/>
          </a:xfrm>
        </p:grpSpPr>
        <p:pic>
          <p:nvPicPr>
            <p:cNvPr id="48132" name="Picture 2" descr="zz copy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3500" y="1989138"/>
              <a:ext cx="6118225" cy="33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8133" name="Text Box 4"/>
            <p:cNvSpPr txBox="1">
              <a:spLocks noChangeArrowheads="1"/>
            </p:cNvSpPr>
            <p:nvPr/>
          </p:nvSpPr>
          <p:spPr bwMode="auto">
            <a:xfrm>
              <a:off x="3316910" y="1180277"/>
              <a:ext cx="103906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booster</a:t>
              </a:r>
            </a:p>
          </p:txBody>
        </p:sp>
        <p:sp>
          <p:nvSpPr>
            <p:cNvPr id="48134" name="Text Box 5"/>
            <p:cNvSpPr txBox="1">
              <a:spLocks noChangeArrowheads="1"/>
            </p:cNvSpPr>
            <p:nvPr/>
          </p:nvSpPr>
          <p:spPr bwMode="auto">
            <a:xfrm>
              <a:off x="5479720" y="1180277"/>
              <a:ext cx="139653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HE charge</a:t>
              </a:r>
            </a:p>
          </p:txBody>
        </p:sp>
        <p:sp>
          <p:nvSpPr>
            <p:cNvPr id="48135" name="Text Box 6"/>
            <p:cNvSpPr txBox="1">
              <a:spLocks noChangeArrowheads="1"/>
            </p:cNvSpPr>
            <p:nvPr/>
          </p:nvSpPr>
          <p:spPr bwMode="auto">
            <a:xfrm>
              <a:off x="4283969" y="5743027"/>
              <a:ext cx="178125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warhead case</a:t>
              </a:r>
            </a:p>
          </p:txBody>
        </p:sp>
        <p:sp>
          <p:nvSpPr>
            <p:cNvPr id="48136" name="Text Box 7"/>
            <p:cNvSpPr txBox="1">
              <a:spLocks noChangeArrowheads="1"/>
            </p:cNvSpPr>
            <p:nvPr/>
          </p:nvSpPr>
          <p:spPr bwMode="auto">
            <a:xfrm>
              <a:off x="6156176" y="5731674"/>
              <a:ext cx="253787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high density PU liner</a:t>
              </a:r>
            </a:p>
          </p:txBody>
        </p:sp>
        <p:sp>
          <p:nvSpPr>
            <p:cNvPr id="48137" name="Text Box 9"/>
            <p:cNvSpPr txBox="1">
              <a:spLocks noChangeArrowheads="1"/>
            </p:cNvSpPr>
            <p:nvPr/>
          </p:nvSpPr>
          <p:spPr bwMode="auto">
            <a:xfrm>
              <a:off x="251520" y="5731674"/>
              <a:ext cx="196400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rear cover plate</a:t>
              </a:r>
            </a:p>
          </p:txBody>
        </p:sp>
        <p:sp>
          <p:nvSpPr>
            <p:cNvPr id="48138" name="Text Box 10"/>
            <p:cNvSpPr txBox="1">
              <a:spLocks noChangeArrowheads="1"/>
            </p:cNvSpPr>
            <p:nvPr/>
          </p:nvSpPr>
          <p:spPr bwMode="auto">
            <a:xfrm>
              <a:off x="2499887" y="5731674"/>
              <a:ext cx="156805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resilient pad</a:t>
              </a:r>
            </a:p>
          </p:txBody>
        </p:sp>
        <p:sp>
          <p:nvSpPr>
            <p:cNvPr id="48139" name="Text Box 11"/>
            <p:cNvSpPr txBox="1">
              <a:spLocks noChangeArrowheads="1"/>
            </p:cNvSpPr>
            <p:nvPr/>
          </p:nvSpPr>
          <p:spPr bwMode="auto">
            <a:xfrm>
              <a:off x="667955" y="1180277"/>
              <a:ext cx="116916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S&amp;A unit</a:t>
              </a:r>
            </a:p>
          </p:txBody>
        </p:sp>
        <p:sp>
          <p:nvSpPr>
            <p:cNvPr id="48140" name="Line 15"/>
            <p:cNvSpPr>
              <a:spLocks noChangeShapeType="1"/>
            </p:cNvSpPr>
            <p:nvPr/>
          </p:nvSpPr>
          <p:spPr bwMode="auto">
            <a:xfrm flipV="1">
              <a:off x="1475656" y="4856261"/>
              <a:ext cx="1277290" cy="875413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1" name="Line 16"/>
            <p:cNvSpPr>
              <a:spLocks noChangeShapeType="1"/>
            </p:cNvSpPr>
            <p:nvPr/>
          </p:nvSpPr>
          <p:spPr bwMode="auto">
            <a:xfrm flipH="1" flipV="1">
              <a:off x="2960688" y="4841874"/>
              <a:ext cx="92496" cy="88980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2" name="Line 17"/>
            <p:cNvSpPr>
              <a:spLocks noChangeShapeType="1"/>
            </p:cNvSpPr>
            <p:nvPr/>
          </p:nvSpPr>
          <p:spPr bwMode="auto">
            <a:xfrm>
              <a:off x="1403648" y="1571625"/>
              <a:ext cx="1055390" cy="202723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3" name="Line 18"/>
            <p:cNvSpPr>
              <a:spLocks noChangeShapeType="1"/>
            </p:cNvSpPr>
            <p:nvPr/>
          </p:nvSpPr>
          <p:spPr bwMode="auto">
            <a:xfrm flipH="1">
              <a:off x="3146425" y="1571625"/>
              <a:ext cx="690017" cy="2066925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4" name="Line 19"/>
            <p:cNvSpPr>
              <a:spLocks noChangeShapeType="1"/>
            </p:cNvSpPr>
            <p:nvPr/>
          </p:nvSpPr>
          <p:spPr bwMode="auto">
            <a:xfrm flipH="1">
              <a:off x="5148064" y="1571625"/>
              <a:ext cx="917162" cy="1455738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5" name="Line 20"/>
            <p:cNvSpPr>
              <a:spLocks noChangeShapeType="1"/>
            </p:cNvSpPr>
            <p:nvPr/>
          </p:nvSpPr>
          <p:spPr bwMode="auto">
            <a:xfrm flipV="1">
              <a:off x="5292079" y="5157191"/>
              <a:ext cx="216023" cy="58583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6" name="Line 21"/>
            <p:cNvSpPr>
              <a:spLocks noChangeShapeType="1"/>
            </p:cNvSpPr>
            <p:nvPr/>
          </p:nvSpPr>
          <p:spPr bwMode="auto">
            <a:xfrm flipH="1" flipV="1">
              <a:off x="6797477" y="4941167"/>
              <a:ext cx="582833" cy="801859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5670809"/>
      </p:ext>
    </p:extLst>
  </p:cSld>
  <p:clrMapOvr>
    <a:masterClrMapping/>
  </p:clrMapOvr>
  <p:transition>
    <p:wipe dir="r"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Bofors 40mm Pre-fragmented Shell</a:t>
            </a:r>
          </a:p>
        </p:txBody>
      </p:sp>
      <p:grpSp>
        <p:nvGrpSpPr>
          <p:cNvPr id="49155" name="Group 3"/>
          <p:cNvGrpSpPr>
            <a:grpSpLocks/>
          </p:cNvGrpSpPr>
          <p:nvPr/>
        </p:nvGrpSpPr>
        <p:grpSpPr bwMode="auto">
          <a:xfrm>
            <a:off x="303213" y="1643063"/>
            <a:ext cx="8515350" cy="4232275"/>
            <a:chOff x="191" y="971"/>
            <a:chExt cx="5364" cy="2666"/>
          </a:xfrm>
        </p:grpSpPr>
        <p:pic>
          <p:nvPicPr>
            <p:cNvPr id="49156" name="Picture 4" descr="gun - ammo - 40 mm Bofors pre-fragmented shell copy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91" y="1645"/>
              <a:ext cx="5364" cy="1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9157" name="Text Box 5"/>
            <p:cNvSpPr txBox="1">
              <a:spLocks noChangeArrowheads="1"/>
            </p:cNvSpPr>
            <p:nvPr/>
          </p:nvSpPr>
          <p:spPr bwMode="auto">
            <a:xfrm>
              <a:off x="1977" y="3022"/>
              <a:ext cx="190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Tungsten pellets (650)</a:t>
              </a:r>
            </a:p>
          </p:txBody>
        </p:sp>
        <p:sp>
          <p:nvSpPr>
            <p:cNvPr id="49158" name="Text Box 6"/>
            <p:cNvSpPr txBox="1">
              <a:spLocks noChangeArrowheads="1"/>
            </p:cNvSpPr>
            <p:nvPr/>
          </p:nvSpPr>
          <p:spPr bwMode="auto">
            <a:xfrm>
              <a:off x="316" y="3385"/>
              <a:ext cx="247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Steel body (1800 fragments)</a:t>
              </a:r>
            </a:p>
          </p:txBody>
        </p:sp>
        <p:sp>
          <p:nvSpPr>
            <p:cNvPr id="49159" name="Text Box 7"/>
            <p:cNvSpPr txBox="1">
              <a:spLocks noChangeArrowheads="1"/>
            </p:cNvSpPr>
            <p:nvPr/>
          </p:nvSpPr>
          <p:spPr bwMode="auto">
            <a:xfrm>
              <a:off x="590" y="972"/>
              <a:ext cx="1239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120 g RDX/wax</a:t>
              </a:r>
            </a:p>
          </p:txBody>
        </p:sp>
        <p:sp>
          <p:nvSpPr>
            <p:cNvPr id="49160" name="Text Box 8"/>
            <p:cNvSpPr txBox="1">
              <a:spLocks noChangeArrowheads="1"/>
            </p:cNvSpPr>
            <p:nvPr/>
          </p:nvSpPr>
          <p:spPr bwMode="auto">
            <a:xfrm>
              <a:off x="3144" y="971"/>
              <a:ext cx="188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Electronic proximity fuze</a:t>
              </a:r>
            </a:p>
          </p:txBody>
        </p:sp>
        <p:sp>
          <p:nvSpPr>
            <p:cNvPr id="49161" name="Line 10"/>
            <p:cNvSpPr>
              <a:spLocks noChangeShapeType="1"/>
            </p:cNvSpPr>
            <p:nvPr/>
          </p:nvSpPr>
          <p:spPr bwMode="auto">
            <a:xfrm>
              <a:off x="1415" y="1243"/>
              <a:ext cx="486" cy="749"/>
            </a:xfrm>
            <a:prstGeom prst="line">
              <a:avLst/>
            </a:prstGeom>
            <a:noFill/>
            <a:ln w="19050">
              <a:solidFill>
                <a:srgbClr val="00B0F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2" name="Line 11"/>
            <p:cNvSpPr>
              <a:spLocks noChangeShapeType="1"/>
            </p:cNvSpPr>
            <p:nvPr/>
          </p:nvSpPr>
          <p:spPr bwMode="auto">
            <a:xfrm>
              <a:off x="4357" y="1257"/>
              <a:ext cx="486" cy="749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3" name="Line 12"/>
            <p:cNvSpPr>
              <a:spLocks noChangeShapeType="1"/>
            </p:cNvSpPr>
            <p:nvPr/>
          </p:nvSpPr>
          <p:spPr bwMode="auto">
            <a:xfrm flipH="1" flipV="1">
              <a:off x="1206" y="2561"/>
              <a:ext cx="495" cy="80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4" name="Line 14"/>
            <p:cNvSpPr>
              <a:spLocks noChangeShapeType="1"/>
            </p:cNvSpPr>
            <p:nvPr/>
          </p:nvSpPr>
          <p:spPr bwMode="auto">
            <a:xfrm flipH="1" flipV="1">
              <a:off x="2494" y="2617"/>
              <a:ext cx="260" cy="436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3327894"/>
      </p:ext>
    </p:extLst>
  </p:cSld>
  <p:clrMapOvr>
    <a:masterClrMapping/>
  </p:clrMapOvr>
  <p:transition>
    <p:wipe dir="r"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Impact Energy Density</a:t>
            </a:r>
          </a:p>
        </p:txBody>
      </p:sp>
      <p:grpSp>
        <p:nvGrpSpPr>
          <p:cNvPr id="51203" name="Group 10"/>
          <p:cNvGrpSpPr>
            <a:grpSpLocks/>
          </p:cNvGrpSpPr>
          <p:nvPr/>
        </p:nvGrpSpPr>
        <p:grpSpPr bwMode="auto">
          <a:xfrm>
            <a:off x="112713" y="1409700"/>
            <a:ext cx="1317625" cy="1095375"/>
            <a:chOff x="1957916" y="1196752"/>
            <a:chExt cx="1317940" cy="1096448"/>
          </a:xfrm>
        </p:grpSpPr>
        <p:sp>
          <p:nvSpPr>
            <p:cNvPr id="2" name="Oval 1"/>
            <p:cNvSpPr/>
            <p:nvPr/>
          </p:nvSpPr>
          <p:spPr>
            <a:xfrm>
              <a:off x="2556546" y="1700483"/>
              <a:ext cx="574812" cy="57682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4" name="Straight Arrow Connector 3"/>
            <p:cNvCxnSpPr/>
            <p:nvPr/>
          </p:nvCxnSpPr>
          <p:spPr>
            <a:xfrm>
              <a:off x="2318364" y="1692537"/>
              <a:ext cx="0" cy="600663"/>
            </a:xfrm>
            <a:prstGeom prst="straightConnector1">
              <a:avLst/>
            </a:prstGeom>
            <a:ln w="190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12" name="TextBox 7"/>
            <p:cNvSpPr txBox="1">
              <a:spLocks noChangeArrowheads="1"/>
            </p:cNvSpPr>
            <p:nvPr/>
          </p:nvSpPr>
          <p:spPr bwMode="auto">
            <a:xfrm>
              <a:off x="1957916" y="1772816"/>
              <a:ext cx="3818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2r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2412050" y="1557468"/>
              <a:ext cx="863806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14" name="TextBox 23"/>
            <p:cNvSpPr txBox="1">
              <a:spLocks noChangeArrowheads="1"/>
            </p:cNvSpPr>
            <p:nvPr/>
          </p:nvSpPr>
          <p:spPr bwMode="auto">
            <a:xfrm>
              <a:off x="2677996" y="1196752"/>
              <a:ext cx="28886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v</a:t>
              </a:r>
            </a:p>
          </p:txBody>
        </p:sp>
        <p:sp>
          <p:nvSpPr>
            <p:cNvPr id="51215" name="TextBox 24"/>
            <p:cNvSpPr txBox="1">
              <a:spLocks noChangeArrowheads="1"/>
            </p:cNvSpPr>
            <p:nvPr/>
          </p:nvSpPr>
          <p:spPr bwMode="auto">
            <a:xfrm>
              <a:off x="2664701" y="1772816"/>
              <a:ext cx="3690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m</a:t>
              </a: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2319461" y="1409700"/>
            <a:ext cx="2751138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Material</a:t>
            </a:r>
            <a:r>
              <a:rPr lang="en-GB" sz="2000" dirty="0">
                <a:latin typeface="+mj-lt"/>
                <a:cs typeface="Times New Roman" panose="02020603050405020304" pitchFamily="18" charset="0"/>
              </a:rPr>
              <a:t>      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Density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	       (kg.m</a:t>
            </a:r>
            <a:r>
              <a:rPr lang="en-GB" baseline="30000" dirty="0">
                <a:latin typeface="+mj-lt"/>
                <a:cs typeface="Times New Roman" panose="02020603050405020304" pitchFamily="18" charset="0"/>
              </a:rPr>
              <a:t>-3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dirty="0">
              <a:latin typeface="+mj-lt"/>
              <a:cs typeface="Times New Roman" panose="02020603050405020304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steel	           2698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copper	           7873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lead	           8933</a:t>
            </a:r>
            <a:endParaRPr lang="en-GB" sz="2000" dirty="0">
              <a:latin typeface="+mj-lt"/>
              <a:cs typeface="Times New Roman" panose="02020603050405020304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tungsten          19254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798873" y="1365539"/>
            <a:ext cx="1415772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1 kg sphere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radius (mm)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29.5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10.1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8.9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4.1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268646" y="1381734"/>
            <a:ext cx="1402948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Impact area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(mm</a:t>
            </a:r>
            <a:r>
              <a:rPr lang="en-GB" baseline="30000" dirty="0">
                <a:latin typeface="+mj-lt"/>
                <a:cs typeface="Times New Roman" panose="02020603050405020304" pitchFamily="18" charset="0"/>
              </a:rPr>
              <a:t>2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2733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321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249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  54</a:t>
            </a:r>
          </a:p>
        </p:txBody>
      </p:sp>
      <p:sp>
        <p:nvSpPr>
          <p:cNvPr id="51207" name="TextBox 15"/>
          <p:cNvSpPr txBox="1">
            <a:spLocks noChangeArrowheads="1"/>
          </p:cNvSpPr>
          <p:nvPr/>
        </p:nvSpPr>
        <p:spPr bwMode="auto">
          <a:xfrm>
            <a:off x="513930" y="4160839"/>
            <a:ext cx="799306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Denser fragments deposit their energy over a smaller area of the target than less dense fragments of the same mass.</a:t>
            </a:r>
          </a:p>
          <a:p>
            <a:endParaRPr lang="en-GB" dirty="0">
              <a:latin typeface="+mj-lt"/>
              <a:cs typeface="Times New Roman" pitchFamily="18" charset="0"/>
            </a:endParaRPr>
          </a:p>
          <a:p>
            <a:r>
              <a:rPr lang="en-GB" dirty="0">
                <a:latin typeface="+mj-lt"/>
                <a:cs typeface="Times New Roman" pitchFamily="18" charset="0"/>
              </a:rPr>
              <a:t>Provided the fragment survives impact without excessive distortion, the denser fragment will penetrate better than a lighter fragment of the same mass, assuming the same impact energy.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2195513" y="2201863"/>
            <a:ext cx="583247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419475" y="1409700"/>
            <a:ext cx="0" cy="23796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210466"/>
      </p:ext>
    </p:extLst>
  </p:cSld>
  <p:clrMapOvr>
    <a:masterClrMapping/>
  </p:clrMapOvr>
  <p:transition>
    <p:wipe dir="r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 descr="gun - firing action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338" y="1341438"/>
            <a:ext cx="843915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6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57163" y="1341438"/>
            <a:ext cx="8439150" cy="3095625"/>
            <a:chOff x="-1418812" y="3407419"/>
            <a:chExt cx="8439150" cy="3095625"/>
          </a:xfrm>
        </p:grpSpPr>
        <p:sp>
          <p:nvSpPr>
            <p:cNvPr id="52232" name="AutoShape 5"/>
            <p:cNvSpPr>
              <a:spLocks noChangeArrowheads="1"/>
            </p:cNvSpPr>
            <p:nvPr/>
          </p:nvSpPr>
          <p:spPr bwMode="auto">
            <a:xfrm>
              <a:off x="395536" y="4487539"/>
              <a:ext cx="1727200" cy="863600"/>
            </a:xfrm>
            <a:prstGeom prst="irregularSeal2">
              <a:avLst/>
            </a:prstGeom>
            <a:gradFill rotWithShape="1">
              <a:gsLst>
                <a:gs pos="0">
                  <a:srgbClr val="FF0000"/>
                </a:gs>
                <a:gs pos="100000">
                  <a:srgbClr val="FFFF00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>
                <a:latin typeface="Calibri" pitchFamily="34" charset="0"/>
              </a:endParaRPr>
            </a:p>
          </p:txBody>
        </p:sp>
        <p:pic>
          <p:nvPicPr>
            <p:cNvPr id="52233" name="Picture 4" descr="gun - firing action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1418812" y="3407419"/>
              <a:ext cx="8439150" cy="3095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2228" name="Rectangle 9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Firing </a:t>
            </a:r>
            <a:endParaRPr lang="en-US" sz="3600"/>
          </a:p>
        </p:txBody>
      </p:sp>
      <p:sp>
        <p:nvSpPr>
          <p:cNvPr id="52229" name="Text Box 10"/>
          <p:cNvSpPr txBox="1">
            <a:spLocks noChangeArrowheads="1"/>
          </p:cNvSpPr>
          <p:nvPr/>
        </p:nvSpPr>
        <p:spPr bwMode="auto">
          <a:xfrm>
            <a:off x="1042988" y="4941888"/>
            <a:ext cx="2382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Ignition of charge</a:t>
            </a:r>
            <a:endParaRPr lang="en-US" sz="2400">
              <a:latin typeface="Calibri" pitchFamily="34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1042988" y="5403850"/>
            <a:ext cx="361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Burning at constant volume</a:t>
            </a:r>
            <a:endParaRPr lang="en-US" sz="2400">
              <a:latin typeface="Calibri" pitchFamily="34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1047750" y="5780088"/>
            <a:ext cx="3811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Burning in increasing volume</a:t>
            </a:r>
            <a:endParaRPr lang="en-US" sz="24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1324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3" grpId="0"/>
      <p:bldP spid="69644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56350"/>
            <a:ext cx="7302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1640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Gun Fired Projectiles – Premature Ignition</a:t>
            </a:r>
          </a:p>
        </p:txBody>
      </p:sp>
      <p:sp>
        <p:nvSpPr>
          <p:cNvPr id="16401" name="TextBox 9"/>
          <p:cNvSpPr txBox="1">
            <a:spLocks noChangeArrowheads="1"/>
          </p:cNvSpPr>
          <p:nvPr/>
        </p:nvSpPr>
        <p:spPr bwMode="auto">
          <a:xfrm>
            <a:off x="454522" y="1509257"/>
            <a:ext cx="835818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Very occasionally an HE projectile functions before it leaves the gun barrel.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The result can be catastrophic.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16013" y="3416300"/>
            <a:ext cx="761523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Movement of shell filling relative to shell case on spin-up leading to frictional heating.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Adiabatic compression of air cavities in a poorly filled (low density) shell.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Detonation of explosive contamination in the screw thread as the </a:t>
            </a:r>
            <a:r>
              <a:rPr lang="en-GB" dirty="0" err="1">
                <a:latin typeface="+mj-lt"/>
                <a:cs typeface="Times New Roman" pitchFamily="18" charset="0"/>
              </a:rPr>
              <a:t>fuze</a:t>
            </a:r>
            <a:r>
              <a:rPr lang="en-GB" dirty="0">
                <a:latin typeface="+mj-lt"/>
                <a:cs typeface="Times New Roman" pitchFamily="18" charset="0"/>
              </a:rPr>
              <a:t> screws down on acceleration.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38163" y="2751138"/>
            <a:ext cx="30652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latin typeface="+mj-lt"/>
                <a:cs typeface="Times New Roman" pitchFamily="18" charset="0"/>
              </a:rPr>
              <a:t>Possible causes include :</a:t>
            </a:r>
          </a:p>
        </p:txBody>
      </p:sp>
    </p:spTree>
    <p:extLst>
      <p:ext uri="{BB962C8B-B14F-4D97-AF65-F5344CB8AC3E}">
        <p14:creationId xmlns:p14="http://schemas.microsoft.com/office/powerpoint/2010/main" val="296171532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Premature Ignition - Causes</a:t>
            </a:r>
          </a:p>
        </p:txBody>
      </p:sp>
      <p:sp>
        <p:nvSpPr>
          <p:cNvPr id="55298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466725" y="3607828"/>
            <a:ext cx="7993062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en-GB" u="sng" dirty="0">
                <a:latin typeface="+mj-lt"/>
                <a:cs typeface="Times New Roman" pitchFamily="18" charset="0"/>
              </a:rPr>
              <a:t>Hot Gun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The temperature of the gun breech can rise dangerously after a rapid firing sequence.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If the shell is left too long in the hot breech before firing, the explosive can start to decompose, ignite and burn to detonation. The phenomenon is known as “cook-off”.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66725" y="1268413"/>
            <a:ext cx="828198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u="sng" dirty="0">
                <a:latin typeface="+mj-lt"/>
                <a:cs typeface="Times New Roman" pitchFamily="18" charset="0"/>
              </a:rPr>
              <a:t>Problem with the propellant charge </a:t>
            </a:r>
            <a:r>
              <a:rPr lang="en-GB" sz="2000" dirty="0">
                <a:latin typeface="+mj-lt"/>
                <a:cs typeface="Times New Roman" pitchFamily="18" charset="0"/>
              </a:rPr>
              <a:t>:-</a:t>
            </a:r>
          </a:p>
          <a:p>
            <a:endParaRPr lang="en-GB" sz="2000" dirty="0">
              <a:latin typeface="+mj-lt"/>
              <a:cs typeface="Times New Roman" pitchFamily="18" charset="0"/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Wrong charge.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Damaged charge – the propellant in a broken or powdered charge has greater surface area, and is therefore consumed more rapidly, producing more rapid acceleration.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Sandwich Loading</a:t>
            </a:r>
          </a:p>
        </p:txBody>
      </p:sp>
    </p:spTree>
    <p:extLst>
      <p:ext uri="{BB962C8B-B14F-4D97-AF65-F5344CB8AC3E}">
        <p14:creationId xmlns:p14="http://schemas.microsoft.com/office/powerpoint/2010/main" val="403192904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Blast / Natural Fragmentation Shell</a:t>
            </a:r>
          </a:p>
        </p:txBody>
      </p:sp>
      <p:pic>
        <p:nvPicPr>
          <p:cNvPr id="56323" name="Picture 3" descr="gun - ammo - 155mm How HE L15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71575" y="4508500"/>
            <a:ext cx="7540625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-36513" y="3644900"/>
            <a:ext cx="2160588" cy="84613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155mm L15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latin typeface="+mn-lt"/>
                <a:cs typeface="+mn-cs"/>
              </a:rPr>
              <a:t>   43 kg, 11.4 kg HE</a:t>
            </a:r>
          </a:p>
        </p:txBody>
      </p:sp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261938" y="1587500"/>
            <a:ext cx="2078037" cy="833438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155mm M107</a:t>
            </a:r>
          </a:p>
          <a:p>
            <a:pPr fontAlgn="auto">
              <a:spcBef>
                <a:spcPts val="500"/>
              </a:spcBef>
              <a:spcAft>
                <a:spcPts val="0"/>
              </a:spcAft>
              <a:defRPr/>
            </a:pPr>
            <a:r>
              <a:rPr lang="en-GB" sz="2000" dirty="0">
                <a:latin typeface="+mn-lt"/>
                <a:cs typeface="+mn-cs"/>
              </a:rPr>
              <a:t>43 kg, 6.7 kg HE</a:t>
            </a:r>
          </a:p>
        </p:txBody>
      </p:sp>
      <p:pic>
        <p:nvPicPr>
          <p:cNvPr id="56326" name="Picture 6" descr="gun - ammo - 155mm M107 cop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48105">
            <a:off x="2292350" y="1050925"/>
            <a:ext cx="6172200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Box 1"/>
          <p:cNvSpPr txBox="1">
            <a:spLocks noChangeArrowheads="1"/>
          </p:cNvSpPr>
          <p:nvPr/>
        </p:nvSpPr>
        <p:spPr bwMode="auto">
          <a:xfrm>
            <a:off x="6875463" y="3214688"/>
            <a:ext cx="2203450" cy="83185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RDX/TNT/wax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Melt/cast filling</a:t>
            </a:r>
          </a:p>
        </p:txBody>
      </p:sp>
      <p:sp>
        <p:nvSpPr>
          <p:cNvPr id="56328" name="TextBox 1"/>
          <p:cNvSpPr txBox="1">
            <a:spLocks noChangeArrowheads="1"/>
          </p:cNvSpPr>
          <p:nvPr/>
        </p:nvSpPr>
        <p:spPr bwMode="auto">
          <a:xfrm>
            <a:off x="2359025" y="6165850"/>
            <a:ext cx="3868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Calibri" pitchFamily="34" charset="0"/>
              </a:rPr>
              <a:t>typical MV ~800 m/s; range ~25 km</a:t>
            </a:r>
          </a:p>
        </p:txBody>
      </p:sp>
    </p:spTree>
    <p:extLst>
      <p:ext uri="{BB962C8B-B14F-4D97-AF65-F5344CB8AC3E}">
        <p14:creationId xmlns:p14="http://schemas.microsoft.com/office/powerpoint/2010/main" val="3314583386"/>
      </p:ext>
    </p:extLst>
  </p:cSld>
  <p:clrMapOvr>
    <a:masterClrMapping/>
  </p:clrMapOvr>
  <p:transition>
    <p:wipe dir="r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  <a:endParaRPr lang="en-US" sz="3600"/>
          </a:p>
        </p:txBody>
      </p:sp>
      <p:pic>
        <p:nvPicPr>
          <p:cNvPr id="57347" name="Picture 2" descr="C:\Users\User\Desktop\effects - bullet and app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630363"/>
            <a:ext cx="5392738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8" name="TextBox 1"/>
          <p:cNvSpPr txBox="1">
            <a:spLocks noChangeArrowheads="1"/>
          </p:cNvSpPr>
          <p:nvPr/>
        </p:nvSpPr>
        <p:spPr bwMode="auto">
          <a:xfrm>
            <a:off x="1908175" y="6269038"/>
            <a:ext cx="3136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Calibri" pitchFamily="34" charset="0"/>
              </a:rPr>
              <a:t>Impact velocity ~700 m/s (?)</a:t>
            </a:r>
          </a:p>
        </p:txBody>
      </p:sp>
      <p:sp>
        <p:nvSpPr>
          <p:cNvPr id="57349" name="TextBox 5"/>
          <p:cNvSpPr txBox="1">
            <a:spLocks noChangeArrowheads="1"/>
          </p:cNvSpPr>
          <p:nvPr/>
        </p:nvSpPr>
        <p:spPr bwMode="auto">
          <a:xfrm>
            <a:off x="3203575" y="1125538"/>
            <a:ext cx="2698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Small arms bullet</a:t>
            </a:r>
          </a:p>
        </p:txBody>
      </p:sp>
    </p:spTree>
    <p:extLst>
      <p:ext uri="{BB962C8B-B14F-4D97-AF65-F5344CB8AC3E}">
        <p14:creationId xmlns:p14="http://schemas.microsoft.com/office/powerpoint/2010/main" val="2278204782"/>
      </p:ext>
    </p:extLst>
  </p:cSld>
  <p:clrMapOvr>
    <a:masterClrMapping/>
  </p:clrMapOvr>
  <p:transition>
    <p:wipe dir="r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4A7449-BD4C-403F-A043-E7CD16674518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63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Fragment Strike</a:t>
            </a:r>
            <a:endParaRPr lang="en-US" sz="3600"/>
          </a:p>
        </p:txBody>
      </p:sp>
      <p:sp>
        <p:nvSpPr>
          <p:cNvPr id="58371" name="TextBox 2"/>
          <p:cNvSpPr txBox="1">
            <a:spLocks noChangeArrowheads="1"/>
          </p:cNvSpPr>
          <p:nvPr/>
        </p:nvSpPr>
        <p:spPr bwMode="auto">
          <a:xfrm>
            <a:off x="3203575" y="1125538"/>
            <a:ext cx="2698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Small arms bullet</a:t>
            </a:r>
          </a:p>
        </p:txBody>
      </p:sp>
      <p:pic>
        <p:nvPicPr>
          <p:cNvPr id="5837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2114550"/>
            <a:ext cx="6626225" cy="347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3" name="TextBox 7"/>
          <p:cNvSpPr txBox="1">
            <a:spLocks noChangeArrowheads="1"/>
          </p:cNvSpPr>
          <p:nvPr/>
        </p:nvSpPr>
        <p:spPr bwMode="auto">
          <a:xfrm>
            <a:off x="2693988" y="5786438"/>
            <a:ext cx="38227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Passage through gelatine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23850" y="3851275"/>
            <a:ext cx="86360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420739"/>
      </p:ext>
    </p:extLst>
  </p:cSld>
  <p:clrMapOvr>
    <a:masterClrMapping/>
  </p:clrMapOvr>
  <p:transition>
    <p:wipe dir="r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5.56mm Gelatine Experiment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D7453B-1107-551B-5249-50E284080FAD}"/>
              </a:ext>
            </a:extLst>
          </p:cNvPr>
          <p:cNvSpPr txBox="1"/>
          <p:nvPr/>
        </p:nvSpPr>
        <p:spPr>
          <a:xfrm>
            <a:off x="1043608" y="5751258"/>
            <a:ext cx="74888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www.google.com</a:t>
            </a:r>
            <a:r>
              <a:rPr lang="en-US" dirty="0"/>
              <a:t>/</a:t>
            </a:r>
            <a:r>
              <a:rPr lang="en-US" dirty="0" err="1"/>
              <a:t>search?client</a:t>
            </a:r>
            <a:r>
              <a:rPr lang="en-US" dirty="0"/>
              <a:t>=</a:t>
            </a:r>
            <a:r>
              <a:rPr lang="en-US" dirty="0" err="1"/>
              <a:t>safari&amp;rls</a:t>
            </a:r>
            <a:r>
              <a:rPr lang="en-US" dirty="0"/>
              <a:t>=</a:t>
            </a:r>
            <a:r>
              <a:rPr lang="en-US" dirty="0" err="1"/>
              <a:t>en&amp;q</a:t>
            </a:r>
            <a:r>
              <a:rPr lang="en-US" dirty="0"/>
              <a:t>=5.56+mm+gelatine+experiment&amp;ie=UTF-8&amp;oe=UTF-8#fpstate=</a:t>
            </a:r>
            <a:r>
              <a:rPr lang="en-US" dirty="0" err="1"/>
              <a:t>ive&amp;vld</a:t>
            </a:r>
            <a:r>
              <a:rPr lang="en-US" dirty="0"/>
              <a:t>=cid:4908c022,vid:elRTyAmzc-8,st:0</a:t>
            </a:r>
          </a:p>
        </p:txBody>
      </p:sp>
      <p:pic>
        <p:nvPicPr>
          <p:cNvPr id="7" name="Picture 6" descr="A close-up of a plastic bag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252D4F7B-4A3B-A049-D9FC-348D61949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40" y="1281979"/>
            <a:ext cx="7772400" cy="378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602556"/>
      </p:ext>
    </p:extLst>
  </p:cSld>
  <p:clrMapOvr>
    <a:masterClrMapping/>
  </p:clrMapOvr>
  <p:transition>
    <p:wipe dir="r"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Aircraft Armament, Calibre Matters.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6914446"/>
              </p:ext>
            </p:extLst>
          </p:nvPr>
        </p:nvGraphicFramePr>
        <p:xfrm>
          <a:off x="742275" y="2492896"/>
          <a:ext cx="7416875" cy="2008874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1255767">
                  <a:extLst>
                    <a:ext uri="{9D8B030D-6E8A-4147-A177-3AD203B41FA5}">
                      <a16:colId xmlns:a16="http://schemas.microsoft.com/office/drawing/2014/main" val="980883382"/>
                    </a:ext>
                  </a:extLst>
                </a:gridCol>
                <a:gridCol w="745612">
                  <a:extLst>
                    <a:ext uri="{9D8B030D-6E8A-4147-A177-3AD203B41FA5}">
                      <a16:colId xmlns:a16="http://schemas.microsoft.com/office/drawing/2014/main" val="1111313566"/>
                    </a:ext>
                  </a:extLst>
                </a:gridCol>
                <a:gridCol w="680207">
                  <a:extLst>
                    <a:ext uri="{9D8B030D-6E8A-4147-A177-3AD203B41FA5}">
                      <a16:colId xmlns:a16="http://schemas.microsoft.com/office/drawing/2014/main" val="3535066851"/>
                    </a:ext>
                  </a:extLst>
                </a:gridCol>
                <a:gridCol w="1007230">
                  <a:extLst>
                    <a:ext uri="{9D8B030D-6E8A-4147-A177-3AD203B41FA5}">
                      <a16:colId xmlns:a16="http://schemas.microsoft.com/office/drawing/2014/main" val="1107279961"/>
                    </a:ext>
                  </a:extLst>
                </a:gridCol>
                <a:gridCol w="627884">
                  <a:extLst>
                    <a:ext uri="{9D8B030D-6E8A-4147-A177-3AD203B41FA5}">
                      <a16:colId xmlns:a16="http://schemas.microsoft.com/office/drawing/2014/main" val="2276635833"/>
                    </a:ext>
                  </a:extLst>
                </a:gridCol>
                <a:gridCol w="627884">
                  <a:extLst>
                    <a:ext uri="{9D8B030D-6E8A-4147-A177-3AD203B41FA5}">
                      <a16:colId xmlns:a16="http://schemas.microsoft.com/office/drawing/2014/main" val="961519463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2290277298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3443489569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1587777556"/>
                    </a:ext>
                  </a:extLst>
                </a:gridCol>
              </a:tblGrid>
              <a:tr h="70966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Aircraft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No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Cal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Projectile mass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MV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KE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 err="1">
                          <a:effectLst/>
                        </a:rPr>
                        <a:t>rps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 x Number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KE/s (kJ/s)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019019664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Spitfire / Hurricane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0.30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760.00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2295.24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19.17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153.33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351.94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781643114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Mustang / Corsair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0.50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890.00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12018.14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14.17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85.00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1021.54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250451536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Thunderbolt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0.50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890.00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12018.14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14.17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113.33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1362.06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52870033"/>
                  </a:ext>
                </a:extLst>
              </a:tr>
            </a:tbl>
          </a:graphicData>
        </a:graphic>
      </p:graphicFrame>
      <p:pic>
        <p:nvPicPr>
          <p:cNvPr id="12290" name="Picture 2" descr="https://secure.i.telegraph.co.uk/multimedia/archive/03282/_The_MK1_Vickers_S_3282295b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5" y="615950"/>
            <a:ext cx="2808313" cy="175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See the source imag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81171" y="566784"/>
            <a:ext cx="2777979" cy="185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See the source image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2275" y="4625785"/>
            <a:ext cx="3063345" cy="202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See the source image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6144" y="4625785"/>
            <a:ext cx="3647664" cy="184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432917"/>
      </p:ext>
    </p:extLst>
  </p:cSld>
  <p:clrMapOvr>
    <a:masterClrMapping/>
  </p:clrMapOvr>
  <p:transition>
    <p:wipe dir="r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</a:p>
        </p:txBody>
      </p:sp>
      <p:pic>
        <p:nvPicPr>
          <p:cNvPr id="59395" name="Picture 17" descr="Fig 10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693988"/>
            <a:ext cx="6318250" cy="347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6" name="TextBox 5"/>
          <p:cNvSpPr txBox="1">
            <a:spLocks noChangeArrowheads="1"/>
          </p:cNvSpPr>
          <p:nvPr/>
        </p:nvSpPr>
        <p:spPr bwMode="auto">
          <a:xfrm>
            <a:off x="323850" y="1412875"/>
            <a:ext cx="656301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latin typeface="+mj-lt"/>
                <a:cs typeface="Times New Roman" pitchFamily="18" charset="0"/>
              </a:rPr>
              <a:t>Armour-Piercing Discarding Sabot.	APDS</a:t>
            </a:r>
          </a:p>
        </p:txBody>
      </p:sp>
      <p:sp>
        <p:nvSpPr>
          <p:cNvPr id="59397" name="TextBox 6"/>
          <p:cNvSpPr txBox="1">
            <a:spLocks noChangeArrowheads="1"/>
          </p:cNvSpPr>
          <p:nvPr/>
        </p:nvSpPr>
        <p:spPr bwMode="auto">
          <a:xfrm>
            <a:off x="303213" y="1897063"/>
            <a:ext cx="22573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latin typeface="+mj-lt"/>
                <a:cs typeface="Times New Roman" pitchFamily="18" charset="0"/>
              </a:rPr>
              <a:t>Spin stabilised.</a:t>
            </a:r>
          </a:p>
        </p:txBody>
      </p:sp>
    </p:spTree>
    <p:extLst>
      <p:ext uri="{BB962C8B-B14F-4D97-AF65-F5344CB8AC3E}">
        <p14:creationId xmlns:p14="http://schemas.microsoft.com/office/powerpoint/2010/main" val="1564632989"/>
      </p:ext>
    </p:extLst>
  </p:cSld>
  <p:clrMapOvr>
    <a:masterClrMapping/>
  </p:clrMapOvr>
  <p:transition>
    <p:wipe dir="r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</a:p>
        </p:txBody>
      </p:sp>
      <p:sp>
        <p:nvSpPr>
          <p:cNvPr id="60419" name="TextBox 2"/>
          <p:cNvSpPr txBox="1">
            <a:spLocks noChangeArrowheads="1"/>
          </p:cNvSpPr>
          <p:nvPr/>
        </p:nvSpPr>
        <p:spPr bwMode="auto">
          <a:xfrm>
            <a:off x="323850" y="1916113"/>
            <a:ext cx="259103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Long Rod penetrator.</a:t>
            </a:r>
          </a:p>
        </p:txBody>
      </p:sp>
      <p:pic>
        <p:nvPicPr>
          <p:cNvPr id="60420" name="Picture 5" descr="Fig 10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488" y="2693988"/>
            <a:ext cx="7264400" cy="390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1" name="TextBox 6"/>
          <p:cNvSpPr txBox="1">
            <a:spLocks noChangeArrowheads="1"/>
          </p:cNvSpPr>
          <p:nvPr/>
        </p:nvSpPr>
        <p:spPr bwMode="auto">
          <a:xfrm>
            <a:off x="165894" y="1295400"/>
            <a:ext cx="76771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n-lt"/>
                <a:cs typeface="Times New Roman" pitchFamily="18" charset="0"/>
              </a:rPr>
              <a:t>Armour-Piercing Fin Stabilised Discarding Sabot.	APFSDS</a:t>
            </a:r>
          </a:p>
        </p:txBody>
      </p:sp>
    </p:spTree>
    <p:extLst>
      <p:ext uri="{BB962C8B-B14F-4D97-AF65-F5344CB8AC3E}">
        <p14:creationId xmlns:p14="http://schemas.microsoft.com/office/powerpoint/2010/main" val="4096327655"/>
      </p:ext>
    </p:extLst>
  </p:cSld>
  <p:clrMapOvr>
    <a:masterClrMapping/>
  </p:clrMapOvr>
  <p:transition>
    <p:wipe dir="r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144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Directed Energy Warheads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79388" y="1557338"/>
            <a:ext cx="864076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spcAft>
                <a:spcPts val="12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Much of the energy of a symmetrical explosion does not couple to the target.</a:t>
            </a:r>
          </a:p>
          <a:p>
            <a:pPr marL="342900" indent="-342900">
              <a:spcBef>
                <a:spcPct val="20000"/>
              </a:spcBef>
              <a:spcAft>
                <a:spcPts val="12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Directed energy warheads produce their main effect in a specific direction to produce a better effect on the target.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Three types are used: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Shaped Charge (SC)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Explosively Formed Projectile (EFP)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High Explosive Squash Head (HESH)</a:t>
            </a:r>
          </a:p>
        </p:txBody>
      </p:sp>
    </p:spTree>
    <p:extLst>
      <p:ext uri="{BB962C8B-B14F-4D97-AF65-F5344CB8AC3E}">
        <p14:creationId xmlns:p14="http://schemas.microsoft.com/office/powerpoint/2010/main" val="353025702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565150" y="1616075"/>
            <a:ext cx="8399463" cy="3757613"/>
            <a:chOff x="356" y="1018"/>
            <a:chExt cx="5291" cy="2367"/>
          </a:xfrm>
        </p:grpSpPr>
        <p:pic>
          <p:nvPicPr>
            <p:cNvPr id="62492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6" y="1125"/>
              <a:ext cx="3800" cy="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2493" name="Rectangle 4" descr="Newsprint"/>
            <p:cNvSpPr>
              <a:spLocks noChangeArrowheads="1"/>
            </p:cNvSpPr>
            <p:nvPr/>
          </p:nvSpPr>
          <p:spPr bwMode="auto">
            <a:xfrm>
              <a:off x="5499" y="1018"/>
              <a:ext cx="148" cy="2367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GB">
                <a:latin typeface="Calibri" pitchFamily="34" charset="0"/>
              </a:endParaRPr>
            </a:p>
          </p:txBody>
        </p:sp>
      </p:grp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6408738" y="2297113"/>
            <a:ext cx="982662" cy="2413000"/>
            <a:chOff x="4212" y="1447"/>
            <a:chExt cx="619" cy="1520"/>
          </a:xfrm>
        </p:grpSpPr>
        <p:sp>
          <p:nvSpPr>
            <p:cNvPr id="62490" name="Line 6"/>
            <p:cNvSpPr>
              <a:spLocks noChangeShapeType="1"/>
            </p:cNvSpPr>
            <p:nvPr/>
          </p:nvSpPr>
          <p:spPr bwMode="auto">
            <a:xfrm>
              <a:off x="4235" y="1447"/>
              <a:ext cx="0" cy="152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62491" name="Text Box 7"/>
            <p:cNvSpPr txBox="1">
              <a:spLocks noChangeArrowheads="1"/>
            </p:cNvSpPr>
            <p:nvPr/>
          </p:nvSpPr>
          <p:spPr bwMode="auto">
            <a:xfrm>
              <a:off x="4212" y="2005"/>
              <a:ext cx="619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</a:t>
              </a:r>
            </a:p>
            <a:p>
              <a:pPr>
                <a:spcBef>
                  <a:spcPct val="20000"/>
                </a:spcBef>
              </a:pPr>
              <a:r>
                <a:rPr lang="en-GB" sz="1600"/>
                <a:t>diameter</a:t>
              </a:r>
            </a:p>
          </p:txBody>
        </p:sp>
      </p:grpSp>
      <p:grpSp>
        <p:nvGrpSpPr>
          <p:cNvPr id="62468" name="Group 8"/>
          <p:cNvGrpSpPr>
            <a:grpSpLocks/>
          </p:cNvGrpSpPr>
          <p:nvPr/>
        </p:nvGrpSpPr>
        <p:grpSpPr bwMode="auto">
          <a:xfrm>
            <a:off x="2184400" y="3479800"/>
            <a:ext cx="1346200" cy="2701925"/>
            <a:chOff x="2436" y="2312"/>
            <a:chExt cx="848" cy="1702"/>
          </a:xfrm>
        </p:grpSpPr>
        <p:sp>
          <p:nvSpPr>
            <p:cNvPr id="62488" name="Text Box 9"/>
            <p:cNvSpPr txBox="1">
              <a:spLocks noChangeArrowheads="1"/>
            </p:cNvSpPr>
            <p:nvPr/>
          </p:nvSpPr>
          <p:spPr bwMode="auto">
            <a:xfrm>
              <a:off x="2436" y="3801"/>
              <a:ext cx="848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wave shaper</a:t>
              </a:r>
            </a:p>
          </p:txBody>
        </p:sp>
        <p:sp>
          <p:nvSpPr>
            <p:cNvPr id="62489" name="Line 10"/>
            <p:cNvSpPr>
              <a:spLocks noChangeShapeType="1"/>
            </p:cNvSpPr>
            <p:nvPr/>
          </p:nvSpPr>
          <p:spPr bwMode="auto">
            <a:xfrm flipH="1" flipV="1">
              <a:off x="2571" y="2312"/>
              <a:ext cx="315" cy="1480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69" name="Group 11"/>
          <p:cNvGrpSpPr>
            <a:grpSpLocks/>
          </p:cNvGrpSpPr>
          <p:nvPr/>
        </p:nvGrpSpPr>
        <p:grpSpPr bwMode="auto">
          <a:xfrm>
            <a:off x="339725" y="3532188"/>
            <a:ext cx="1393825" cy="2335212"/>
            <a:chOff x="1016" y="2312"/>
            <a:chExt cx="878" cy="1471"/>
          </a:xfrm>
        </p:grpSpPr>
        <p:sp>
          <p:nvSpPr>
            <p:cNvPr id="62486" name="Text Box 12"/>
            <p:cNvSpPr txBox="1">
              <a:spLocks noChangeArrowheads="1"/>
            </p:cNvSpPr>
            <p:nvPr/>
          </p:nvSpPr>
          <p:spPr bwMode="auto">
            <a:xfrm>
              <a:off x="1016" y="3570"/>
              <a:ext cx="53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initiator</a:t>
              </a:r>
            </a:p>
          </p:txBody>
        </p:sp>
        <p:sp>
          <p:nvSpPr>
            <p:cNvPr id="62487" name="Line 13"/>
            <p:cNvSpPr>
              <a:spLocks noChangeShapeType="1"/>
            </p:cNvSpPr>
            <p:nvPr/>
          </p:nvSpPr>
          <p:spPr bwMode="auto">
            <a:xfrm flipV="1">
              <a:off x="1442" y="2312"/>
              <a:ext cx="452" cy="1249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70" name="Group 14"/>
          <p:cNvGrpSpPr>
            <a:grpSpLocks/>
          </p:cNvGrpSpPr>
          <p:nvPr/>
        </p:nvGrpSpPr>
        <p:grpSpPr bwMode="auto">
          <a:xfrm>
            <a:off x="3656013" y="4432300"/>
            <a:ext cx="1481137" cy="1749425"/>
            <a:chOff x="2706" y="2792"/>
            <a:chExt cx="1010" cy="1102"/>
          </a:xfrm>
        </p:grpSpPr>
        <p:sp>
          <p:nvSpPr>
            <p:cNvPr id="62484" name="Text Box 15"/>
            <p:cNvSpPr txBox="1">
              <a:spLocks noChangeArrowheads="1"/>
            </p:cNvSpPr>
            <p:nvPr/>
          </p:nvSpPr>
          <p:spPr bwMode="auto">
            <a:xfrm>
              <a:off x="2706" y="3681"/>
              <a:ext cx="1010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high explosive</a:t>
              </a:r>
            </a:p>
          </p:txBody>
        </p:sp>
        <p:sp>
          <p:nvSpPr>
            <p:cNvPr id="62485" name="Line 16"/>
            <p:cNvSpPr>
              <a:spLocks noChangeShapeType="1"/>
            </p:cNvSpPr>
            <p:nvPr/>
          </p:nvSpPr>
          <p:spPr bwMode="auto">
            <a:xfrm flipH="1" flipV="1">
              <a:off x="3004" y="2792"/>
              <a:ext cx="131" cy="880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71" name="Group 17"/>
          <p:cNvGrpSpPr>
            <a:grpSpLocks/>
          </p:cNvGrpSpPr>
          <p:nvPr/>
        </p:nvGrpSpPr>
        <p:grpSpPr bwMode="auto">
          <a:xfrm>
            <a:off x="5132388" y="3851275"/>
            <a:ext cx="1214437" cy="1890713"/>
            <a:chOff x="4134" y="2626"/>
            <a:chExt cx="1011" cy="1081"/>
          </a:xfrm>
        </p:grpSpPr>
        <p:sp>
          <p:nvSpPr>
            <p:cNvPr id="62482" name="Text Box 18"/>
            <p:cNvSpPr txBox="1">
              <a:spLocks noChangeArrowheads="1"/>
            </p:cNvSpPr>
            <p:nvPr/>
          </p:nvSpPr>
          <p:spPr bwMode="auto">
            <a:xfrm>
              <a:off x="4156" y="3513"/>
              <a:ext cx="989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 / liner</a:t>
              </a:r>
            </a:p>
          </p:txBody>
        </p:sp>
        <p:sp>
          <p:nvSpPr>
            <p:cNvPr id="62483" name="Line 19"/>
            <p:cNvSpPr>
              <a:spLocks noChangeShapeType="1"/>
            </p:cNvSpPr>
            <p:nvPr/>
          </p:nvSpPr>
          <p:spPr bwMode="auto">
            <a:xfrm flipH="1" flipV="1">
              <a:off x="4134" y="2626"/>
              <a:ext cx="482" cy="935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8628" name="Group 20"/>
          <p:cNvGrpSpPr>
            <a:grpSpLocks/>
          </p:cNvGrpSpPr>
          <p:nvPr/>
        </p:nvGrpSpPr>
        <p:grpSpPr bwMode="auto">
          <a:xfrm>
            <a:off x="4900613" y="1223963"/>
            <a:ext cx="1920875" cy="2293937"/>
            <a:chOff x="3671" y="839"/>
            <a:chExt cx="1930" cy="1445"/>
          </a:xfrm>
        </p:grpSpPr>
        <p:sp>
          <p:nvSpPr>
            <p:cNvPr id="62480" name="Text Box 21"/>
            <p:cNvSpPr txBox="1">
              <a:spLocks noChangeArrowheads="1"/>
            </p:cNvSpPr>
            <p:nvPr/>
          </p:nvSpPr>
          <p:spPr bwMode="auto">
            <a:xfrm>
              <a:off x="4409" y="839"/>
              <a:ext cx="119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 angle</a:t>
              </a:r>
            </a:p>
          </p:txBody>
        </p:sp>
        <p:sp>
          <p:nvSpPr>
            <p:cNvPr id="62481" name="Line 22"/>
            <p:cNvSpPr>
              <a:spLocks noChangeShapeType="1"/>
            </p:cNvSpPr>
            <p:nvPr/>
          </p:nvSpPr>
          <p:spPr bwMode="auto">
            <a:xfrm flipH="1">
              <a:off x="3671" y="1050"/>
              <a:ext cx="1162" cy="1234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8631" name="Group 23"/>
          <p:cNvGrpSpPr>
            <a:grpSpLocks/>
          </p:cNvGrpSpPr>
          <p:nvPr/>
        </p:nvGrpSpPr>
        <p:grpSpPr bwMode="auto">
          <a:xfrm>
            <a:off x="6438900" y="4978400"/>
            <a:ext cx="2284413" cy="338138"/>
            <a:chOff x="4056" y="3136"/>
            <a:chExt cx="1439" cy="213"/>
          </a:xfrm>
        </p:grpSpPr>
        <p:sp>
          <p:nvSpPr>
            <p:cNvPr id="62478" name="Line 24"/>
            <p:cNvSpPr>
              <a:spLocks noChangeShapeType="1"/>
            </p:cNvSpPr>
            <p:nvPr/>
          </p:nvSpPr>
          <p:spPr bwMode="auto">
            <a:xfrm>
              <a:off x="4056" y="3169"/>
              <a:ext cx="143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62479" name="Text Box 25"/>
            <p:cNvSpPr txBox="1">
              <a:spLocks noChangeArrowheads="1"/>
            </p:cNvSpPr>
            <p:nvPr/>
          </p:nvSpPr>
          <p:spPr bwMode="auto">
            <a:xfrm>
              <a:off x="4498" y="3136"/>
              <a:ext cx="61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stand off</a:t>
              </a:r>
            </a:p>
          </p:txBody>
        </p:sp>
      </p:grpSp>
      <p:sp>
        <p:nvSpPr>
          <p:cNvPr id="62474" name="Rectangle 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5037"/>
          </a:xfrm>
        </p:spPr>
        <p:txBody>
          <a:bodyPr/>
          <a:lstStyle/>
          <a:p>
            <a:r>
              <a:rPr lang="en-GB" sz="3600"/>
              <a:t>Shaped Charge (SC)</a:t>
            </a:r>
          </a:p>
        </p:txBody>
      </p:sp>
      <p:grpSp>
        <p:nvGrpSpPr>
          <p:cNvPr id="68635" name="Group 27"/>
          <p:cNvGrpSpPr>
            <a:grpSpLocks/>
          </p:cNvGrpSpPr>
          <p:nvPr/>
        </p:nvGrpSpPr>
        <p:grpSpPr bwMode="auto">
          <a:xfrm>
            <a:off x="1995488" y="1482725"/>
            <a:ext cx="2651125" cy="338138"/>
            <a:chOff x="1257" y="934"/>
            <a:chExt cx="1670" cy="213"/>
          </a:xfrm>
        </p:grpSpPr>
        <p:sp>
          <p:nvSpPr>
            <p:cNvPr id="62476" name="Line 28"/>
            <p:cNvSpPr>
              <a:spLocks noChangeShapeType="1"/>
            </p:cNvSpPr>
            <p:nvPr/>
          </p:nvSpPr>
          <p:spPr bwMode="auto">
            <a:xfrm>
              <a:off x="1257" y="1125"/>
              <a:ext cx="1670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arrow" w="med" len="med"/>
              <a:tailEnd type="arrow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2477" name="Text Box 29"/>
            <p:cNvSpPr txBox="1">
              <a:spLocks noChangeArrowheads="1"/>
            </p:cNvSpPr>
            <p:nvPr/>
          </p:nvSpPr>
          <p:spPr bwMode="auto">
            <a:xfrm>
              <a:off x="1768" y="934"/>
              <a:ext cx="79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head height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9456280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29B863-CDCA-4DCA-9EA6-B140F8F95AE4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70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Shaped Charge</a:t>
            </a:r>
          </a:p>
        </p:txBody>
      </p:sp>
      <p:sp>
        <p:nvSpPr>
          <p:cNvPr id="63491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Initiation is triggered at a standoff (distance of round from target) dictated by the size and shape of the round, to allow an adequate length of jet to form.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An extremely fast jet (&gt;~1000 m/s) of metal is directed at the target.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The jet erodes the target and is itself consumed in the process.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Deep penetration into armour, and great damage to other targets, may be achieved.</a:t>
            </a:r>
          </a:p>
        </p:txBody>
      </p:sp>
    </p:spTree>
    <p:extLst>
      <p:ext uri="{BB962C8B-B14F-4D97-AF65-F5344CB8AC3E}">
        <p14:creationId xmlns:p14="http://schemas.microsoft.com/office/powerpoint/2010/main" val="2306585448"/>
      </p:ext>
    </p:extLst>
  </p:cSld>
  <p:clrMapOvr>
    <a:masterClrMapping/>
  </p:clrMapOvr>
  <p:transition>
    <p:wipe dir="r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9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91089B-81D0-4971-9533-62E100078E7B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71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15392" name="Picture 2" descr="design - SC - jet and slug schematic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5488" y="1196975"/>
            <a:ext cx="73914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93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Formation of SC Jet and Slug</a:t>
            </a:r>
          </a:p>
        </p:txBody>
      </p:sp>
      <p:pic>
        <p:nvPicPr>
          <p:cNvPr id="15394" name="Picture 7" descr="Fig 11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92275" y="3500438"/>
            <a:ext cx="5041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11188" y="5181868"/>
            <a:ext cx="774346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To achieve good effect, the system must be axially symmetrical.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Symmetrical liner with good flow properties.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Axial initiation of charge.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HE filling of uniform composition and density.</a:t>
            </a:r>
          </a:p>
        </p:txBody>
      </p:sp>
    </p:spTree>
    <p:extLst>
      <p:ext uri="{BB962C8B-B14F-4D97-AF65-F5344CB8AC3E}">
        <p14:creationId xmlns:p14="http://schemas.microsoft.com/office/powerpoint/2010/main" val="57630913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Modelled Example</a:t>
            </a:r>
          </a:p>
        </p:txBody>
      </p:sp>
      <p:pic>
        <p:nvPicPr>
          <p:cNvPr id="3" name="WAVE_SHAP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3648" y="1484784"/>
            <a:ext cx="6432715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57826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760C047-7371-4AB1-A4F8-F9A5960AD7B9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73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656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Manufacture of SC Cone</a:t>
            </a:r>
          </a:p>
        </p:txBody>
      </p:sp>
      <p:grpSp>
        <p:nvGrpSpPr>
          <p:cNvPr id="66563" name="Group 19"/>
          <p:cNvGrpSpPr>
            <a:grpSpLocks/>
          </p:cNvGrpSpPr>
          <p:nvPr/>
        </p:nvGrpSpPr>
        <p:grpSpPr bwMode="auto">
          <a:xfrm>
            <a:off x="2627313" y="1406525"/>
            <a:ext cx="3889375" cy="3246438"/>
            <a:chOff x="2627785" y="1196752"/>
            <a:chExt cx="3888432" cy="3246550"/>
          </a:xfrm>
        </p:grpSpPr>
        <p:pic>
          <p:nvPicPr>
            <p:cNvPr id="66575" name="Picture 2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5" y="1196752"/>
              <a:ext cx="3888432" cy="3246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6576" name="TextBox 9"/>
            <p:cNvSpPr txBox="1">
              <a:spLocks noChangeArrowheads="1"/>
            </p:cNvSpPr>
            <p:nvPr/>
          </p:nvSpPr>
          <p:spPr bwMode="auto">
            <a:xfrm>
              <a:off x="3491880" y="1935350"/>
              <a:ext cx="1111202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Mandrel</a:t>
              </a:r>
            </a:p>
          </p:txBody>
        </p:sp>
      </p:grpSp>
      <p:grpSp>
        <p:nvGrpSpPr>
          <p:cNvPr id="66564" name="Group 13"/>
          <p:cNvGrpSpPr>
            <a:grpSpLocks/>
          </p:cNvGrpSpPr>
          <p:nvPr/>
        </p:nvGrpSpPr>
        <p:grpSpPr bwMode="auto">
          <a:xfrm>
            <a:off x="5219700" y="3927475"/>
            <a:ext cx="1435100" cy="400050"/>
            <a:chOff x="5292081" y="3717032"/>
            <a:chExt cx="1434323" cy="400110"/>
          </a:xfrm>
        </p:grpSpPr>
        <p:sp>
          <p:nvSpPr>
            <p:cNvPr id="66573" name="TextBox 10"/>
            <p:cNvSpPr txBox="1">
              <a:spLocks noChangeArrowheads="1"/>
            </p:cNvSpPr>
            <p:nvPr/>
          </p:nvSpPr>
          <p:spPr bwMode="auto">
            <a:xfrm>
              <a:off x="5870079" y="3717032"/>
              <a:ext cx="856325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Roller</a:t>
              </a:r>
            </a:p>
          </p:txBody>
        </p:sp>
        <p:cxnSp>
          <p:nvCxnSpPr>
            <p:cNvPr id="66574" name="Straight Arrow Connector 4"/>
            <p:cNvCxnSpPr>
              <a:cxnSpLocks noChangeShapeType="1"/>
              <a:stCxn id="66573" idx="1"/>
            </p:cNvCxnSpPr>
            <p:nvPr/>
          </p:nvCxnSpPr>
          <p:spPr bwMode="auto">
            <a:xfrm flipH="1">
              <a:off x="5292081" y="3917087"/>
              <a:ext cx="577998" cy="0"/>
            </a:xfrm>
            <a:prstGeom prst="straightConnector1">
              <a:avLst/>
            </a:prstGeom>
            <a:noFill/>
            <a:ln w="9525">
              <a:noFill/>
              <a:round/>
              <a:headEnd/>
              <a:tailEnd/>
            </a:ln>
          </p:spPr>
        </p:cxnSp>
      </p:grpSp>
      <p:grpSp>
        <p:nvGrpSpPr>
          <p:cNvPr id="66565" name="Group 15"/>
          <p:cNvGrpSpPr>
            <a:grpSpLocks/>
          </p:cNvGrpSpPr>
          <p:nvPr/>
        </p:nvGrpSpPr>
        <p:grpSpPr bwMode="auto">
          <a:xfrm>
            <a:off x="2657475" y="4070350"/>
            <a:ext cx="1412875" cy="544513"/>
            <a:chOff x="2657226" y="3861048"/>
            <a:chExt cx="1412654" cy="544126"/>
          </a:xfrm>
        </p:grpSpPr>
        <p:sp>
          <p:nvSpPr>
            <p:cNvPr id="66571" name="TextBox 8"/>
            <p:cNvSpPr txBox="1">
              <a:spLocks noChangeArrowheads="1"/>
            </p:cNvSpPr>
            <p:nvPr/>
          </p:nvSpPr>
          <p:spPr bwMode="auto">
            <a:xfrm>
              <a:off x="2657226" y="4005064"/>
              <a:ext cx="769763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Feed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3347681" y="3861048"/>
              <a:ext cx="722199" cy="255406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6" name="Group 17"/>
          <p:cNvGrpSpPr>
            <a:grpSpLocks/>
          </p:cNvGrpSpPr>
          <p:nvPr/>
        </p:nvGrpSpPr>
        <p:grpSpPr bwMode="auto">
          <a:xfrm>
            <a:off x="5942012" y="1909763"/>
            <a:ext cx="2535100" cy="857307"/>
            <a:chOff x="5942086" y="1700240"/>
            <a:chExt cx="2535493" cy="857682"/>
          </a:xfrm>
        </p:grpSpPr>
        <p:sp>
          <p:nvSpPr>
            <p:cNvPr id="66569" name="TextBox 1"/>
            <p:cNvSpPr txBox="1">
              <a:spLocks noChangeArrowheads="1"/>
            </p:cNvSpPr>
            <p:nvPr/>
          </p:nvSpPr>
          <p:spPr bwMode="auto">
            <a:xfrm>
              <a:off x="6695873" y="2157812"/>
              <a:ext cx="178170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 dirty="0"/>
                <a:t>Tailstock Ram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>
              <a:off x="5942086" y="1700240"/>
              <a:ext cx="285794" cy="43516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179388" y="4581525"/>
            <a:ext cx="87852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Flow forming</a:t>
            </a:r>
          </a:p>
          <a:p>
            <a:endParaRPr lang="en-GB" dirty="0">
              <a:latin typeface="+mj-lt"/>
              <a:cs typeface="Times New Roman" pitchFamily="18" charset="0"/>
            </a:endParaRPr>
          </a:p>
          <a:p>
            <a:r>
              <a:rPr lang="en-GB" dirty="0">
                <a:latin typeface="+mj-lt"/>
                <a:cs typeface="Times New Roman" pitchFamily="18" charset="0"/>
              </a:rPr>
              <a:t>Annealed copper sheet is plastically deformed at room temperature by the roller.</a:t>
            </a:r>
          </a:p>
          <a:p>
            <a:r>
              <a:rPr lang="en-GB" dirty="0">
                <a:latin typeface="+mj-lt"/>
                <a:cs typeface="Times New Roman" pitchFamily="18" charset="0"/>
              </a:rPr>
              <a:t>The cone is machined to remove excess flash, then annealed at ~500°C to restore plasticity.</a:t>
            </a:r>
          </a:p>
        </p:txBody>
      </p:sp>
      <p:sp>
        <p:nvSpPr>
          <p:cNvPr id="66568" name="TextBox 20"/>
          <p:cNvSpPr txBox="1">
            <a:spLocks noChangeArrowheads="1"/>
          </p:cNvSpPr>
          <p:nvPr/>
        </p:nvSpPr>
        <p:spPr bwMode="auto">
          <a:xfrm>
            <a:off x="179388" y="6340475"/>
            <a:ext cx="5176837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i="1">
                <a:latin typeface="Times New Roman" pitchFamily="18" charset="0"/>
                <a:cs typeface="Times New Roman" pitchFamily="18" charset="0"/>
              </a:rPr>
              <a:t>Alistair Doig. Military Metallurgy. MANY 2002</a:t>
            </a:r>
          </a:p>
        </p:txBody>
      </p:sp>
    </p:spTree>
    <p:extLst>
      <p:ext uri="{BB962C8B-B14F-4D97-AF65-F5344CB8AC3E}">
        <p14:creationId xmlns:p14="http://schemas.microsoft.com/office/powerpoint/2010/main" val="144665397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Milan Warhead</a:t>
            </a:r>
          </a:p>
        </p:txBody>
      </p:sp>
      <p:grpSp>
        <p:nvGrpSpPr>
          <p:cNvPr id="67587" name="Group 6"/>
          <p:cNvGrpSpPr>
            <a:grpSpLocks/>
          </p:cNvGrpSpPr>
          <p:nvPr/>
        </p:nvGrpSpPr>
        <p:grpSpPr bwMode="auto">
          <a:xfrm>
            <a:off x="684213" y="1989138"/>
            <a:ext cx="7877175" cy="2112962"/>
            <a:chOff x="322" y="2509"/>
            <a:chExt cx="4962" cy="1331"/>
          </a:xfrm>
        </p:grpSpPr>
        <p:sp>
          <p:nvSpPr>
            <p:cNvPr id="67588" name="Text Box 7"/>
            <p:cNvSpPr txBox="1">
              <a:spLocks noChangeArrowheads="1"/>
            </p:cNvSpPr>
            <p:nvPr/>
          </p:nvSpPr>
          <p:spPr bwMode="auto">
            <a:xfrm>
              <a:off x="4032" y="3552"/>
              <a:ext cx="54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>
                  <a:latin typeface="Times New Roman" pitchFamily="18" charset="0"/>
                </a:rPr>
                <a:t>K115</a:t>
              </a:r>
            </a:p>
          </p:txBody>
        </p:sp>
        <p:pic>
          <p:nvPicPr>
            <p:cNvPr id="67589" name="Picture 8" descr="warhead - Milan K115 copy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22" y="2509"/>
              <a:ext cx="4962" cy="1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520202994"/>
      </p:ext>
    </p:extLst>
  </p:cSld>
  <p:clrMapOvr>
    <a:masterClrMapping/>
  </p:clrMapOvr>
  <p:transition>
    <p:wipe dir="r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FF63F7E1-4C42-4D93-BC87-C854E9A1D31F}" type="slidenum">
              <a:rPr lang="en-US"/>
              <a:pPr>
                <a:defRPr/>
              </a:pPr>
              <a:t>75</a:t>
            </a:fld>
            <a:endParaRPr lang="en-US"/>
          </a:p>
        </p:txBody>
      </p:sp>
      <p:sp>
        <p:nvSpPr>
          <p:cNvPr id="68610" name="Rectangle 5"/>
          <p:cNvSpPr>
            <a:spLocks noGrp="1" noChangeArrowheads="1"/>
          </p:cNvSpPr>
          <p:nvPr>
            <p:ph type="title"/>
          </p:nvPr>
        </p:nvSpPr>
        <p:spPr>
          <a:xfrm>
            <a:off x="395288" y="269875"/>
            <a:ext cx="8353425" cy="855663"/>
          </a:xfrm>
        </p:spPr>
        <p:txBody>
          <a:bodyPr/>
          <a:lstStyle/>
          <a:p>
            <a:r>
              <a:rPr lang="en-GB" sz="3600"/>
              <a:t>Effect of SC Rotation on Penetration</a:t>
            </a:r>
          </a:p>
        </p:txBody>
      </p:sp>
      <p:grpSp>
        <p:nvGrpSpPr>
          <p:cNvPr id="68611" name="Group 14"/>
          <p:cNvGrpSpPr>
            <a:grpSpLocks/>
          </p:cNvGrpSpPr>
          <p:nvPr/>
        </p:nvGrpSpPr>
        <p:grpSpPr bwMode="auto">
          <a:xfrm>
            <a:off x="1619250" y="1627188"/>
            <a:ext cx="5688013" cy="4743450"/>
            <a:chOff x="1619672" y="1627112"/>
            <a:chExt cx="5688068" cy="4742932"/>
          </a:xfrm>
        </p:grpSpPr>
        <p:pic>
          <p:nvPicPr>
            <p:cNvPr id="68612" name="Picture 4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619672" y="1627112"/>
              <a:ext cx="5544616" cy="47429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8613" name="TextBox 1"/>
            <p:cNvSpPr txBox="1">
              <a:spLocks noChangeArrowheads="1"/>
            </p:cNvSpPr>
            <p:nvPr/>
          </p:nvSpPr>
          <p:spPr bwMode="auto">
            <a:xfrm>
              <a:off x="3743908" y="2606385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00B050"/>
                  </a:solidFill>
                  <a:latin typeface="Calibri" pitchFamily="34" charset="0"/>
                </a:rPr>
                <a:t>4.5” (1.15 CD) standoff</a:t>
              </a:r>
            </a:p>
          </p:txBody>
        </p:sp>
        <p:sp>
          <p:nvSpPr>
            <p:cNvPr id="68614" name="TextBox 9"/>
            <p:cNvSpPr txBox="1">
              <a:spLocks noChangeArrowheads="1"/>
            </p:cNvSpPr>
            <p:nvPr/>
          </p:nvSpPr>
          <p:spPr bwMode="auto">
            <a:xfrm>
              <a:off x="4802744" y="3501008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FF0000"/>
                  </a:solidFill>
                  <a:latin typeface="Calibri" pitchFamily="34" charset="0"/>
                </a:rPr>
                <a:t>7.5” (1.15 CD) standoff</a:t>
              </a:r>
            </a:p>
          </p:txBody>
        </p:sp>
        <p:sp>
          <p:nvSpPr>
            <p:cNvPr id="68615" name="TextBox 10"/>
            <p:cNvSpPr txBox="1">
              <a:spLocks noChangeArrowheads="1"/>
            </p:cNvSpPr>
            <p:nvPr/>
          </p:nvSpPr>
          <p:spPr bwMode="auto">
            <a:xfrm>
              <a:off x="3707904" y="4931876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0070C0"/>
                  </a:solidFill>
                  <a:latin typeface="Calibri" pitchFamily="34" charset="0"/>
                </a:rPr>
                <a:t>7.5” (1.15 CD) standoff</a:t>
              </a:r>
            </a:p>
          </p:txBody>
        </p:sp>
        <p:cxnSp>
          <p:nvCxnSpPr>
            <p:cNvPr id="4" name="Straight Arrow Connector 3"/>
            <p:cNvCxnSpPr/>
            <p:nvPr/>
          </p:nvCxnSpPr>
          <p:spPr>
            <a:xfrm flipH="1">
              <a:off x="3491353" y="2996974"/>
              <a:ext cx="504830" cy="873030"/>
            </a:xfrm>
            <a:prstGeom prst="straightConnector1">
              <a:avLst/>
            </a:prstGeom>
            <a:ln w="22225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H="1">
              <a:off x="5072518" y="3870004"/>
              <a:ext cx="292103" cy="469849"/>
            </a:xfrm>
            <a:prstGeom prst="straightConnector1">
              <a:avLst/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V="1">
              <a:off x="4432749" y="4509697"/>
              <a:ext cx="355603" cy="520643"/>
            </a:xfrm>
            <a:prstGeom prst="straightConnector1">
              <a:avLst/>
            </a:prstGeom>
            <a:ln w="22225">
              <a:solidFill>
                <a:schemeClr val="accent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619" name="TextBox 12"/>
            <p:cNvSpPr txBox="1">
              <a:spLocks noChangeArrowheads="1"/>
            </p:cNvSpPr>
            <p:nvPr/>
          </p:nvSpPr>
          <p:spPr bwMode="auto">
            <a:xfrm>
              <a:off x="3995936" y="1671191"/>
              <a:ext cx="331180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 b="1">
                  <a:latin typeface="Calibri" pitchFamily="34" charset="0"/>
                </a:rPr>
                <a:t>105mm  45° copper cone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293895"/>
      </p:ext>
    </p:extLst>
  </p:cSld>
  <p:clrMapOvr>
    <a:masterClrMapping/>
  </p:clrMapOvr>
  <p:transition>
    <p:wipe dir="r"/>
  </p:transition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1168400"/>
            <a:ext cx="701040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63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93762"/>
          </a:xfrm>
        </p:spPr>
        <p:txBody>
          <a:bodyPr/>
          <a:lstStyle/>
          <a:p>
            <a:r>
              <a:rPr lang="en-GB" altLang="en-US" sz="3600"/>
              <a:t>Protection against Shaped Charge</a:t>
            </a:r>
          </a:p>
        </p:txBody>
      </p:sp>
    </p:spTree>
    <p:extLst>
      <p:ext uri="{BB962C8B-B14F-4D97-AF65-F5344CB8AC3E}">
        <p14:creationId xmlns:p14="http://schemas.microsoft.com/office/powerpoint/2010/main" val="2731776304"/>
      </p:ext>
    </p:extLst>
  </p:cSld>
  <p:clrMapOvr>
    <a:masterClrMapping/>
  </p:clrMapOvr>
  <p:transition/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0658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 sz="3600"/>
              <a:t>Reactive Armour</a:t>
            </a:r>
          </a:p>
        </p:txBody>
      </p:sp>
      <p:sp>
        <p:nvSpPr>
          <p:cNvPr id="70659" name="TextBox 2"/>
          <p:cNvSpPr txBox="1">
            <a:spLocks noChangeArrowheads="1"/>
          </p:cNvSpPr>
          <p:nvPr/>
        </p:nvSpPr>
        <p:spPr bwMode="auto">
          <a:xfrm>
            <a:off x="684213" y="1125538"/>
            <a:ext cx="79914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n-lt"/>
                <a:cs typeface="Times New Roman" pitchFamily="18" charset="0"/>
              </a:rPr>
              <a:t>Small shaped charges, say ~10 cm can penetrate the hull of a main battle tank.</a:t>
            </a:r>
          </a:p>
        </p:txBody>
      </p:sp>
      <p:sp>
        <p:nvSpPr>
          <p:cNvPr id="70660" name="TextBox 6"/>
          <p:cNvSpPr txBox="1">
            <a:spLocks noChangeArrowheads="1"/>
          </p:cNvSpPr>
          <p:nvPr/>
        </p:nvSpPr>
        <p:spPr bwMode="auto">
          <a:xfrm>
            <a:off x="684212" y="1989676"/>
            <a:ext cx="799147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On impact by the jet, the explosive initiates, the armour plates fly apart presenting more metal for the jet to penetrate. The effect on the main armour is much reduced.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0425" y="3429000"/>
            <a:ext cx="647700" cy="3024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1835150" y="3932238"/>
            <a:ext cx="3516313" cy="1800225"/>
            <a:chOff x="683568" y="1916832"/>
            <a:chExt cx="3515512" cy="1800000"/>
          </a:xfrm>
        </p:grpSpPr>
        <p:pic>
          <p:nvPicPr>
            <p:cNvPr id="70667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411760" y="1916832"/>
              <a:ext cx="1787320" cy="180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Isosceles Triangle 10"/>
            <p:cNvSpPr/>
            <p:nvPr/>
          </p:nvSpPr>
          <p:spPr>
            <a:xfrm rot="5400000">
              <a:off x="1754878" y="1502665"/>
              <a:ext cx="161905" cy="2304525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  <p:grpSp>
        <p:nvGrpSpPr>
          <p:cNvPr id="12" name="Group 11"/>
          <p:cNvGrpSpPr>
            <a:grpSpLocks/>
          </p:cNvGrpSpPr>
          <p:nvPr/>
        </p:nvGrpSpPr>
        <p:grpSpPr bwMode="auto">
          <a:xfrm>
            <a:off x="1835150" y="3644900"/>
            <a:ext cx="3529013" cy="2232025"/>
            <a:chOff x="1763688" y="1124744"/>
            <a:chExt cx="3528392" cy="2232247"/>
          </a:xfrm>
        </p:grpSpPr>
        <p:sp>
          <p:nvSpPr>
            <p:cNvPr id="13" name="Rectangle 12"/>
            <p:cNvSpPr/>
            <p:nvPr/>
          </p:nvSpPr>
          <p:spPr>
            <a:xfrm>
              <a:off x="1763688" y="1124744"/>
              <a:ext cx="3528392" cy="220843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70665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53716">
              <a:off x="3070087" y="1196991"/>
              <a:ext cx="2211737" cy="216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Isosceles Triangle 14"/>
            <p:cNvSpPr/>
            <p:nvPr/>
          </p:nvSpPr>
          <p:spPr>
            <a:xfrm rot="5400000">
              <a:off x="3998469" y="1296442"/>
              <a:ext cx="187344" cy="1679279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486332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Linear Shaped Charge</a:t>
            </a:r>
          </a:p>
        </p:txBody>
      </p:sp>
      <p:sp>
        <p:nvSpPr>
          <p:cNvPr id="14368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14369" name="Picture 6" descr="Fig 1101 target penetration cop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8375" y="1268413"/>
            <a:ext cx="5040313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348413" y="1604963"/>
            <a:ext cx="1712912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explosive device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48413" y="2133600"/>
            <a:ext cx="74453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target</a:t>
            </a:r>
          </a:p>
        </p:txBody>
      </p:sp>
      <p:sp>
        <p:nvSpPr>
          <p:cNvPr id="14372" name="TextBox 3"/>
          <p:cNvSpPr txBox="1">
            <a:spLocks noChangeArrowheads="1"/>
          </p:cNvSpPr>
          <p:nvPr/>
        </p:nvSpPr>
        <p:spPr bwMode="auto">
          <a:xfrm>
            <a:off x="468313" y="2852738"/>
            <a:ext cx="84248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Small linear shaped charges are used to cut the canopy of a fighter aircraft so that the pilot can safely eject in an emergency.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A lead tube is filled with the explosive (essentially crystalline RDX), drawn down to the required diameter, then passed between two rollers to produce the required shape.</a:t>
            </a:r>
          </a:p>
        </p:txBody>
      </p:sp>
      <p:grpSp>
        <p:nvGrpSpPr>
          <p:cNvPr id="14373" name="Group 21"/>
          <p:cNvGrpSpPr>
            <a:grpSpLocks/>
          </p:cNvGrpSpPr>
          <p:nvPr/>
        </p:nvGrpSpPr>
        <p:grpSpPr bwMode="auto">
          <a:xfrm>
            <a:off x="1115616" y="4958556"/>
            <a:ext cx="534988" cy="1547813"/>
            <a:chOff x="3037267" y="4901816"/>
            <a:chExt cx="535185" cy="1548000"/>
          </a:xfrm>
        </p:grpSpPr>
        <p:pic>
          <p:nvPicPr>
            <p:cNvPr id="14374" name="Picture 29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7267" y="4901816"/>
              <a:ext cx="535185" cy="154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" name="Oval 20"/>
            <p:cNvSpPr>
              <a:spLocks noChangeAspect="1"/>
            </p:cNvSpPr>
            <p:nvPr/>
          </p:nvSpPr>
          <p:spPr>
            <a:xfrm>
              <a:off x="3062676" y="5309853"/>
              <a:ext cx="468485" cy="46678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219095"/>
      </p:ext>
    </p:extLst>
  </p:cSld>
  <p:clrMapOvr>
    <a:masterClrMapping/>
  </p:clrMapOvr>
  <p:transition>
    <p:wipe dir="r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Explosively Formed Projectile</a:t>
            </a:r>
          </a:p>
        </p:txBody>
      </p:sp>
      <p:sp>
        <p:nvSpPr>
          <p:cNvPr id="73730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73731" name="Picture 2" descr="D:\Work\Swansea\images\Images - Doig\EFP p55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4938" y="3429000"/>
            <a:ext cx="590391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2" name="TextBox 4"/>
          <p:cNvSpPr txBox="1">
            <a:spLocks noChangeArrowheads="1"/>
          </p:cNvSpPr>
          <p:nvPr/>
        </p:nvSpPr>
        <p:spPr bwMode="auto">
          <a:xfrm>
            <a:off x="611188" y="1484313"/>
            <a:ext cx="777716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If the cone of a shaped charge is replaced by a dish, no jet forms, but the dish inverts and collapses upon itself to form a high velocity fragment travelling in a known direction.</a:t>
            </a:r>
          </a:p>
        </p:txBody>
      </p:sp>
    </p:spTree>
    <p:extLst>
      <p:ext uri="{BB962C8B-B14F-4D97-AF65-F5344CB8AC3E}">
        <p14:creationId xmlns:p14="http://schemas.microsoft.com/office/powerpoint/2010/main" val="928204845"/>
      </p:ext>
    </p:extLst>
  </p:cSld>
  <p:clrMapOvr>
    <a:masterClrMapping/>
  </p:clrMapOvr>
  <p:transition>
    <p:wipe dir="r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400" b="1" dirty="0">
              <a:solidFill>
                <a:schemeClr val="tx1"/>
              </a:solidFill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3" y="260350"/>
            <a:ext cx="8229600" cy="865188"/>
          </a:xfrm>
        </p:spPr>
        <p:txBody>
          <a:bodyPr/>
          <a:lstStyle/>
          <a:p>
            <a:r>
              <a:rPr lang="en-GB" sz="3600" dirty="0"/>
              <a:t>High Explosive Squash Head - HESH</a:t>
            </a:r>
          </a:p>
        </p:txBody>
      </p:sp>
      <p:grpSp>
        <p:nvGrpSpPr>
          <p:cNvPr id="74755" name="Group 12"/>
          <p:cNvGrpSpPr>
            <a:grpSpLocks noChangeAspect="1"/>
          </p:cNvGrpSpPr>
          <p:nvPr/>
        </p:nvGrpSpPr>
        <p:grpSpPr bwMode="auto">
          <a:xfrm>
            <a:off x="1328738" y="2608263"/>
            <a:ext cx="6411912" cy="1828800"/>
            <a:chOff x="971600" y="2157016"/>
            <a:chExt cx="7488832" cy="2136080"/>
          </a:xfrm>
        </p:grpSpPr>
        <p:pic>
          <p:nvPicPr>
            <p:cNvPr id="74761" name="Picture 4" descr="gun - ammo - 120 mm Tk HESH L31 copy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6164" y="3033096"/>
              <a:ext cx="4959344" cy="126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4762" name="Text Box 3"/>
            <p:cNvSpPr txBox="1">
              <a:spLocks noChangeArrowheads="1"/>
            </p:cNvSpPr>
            <p:nvPr/>
          </p:nvSpPr>
          <p:spPr bwMode="auto">
            <a:xfrm>
              <a:off x="7036644" y="2165290"/>
              <a:ext cx="1423788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bitumen</a:t>
              </a:r>
            </a:p>
          </p:txBody>
        </p:sp>
        <p:sp>
          <p:nvSpPr>
            <p:cNvPr id="74763" name="Text Box 3"/>
            <p:cNvSpPr txBox="1">
              <a:spLocks noChangeArrowheads="1"/>
            </p:cNvSpPr>
            <p:nvPr/>
          </p:nvSpPr>
          <p:spPr bwMode="auto">
            <a:xfrm>
              <a:off x="5308452" y="2157250"/>
              <a:ext cx="1503784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RDX/wax</a:t>
              </a:r>
            </a:p>
          </p:txBody>
        </p:sp>
        <p:sp>
          <p:nvSpPr>
            <p:cNvPr id="74764" name="Text Box 3"/>
            <p:cNvSpPr txBox="1">
              <a:spLocks noChangeArrowheads="1"/>
            </p:cNvSpPr>
            <p:nvPr/>
          </p:nvSpPr>
          <p:spPr bwMode="auto">
            <a:xfrm>
              <a:off x="2707978" y="2157016"/>
              <a:ext cx="2024410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booster pellet</a:t>
              </a:r>
            </a:p>
          </p:txBody>
        </p:sp>
        <p:sp>
          <p:nvSpPr>
            <p:cNvPr id="74765" name="Text Box 3"/>
            <p:cNvSpPr txBox="1">
              <a:spLocks noChangeArrowheads="1"/>
            </p:cNvSpPr>
            <p:nvPr/>
          </p:nvSpPr>
          <p:spPr bwMode="auto">
            <a:xfrm>
              <a:off x="971600" y="2166185"/>
              <a:ext cx="1601870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 dirty="0">
                  <a:ea typeface="ＭＳ Ｐゴシック" pitchFamily="34" charset="-128"/>
                </a:rPr>
                <a:t>detonator</a:t>
              </a:r>
            </a:p>
          </p:txBody>
        </p:sp>
        <p:cxnSp>
          <p:nvCxnSpPr>
            <p:cNvPr id="3" name="Straight Arrow Connector 2"/>
            <p:cNvCxnSpPr>
              <a:stCxn id="74762" idx="2"/>
            </p:cNvCxnSpPr>
            <p:nvPr/>
          </p:nvCxnSpPr>
          <p:spPr>
            <a:xfrm flipH="1">
              <a:off x="7108772" y="2631700"/>
              <a:ext cx="639674" cy="997579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6027813" y="2629846"/>
              <a:ext cx="0" cy="1266444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3580361" y="2629846"/>
              <a:ext cx="0" cy="999434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>
              <a:off x="1564922" y="2600178"/>
              <a:ext cx="1366494" cy="1029102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56" name="Rectangle 11"/>
          <p:cNvSpPr>
            <a:spLocks noChangeArrowheads="1"/>
          </p:cNvSpPr>
          <p:nvPr/>
        </p:nvSpPr>
        <p:spPr bwMode="auto">
          <a:xfrm>
            <a:off x="203200" y="1318597"/>
            <a:ext cx="8761413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On impact, the shell squashes into a “cowpat”, the explosive initiates from the rear, and the shockwave from the detonating explosive is transmitted into the target armour causing spalling from the rear face.</a:t>
            </a:r>
            <a:endParaRPr lang="en-GB" dirty="0">
              <a:latin typeface="+mj-lt"/>
            </a:endParaRPr>
          </a:p>
        </p:txBody>
      </p:sp>
      <p:grpSp>
        <p:nvGrpSpPr>
          <p:cNvPr id="74757" name="Group 19"/>
          <p:cNvGrpSpPr>
            <a:grpSpLocks/>
          </p:cNvGrpSpPr>
          <p:nvPr/>
        </p:nvGrpSpPr>
        <p:grpSpPr bwMode="auto">
          <a:xfrm>
            <a:off x="2973388" y="4760913"/>
            <a:ext cx="3094037" cy="1981200"/>
            <a:chOff x="2973599" y="4492792"/>
            <a:chExt cx="3093703" cy="1980000"/>
          </a:xfrm>
        </p:grpSpPr>
        <p:pic>
          <p:nvPicPr>
            <p:cNvPr id="74758" name="Picture 4" descr="effects - HESH - diagram 2 copy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1266" y="4492792"/>
              <a:ext cx="2546036" cy="198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4759" name="Line 5"/>
            <p:cNvSpPr>
              <a:spLocks noChangeShapeType="1"/>
            </p:cNvSpPr>
            <p:nvPr/>
          </p:nvSpPr>
          <p:spPr bwMode="auto">
            <a:xfrm>
              <a:off x="2973599" y="5426323"/>
              <a:ext cx="1173482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>
              <a:off x="5651422" y="5443128"/>
              <a:ext cx="317466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0350856"/>
      </p:ext>
    </p:extLst>
  </p:cSld>
  <p:clrMapOvr>
    <a:masterClrMapping/>
  </p:clrMapOvr>
  <p:transition>
    <p:wipe dir="r"/>
  </p:transition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HESH – Shell Casing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58163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The structure must be strong enough to resist the setback forces during launch.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8313" y="4043363"/>
            <a:ext cx="3322637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900" y="5300663"/>
            <a:ext cx="4448175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95288" y="2297281"/>
            <a:ext cx="835342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It must be sufficiently ductile and tough to control the deceleration of the round on impact and allow the explosive to spread before arrival of the detonation wave from the detonator.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3995936" y="3999508"/>
            <a:ext cx="360045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itchFamily="34" charset="0"/>
              </a:rPr>
              <a:t>76mm :  2 piece. Air cooled medium carbon steel with mild steel </a:t>
            </a:r>
            <a:r>
              <a:rPr lang="en-GB" dirty="0" err="1">
                <a:latin typeface="Calibri" pitchFamily="34" charset="0"/>
              </a:rPr>
              <a:t>nosecap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5004048" y="5301456"/>
            <a:ext cx="3600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itchFamily="34" charset="0"/>
              </a:rPr>
              <a:t>120mm :  1 piece. Low alloy steel, quenched and heat treated.</a:t>
            </a:r>
          </a:p>
        </p:txBody>
      </p:sp>
    </p:spTree>
    <p:extLst>
      <p:ext uri="{BB962C8B-B14F-4D97-AF65-F5344CB8AC3E}">
        <p14:creationId xmlns:p14="http://schemas.microsoft.com/office/powerpoint/2010/main" val="49724286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2" grpId="0"/>
      <p:bldP spid="12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96ECDB-F70B-4067-8507-96F0EA02000E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82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Fission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23850" y="1196975"/>
            <a:ext cx="80645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Some elements have unstable nuclei which can disintegrate with the emission of particles or radiation :</a:t>
            </a: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250825" y="2173288"/>
            <a:ext cx="8066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a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 alpha particle	</a:t>
            </a:r>
            <a:r>
              <a:rPr lang="en-GB" sz="2400" baseline="300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4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He nucleus. Velocity ~5% of light</a:t>
            </a: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50825" y="2781300"/>
            <a:ext cx="8455025" cy="1643063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Symbol"/>
              <a:buChar char="b"/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beta particle	</a:t>
            </a:r>
            <a:r>
              <a:rPr lang="en-GB" sz="2400" dirty="0">
                <a:latin typeface="Symbol" panose="05050102010706020507" pitchFamily="18" charset="2"/>
                <a:cs typeface="Times New Roman" panose="02020603050405020304" pitchFamily="18" charset="0"/>
              </a:rPr>
              <a:t>b </a:t>
            </a:r>
            <a:r>
              <a:rPr lang="en-GB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Breakdown of a neutron to form proton 					+ electron + electron antineutrino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2400" dirty="0">
                <a:latin typeface="Symbol" panose="05050102010706020507" pitchFamily="18" charset="2"/>
                <a:cs typeface="Times New Roman" panose="02020603050405020304" pitchFamily="18" charset="0"/>
              </a:rPr>
              <a:t>			b </a:t>
            </a:r>
            <a:r>
              <a:rPr lang="en-GB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Breakdown of a proton to form neutron					+ positron + electron neutrino</a:t>
            </a: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50825" y="4508500"/>
            <a:ext cx="8569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g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 gamma ray		Release of energy from an excited nucleus.</a:t>
            </a:r>
          </a:p>
        </p:txBody>
      </p: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323850" y="5516563"/>
            <a:ext cx="8064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Each process releases a large amount of energy.</a:t>
            </a:r>
          </a:p>
        </p:txBody>
      </p:sp>
    </p:spTree>
    <p:extLst>
      <p:ext uri="{BB962C8B-B14F-4D97-AF65-F5344CB8AC3E}">
        <p14:creationId xmlns:p14="http://schemas.microsoft.com/office/powerpoint/2010/main" val="101727589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  <p:bldP spid="16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Half-life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58163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The decay is random, and the life of an </a:t>
            </a:r>
            <a:r>
              <a:rPr lang="en-GB" sz="2000" u="sng" dirty="0">
                <a:latin typeface="+mj-lt"/>
                <a:ea typeface="ＭＳ Ｐゴシック" pitchFamily="34" charset="-128"/>
                <a:cs typeface="Times New Roman" pitchFamily="18" charset="0"/>
              </a:rPr>
              <a:t>individual</a:t>
            </a: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 radioactive atom cannot be predicted.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430213" y="2397472"/>
            <a:ext cx="80645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However, for a sufficient number of atoms, the </a:t>
            </a:r>
            <a:r>
              <a:rPr lang="en-GB" sz="2000" u="sng">
                <a:latin typeface="+mj-lt"/>
                <a:ea typeface="ＭＳ Ｐゴシック" pitchFamily="34" charset="-128"/>
                <a:cs typeface="Times New Roman" pitchFamily="18" charset="0"/>
              </a:rPr>
              <a:t>probability</a:t>
            </a: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 of a certain proportion of them decaying can be measured.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The time for 50% of the nuclei to disintegrate is the </a:t>
            </a:r>
            <a:r>
              <a:rPr lang="en-GB" sz="2000" u="sng">
                <a:latin typeface="+mj-lt"/>
                <a:ea typeface="ＭＳ Ｐゴシック" pitchFamily="34" charset="-128"/>
                <a:cs typeface="Times New Roman" pitchFamily="18" charset="0"/>
              </a:rPr>
              <a:t>half-life</a:t>
            </a: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.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430213" y="3955326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The unit of radioactivity is the becquerel (Bq) – one transformation per second.</a:t>
            </a:r>
          </a:p>
        </p:txBody>
      </p:sp>
    </p:spTree>
    <p:extLst>
      <p:ext uri="{BB962C8B-B14F-4D97-AF65-F5344CB8AC3E}">
        <p14:creationId xmlns:p14="http://schemas.microsoft.com/office/powerpoint/2010/main" val="35272931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3FE09E-EF48-46AD-9561-D8FC61531661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84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Half-life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20788"/>
            <a:ext cx="8064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If a decaying nucleus is surrounded by a sufficient number of similar atoms, then the decay product may hit another nucleus and cause it to decompose.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423863" y="2708275"/>
            <a:ext cx="8064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If the mass of material is sufficient (the </a:t>
            </a:r>
            <a:r>
              <a:rPr lang="en-GB" sz="2400" u="sng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critical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mass), then a self-sustaining nuclear reaction can occur.</a:t>
            </a: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468313" y="4005263"/>
            <a:ext cx="8064500" cy="134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The critical mass can be achieved by :</a:t>
            </a:r>
          </a:p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	Rapidly bringing together two sub-critical masses</a:t>
            </a:r>
          </a:p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	Severely increasing the density of a sub-critical mass</a:t>
            </a:r>
          </a:p>
        </p:txBody>
      </p:sp>
    </p:spTree>
    <p:extLst>
      <p:ext uri="{BB962C8B-B14F-4D97-AF65-F5344CB8AC3E}">
        <p14:creationId xmlns:p14="http://schemas.microsoft.com/office/powerpoint/2010/main" val="8242886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Implosion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234950" y="5410200"/>
            <a:ext cx="1554163" cy="461963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2400" baseline="30000" dirty="0">
                <a:latin typeface="+mn-lt"/>
                <a:ea typeface="+mn-ea"/>
                <a:cs typeface="+mn-cs"/>
              </a:rPr>
              <a:t>239</a:t>
            </a:r>
            <a:r>
              <a:rPr lang="en-GB" sz="2400" dirty="0">
                <a:latin typeface="+mn-lt"/>
                <a:ea typeface="+mn-ea"/>
                <a:cs typeface="+mn-cs"/>
              </a:rPr>
              <a:t>Pu core</a:t>
            </a:r>
          </a:p>
        </p:txBody>
      </p:sp>
      <p:grpSp>
        <p:nvGrpSpPr>
          <p:cNvPr id="130068" name="Group 130067"/>
          <p:cNvGrpSpPr>
            <a:grpSpLocks/>
          </p:cNvGrpSpPr>
          <p:nvPr/>
        </p:nvGrpSpPr>
        <p:grpSpPr bwMode="auto">
          <a:xfrm>
            <a:off x="4625975" y="1341438"/>
            <a:ext cx="4273550" cy="4211637"/>
            <a:chOff x="4626377" y="1477877"/>
            <a:chExt cx="4273010" cy="4212214"/>
          </a:xfrm>
        </p:grpSpPr>
        <p:sp>
          <p:nvSpPr>
            <p:cNvPr id="25" name="Oval 24"/>
            <p:cNvSpPr>
              <a:spLocks noChangeAspect="1"/>
            </p:cNvSpPr>
            <p:nvPr/>
          </p:nvSpPr>
          <p:spPr>
            <a:xfrm>
              <a:off x="6212090" y="3029076"/>
              <a:ext cx="1079364" cy="10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30054" name="Trapezoid 130053"/>
            <p:cNvSpPr/>
            <p:nvPr/>
          </p:nvSpPr>
          <p:spPr>
            <a:xfrm rot="-900000">
              <a:off x="6851771" y="4600917"/>
              <a:ext cx="574602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Trapezoid 38"/>
            <p:cNvSpPr/>
            <p:nvPr/>
          </p:nvSpPr>
          <p:spPr>
            <a:xfrm rot="900000">
              <a:off x="6118438" y="4589803"/>
              <a:ext cx="576190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Trapezoid 40"/>
            <p:cNvSpPr/>
            <p:nvPr/>
          </p:nvSpPr>
          <p:spPr>
            <a:xfrm rot="2700000">
              <a:off x="5491380" y="4219947"/>
              <a:ext cx="576341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Trapezoid 41"/>
            <p:cNvSpPr/>
            <p:nvPr/>
          </p:nvSpPr>
          <p:spPr>
            <a:xfrm rot="4500000">
              <a:off x="5142173" y="3611851"/>
              <a:ext cx="576342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Trapezoid 42"/>
            <p:cNvSpPr/>
            <p:nvPr/>
          </p:nvSpPr>
          <p:spPr>
            <a:xfrm rot="6300000">
              <a:off x="5162808" y="2878326"/>
              <a:ext cx="576342" cy="623808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Trapezoid 43"/>
            <p:cNvSpPr/>
            <p:nvPr/>
          </p:nvSpPr>
          <p:spPr>
            <a:xfrm rot="8100000">
              <a:off x="5515265" y="2278087"/>
              <a:ext cx="576190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5" name="Trapezoid 44"/>
            <p:cNvSpPr/>
            <p:nvPr/>
          </p:nvSpPr>
          <p:spPr>
            <a:xfrm rot="9900000">
              <a:off x="6140661" y="1936727"/>
              <a:ext cx="576190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Trapezoid 45"/>
            <p:cNvSpPr/>
            <p:nvPr/>
          </p:nvSpPr>
          <p:spPr>
            <a:xfrm rot="11700000">
              <a:off x="6789867" y="1930376"/>
              <a:ext cx="576189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Trapezoid 46"/>
            <p:cNvSpPr/>
            <p:nvPr/>
          </p:nvSpPr>
          <p:spPr>
            <a:xfrm rot="13500000">
              <a:off x="7473123" y="2313892"/>
              <a:ext cx="576341" cy="625396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Trapezoid 47"/>
            <p:cNvSpPr/>
            <p:nvPr/>
          </p:nvSpPr>
          <p:spPr>
            <a:xfrm rot="15300000">
              <a:off x="7808836" y="2881501"/>
              <a:ext cx="576342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9" name="Trapezoid 48"/>
            <p:cNvSpPr/>
            <p:nvPr/>
          </p:nvSpPr>
          <p:spPr>
            <a:xfrm rot="17100000">
              <a:off x="7816774" y="3629316"/>
              <a:ext cx="576341" cy="623808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50" name="Trapezoid 49"/>
            <p:cNvSpPr/>
            <p:nvPr/>
          </p:nvSpPr>
          <p:spPr>
            <a:xfrm rot="18900000">
              <a:off x="7450183" y="4221453"/>
              <a:ext cx="576189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130064" name="Straight Arrow Connector 130063"/>
            <p:cNvCxnSpPr/>
            <p:nvPr/>
          </p:nvCxnSpPr>
          <p:spPr>
            <a:xfrm rot="900000">
              <a:off x="6293041" y="5285224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Arrow Connector 60"/>
            <p:cNvCxnSpPr/>
            <p:nvPr/>
          </p:nvCxnSpPr>
          <p:spPr>
            <a:xfrm rot="-900000" flipV="1">
              <a:off x="6947009" y="4100786"/>
              <a:ext cx="6349" cy="317543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Arrow Connector 64"/>
            <p:cNvCxnSpPr/>
            <p:nvPr/>
          </p:nvCxnSpPr>
          <p:spPr>
            <a:xfrm rot="-2700000" flipV="1">
              <a:off x="7282723" y="3903157"/>
              <a:ext cx="0" cy="328571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Arrow Connector 65"/>
            <p:cNvCxnSpPr/>
            <p:nvPr/>
          </p:nvCxnSpPr>
          <p:spPr>
            <a:xfrm rot="-4500000" flipV="1">
              <a:off x="7455738" y="3584028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Arrow Connector 66"/>
            <p:cNvCxnSpPr/>
            <p:nvPr/>
          </p:nvCxnSpPr>
          <p:spPr>
            <a:xfrm rot="-6300000" flipV="1">
              <a:off x="7441453" y="3209325"/>
              <a:ext cx="0" cy="328571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Arrow Connector 67"/>
            <p:cNvCxnSpPr/>
            <p:nvPr/>
          </p:nvCxnSpPr>
          <p:spPr>
            <a:xfrm rot="-8100000" flipV="1">
              <a:off x="7269231" y="2887770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/>
            <p:cNvCxnSpPr/>
            <p:nvPr/>
          </p:nvCxnSpPr>
          <p:spPr>
            <a:xfrm rot="-9900000" flipV="1">
              <a:off x="6918437" y="2711533"/>
              <a:ext cx="0" cy="32865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Arrow Connector 69"/>
            <p:cNvCxnSpPr/>
            <p:nvPr/>
          </p:nvCxnSpPr>
          <p:spPr>
            <a:xfrm rot="-11700000" flipV="1">
              <a:off x="6610501" y="2711533"/>
              <a:ext cx="0" cy="32865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Arrow Connector 70"/>
            <p:cNvCxnSpPr/>
            <p:nvPr/>
          </p:nvCxnSpPr>
          <p:spPr>
            <a:xfrm rot="-13500000" flipV="1">
              <a:off x="6265264" y="2887019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/>
            <p:cNvCxnSpPr/>
            <p:nvPr/>
          </p:nvCxnSpPr>
          <p:spPr>
            <a:xfrm rot="-15300000" flipV="1">
              <a:off x="6068439" y="3191861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Arrow Connector 72"/>
            <p:cNvCxnSpPr/>
            <p:nvPr/>
          </p:nvCxnSpPr>
          <p:spPr>
            <a:xfrm rot="-17100000" flipV="1">
              <a:off x="6081137" y="3580852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Arrow Connector 73"/>
            <p:cNvCxnSpPr/>
            <p:nvPr/>
          </p:nvCxnSpPr>
          <p:spPr>
            <a:xfrm rot="-18900000" flipV="1">
              <a:off x="6229549" y="3913436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Arrow Connector 74"/>
            <p:cNvCxnSpPr/>
            <p:nvPr/>
          </p:nvCxnSpPr>
          <p:spPr>
            <a:xfrm rot="-20700000" flipV="1">
              <a:off x="6591454" y="4113488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Arrow Connector 78"/>
            <p:cNvCxnSpPr/>
            <p:nvPr/>
          </p:nvCxnSpPr>
          <p:spPr>
            <a:xfrm rot="2700000">
              <a:off x="5354154" y="4771650"/>
              <a:ext cx="0" cy="404761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/>
            <p:cNvCxnSpPr/>
            <p:nvPr/>
          </p:nvCxnSpPr>
          <p:spPr>
            <a:xfrm rot="4500000">
              <a:off x="4828758" y="3814255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Arrow Connector 80"/>
            <p:cNvCxnSpPr/>
            <p:nvPr/>
          </p:nvCxnSpPr>
          <p:spPr>
            <a:xfrm rot="6300000">
              <a:off x="4828758" y="2806055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Arrow Connector 81"/>
            <p:cNvCxnSpPr/>
            <p:nvPr/>
          </p:nvCxnSpPr>
          <p:spPr>
            <a:xfrm rot="8100000">
              <a:off x="5385106" y="1889095"/>
              <a:ext cx="0" cy="404868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Arrow Connector 82"/>
            <p:cNvCxnSpPr/>
            <p:nvPr/>
          </p:nvCxnSpPr>
          <p:spPr>
            <a:xfrm rot="9900000">
              <a:off x="6269232" y="1477877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/>
            <p:cNvCxnSpPr/>
            <p:nvPr/>
          </p:nvCxnSpPr>
          <p:spPr>
            <a:xfrm rot="11700000">
              <a:off x="7277167" y="1477877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Arrow Connector 84"/>
            <p:cNvCxnSpPr/>
            <p:nvPr/>
          </p:nvCxnSpPr>
          <p:spPr>
            <a:xfrm rot="13500000">
              <a:off x="8193833" y="1982029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Arrow Connector 85"/>
            <p:cNvCxnSpPr/>
            <p:nvPr/>
          </p:nvCxnSpPr>
          <p:spPr>
            <a:xfrm rot="15300000">
              <a:off x="8697007" y="2845749"/>
              <a:ext cx="0" cy="404761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Arrow Connector 86"/>
            <p:cNvCxnSpPr/>
            <p:nvPr/>
          </p:nvCxnSpPr>
          <p:spPr>
            <a:xfrm rot="17100000">
              <a:off x="8677165" y="3924603"/>
              <a:ext cx="0" cy="406349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Arrow Connector 87"/>
            <p:cNvCxnSpPr/>
            <p:nvPr/>
          </p:nvCxnSpPr>
          <p:spPr>
            <a:xfrm rot="18900000">
              <a:off x="8193039" y="4770803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Arrow Connector 88"/>
            <p:cNvCxnSpPr/>
            <p:nvPr/>
          </p:nvCxnSpPr>
          <p:spPr>
            <a:xfrm rot="20700000">
              <a:off x="7402564" y="5274109"/>
              <a:ext cx="0" cy="406456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877" name="Group 130073"/>
          <p:cNvGrpSpPr>
            <a:grpSpLocks/>
          </p:cNvGrpSpPr>
          <p:nvPr/>
        </p:nvGrpSpPr>
        <p:grpSpPr bwMode="auto">
          <a:xfrm>
            <a:off x="684213" y="2005013"/>
            <a:ext cx="3087687" cy="3078162"/>
            <a:chOff x="684145" y="2004602"/>
            <a:chExt cx="3088464" cy="3079290"/>
          </a:xfrm>
        </p:grpSpPr>
        <p:grpSp>
          <p:nvGrpSpPr>
            <p:cNvPr id="79883" name="Group 130054"/>
            <p:cNvGrpSpPr>
              <a:grpSpLocks/>
            </p:cNvGrpSpPr>
            <p:nvPr/>
          </p:nvGrpSpPr>
          <p:grpSpPr bwMode="auto">
            <a:xfrm>
              <a:off x="1121790" y="2444574"/>
              <a:ext cx="2191383" cy="2208475"/>
              <a:chOff x="611560" y="1895724"/>
              <a:chExt cx="2191383" cy="2208475"/>
            </a:xfrm>
          </p:grpSpPr>
          <p:sp>
            <p:nvSpPr>
              <p:cNvPr id="9" name="Oval 8"/>
              <p:cNvSpPr>
                <a:spLocks noChangeAspect="1"/>
              </p:cNvSpPr>
              <p:nvPr/>
            </p:nvSpPr>
            <p:spPr>
              <a:xfrm>
                <a:off x="621703" y="1917883"/>
                <a:ext cx="2181774" cy="2183613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4" name="Straight Connector 3"/>
              <p:cNvCxnSpPr>
                <a:endCxn id="9" idx="4"/>
              </p:cNvCxnSpPr>
              <p:nvPr/>
            </p:nvCxnSpPr>
            <p:spPr>
              <a:xfrm>
                <a:off x="1712589" y="1916296"/>
                <a:ext cx="0" cy="21852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 rot="5400000">
                <a:off x="1703856" y="1906098"/>
                <a:ext cx="0" cy="218336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 rot="1800000" flipH="1">
                <a:off x="1136182" y="2040166"/>
                <a:ext cx="1090886" cy="189140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 rot="1800000">
                <a:off x="1668128" y="1895650"/>
                <a:ext cx="0" cy="218361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 rot="-1800000">
                <a:off x="1726880" y="1921059"/>
                <a:ext cx="0" cy="218361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 rot="-3600000">
                <a:off x="1705444" y="1936271"/>
                <a:ext cx="0" cy="218336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" name="Oval 1"/>
              <p:cNvSpPr/>
              <p:nvPr/>
            </p:nvSpPr>
            <p:spPr>
              <a:xfrm>
                <a:off x="913876" y="2203738"/>
                <a:ext cx="1584723" cy="158331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</p:grpSp>
        <p:grpSp>
          <p:nvGrpSpPr>
            <p:cNvPr id="79884" name="Group 130071"/>
            <p:cNvGrpSpPr>
              <a:grpSpLocks/>
            </p:cNvGrpSpPr>
            <p:nvPr/>
          </p:nvGrpSpPr>
          <p:grpSpPr bwMode="auto">
            <a:xfrm>
              <a:off x="2915292" y="2320333"/>
              <a:ext cx="441475" cy="463645"/>
              <a:chOff x="3122413" y="1484784"/>
              <a:chExt cx="441475" cy="463645"/>
            </a:xfrm>
          </p:grpSpPr>
          <p:sp>
            <p:nvSpPr>
              <p:cNvPr id="130069" name="Oval 130068"/>
              <p:cNvSpPr/>
              <p:nvPr/>
            </p:nvSpPr>
            <p:spPr>
              <a:xfrm>
                <a:off x="3122264" y="1867809"/>
                <a:ext cx="80983" cy="8099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30071" name="Curved Connector 130070"/>
              <p:cNvCxnSpPr>
                <a:stCxn id="130069" idx="7"/>
              </p:cNvCxnSpPr>
              <p:nvPr/>
            </p:nvCxnSpPr>
            <p:spPr>
              <a:xfrm rot="5400000" flipH="1" flipV="1">
                <a:off x="3180994" y="1496219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5" name="Group 94"/>
            <p:cNvGrpSpPr>
              <a:grpSpLocks/>
            </p:cNvGrpSpPr>
            <p:nvPr/>
          </p:nvGrpSpPr>
          <p:grpSpPr bwMode="auto">
            <a:xfrm rot="1800000">
              <a:off x="3315991" y="2930838"/>
              <a:ext cx="441475" cy="463645"/>
              <a:chOff x="3122413" y="1484784"/>
              <a:chExt cx="441475" cy="463645"/>
            </a:xfrm>
          </p:grpSpPr>
          <p:sp>
            <p:nvSpPr>
              <p:cNvPr id="96" name="Oval 95"/>
              <p:cNvSpPr/>
              <p:nvPr/>
            </p:nvSpPr>
            <p:spPr>
              <a:xfrm>
                <a:off x="3120239" y="1868145"/>
                <a:ext cx="80983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97" name="Curved Connector 96"/>
              <p:cNvCxnSpPr>
                <a:stCxn id="96" idx="7"/>
              </p:cNvCxnSpPr>
              <p:nvPr/>
            </p:nvCxnSpPr>
            <p:spPr>
              <a:xfrm rot="5400000" flipH="1" flipV="1">
                <a:off x="3179544" y="1494680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6" name="Group 97"/>
            <p:cNvGrpSpPr>
              <a:grpSpLocks/>
            </p:cNvGrpSpPr>
            <p:nvPr/>
          </p:nvGrpSpPr>
          <p:grpSpPr bwMode="auto">
            <a:xfrm rot="3600000">
              <a:off x="3320049" y="3668188"/>
              <a:ext cx="441475" cy="463645"/>
              <a:chOff x="3122413" y="1484784"/>
              <a:chExt cx="441475" cy="463645"/>
            </a:xfrm>
          </p:grpSpPr>
          <p:sp>
            <p:nvSpPr>
              <p:cNvPr id="99" name="Oval 98"/>
              <p:cNvSpPr/>
              <p:nvPr/>
            </p:nvSpPr>
            <p:spPr>
              <a:xfrm>
                <a:off x="3121327" y="1869400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0" name="Curved Connector 99"/>
              <p:cNvCxnSpPr>
                <a:stCxn id="99" idx="7"/>
              </p:cNvCxnSpPr>
              <p:nvPr/>
            </p:nvCxnSpPr>
            <p:spPr>
              <a:xfrm rot="5400000" flipH="1" flipV="1">
                <a:off x="3181728" y="1496287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7" name="Group 100"/>
            <p:cNvGrpSpPr>
              <a:grpSpLocks/>
            </p:cNvGrpSpPr>
            <p:nvPr/>
          </p:nvGrpSpPr>
          <p:grpSpPr bwMode="auto">
            <a:xfrm rot="5400000">
              <a:off x="2973486" y="4264398"/>
              <a:ext cx="441475" cy="463645"/>
              <a:chOff x="3122413" y="1484784"/>
              <a:chExt cx="441475" cy="463645"/>
            </a:xfrm>
          </p:grpSpPr>
          <p:sp>
            <p:nvSpPr>
              <p:cNvPr id="102" name="Oval 101"/>
              <p:cNvSpPr/>
              <p:nvPr/>
            </p:nvSpPr>
            <p:spPr>
              <a:xfrm>
                <a:off x="3122489" y="1868654"/>
                <a:ext cx="80992" cy="8098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3" name="Curved Connector 102"/>
              <p:cNvCxnSpPr>
                <a:stCxn id="102" idx="7"/>
              </p:cNvCxnSpPr>
              <p:nvPr/>
            </p:nvCxnSpPr>
            <p:spPr>
              <a:xfrm rot="5400000" flipH="1" flipV="1">
                <a:off x="3181270" y="1495476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8" name="Group 103"/>
            <p:cNvGrpSpPr>
              <a:grpSpLocks/>
            </p:cNvGrpSpPr>
            <p:nvPr/>
          </p:nvGrpSpPr>
          <p:grpSpPr bwMode="auto">
            <a:xfrm rot="7200000">
              <a:off x="2409836" y="4618293"/>
              <a:ext cx="441475" cy="463645"/>
              <a:chOff x="3122413" y="1484784"/>
              <a:chExt cx="441475" cy="463645"/>
            </a:xfrm>
          </p:grpSpPr>
          <p:sp>
            <p:nvSpPr>
              <p:cNvPr id="105" name="Oval 104"/>
              <p:cNvSpPr/>
              <p:nvPr/>
            </p:nvSpPr>
            <p:spPr>
              <a:xfrm>
                <a:off x="3122712" y="1870365"/>
                <a:ext cx="80993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6" name="Curved Connector 105"/>
              <p:cNvCxnSpPr>
                <a:stCxn id="105" idx="7"/>
              </p:cNvCxnSpPr>
              <p:nvPr/>
            </p:nvCxnSpPr>
            <p:spPr>
              <a:xfrm rot="5400000" flipH="1" flipV="1">
                <a:off x="3181274" y="1495525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9" name="Group 106"/>
            <p:cNvGrpSpPr>
              <a:grpSpLocks/>
            </p:cNvGrpSpPr>
            <p:nvPr/>
          </p:nvGrpSpPr>
          <p:grpSpPr bwMode="auto">
            <a:xfrm rot="9000000">
              <a:off x="1664688" y="4620247"/>
              <a:ext cx="441475" cy="463645"/>
              <a:chOff x="3122413" y="1484784"/>
              <a:chExt cx="441475" cy="463645"/>
            </a:xfrm>
          </p:grpSpPr>
          <p:sp>
            <p:nvSpPr>
              <p:cNvPr id="108" name="Oval 107"/>
              <p:cNvSpPr/>
              <p:nvPr/>
            </p:nvSpPr>
            <p:spPr>
              <a:xfrm>
                <a:off x="3122773" y="1870270"/>
                <a:ext cx="80982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9" name="Curved Connector 108"/>
              <p:cNvCxnSpPr>
                <a:stCxn id="108" idx="7"/>
              </p:cNvCxnSpPr>
              <p:nvPr/>
            </p:nvCxnSpPr>
            <p:spPr>
              <a:xfrm rot="5400000" flipH="1" flipV="1">
                <a:off x="3181746" y="1496362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0" name="Group 109"/>
            <p:cNvGrpSpPr>
              <a:grpSpLocks/>
            </p:cNvGrpSpPr>
            <p:nvPr/>
          </p:nvGrpSpPr>
          <p:grpSpPr bwMode="auto">
            <a:xfrm rot="10800000">
              <a:off x="1011862" y="4261499"/>
              <a:ext cx="441475" cy="463645"/>
              <a:chOff x="3122413" y="1484784"/>
              <a:chExt cx="441475" cy="463645"/>
            </a:xfrm>
          </p:grpSpPr>
          <p:sp>
            <p:nvSpPr>
              <p:cNvPr id="111" name="Oval 110"/>
              <p:cNvSpPr/>
              <p:nvPr/>
            </p:nvSpPr>
            <p:spPr>
              <a:xfrm>
                <a:off x="3124651" y="1869258"/>
                <a:ext cx="80982" cy="8099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2" name="Curved Connector 111"/>
              <p:cNvCxnSpPr>
                <a:stCxn id="111" idx="7"/>
              </p:cNvCxnSpPr>
              <p:nvPr/>
            </p:nvCxnSpPr>
            <p:spPr>
              <a:xfrm rot="5400000" flipH="1" flipV="1">
                <a:off x="3181791" y="1496081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1" name="Group 112"/>
            <p:cNvGrpSpPr>
              <a:grpSpLocks/>
            </p:cNvGrpSpPr>
            <p:nvPr/>
          </p:nvGrpSpPr>
          <p:grpSpPr bwMode="auto">
            <a:xfrm rot="-9000000">
              <a:off x="691173" y="3672423"/>
              <a:ext cx="441475" cy="463645"/>
              <a:chOff x="3122413" y="1484784"/>
              <a:chExt cx="441475" cy="463645"/>
            </a:xfrm>
          </p:grpSpPr>
          <p:sp>
            <p:nvSpPr>
              <p:cNvPr id="114" name="Oval 113"/>
              <p:cNvSpPr/>
              <p:nvPr/>
            </p:nvSpPr>
            <p:spPr>
              <a:xfrm>
                <a:off x="3126123" y="1869160"/>
                <a:ext cx="80983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5" name="Curved Connector 114"/>
              <p:cNvCxnSpPr>
                <a:stCxn id="114" idx="7"/>
              </p:cNvCxnSpPr>
              <p:nvPr/>
            </p:nvCxnSpPr>
            <p:spPr>
              <a:xfrm rot="5400000" flipH="1" flipV="1">
                <a:off x="3183258" y="1495115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2" name="Group 115"/>
            <p:cNvGrpSpPr>
              <a:grpSpLocks/>
            </p:cNvGrpSpPr>
            <p:nvPr/>
          </p:nvGrpSpPr>
          <p:grpSpPr bwMode="auto">
            <a:xfrm rot="-7200000">
              <a:off x="695230" y="2968948"/>
              <a:ext cx="441475" cy="463645"/>
              <a:chOff x="3122413" y="1484784"/>
              <a:chExt cx="441475" cy="463645"/>
            </a:xfrm>
          </p:grpSpPr>
          <p:sp>
            <p:nvSpPr>
              <p:cNvPr id="117" name="Oval 116"/>
              <p:cNvSpPr/>
              <p:nvPr/>
            </p:nvSpPr>
            <p:spPr>
              <a:xfrm>
                <a:off x="3125304" y="1868030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8" name="Curved Connector 117"/>
              <p:cNvCxnSpPr>
                <a:stCxn id="117" idx="7"/>
              </p:cNvCxnSpPr>
              <p:nvPr/>
            </p:nvCxnSpPr>
            <p:spPr>
              <a:xfrm rot="5400000" flipH="1" flipV="1">
                <a:off x="3183536" y="1495497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3" name="Group 118"/>
            <p:cNvGrpSpPr>
              <a:grpSpLocks/>
            </p:cNvGrpSpPr>
            <p:nvPr/>
          </p:nvGrpSpPr>
          <p:grpSpPr bwMode="auto">
            <a:xfrm rot="-5400000">
              <a:off x="1032530" y="2359021"/>
              <a:ext cx="441475" cy="463645"/>
              <a:chOff x="3122413" y="1484784"/>
              <a:chExt cx="441475" cy="463645"/>
            </a:xfrm>
          </p:grpSpPr>
          <p:sp>
            <p:nvSpPr>
              <p:cNvPr id="120" name="Oval 119"/>
              <p:cNvSpPr/>
              <p:nvPr/>
            </p:nvSpPr>
            <p:spPr>
              <a:xfrm>
                <a:off x="3124236" y="1866802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1" name="Curved Connector 120"/>
              <p:cNvCxnSpPr>
                <a:stCxn id="120" idx="7"/>
              </p:cNvCxnSpPr>
              <p:nvPr/>
            </p:nvCxnSpPr>
            <p:spPr>
              <a:xfrm rot="5400000" flipH="1" flipV="1">
                <a:off x="3181428" y="1495212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4" name="Group 121"/>
            <p:cNvGrpSpPr>
              <a:grpSpLocks/>
            </p:cNvGrpSpPr>
            <p:nvPr/>
          </p:nvGrpSpPr>
          <p:grpSpPr bwMode="auto">
            <a:xfrm rot="-3600000">
              <a:off x="1696796" y="2000546"/>
              <a:ext cx="441475" cy="463645"/>
              <a:chOff x="3122413" y="1484784"/>
              <a:chExt cx="441475" cy="463645"/>
            </a:xfrm>
          </p:grpSpPr>
          <p:sp>
            <p:nvSpPr>
              <p:cNvPr id="123" name="Oval 122"/>
              <p:cNvSpPr/>
              <p:nvPr/>
            </p:nvSpPr>
            <p:spPr>
              <a:xfrm>
                <a:off x="3124544" y="1866501"/>
                <a:ext cx="80993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4" name="Curved Connector 123"/>
              <p:cNvCxnSpPr>
                <a:stCxn id="123" idx="7"/>
              </p:cNvCxnSpPr>
              <p:nvPr/>
            </p:nvCxnSpPr>
            <p:spPr>
              <a:xfrm rot="5400000" flipH="1" flipV="1">
                <a:off x="3182525" y="1493831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5" name="Group 124"/>
            <p:cNvGrpSpPr>
              <a:grpSpLocks/>
            </p:cNvGrpSpPr>
            <p:nvPr/>
          </p:nvGrpSpPr>
          <p:grpSpPr bwMode="auto">
            <a:xfrm rot="-1800000">
              <a:off x="2356333" y="2004602"/>
              <a:ext cx="441475" cy="463645"/>
              <a:chOff x="3122413" y="1484784"/>
              <a:chExt cx="441475" cy="463645"/>
            </a:xfrm>
          </p:grpSpPr>
          <p:sp>
            <p:nvSpPr>
              <p:cNvPr id="126" name="Oval 125"/>
              <p:cNvSpPr/>
              <p:nvPr/>
            </p:nvSpPr>
            <p:spPr>
              <a:xfrm>
                <a:off x="3122139" y="1866236"/>
                <a:ext cx="80982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7" name="Curved Connector 126"/>
              <p:cNvCxnSpPr>
                <a:stCxn id="126" idx="7"/>
              </p:cNvCxnSpPr>
              <p:nvPr/>
            </p:nvCxnSpPr>
            <p:spPr>
              <a:xfrm rot="5400000" flipH="1" flipV="1">
                <a:off x="3181695" y="1494497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9878" name="TextBox 130072"/>
          <p:cNvSpPr txBox="1">
            <a:spLocks noChangeArrowheads="1"/>
          </p:cNvSpPr>
          <p:nvPr/>
        </p:nvSpPr>
        <p:spPr bwMode="auto">
          <a:xfrm>
            <a:off x="857250" y="1543050"/>
            <a:ext cx="528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HE</a:t>
            </a:r>
          </a:p>
        </p:txBody>
      </p:sp>
      <p:sp>
        <p:nvSpPr>
          <p:cNvPr id="79879" name="TextBox 128"/>
          <p:cNvSpPr txBox="1">
            <a:spLocks noChangeArrowheads="1"/>
          </p:cNvSpPr>
          <p:nvPr/>
        </p:nvSpPr>
        <p:spPr bwMode="auto">
          <a:xfrm>
            <a:off x="1885950" y="1120775"/>
            <a:ext cx="1173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initiator</a:t>
            </a:r>
          </a:p>
        </p:txBody>
      </p:sp>
      <p:cxnSp>
        <p:nvCxnSpPr>
          <p:cNvPr id="130076" name="Straight Arrow Connector 130075"/>
          <p:cNvCxnSpPr/>
          <p:nvPr/>
        </p:nvCxnSpPr>
        <p:spPr>
          <a:xfrm>
            <a:off x="1362075" y="2030413"/>
            <a:ext cx="473075" cy="67786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Arrow Connector 132"/>
          <p:cNvCxnSpPr/>
          <p:nvPr/>
        </p:nvCxnSpPr>
        <p:spPr>
          <a:xfrm flipH="1">
            <a:off x="2051050" y="1582738"/>
            <a:ext cx="285750" cy="86836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7" idx="0"/>
          </p:cNvCxnSpPr>
          <p:nvPr/>
        </p:nvCxnSpPr>
        <p:spPr>
          <a:xfrm flipV="1">
            <a:off x="1011238" y="3922713"/>
            <a:ext cx="1014412" cy="14874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445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Gun-Assembly</a:t>
            </a: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7451725" y="4422775"/>
            <a:ext cx="777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 baseline="300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235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U </a:t>
            </a:r>
          </a:p>
        </p:txBody>
      </p:sp>
      <p:sp>
        <p:nvSpPr>
          <p:cNvPr id="6" name="Oval 5"/>
          <p:cNvSpPr/>
          <p:nvPr/>
        </p:nvSpPr>
        <p:spPr>
          <a:xfrm>
            <a:off x="1403350" y="1628775"/>
            <a:ext cx="1873250" cy="1871663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4716463" y="1628775"/>
            <a:ext cx="1871662" cy="1871663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355850" y="1628775"/>
            <a:ext cx="3311525" cy="1871663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81927" name="Group 18"/>
          <p:cNvGrpSpPr>
            <a:grpSpLocks/>
          </p:cNvGrpSpPr>
          <p:nvPr/>
        </p:nvGrpSpPr>
        <p:grpSpPr bwMode="auto">
          <a:xfrm>
            <a:off x="1395413" y="1616075"/>
            <a:ext cx="5200650" cy="1871663"/>
            <a:chOff x="755576" y="1340768"/>
            <a:chExt cx="5200022" cy="1872208"/>
          </a:xfrm>
        </p:grpSpPr>
        <p:sp>
          <p:nvSpPr>
            <p:cNvPr id="94" name="Oval 93"/>
            <p:cNvSpPr/>
            <p:nvPr/>
          </p:nvSpPr>
          <p:spPr>
            <a:xfrm>
              <a:off x="755576" y="1340768"/>
              <a:ext cx="1871436" cy="187220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8" name="Oval 127"/>
            <p:cNvSpPr/>
            <p:nvPr/>
          </p:nvSpPr>
          <p:spPr>
            <a:xfrm>
              <a:off x="4084161" y="1340768"/>
              <a:ext cx="1871437" cy="187220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1706373" y="1340768"/>
              <a:ext cx="3312713" cy="18722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1692088" y="1340768"/>
              <a:ext cx="332699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>
              <a:off x="1727009" y="3212976"/>
              <a:ext cx="336509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>
            <a:off x="971550" y="1844675"/>
            <a:ext cx="431800" cy="143986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27" name="Group 26"/>
          <p:cNvGrpSpPr>
            <a:grpSpLocks/>
          </p:cNvGrpSpPr>
          <p:nvPr/>
        </p:nvGrpSpPr>
        <p:grpSpPr bwMode="auto">
          <a:xfrm>
            <a:off x="1403350" y="3867150"/>
            <a:ext cx="5200650" cy="1871663"/>
            <a:chOff x="1403648" y="3866770"/>
            <a:chExt cx="5200022" cy="1872208"/>
          </a:xfrm>
        </p:grpSpPr>
        <p:grpSp>
          <p:nvGrpSpPr>
            <p:cNvPr id="81935" name="Group 133"/>
            <p:cNvGrpSpPr>
              <a:grpSpLocks/>
            </p:cNvGrpSpPr>
            <p:nvPr/>
          </p:nvGrpSpPr>
          <p:grpSpPr bwMode="auto">
            <a:xfrm>
              <a:off x="1403648" y="3866770"/>
              <a:ext cx="5200022" cy="1872208"/>
              <a:chOff x="755576" y="1340768"/>
              <a:chExt cx="5200022" cy="1872208"/>
            </a:xfrm>
          </p:grpSpPr>
          <p:sp>
            <p:nvSpPr>
              <p:cNvPr id="135" name="Oval 134"/>
              <p:cNvSpPr/>
              <p:nvPr/>
            </p:nvSpPr>
            <p:spPr>
              <a:xfrm>
                <a:off x="755576" y="1340768"/>
                <a:ext cx="1871437" cy="187220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6" name="Oval 135"/>
              <p:cNvSpPr/>
              <p:nvPr/>
            </p:nvSpPr>
            <p:spPr>
              <a:xfrm>
                <a:off x="4084162" y="1340768"/>
                <a:ext cx="1871436" cy="187220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7" name="Rectangle 136"/>
              <p:cNvSpPr/>
              <p:nvPr/>
            </p:nvSpPr>
            <p:spPr>
              <a:xfrm>
                <a:off x="1706374" y="1340768"/>
                <a:ext cx="3312712" cy="187220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38" name="Straight Connector 137"/>
              <p:cNvCxnSpPr/>
              <p:nvPr/>
            </p:nvCxnSpPr>
            <p:spPr>
              <a:xfrm>
                <a:off x="1692088" y="1340768"/>
                <a:ext cx="332699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/>
            </p:nvCxnSpPr>
            <p:spPr>
              <a:xfrm>
                <a:off x="1727009" y="3212976"/>
                <a:ext cx="3365094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936" name="Group 19"/>
            <p:cNvGrpSpPr>
              <a:grpSpLocks/>
            </p:cNvGrpSpPr>
            <p:nvPr/>
          </p:nvGrpSpPr>
          <p:grpSpPr bwMode="auto">
            <a:xfrm>
              <a:off x="2267083" y="3895051"/>
              <a:ext cx="3456384" cy="1800000"/>
              <a:chOff x="2123728" y="3861048"/>
              <a:chExt cx="3456384" cy="1872208"/>
            </a:xfrm>
          </p:grpSpPr>
          <p:sp>
            <p:nvSpPr>
              <p:cNvPr id="131" name="Oval 130"/>
              <p:cNvSpPr/>
              <p:nvPr/>
            </p:nvSpPr>
            <p:spPr>
              <a:xfrm>
                <a:off x="2123789" y="3861362"/>
                <a:ext cx="1871437" cy="1871336"/>
              </a:xfrm>
              <a:prstGeom prst="ellips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2" name="Oval 131"/>
              <p:cNvSpPr/>
              <p:nvPr/>
            </p:nvSpPr>
            <p:spPr>
              <a:xfrm>
                <a:off x="3707923" y="3861362"/>
                <a:ext cx="1871437" cy="1871336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3" name="Rectangle 132"/>
              <p:cNvSpPr/>
              <p:nvPr/>
            </p:nvSpPr>
            <p:spPr>
              <a:xfrm>
                <a:off x="3195223" y="3861362"/>
                <a:ext cx="1304768" cy="187133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</p:grpSp>
        <p:cxnSp>
          <p:nvCxnSpPr>
            <p:cNvPr id="23" name="Straight Arrow Connector 22"/>
            <p:cNvCxnSpPr/>
            <p:nvPr/>
          </p:nvCxnSpPr>
          <p:spPr>
            <a:xfrm>
              <a:off x="3081433" y="4652812"/>
              <a:ext cx="719050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/>
            <p:cNvCxnSpPr/>
            <p:nvPr/>
          </p:nvCxnSpPr>
          <p:spPr>
            <a:xfrm rot="10800000">
              <a:off x="4283025" y="4652812"/>
              <a:ext cx="720638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" name="Rectangle 142"/>
          <p:cNvSpPr/>
          <p:nvPr/>
        </p:nvSpPr>
        <p:spPr>
          <a:xfrm>
            <a:off x="6588125" y="1844675"/>
            <a:ext cx="431800" cy="143986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1931" name="TextBox 143"/>
          <p:cNvSpPr txBox="1">
            <a:spLocks noChangeArrowheads="1"/>
          </p:cNvSpPr>
          <p:nvPr/>
        </p:nvSpPr>
        <p:spPr bwMode="auto">
          <a:xfrm>
            <a:off x="7308850" y="836613"/>
            <a:ext cx="1519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explosive</a:t>
            </a:r>
          </a:p>
          <a:p>
            <a:r>
              <a:rPr lang="en-GB" sz="2400">
                <a:latin typeface="Calibri" pitchFamily="34" charset="0"/>
              </a:rPr>
              <a:t>propulsion</a:t>
            </a:r>
          </a:p>
          <a:p>
            <a:r>
              <a:rPr lang="en-GB" sz="2400">
                <a:latin typeface="Calibri" pitchFamily="34" charset="0"/>
              </a:rPr>
              <a:t>system</a:t>
            </a:r>
          </a:p>
        </p:txBody>
      </p:sp>
      <p:sp>
        <p:nvSpPr>
          <p:cNvPr id="81932" name="TextBox 144"/>
          <p:cNvSpPr txBox="1">
            <a:spLocks noChangeArrowheads="1"/>
          </p:cNvSpPr>
          <p:nvPr/>
        </p:nvSpPr>
        <p:spPr bwMode="auto">
          <a:xfrm>
            <a:off x="7100888" y="3573463"/>
            <a:ext cx="17192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>
                <a:latin typeface="Calibri" pitchFamily="34" charset="0"/>
              </a:rPr>
              <a:t>uranium hemisphere</a:t>
            </a:r>
          </a:p>
        </p:txBody>
      </p:sp>
      <p:cxnSp>
        <p:nvCxnSpPr>
          <p:cNvPr id="146" name="Straight Arrow Connector 145"/>
          <p:cNvCxnSpPr/>
          <p:nvPr/>
        </p:nvCxnSpPr>
        <p:spPr>
          <a:xfrm flipH="1" flipV="1">
            <a:off x="6084888" y="2997200"/>
            <a:ext cx="979487" cy="8270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Arrow Connector 146"/>
          <p:cNvCxnSpPr/>
          <p:nvPr/>
        </p:nvCxnSpPr>
        <p:spPr>
          <a:xfrm flipH="1">
            <a:off x="7100888" y="2060575"/>
            <a:ext cx="860425" cy="41751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13661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Review</a:t>
            </a:r>
            <a:endParaRPr lang="en-GB"/>
          </a:p>
        </p:txBody>
      </p:sp>
      <p:sp>
        <p:nvSpPr>
          <p:cNvPr id="83970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3971" name="TextBox 3"/>
          <p:cNvSpPr txBox="1">
            <a:spLocks noChangeArrowheads="1"/>
          </p:cNvSpPr>
          <p:nvPr/>
        </p:nvSpPr>
        <p:spPr bwMode="auto">
          <a:xfrm>
            <a:off x="611188" y="1557338"/>
            <a:ext cx="8137525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Considered the types of performance required from high explosive munitions and requirements placed on the explosives (prompt initiation, uniformity of density, detonation pressure…):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Blast – air and submarine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Fragmentation – natural, directed, pre-formed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Directed energy – shaped charge, EFP, HESH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Brief view of nuclear fission weapons. </a:t>
            </a: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362458"/>
      </p:ext>
    </p:extLst>
  </p:cSld>
  <p:clrMapOvr>
    <a:masterClrMapping/>
  </p:clrMapOvr>
  <p:transition>
    <p:wipe dir="r"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TITLESHAPE" val="Tru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MEASURMENT" val="True"/>
</p:tagLst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AE Systems">
  <a:themeElements>
    <a:clrScheme name="BAE 2022">
      <a:dk1>
        <a:srgbClr val="3D4146"/>
      </a:dk1>
      <a:lt1>
        <a:srgbClr val="FFFFFF"/>
      </a:lt1>
      <a:dk2>
        <a:srgbClr val="6C6460"/>
      </a:dk2>
      <a:lt2>
        <a:srgbClr val="E9E3E1"/>
      </a:lt2>
      <a:accent1>
        <a:srgbClr val="007383"/>
      </a:accent1>
      <a:accent2>
        <a:srgbClr val="50BCBD"/>
      </a:accent2>
      <a:accent3>
        <a:srgbClr val="FBBC33"/>
      </a:accent3>
      <a:accent4>
        <a:srgbClr val="00405E"/>
      </a:accent4>
      <a:accent5>
        <a:srgbClr val="86C9E8"/>
      </a:accent5>
      <a:accent6>
        <a:srgbClr val="4D394F"/>
      </a:accent6>
      <a:hlink>
        <a:srgbClr val="0000EE"/>
      </a:hlink>
      <a:folHlink>
        <a:srgbClr val="0000EE"/>
      </a:folHlink>
    </a:clrScheme>
    <a:fontScheme name="_BAE Systems New">
      <a:majorFont>
        <a:latin typeface="Calibri Light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spAutoFit/>
      </a:bodyPr>
      <a:lstStyle>
        <a:defPPr algn="l">
          <a:defRPr sz="1600" dirty="0" err="1" smtClean="0"/>
        </a:defPPr>
      </a:lstStyle>
    </a:txDef>
  </a:objectDefaults>
  <a:extraClrSchemeLst/>
  <a:custClrLst>
    <a:custClr name="Dark Grey (Warm)">
      <a:srgbClr val="6C6460"/>
    </a:custClr>
    <a:custClr name="Dark Stone">
      <a:srgbClr val="DCA366"/>
    </a:custClr>
    <a:custClr name="Dark Teal">
      <a:srgbClr val="007383"/>
    </a:custClr>
    <a:custClr name="Dark Blue">
      <a:srgbClr val="00405E"/>
    </a:custClr>
    <a:custClr name="Dark Purple">
      <a:srgbClr val="4D394F"/>
    </a:custClr>
    <a:custClr name="Stone">
      <a:srgbClr val="E8C7AA"/>
    </a:custClr>
    <a:custClr name="Teal">
      <a:srgbClr val="50BCBD"/>
    </a:custClr>
    <a:custClr name="Blue">
      <a:srgbClr val="86C9E8"/>
    </a:custClr>
    <a:custClr name="Purple">
      <a:srgbClr val="A6A5CC"/>
    </a:custClr>
    <a:custClr name="Yellow">
      <a:srgbClr val="FBBC33"/>
    </a:custClr>
    <a:custClr name="Dark Grey (Warm) 80%">
      <a:srgbClr val="898380"/>
    </a:custClr>
    <a:custClr name="Dark Stone 80%">
      <a:srgbClr val="E3B685"/>
    </a:custClr>
    <a:custClr name="Dark Teal 80%">
      <a:srgbClr val="338F9C"/>
    </a:custClr>
    <a:custClr name="Dark Blue 80%">
      <a:srgbClr val="33667E"/>
    </a:custClr>
    <a:custClr name="Dark Purple 80%">
      <a:srgbClr val="716072"/>
    </a:custClr>
    <a:custClr name="Stone 80%">
      <a:srgbClr val="EDD2BB"/>
    </a:custClr>
    <a:custClr name="Teal 80%">
      <a:srgbClr val="73C9CA"/>
    </a:custClr>
    <a:custClr name="Blue 80%">
      <a:srgbClr val="9ED4ED"/>
    </a:custClr>
    <a:custClr name="Purple 80%">
      <a:srgbClr val="B8B7D6"/>
    </a:custClr>
    <a:custClr name="Yellow 80%">
      <a:srgbClr val="FCC95C"/>
    </a:custClr>
    <a:custClr name="Dark Grey (Warm) 60%">
      <a:srgbClr val="A7A2A0"/>
    </a:custClr>
    <a:custClr name="Dark Stone 60%">
      <a:srgbClr val="EAC8A3"/>
    </a:custClr>
    <a:custClr name="Dark Teal 60%">
      <a:srgbClr val="66ABB5"/>
    </a:custClr>
    <a:custClr name="Dark Blue 60%">
      <a:srgbClr val="668D9E"/>
    </a:custClr>
    <a:custClr name="Dark Purple 60%">
      <a:srgbClr val="948895"/>
    </a:custClr>
    <a:custClr name="Stone 60%">
      <a:srgbClr val="F1DDCC"/>
    </a:custClr>
    <a:custClr name="Teal 60%">
      <a:srgbClr val="96D7D7"/>
    </a:custClr>
    <a:custClr name="Blue 60%">
      <a:srgbClr val="B6DEF1"/>
    </a:custClr>
    <a:custClr name="Purple 60%">
      <a:srgbClr val="CAC9E0"/>
    </a:custClr>
    <a:custClr name="Yellow 60%">
      <a:srgbClr val="FDD785"/>
    </a:custClr>
    <a:custClr name="Dark Grey (Warm) 40%">
      <a:srgbClr val="C4C1C0"/>
    </a:custClr>
    <a:custClr name="Dark Stone 40%">
      <a:srgbClr val="F1DAC2"/>
    </a:custClr>
    <a:custClr name="Dark Teal 40%">
      <a:srgbClr val="99C7CD"/>
    </a:custClr>
    <a:custClr name="Dark Blue 40%">
      <a:srgbClr val="99B3BF"/>
    </a:custClr>
    <a:custClr name="Dark Purple 40%">
      <a:srgbClr val="B8B0B8"/>
    </a:custClr>
    <a:custClr name="Stone 40%">
      <a:srgbClr val="F6E8DD"/>
    </a:custClr>
    <a:custClr name="Teal 40%">
      <a:srgbClr val="B9E4E5"/>
    </a:custClr>
    <a:custClr name="Blue 40%">
      <a:srgbClr val="CFE9F6"/>
    </a:custClr>
    <a:custClr name="Purple 40%">
      <a:srgbClr val="DCDBEB"/>
    </a:custClr>
    <a:custClr name="Yellow 40%">
      <a:srgbClr val="FDE4AE"/>
    </a:custClr>
    <a:custClr name="Dark Grey (Warm) 20%">
      <a:srgbClr val="E2E0DF"/>
    </a:custClr>
    <a:custClr name="Dark Stone 20%">
      <a:srgbClr val="F8EDE0"/>
    </a:custClr>
    <a:custClr name="Dark Teal 20%">
      <a:srgbClr val="CCE3E6"/>
    </a:custClr>
    <a:custClr name="Dark Blue 20%">
      <a:srgbClr val="CCD9DF"/>
    </a:custClr>
    <a:custClr name="Dark Purple 20%">
      <a:srgbClr val="DBD7DC"/>
    </a:custClr>
    <a:custClr name="Tab Orange">
      <a:srgbClr val="FC4C02"/>
    </a:custClr>
    <a:custClr name="Blue (complete)">
      <a:srgbClr val="56B4E9"/>
    </a:custClr>
    <a:custClr name="Green">
      <a:srgbClr val="009E73"/>
    </a:custClr>
    <a:custClr name="Amber">
      <a:srgbClr val="F0E442"/>
    </a:custClr>
    <a:custClr name="Red">
      <a:srgbClr val="D55E00"/>
    </a:custClr>
  </a:custClrLst>
  <a:extLst>
    <a:ext uri="{05A4C25C-085E-4340-85A3-A5531E510DB2}">
      <thm15:themeFamily xmlns:thm15="http://schemas.microsoft.com/office/thememl/2012/main" name="BAE Systems Presentation_(16x9).potx" id="{2BB5ECAB-2358-4B4E-8317-665FD7BC68BD}" vid="{52B14F02-910C-4C1E-8320-70AE5B675FB1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14632</TotalTime>
  <Words>3737</Words>
  <Application>Microsoft Macintosh PowerPoint</Application>
  <PresentationFormat>On-screen Show (4:3)</PresentationFormat>
  <Paragraphs>712</Paragraphs>
  <Slides>87</Slides>
  <Notes>12</Notes>
  <HiddenSlides>0</HiddenSlides>
  <MMClips>1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87</vt:i4>
      </vt:variant>
    </vt:vector>
  </HeadingPairs>
  <TitlesOfParts>
    <vt:vector size="103" baseType="lpstr">
      <vt:lpstr>ＭＳ Ｐゴシック</vt:lpstr>
      <vt:lpstr>Arial</vt:lpstr>
      <vt:lpstr>Calibri</vt:lpstr>
      <vt:lpstr>Calibri Light</vt:lpstr>
      <vt:lpstr>Cambria Math</vt:lpstr>
      <vt:lpstr>Impact</vt:lpstr>
      <vt:lpstr>Symbol</vt:lpstr>
      <vt:lpstr>tahoma</vt:lpstr>
      <vt:lpstr>Times New Roman</vt:lpstr>
      <vt:lpstr>Wingdings</vt:lpstr>
      <vt:lpstr>2008 Background</vt:lpstr>
      <vt:lpstr>BAE Systems</vt:lpstr>
      <vt:lpstr>Picture</vt:lpstr>
      <vt:lpstr>Chart</vt:lpstr>
      <vt:lpstr>Document</vt:lpstr>
      <vt:lpstr>Presentation</vt:lpstr>
      <vt:lpstr>Ordnance, Munitions and Explosives Principles of OME Level 4 ACDA 4019  High Explosives OME</vt:lpstr>
      <vt:lpstr>Examples of Secondary Explosives (compared to Lead Azide)</vt:lpstr>
      <vt:lpstr>Explosive Munitions and Effects</vt:lpstr>
      <vt:lpstr>Explosive Munitions</vt:lpstr>
      <vt:lpstr>Outline Structure of Munition</vt:lpstr>
      <vt:lpstr>General Comments on Functioning</vt:lpstr>
      <vt:lpstr>The Detonation Wave</vt:lpstr>
      <vt:lpstr>Factors Affecting Detonation (1)</vt:lpstr>
      <vt:lpstr>Factors Affecting Detonation (2)</vt:lpstr>
      <vt:lpstr>Factors Affecting Detonation (3)</vt:lpstr>
      <vt:lpstr>Factors Affecting Detonation (4)</vt:lpstr>
      <vt:lpstr>Critical Diameter of Unconfined ANFO</vt:lpstr>
      <vt:lpstr>But what is happening in the detonation driving zone?</vt:lpstr>
      <vt:lpstr>Factors Affecting Detonation (5)</vt:lpstr>
      <vt:lpstr>Homogeneous Explosives</vt:lpstr>
      <vt:lpstr>Heterogeneous Explosives (1)</vt:lpstr>
      <vt:lpstr>Heterogeneous Explosives (2)</vt:lpstr>
      <vt:lpstr>Velocity of Detonation</vt:lpstr>
      <vt:lpstr>Velocity of Detonation </vt:lpstr>
      <vt:lpstr>Velocity of Detonation</vt:lpstr>
      <vt:lpstr>Detonation Pressure</vt:lpstr>
      <vt:lpstr>Detonation Pressure</vt:lpstr>
      <vt:lpstr>Function of the Explosive Filling (5)</vt:lpstr>
      <vt:lpstr>Air Blast</vt:lpstr>
      <vt:lpstr>Pressure-Time Relationship for a Blast Wave in Air</vt:lpstr>
      <vt:lpstr>Once upon a time in Beirut</vt:lpstr>
      <vt:lpstr>Ammonium Nitrate</vt:lpstr>
      <vt:lpstr>Blast Wave</vt:lpstr>
      <vt:lpstr>Blast Wave</vt:lpstr>
      <vt:lpstr>Harpoon Warhead</vt:lpstr>
      <vt:lpstr>Fuel Air Explosives</vt:lpstr>
      <vt:lpstr>FAE Pressure Time Curve</vt:lpstr>
      <vt:lpstr>Effect of External Blast (Indicative)</vt:lpstr>
      <vt:lpstr>Underwater  Blast Warheads</vt:lpstr>
      <vt:lpstr>Underwater Shock - Effect of Surface</vt:lpstr>
      <vt:lpstr>Gas Products</vt:lpstr>
      <vt:lpstr>Bubble Pulse, Nuclear v Conventional</vt:lpstr>
      <vt:lpstr>Pressure distributions in water</vt:lpstr>
      <vt:lpstr>Effects from Underwater Explosion</vt:lpstr>
      <vt:lpstr>Blast/Fragmentation Munitions</vt:lpstr>
      <vt:lpstr>Gurney Energy</vt:lpstr>
      <vt:lpstr>Example</vt:lpstr>
      <vt:lpstr>PowerPoint Presentation</vt:lpstr>
      <vt:lpstr>Natural Fragmentation</vt:lpstr>
      <vt:lpstr>Factors Affecting Performance: High Detonation Pressure</vt:lpstr>
      <vt:lpstr>Function of the Explosive Filling (1)</vt:lpstr>
      <vt:lpstr>Function of the Explosive Filling (2)  </vt:lpstr>
      <vt:lpstr>Function of the Explosive Filling (3)</vt:lpstr>
      <vt:lpstr>Function of the Explosive Filling (4)</vt:lpstr>
      <vt:lpstr>Failure Mechanisms</vt:lpstr>
      <vt:lpstr>Fragmentation </vt:lpstr>
      <vt:lpstr>Natural Fragmentation</vt:lpstr>
      <vt:lpstr>Fragment Direction</vt:lpstr>
      <vt:lpstr>Diamond Fragmentation</vt:lpstr>
      <vt:lpstr>Sea Eagle Warhead</vt:lpstr>
      <vt:lpstr>Bofors 40mm Pre-fragmented Shell</vt:lpstr>
      <vt:lpstr>Impact Energy Density</vt:lpstr>
      <vt:lpstr>Firing </vt:lpstr>
      <vt:lpstr>Gun Fired Projectiles – Premature Ignition</vt:lpstr>
      <vt:lpstr>Premature Ignition - Causes</vt:lpstr>
      <vt:lpstr>Blast / Natural Fragmentation Shell</vt:lpstr>
      <vt:lpstr>Kinetic Energy Projectiles</vt:lpstr>
      <vt:lpstr>Fragment Strike</vt:lpstr>
      <vt:lpstr>5.56mm Gelatine Experiment</vt:lpstr>
      <vt:lpstr>Aircraft Armament, Calibre Matters.</vt:lpstr>
      <vt:lpstr>Kinetic Energy Projectiles</vt:lpstr>
      <vt:lpstr>Kinetic Energy Projectiles</vt:lpstr>
      <vt:lpstr>Directed Energy Warheads</vt:lpstr>
      <vt:lpstr>Shaped Charge (SC)</vt:lpstr>
      <vt:lpstr>Shaped Charge</vt:lpstr>
      <vt:lpstr>Formation of SC Jet and Slug</vt:lpstr>
      <vt:lpstr>Modelled Example</vt:lpstr>
      <vt:lpstr>Manufacture of SC Cone</vt:lpstr>
      <vt:lpstr>Milan Warhead</vt:lpstr>
      <vt:lpstr>Effect of SC Rotation on Penetration</vt:lpstr>
      <vt:lpstr>Protection against Shaped Charge</vt:lpstr>
      <vt:lpstr>Reactive Armour</vt:lpstr>
      <vt:lpstr>Linear Shaped Charge</vt:lpstr>
      <vt:lpstr>Explosively Formed Projectile</vt:lpstr>
      <vt:lpstr>High Explosive Squash Head - HESH</vt:lpstr>
      <vt:lpstr>HESH – Shell Casing</vt:lpstr>
      <vt:lpstr>Nuclear Fission</vt:lpstr>
      <vt:lpstr>Nuclear Half-life</vt:lpstr>
      <vt:lpstr>Nuclear Half-life</vt:lpstr>
      <vt:lpstr>Implosion</vt:lpstr>
      <vt:lpstr>Gun-Assembly</vt:lpstr>
      <vt:lpstr>Review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Gareth Collett</cp:lastModifiedBy>
  <cp:revision>804</cp:revision>
  <cp:lastPrinted>2002-11-08T08:36:02Z</cp:lastPrinted>
  <dcterms:created xsi:type="dcterms:W3CDTF">1999-11-24T16:34:17Z</dcterms:created>
  <dcterms:modified xsi:type="dcterms:W3CDTF">2025-10-17T07:48:28Z</dcterms:modified>
</cp:coreProperties>
</file>