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6"/>
  </p:notesMasterIdLst>
  <p:handoutMasterIdLst>
    <p:handoutMasterId r:id="rId37"/>
  </p:handoutMasterIdLst>
  <p:sldIdLst>
    <p:sldId id="360" r:id="rId2"/>
    <p:sldId id="256" r:id="rId3"/>
    <p:sldId id="257" r:id="rId4"/>
    <p:sldId id="302" r:id="rId5"/>
    <p:sldId id="303" r:id="rId6"/>
    <p:sldId id="291" r:id="rId7"/>
    <p:sldId id="305" r:id="rId8"/>
    <p:sldId id="297" r:id="rId9"/>
    <p:sldId id="298" r:id="rId10"/>
    <p:sldId id="299" r:id="rId11"/>
    <p:sldId id="300" r:id="rId12"/>
    <p:sldId id="307" r:id="rId13"/>
    <p:sldId id="262" r:id="rId14"/>
    <p:sldId id="263" r:id="rId15"/>
    <p:sldId id="295" r:id="rId16"/>
    <p:sldId id="264" r:id="rId17"/>
    <p:sldId id="269" r:id="rId18"/>
    <p:sldId id="270" r:id="rId19"/>
    <p:sldId id="308" r:id="rId20"/>
    <p:sldId id="309" r:id="rId21"/>
    <p:sldId id="293" r:id="rId22"/>
    <p:sldId id="274" r:id="rId23"/>
    <p:sldId id="265" r:id="rId24"/>
    <p:sldId id="261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6" r:id="rId33"/>
    <p:sldId id="301" r:id="rId34"/>
    <p:sldId id="310" r:id="rId3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432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87" autoAdjust="0"/>
    <p:restoredTop sz="94518" autoAdjust="0"/>
  </p:normalViewPr>
  <p:slideViewPr>
    <p:cSldViewPr>
      <p:cViewPr varScale="1">
        <p:scale>
          <a:sx n="85" d="100"/>
          <a:sy n="85" d="100"/>
        </p:scale>
        <p:origin x="2048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e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e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03809-FE33-B34B-A0B9-8154CE516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7747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able Placeholder 2">
            <a:extLst>
              <a:ext uri="{FF2B5EF4-FFF2-40B4-BE49-F238E27FC236}">
                <a16:creationId xmlns:a16="http://schemas.microsoft.com/office/drawing/2014/main" id="{97209CCD-5B5F-ED41-8BF2-FB84FE9B0121}"/>
              </a:ext>
            </a:extLst>
          </p:cNvPr>
          <p:cNvSpPr>
            <a:spLocks noGrp="1"/>
          </p:cNvSpPr>
          <p:nvPr>
            <p:ph type="tbl" idx="1"/>
          </p:nvPr>
        </p:nvSpPr>
        <p:spPr>
          <a:xfrm>
            <a:off x="3879273" y="1613647"/>
            <a:ext cx="4849091" cy="4840941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033429"/>
      </p:ext>
    </p:extLst>
  </p:cSld>
  <p:clrMapOvr>
    <a:masterClrMapping/>
  </p:clrMapOvr>
  <p:transition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e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5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7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8.e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9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0.e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12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6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10.em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13.em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7.emf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5" Type="http://schemas.openxmlformats.org/officeDocument/2006/relationships/image" Target="../media/image19.emf"/><Relationship Id="rId4" Type="http://schemas.openxmlformats.org/officeDocument/2006/relationships/image" Target="../media/image18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4" Type="http://schemas.openxmlformats.org/officeDocument/2006/relationships/image" Target="../media/image20.emf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5656" y="908720"/>
            <a:ext cx="7772400" cy="2520280"/>
          </a:xfrm>
        </p:spPr>
        <p:txBody>
          <a:bodyPr/>
          <a:lstStyle/>
          <a:p>
            <a:br>
              <a:rPr lang="en-GB" altLang="en-US" sz="3200" dirty="0"/>
            </a:br>
            <a:br>
              <a:rPr lang="en-GB" altLang="en-US" sz="3200" dirty="0"/>
            </a:br>
            <a:r>
              <a:rPr lang="en-GB" altLang="en-US" sz="3200" dirty="0"/>
              <a:t>Managing in complex environments: Strategies, Insights and Solutions</a:t>
            </a:r>
            <a:br>
              <a:rPr lang="en-GB" altLang="en-US" sz="3200" dirty="0"/>
            </a:br>
            <a:r>
              <a:rPr lang="en-GB" altLang="en-US" sz="3200" dirty="0"/>
              <a:t>MICE</a:t>
            </a:r>
            <a:br>
              <a:rPr lang="en-GB" altLang="en-US" sz="3200" dirty="0"/>
            </a:br>
            <a:r>
              <a:rPr lang="en-GB" altLang="en-US" sz="3200" dirty="0"/>
              <a:t>SPBD 7006</a:t>
            </a:r>
            <a:br>
              <a:rPr lang="en-US" altLang="en-US" sz="3200" b="1" dirty="0"/>
            </a:br>
            <a:r>
              <a:rPr lang="en-US" altLang="en-US" sz="3200" b="1" dirty="0">
                <a:solidFill>
                  <a:srgbClr val="0432FF"/>
                </a:solidFill>
              </a:rPr>
              <a:t>Week 8 (Lecture 2)</a:t>
            </a:r>
            <a:br>
              <a:rPr lang="en-US" altLang="en-US" sz="3200" b="1" dirty="0">
                <a:solidFill>
                  <a:srgbClr val="0432FF"/>
                </a:solidFill>
              </a:rPr>
            </a:br>
            <a:r>
              <a:rPr lang="en-US" altLang="en-US" dirty="0">
                <a:solidFill>
                  <a:srgbClr val="FF0000"/>
                </a:solidFill>
              </a:rPr>
              <a:t>Importance of Global HRM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727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2" name="Rectangle 116">
            <a:extLst>
              <a:ext uri="{FF2B5EF4-FFF2-40B4-BE49-F238E27FC236}">
                <a16:creationId xmlns:a16="http://schemas.microsoft.com/office/drawing/2014/main" id="{833F31B8-5A09-B740-A664-B7D5A6C464B1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756397" y="2504515"/>
            <a:ext cx="7631206" cy="1848971"/>
          </a:xfrm>
          <a:noFill/>
          <a:extLst>
            <a:ext uri="{909E8E84-426E-40DD-AFC4-6F175D3DCCD1}">
              <a14:hiddenFill xmlns:a14="http://schemas.microsoft.com/office/drawing/2010/main">
                <a:blipFill dpi="0" rotWithShape="0">
                  <a:blip r:embed="rId2"/>
                  <a:srcRect/>
                  <a:stretch>
                    <a:fillRect/>
                  </a:stretch>
                </a:blipFill>
              </a14:hiddenFill>
            </a:ext>
          </a:extLst>
        </p:spPr>
        <p:txBody>
          <a:bodyPr anchor="ctr"/>
          <a:lstStyle/>
          <a:p>
            <a:r>
              <a:rPr lang="en-US" altLang="en-US" sz="6353"/>
              <a:t>INTERNATIONAL</a:t>
            </a:r>
            <a:br>
              <a:rPr lang="en-US" altLang="en-US" sz="6353"/>
            </a:br>
            <a:r>
              <a:rPr lang="en-US" altLang="en-US" sz="6353"/>
              <a:t>HRM</a:t>
            </a:r>
          </a:p>
        </p:txBody>
      </p:sp>
    </p:spTree>
    <p:extLst>
      <p:ext uri="{BB962C8B-B14F-4D97-AF65-F5344CB8AC3E}">
        <p14:creationId xmlns:p14="http://schemas.microsoft.com/office/powerpoint/2010/main" val="813428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12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5" name="Rectangle 115">
            <a:extLst>
              <a:ext uri="{FF2B5EF4-FFF2-40B4-BE49-F238E27FC236}">
                <a16:creationId xmlns:a16="http://schemas.microsoft.com/office/drawing/2014/main" id="{B3E67860-225A-584D-A3D3-BFAE555202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International HRM Differences</a:t>
            </a:r>
          </a:p>
        </p:txBody>
      </p:sp>
      <p:sp>
        <p:nvSpPr>
          <p:cNvPr id="5236" name="Rectangle 116">
            <a:extLst>
              <a:ext uri="{FF2B5EF4-FFF2-40B4-BE49-F238E27FC236}">
                <a16:creationId xmlns:a16="http://schemas.microsoft.com/office/drawing/2014/main" id="{511D5315-0ABB-EB4D-869C-653B3091A6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Greater Number of Services</a:t>
            </a:r>
          </a:p>
          <a:p>
            <a:r>
              <a:rPr lang="en-US" altLang="en-US"/>
              <a:t>Special Services to Unique Group</a:t>
            </a:r>
          </a:p>
          <a:p>
            <a:r>
              <a:rPr lang="en-US" altLang="en-US"/>
              <a:t>Compensation Complexity</a:t>
            </a:r>
          </a:p>
          <a:p>
            <a:r>
              <a:rPr lang="en-US" altLang="en-US"/>
              <a:t>Foreign Exchange Rate Attention</a:t>
            </a:r>
          </a:p>
          <a:p>
            <a:r>
              <a:rPr lang="en-US" altLang="en-US"/>
              <a:t>Language and Cultural Differences</a:t>
            </a:r>
          </a:p>
        </p:txBody>
      </p:sp>
    </p:spTree>
    <p:extLst>
      <p:ext uri="{BB962C8B-B14F-4D97-AF65-F5344CB8AC3E}">
        <p14:creationId xmlns:p14="http://schemas.microsoft.com/office/powerpoint/2010/main" val="11626531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ext Box 3">
            <a:extLst>
              <a:ext uri="{FF2B5EF4-FFF2-40B4-BE49-F238E27FC236}">
                <a16:creationId xmlns:a16="http://schemas.microsoft.com/office/drawing/2014/main" id="{3D41C9F1-AE3C-8B45-8900-ABBBFA3AD7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63471" y="1124744"/>
            <a:ext cx="2017059" cy="1008529"/>
          </a:xfrm>
          <a:prstGeom prst="rect">
            <a:avLst/>
          </a:prstGeom>
          <a:noFill/>
          <a:ln w="25400">
            <a:solidFill>
              <a:srgbClr val="333399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1941" b="1">
                <a:solidFill>
                  <a:srgbClr val="333399"/>
                </a:solidFill>
                <a:latin typeface="AvantGarde Md BT" pitchFamily="34" charset="0"/>
              </a:rPr>
              <a:t>International Mergers and Acquisitions</a:t>
            </a:r>
          </a:p>
        </p:txBody>
      </p:sp>
      <p:sp>
        <p:nvSpPr>
          <p:cNvPr id="1028" name="Text Box 4">
            <a:extLst>
              <a:ext uri="{FF2B5EF4-FFF2-40B4-BE49-F238E27FC236}">
                <a16:creationId xmlns:a16="http://schemas.microsoft.com/office/drawing/2014/main" id="{9CCD7A30-7758-9441-B440-9FAE60FA86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56294" y="2949225"/>
            <a:ext cx="2017059" cy="1008529"/>
          </a:xfrm>
          <a:prstGeom prst="rect">
            <a:avLst/>
          </a:prstGeom>
          <a:noFill/>
          <a:ln w="25400">
            <a:solidFill>
              <a:srgbClr val="333399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1941" b="1">
                <a:solidFill>
                  <a:srgbClr val="333399"/>
                </a:solidFill>
                <a:latin typeface="AvantGarde Md BT" pitchFamily="34" charset="0"/>
              </a:rPr>
              <a:t>Global Competition</a:t>
            </a:r>
          </a:p>
        </p:txBody>
      </p:sp>
      <p:sp>
        <p:nvSpPr>
          <p:cNvPr id="1029" name="Text Box 5">
            <a:extLst>
              <a:ext uri="{FF2B5EF4-FFF2-40B4-BE49-F238E27FC236}">
                <a16:creationId xmlns:a16="http://schemas.microsoft.com/office/drawing/2014/main" id="{679D8C07-1E87-244E-A514-E907D9679E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61765" y="2747519"/>
            <a:ext cx="2419070" cy="1411941"/>
          </a:xfrm>
          <a:prstGeom prst="rect">
            <a:avLst/>
          </a:prstGeom>
          <a:solidFill>
            <a:srgbClr val="3333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b="1">
                <a:solidFill>
                  <a:schemeClr val="bg1"/>
                </a:solidFill>
                <a:latin typeface="AvantGarde Md BT" pitchFamily="34" charset="0"/>
              </a:rPr>
              <a:t>Importance of Global Human Resources Management</a:t>
            </a:r>
          </a:p>
        </p:txBody>
      </p:sp>
      <p:sp>
        <p:nvSpPr>
          <p:cNvPr id="1030" name="Text Box 6">
            <a:extLst>
              <a:ext uri="{FF2B5EF4-FFF2-40B4-BE49-F238E27FC236}">
                <a16:creationId xmlns:a16="http://schemas.microsoft.com/office/drawing/2014/main" id="{826FF20A-89D8-7244-B4C0-4DB5EE92A5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0647" y="2949225"/>
            <a:ext cx="2017059" cy="1008529"/>
          </a:xfrm>
          <a:prstGeom prst="rect">
            <a:avLst/>
          </a:prstGeom>
          <a:noFill/>
          <a:ln w="25400">
            <a:solidFill>
              <a:srgbClr val="333399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1941" b="1">
                <a:solidFill>
                  <a:srgbClr val="333399"/>
                </a:solidFill>
                <a:latin typeface="AvantGarde Md BT" pitchFamily="34" charset="0"/>
              </a:rPr>
              <a:t>Foreign Human Resources</a:t>
            </a:r>
          </a:p>
        </p:txBody>
      </p:sp>
      <p:sp>
        <p:nvSpPr>
          <p:cNvPr id="1031" name="Text Box 7">
            <a:extLst>
              <a:ext uri="{FF2B5EF4-FFF2-40B4-BE49-F238E27FC236}">
                <a16:creationId xmlns:a16="http://schemas.microsoft.com/office/drawing/2014/main" id="{5B827C3E-1317-9542-BE22-109BCABC02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63471" y="4630108"/>
            <a:ext cx="2017059" cy="1008529"/>
          </a:xfrm>
          <a:prstGeom prst="rect">
            <a:avLst/>
          </a:prstGeom>
          <a:noFill/>
          <a:ln w="25400">
            <a:solidFill>
              <a:srgbClr val="333399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1941" b="1">
                <a:solidFill>
                  <a:srgbClr val="333399"/>
                </a:solidFill>
                <a:latin typeface="AvantGarde Md BT" pitchFamily="34" charset="0"/>
              </a:rPr>
              <a:t>Market Access Opportunities</a:t>
            </a:r>
          </a:p>
        </p:txBody>
      </p:sp>
      <p:sp>
        <p:nvSpPr>
          <p:cNvPr id="1034" name="Line 10">
            <a:extLst>
              <a:ext uri="{FF2B5EF4-FFF2-40B4-BE49-F238E27FC236}">
                <a16:creationId xmlns:a16="http://schemas.microsoft.com/office/drawing/2014/main" id="{2FA27C78-6D95-D043-A9E5-EBF7A7B6384C}"/>
              </a:ext>
            </a:extLst>
          </p:cNvPr>
          <p:cNvSpPr>
            <a:spLocks noChangeShapeType="1"/>
          </p:cNvSpPr>
          <p:nvPr/>
        </p:nvSpPr>
        <p:spPr bwMode="auto">
          <a:xfrm>
            <a:off x="4572000" y="2276872"/>
            <a:ext cx="0" cy="470647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35" name="Line 11">
            <a:extLst>
              <a:ext uri="{FF2B5EF4-FFF2-40B4-BE49-F238E27FC236}">
                <a16:creationId xmlns:a16="http://schemas.microsoft.com/office/drawing/2014/main" id="{5B6C4ECB-55CB-3A42-A238-7357FD2F1C50}"/>
              </a:ext>
            </a:extLst>
          </p:cNvPr>
          <p:cNvSpPr>
            <a:spLocks noChangeShapeType="1"/>
          </p:cNvSpPr>
          <p:nvPr/>
        </p:nvSpPr>
        <p:spPr bwMode="auto">
          <a:xfrm>
            <a:off x="2487706" y="3419872"/>
            <a:ext cx="874059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38" name="Rectangle 14">
            <a:extLst>
              <a:ext uri="{FF2B5EF4-FFF2-40B4-BE49-F238E27FC236}">
                <a16:creationId xmlns:a16="http://schemas.microsoft.com/office/drawing/2014/main" id="{A92F5A58-7B92-7044-90A9-6D92BFC130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4469" y="1"/>
            <a:ext cx="8875059" cy="1008530"/>
          </a:xfrm>
        </p:spPr>
        <p:txBody>
          <a:bodyPr/>
          <a:lstStyle/>
          <a:p>
            <a:r>
              <a:rPr lang="en-US" altLang="en-US" sz="3530" dirty="0"/>
              <a:t>Increasing Importance of Global Human Resources Understanding</a:t>
            </a:r>
          </a:p>
        </p:txBody>
      </p:sp>
      <p:sp>
        <p:nvSpPr>
          <p:cNvPr id="1039" name="Line 15">
            <a:extLst>
              <a:ext uri="{FF2B5EF4-FFF2-40B4-BE49-F238E27FC236}">
                <a16:creationId xmlns:a16="http://schemas.microsoft.com/office/drawing/2014/main" id="{0E08E359-C714-2942-82A8-B162C8C13CCA}"/>
              </a:ext>
            </a:extLst>
          </p:cNvPr>
          <p:cNvSpPr>
            <a:spLocks noChangeShapeType="1"/>
          </p:cNvSpPr>
          <p:nvPr/>
        </p:nvSpPr>
        <p:spPr bwMode="auto">
          <a:xfrm rot="10800000">
            <a:off x="5782235" y="3419872"/>
            <a:ext cx="874059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40" name="Line 16">
            <a:extLst>
              <a:ext uri="{FF2B5EF4-FFF2-40B4-BE49-F238E27FC236}">
                <a16:creationId xmlns:a16="http://schemas.microsoft.com/office/drawing/2014/main" id="{D5BA254A-3C2D-9E41-A50B-23D5373766A2}"/>
              </a:ext>
            </a:extLst>
          </p:cNvPr>
          <p:cNvSpPr>
            <a:spLocks noChangeShapeType="1"/>
          </p:cNvSpPr>
          <p:nvPr/>
        </p:nvSpPr>
        <p:spPr bwMode="auto">
          <a:xfrm rot="10800000">
            <a:off x="4572000" y="4159460"/>
            <a:ext cx="0" cy="470647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0428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125" name="Group 37">
            <a:extLst>
              <a:ext uri="{FF2B5EF4-FFF2-40B4-BE49-F238E27FC236}">
                <a16:creationId xmlns:a16="http://schemas.microsoft.com/office/drawing/2014/main" id="{49E01D42-D110-234B-B963-3AD4999EFFD1}"/>
              </a:ext>
            </a:extLst>
          </p:cNvPr>
          <p:cNvGrpSpPr>
            <a:grpSpLocks/>
          </p:cNvGrpSpPr>
          <p:nvPr/>
        </p:nvGrpSpPr>
        <p:grpSpPr bwMode="auto">
          <a:xfrm>
            <a:off x="3664324" y="188640"/>
            <a:ext cx="1815353" cy="5356412"/>
            <a:chOff x="2520" y="960"/>
            <a:chExt cx="1296" cy="3824"/>
          </a:xfrm>
        </p:grpSpPr>
        <p:sp>
          <p:nvSpPr>
            <p:cNvPr id="89092" name="Text Box 4">
              <a:extLst>
                <a:ext uri="{FF2B5EF4-FFF2-40B4-BE49-F238E27FC236}">
                  <a16:creationId xmlns:a16="http://schemas.microsoft.com/office/drawing/2014/main" id="{6142D39A-4526-484E-A411-64E1A5DA3AD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20" y="960"/>
              <a:ext cx="1296" cy="1296"/>
            </a:xfrm>
            <a:prstGeom prst="rect">
              <a:avLst/>
            </a:prstGeom>
            <a:noFill/>
            <a:ln w="25400">
              <a:solidFill>
                <a:srgbClr val="000000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/>
            <a:p>
              <a:pPr eaLnBrk="0" hangingPunct="0"/>
              <a:r>
                <a:rPr lang="en-US" altLang="en-US" sz="1235" u="sng">
                  <a:latin typeface="Arial Unicode MS" panose="020B0604020202020204" pitchFamily="34" charset="-128"/>
                </a:rPr>
                <a:t>Religion</a:t>
              </a:r>
            </a:p>
            <a:p>
              <a:pPr eaLnBrk="0" hangingPunct="0"/>
              <a:r>
                <a:rPr lang="en-US" altLang="en-US" sz="1235">
                  <a:latin typeface="Arial Unicode MS" panose="020B0604020202020204" pitchFamily="34" charset="-128"/>
                </a:rPr>
                <a:t>sacred objects</a:t>
              </a:r>
            </a:p>
            <a:p>
              <a:pPr eaLnBrk="0" hangingPunct="0"/>
              <a:r>
                <a:rPr lang="en-US" altLang="en-US" sz="1235">
                  <a:latin typeface="Arial Unicode MS" panose="020B0604020202020204" pitchFamily="34" charset="-128"/>
                </a:rPr>
                <a:t>philosophical</a:t>
              </a:r>
            </a:p>
            <a:p>
              <a:pPr eaLnBrk="0" hangingPunct="0"/>
              <a:r>
                <a:rPr lang="en-US" altLang="en-US" sz="1235">
                  <a:latin typeface="Arial Unicode MS" panose="020B0604020202020204" pitchFamily="34" charset="-128"/>
                </a:rPr>
                <a:t>systems</a:t>
              </a:r>
            </a:p>
            <a:p>
              <a:pPr eaLnBrk="0" hangingPunct="0"/>
              <a:r>
                <a:rPr lang="en-US" altLang="en-US" sz="1235">
                  <a:latin typeface="Arial Unicode MS" panose="020B0604020202020204" pitchFamily="34" charset="-128"/>
                </a:rPr>
                <a:t>beliefs &amp; norms</a:t>
              </a:r>
            </a:p>
            <a:p>
              <a:pPr eaLnBrk="0" hangingPunct="0"/>
              <a:r>
                <a:rPr lang="en-US" altLang="en-US" sz="1235">
                  <a:latin typeface="Arial Unicode MS" panose="020B0604020202020204" pitchFamily="34" charset="-128"/>
                </a:rPr>
                <a:t>prayer</a:t>
              </a:r>
            </a:p>
            <a:p>
              <a:pPr eaLnBrk="0" hangingPunct="0"/>
              <a:r>
                <a:rPr lang="en-US" altLang="en-US" sz="1235">
                  <a:latin typeface="Arial Unicode MS" panose="020B0604020202020204" pitchFamily="34" charset="-128"/>
                </a:rPr>
                <a:t>taboos</a:t>
              </a:r>
            </a:p>
            <a:p>
              <a:pPr eaLnBrk="0" hangingPunct="0"/>
              <a:r>
                <a:rPr lang="en-US" altLang="en-US" sz="1235">
                  <a:latin typeface="Arial Unicode MS" panose="020B0604020202020204" pitchFamily="34" charset="-128"/>
                </a:rPr>
                <a:t>holidays</a:t>
              </a:r>
            </a:p>
            <a:p>
              <a:pPr eaLnBrk="0" hangingPunct="0"/>
              <a:r>
                <a:rPr lang="en-US" altLang="en-US" sz="1235">
                  <a:latin typeface="Arial Unicode MS" panose="020B0604020202020204" pitchFamily="34" charset="-128"/>
                </a:rPr>
                <a:t>rituals</a:t>
              </a:r>
            </a:p>
          </p:txBody>
        </p:sp>
        <p:sp>
          <p:nvSpPr>
            <p:cNvPr id="89097" name="Text Box 9">
              <a:extLst>
                <a:ext uri="{FF2B5EF4-FFF2-40B4-BE49-F238E27FC236}">
                  <a16:creationId xmlns:a16="http://schemas.microsoft.com/office/drawing/2014/main" id="{72845108-E0BE-4743-BE04-1B83B944287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20" y="3488"/>
              <a:ext cx="1296" cy="1296"/>
            </a:xfrm>
            <a:prstGeom prst="rect">
              <a:avLst/>
            </a:prstGeom>
            <a:noFill/>
            <a:ln w="25400">
              <a:solidFill>
                <a:srgbClr val="000000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/>
            <a:p>
              <a:pPr eaLnBrk="0" hangingPunct="0"/>
              <a:r>
                <a:rPr lang="en-US" altLang="en-US" sz="1235" u="sng">
                  <a:latin typeface="Arial Unicode MS" panose="020B0604020202020204" pitchFamily="34" charset="-128"/>
                </a:rPr>
                <a:t>Technology and Material Culture</a:t>
              </a:r>
            </a:p>
            <a:p>
              <a:pPr eaLnBrk="0" hangingPunct="0"/>
              <a:r>
                <a:rPr lang="en-US" altLang="en-US" sz="1235">
                  <a:latin typeface="Arial Unicode MS" panose="020B0604020202020204" pitchFamily="34" charset="-128"/>
                </a:rPr>
                <a:t>transportation</a:t>
              </a:r>
            </a:p>
            <a:p>
              <a:pPr eaLnBrk="0" hangingPunct="0"/>
              <a:r>
                <a:rPr lang="en-US" altLang="en-US" sz="1235">
                  <a:latin typeface="Arial Unicode MS" panose="020B0604020202020204" pitchFamily="34" charset="-128"/>
                </a:rPr>
                <a:t>energy systems</a:t>
              </a:r>
            </a:p>
            <a:p>
              <a:pPr eaLnBrk="0" hangingPunct="0"/>
              <a:r>
                <a:rPr lang="en-US" altLang="en-US" sz="1235">
                  <a:latin typeface="Arial Unicode MS" panose="020B0604020202020204" pitchFamily="34" charset="-128"/>
                </a:rPr>
                <a:t>tools &amp; objects</a:t>
              </a:r>
            </a:p>
            <a:p>
              <a:pPr eaLnBrk="0" hangingPunct="0"/>
              <a:r>
                <a:rPr lang="en-US" altLang="en-US" sz="1235">
                  <a:latin typeface="Arial Unicode MS" panose="020B0604020202020204" pitchFamily="34" charset="-128"/>
                </a:rPr>
                <a:t>communications</a:t>
              </a:r>
            </a:p>
            <a:p>
              <a:pPr eaLnBrk="0" hangingPunct="0"/>
              <a:r>
                <a:rPr lang="en-US" altLang="en-US" sz="1235">
                  <a:latin typeface="Arial Unicode MS" panose="020B0604020202020204" pitchFamily="34" charset="-128"/>
                </a:rPr>
                <a:t>urbanization</a:t>
              </a:r>
            </a:p>
            <a:p>
              <a:pPr eaLnBrk="0" hangingPunct="0"/>
              <a:r>
                <a:rPr lang="en-US" altLang="en-US" sz="1235">
                  <a:latin typeface="Arial Unicode MS" panose="020B0604020202020204" pitchFamily="34" charset="-128"/>
                </a:rPr>
                <a:t>science</a:t>
              </a:r>
            </a:p>
            <a:p>
              <a:pPr eaLnBrk="0" hangingPunct="0"/>
              <a:r>
                <a:rPr lang="en-US" altLang="en-US" sz="1235">
                  <a:latin typeface="Arial Unicode MS" panose="020B0604020202020204" pitchFamily="34" charset="-128"/>
                </a:rPr>
                <a:t>invention</a:t>
              </a:r>
            </a:p>
          </p:txBody>
        </p:sp>
        <p:sp>
          <p:nvSpPr>
            <p:cNvPr id="89113" name="Line 25">
              <a:extLst>
                <a:ext uri="{FF2B5EF4-FFF2-40B4-BE49-F238E27FC236}">
                  <a16:creationId xmlns:a16="http://schemas.microsoft.com/office/drawing/2014/main" id="{29B63927-C56B-EA42-9ABB-96B6FDF2F8F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168" y="3072"/>
              <a:ext cx="0" cy="43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none" w="sm" len="sm"/>
              <a:tailEnd type="triangle" w="lg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9117" name="Line 29">
              <a:extLst>
                <a:ext uri="{FF2B5EF4-FFF2-40B4-BE49-F238E27FC236}">
                  <a16:creationId xmlns:a16="http://schemas.microsoft.com/office/drawing/2014/main" id="{79D74D6B-B499-274B-8FB6-BA30B29899C8}"/>
                </a:ext>
              </a:extLst>
            </p:cNvPr>
            <p:cNvSpPr>
              <a:spLocks noChangeShapeType="1"/>
            </p:cNvSpPr>
            <p:nvPr/>
          </p:nvSpPr>
          <p:spPr bwMode="auto">
            <a:xfrm rot="10800000" flipV="1">
              <a:off x="3168" y="2243"/>
              <a:ext cx="3" cy="44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none" w="sm" len="sm"/>
              <a:tailEnd type="triangle" w="lg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89093" name="Text Box 5">
            <a:extLst>
              <a:ext uri="{FF2B5EF4-FFF2-40B4-BE49-F238E27FC236}">
                <a16:creationId xmlns:a16="http://schemas.microsoft.com/office/drawing/2014/main" id="{150A0470-A2A1-1342-A10F-A62A58CDB9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56294" y="188640"/>
            <a:ext cx="1815353" cy="1734110"/>
          </a:xfrm>
          <a:prstGeom prst="rect">
            <a:avLst/>
          </a:prstGeom>
          <a:solidFill>
            <a:srgbClr val="C0C0C0"/>
          </a:solidFill>
          <a:ln w="254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eaLnBrk="0" hangingPunct="0"/>
            <a:r>
              <a:rPr lang="en-US" altLang="en-US" sz="1235" u="sng">
                <a:latin typeface="Arial Unicode MS" panose="020B0604020202020204" pitchFamily="34" charset="-128"/>
              </a:rPr>
              <a:t>Values and Attitudes</a:t>
            </a:r>
          </a:p>
          <a:p>
            <a:pPr eaLnBrk="0" hangingPunct="0"/>
            <a:r>
              <a:rPr lang="en-US" altLang="en-US" sz="1235" u="sng">
                <a:latin typeface="Arial Unicode MS" panose="020B0604020202020204" pitchFamily="34" charset="-128"/>
              </a:rPr>
              <a:t>Toward: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time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achievement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work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wealth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change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scientific method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risk-taking</a:t>
            </a:r>
          </a:p>
        </p:txBody>
      </p:sp>
      <p:sp>
        <p:nvSpPr>
          <p:cNvPr id="89095" name="Text Box 7">
            <a:extLst>
              <a:ext uri="{FF2B5EF4-FFF2-40B4-BE49-F238E27FC236}">
                <a16:creationId xmlns:a16="http://schemas.microsoft.com/office/drawing/2014/main" id="{4FD7BBC4-AD83-354E-9787-4E12896833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56294" y="2003993"/>
            <a:ext cx="1815353" cy="1734110"/>
          </a:xfrm>
          <a:prstGeom prst="rect">
            <a:avLst/>
          </a:prstGeom>
          <a:noFill/>
          <a:ln w="25400">
            <a:solidFill>
              <a:srgbClr val="000000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eaLnBrk="0" hangingPunct="0"/>
            <a:r>
              <a:rPr lang="en-US" altLang="en-US" sz="1235" u="sng">
                <a:latin typeface="Arial Unicode MS" panose="020B0604020202020204" pitchFamily="34" charset="-128"/>
              </a:rPr>
              <a:t>Education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formal education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vocational training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primary education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secondary education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higher education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literacy level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human resources planning</a:t>
            </a:r>
          </a:p>
        </p:txBody>
      </p:sp>
      <p:sp>
        <p:nvSpPr>
          <p:cNvPr id="89096" name="Text Box 8">
            <a:extLst>
              <a:ext uri="{FF2B5EF4-FFF2-40B4-BE49-F238E27FC236}">
                <a16:creationId xmlns:a16="http://schemas.microsoft.com/office/drawing/2014/main" id="{18F6C7C7-1211-354F-A2C6-610B1FCDBC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56294" y="3819346"/>
            <a:ext cx="1815353" cy="1734110"/>
          </a:xfrm>
          <a:prstGeom prst="rect">
            <a:avLst/>
          </a:prstGeom>
          <a:solidFill>
            <a:srgbClr val="C0C0C0"/>
          </a:solidFill>
          <a:ln w="254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eaLnBrk="0" hangingPunct="0"/>
            <a:r>
              <a:rPr lang="en-US" altLang="en-US" sz="1235" u="sng">
                <a:latin typeface="Arial Unicode MS" panose="020B0604020202020204" pitchFamily="34" charset="-128"/>
              </a:rPr>
              <a:t>Social Organization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kinship 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social institutions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authority structures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interest groups 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social mobility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social stratification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status systems</a:t>
            </a:r>
          </a:p>
        </p:txBody>
      </p:sp>
      <p:sp>
        <p:nvSpPr>
          <p:cNvPr id="89119" name="Line 31">
            <a:extLst>
              <a:ext uri="{FF2B5EF4-FFF2-40B4-BE49-F238E27FC236}">
                <a16:creationId xmlns:a16="http://schemas.microsoft.com/office/drawing/2014/main" id="{998C6DCD-BBE3-0B45-A90C-0D38E5EFE01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840941" y="2878052"/>
            <a:ext cx="181535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9091" name="Text Box 3">
            <a:extLst>
              <a:ext uri="{FF2B5EF4-FFF2-40B4-BE49-F238E27FC236}">
                <a16:creationId xmlns:a16="http://schemas.microsoft.com/office/drawing/2014/main" id="{F41317D3-02BB-4243-AEEF-5D627E8C62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6750" y="188640"/>
            <a:ext cx="1815353" cy="1734110"/>
          </a:xfrm>
          <a:prstGeom prst="rect">
            <a:avLst/>
          </a:prstGeom>
          <a:solidFill>
            <a:srgbClr val="C0C0C0"/>
          </a:solidFill>
          <a:ln w="254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eaLnBrk="0" hangingPunct="0"/>
            <a:r>
              <a:rPr lang="en-US" altLang="en-US" sz="1235" u="sng">
                <a:latin typeface="Arial Unicode MS" panose="020B0604020202020204" pitchFamily="34" charset="-128"/>
              </a:rPr>
              <a:t>Language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spoken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written language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official language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linguistic pluralism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language hierarchy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international languages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mass media</a:t>
            </a:r>
          </a:p>
        </p:txBody>
      </p:sp>
      <p:sp>
        <p:nvSpPr>
          <p:cNvPr id="89094" name="Text Box 6">
            <a:extLst>
              <a:ext uri="{FF2B5EF4-FFF2-40B4-BE49-F238E27FC236}">
                <a16:creationId xmlns:a16="http://schemas.microsoft.com/office/drawing/2014/main" id="{ADEBCF9C-4DBF-2E47-9F5F-F2010E57DA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6750" y="2003993"/>
            <a:ext cx="1815353" cy="1734110"/>
          </a:xfrm>
          <a:prstGeom prst="rect">
            <a:avLst/>
          </a:prstGeom>
          <a:noFill/>
          <a:ln w="25400">
            <a:solidFill>
              <a:srgbClr val="000000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eaLnBrk="0" hangingPunct="0"/>
            <a:r>
              <a:rPr lang="en-US" altLang="en-US" sz="1235" u="sng">
                <a:latin typeface="Arial Unicode MS" panose="020B0604020202020204" pitchFamily="34" charset="-128"/>
              </a:rPr>
              <a:t>Law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common law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code law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foreign law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home country law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antitrust policy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international law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regulation</a:t>
            </a:r>
          </a:p>
        </p:txBody>
      </p:sp>
      <p:sp>
        <p:nvSpPr>
          <p:cNvPr id="89098" name="Text Box 10">
            <a:extLst>
              <a:ext uri="{FF2B5EF4-FFF2-40B4-BE49-F238E27FC236}">
                <a16:creationId xmlns:a16="http://schemas.microsoft.com/office/drawing/2014/main" id="{A5191393-07D5-424F-A92B-878C69E4A7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6750" y="3809542"/>
            <a:ext cx="1815353" cy="1734110"/>
          </a:xfrm>
          <a:prstGeom prst="rect">
            <a:avLst/>
          </a:prstGeom>
          <a:solidFill>
            <a:srgbClr val="C0C0C0"/>
          </a:solidFill>
          <a:ln w="254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eaLnBrk="0" hangingPunct="0"/>
            <a:r>
              <a:rPr lang="en-US" altLang="en-US" sz="1235" u="sng">
                <a:latin typeface="Arial Unicode MS" panose="020B0604020202020204" pitchFamily="34" charset="-128"/>
              </a:rPr>
              <a:t>Politics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nationalism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sovereignty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imperialism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power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national interests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ideologies</a:t>
            </a:r>
          </a:p>
          <a:p>
            <a:pPr eaLnBrk="0" hangingPunct="0"/>
            <a:r>
              <a:rPr lang="en-US" altLang="en-US" sz="1235">
                <a:latin typeface="Arial Unicode MS" panose="020B0604020202020204" pitchFamily="34" charset="-128"/>
              </a:rPr>
              <a:t>political risk</a:t>
            </a:r>
          </a:p>
        </p:txBody>
      </p:sp>
      <p:sp>
        <p:nvSpPr>
          <p:cNvPr id="89121" name="Line 33">
            <a:extLst>
              <a:ext uri="{FF2B5EF4-FFF2-40B4-BE49-F238E27FC236}">
                <a16:creationId xmlns:a16="http://schemas.microsoft.com/office/drawing/2014/main" id="{A929F2D1-8B7B-0C40-BB12-B1FEDEE45576}"/>
              </a:ext>
            </a:extLst>
          </p:cNvPr>
          <p:cNvSpPr>
            <a:spLocks noChangeShapeType="1"/>
          </p:cNvSpPr>
          <p:nvPr/>
        </p:nvSpPr>
        <p:spPr bwMode="auto">
          <a:xfrm rot="10800000" flipH="1">
            <a:off x="2493309" y="2878052"/>
            <a:ext cx="180975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9124" name="Line 36">
            <a:extLst>
              <a:ext uri="{FF2B5EF4-FFF2-40B4-BE49-F238E27FC236}">
                <a16:creationId xmlns:a16="http://schemas.microsoft.com/office/drawing/2014/main" id="{B6C722C9-F7F6-1D46-B52F-FA4985DD79B5}"/>
              </a:ext>
            </a:extLst>
          </p:cNvPr>
          <p:cNvSpPr>
            <a:spLocks noChangeShapeType="1"/>
          </p:cNvSpPr>
          <p:nvPr/>
        </p:nvSpPr>
        <p:spPr bwMode="auto">
          <a:xfrm>
            <a:off x="2487706" y="1910144"/>
            <a:ext cx="1868581" cy="72558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9126" name="Line 38">
            <a:extLst>
              <a:ext uri="{FF2B5EF4-FFF2-40B4-BE49-F238E27FC236}">
                <a16:creationId xmlns:a16="http://schemas.microsoft.com/office/drawing/2014/main" id="{2619373C-E813-5A4E-BF24-89FF69F0E849}"/>
              </a:ext>
            </a:extLst>
          </p:cNvPr>
          <p:cNvSpPr>
            <a:spLocks noChangeShapeType="1"/>
          </p:cNvSpPr>
          <p:nvPr/>
        </p:nvSpPr>
        <p:spPr bwMode="auto">
          <a:xfrm rot="10800000">
            <a:off x="4773706" y="3079758"/>
            <a:ext cx="1868581" cy="72558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9128" name="Line 40">
            <a:extLst>
              <a:ext uri="{FF2B5EF4-FFF2-40B4-BE49-F238E27FC236}">
                <a16:creationId xmlns:a16="http://schemas.microsoft.com/office/drawing/2014/main" id="{8EBEE976-9293-3740-AA75-2B8F754AD36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487706" y="3093765"/>
            <a:ext cx="1896596" cy="72558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9129" name="Line 41">
            <a:extLst>
              <a:ext uri="{FF2B5EF4-FFF2-40B4-BE49-F238E27FC236}">
                <a16:creationId xmlns:a16="http://schemas.microsoft.com/office/drawing/2014/main" id="{CED2C7B9-05DD-534F-A6D0-33F40D1238D1}"/>
              </a:ext>
            </a:extLst>
          </p:cNvPr>
          <p:cNvSpPr>
            <a:spLocks noChangeShapeType="1"/>
          </p:cNvSpPr>
          <p:nvPr/>
        </p:nvSpPr>
        <p:spPr bwMode="auto">
          <a:xfrm rot="10800000" flipV="1">
            <a:off x="4773706" y="1910144"/>
            <a:ext cx="1896596" cy="72558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251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72" name="Rectangle 1260">
            <a:extLst>
              <a:ext uri="{FF2B5EF4-FFF2-40B4-BE49-F238E27FC236}">
                <a16:creationId xmlns:a16="http://schemas.microsoft.com/office/drawing/2014/main" id="{03FBC665-D16E-EE40-B2D7-015B3C467E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09144" y="144611"/>
            <a:ext cx="8229600" cy="1143000"/>
          </a:xfrm>
        </p:spPr>
        <p:txBody>
          <a:bodyPr/>
          <a:lstStyle/>
          <a:p>
            <a:r>
              <a:rPr lang="en-US" altLang="en-US" dirty="0"/>
              <a:t>Key Issues in International HRM</a:t>
            </a:r>
          </a:p>
        </p:txBody>
      </p:sp>
      <p:sp>
        <p:nvSpPr>
          <p:cNvPr id="40173" name="Rectangle 1261">
            <a:extLst>
              <a:ext uri="{FF2B5EF4-FFF2-40B4-BE49-F238E27FC236}">
                <a16:creationId xmlns:a16="http://schemas.microsoft.com/office/drawing/2014/main" id="{7A3A1144-0020-8349-AE6C-15D58C9A33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09145" y="1124745"/>
            <a:ext cx="8196974" cy="3456383"/>
          </a:xfrm>
        </p:spPr>
        <p:txBody>
          <a:bodyPr/>
          <a:lstStyle/>
          <a:p>
            <a:pPr marL="470672" indent="-470672">
              <a:lnSpc>
                <a:spcPct val="90000"/>
              </a:lnSpc>
              <a:buFontTx/>
              <a:buAutoNum type="arabicPeriod"/>
            </a:pPr>
            <a:r>
              <a:rPr lang="en-US" altLang="en-US" sz="2800" dirty="0"/>
              <a:t>Worldwide Human Resources Planning</a:t>
            </a:r>
          </a:p>
          <a:p>
            <a:pPr marL="853094" lvl="1" indent="-403433">
              <a:lnSpc>
                <a:spcPct val="90000"/>
              </a:lnSpc>
            </a:pPr>
            <a:r>
              <a:rPr lang="en-US" altLang="en-US" sz="2000" dirty="0"/>
              <a:t>Recruiting and Selection</a:t>
            </a:r>
          </a:p>
          <a:p>
            <a:pPr marL="853094" lvl="1" indent="-403433">
              <a:lnSpc>
                <a:spcPct val="90000"/>
              </a:lnSpc>
            </a:pPr>
            <a:r>
              <a:rPr lang="en-US" altLang="en-US" sz="2000" dirty="0"/>
              <a:t>Expatriate orientation and training</a:t>
            </a:r>
          </a:p>
          <a:p>
            <a:pPr marL="853094" lvl="1" indent="-403433">
              <a:lnSpc>
                <a:spcPct val="90000"/>
              </a:lnSpc>
            </a:pPr>
            <a:r>
              <a:rPr lang="en-US" altLang="en-US" sz="2000" dirty="0"/>
              <a:t>Repatriation</a:t>
            </a:r>
          </a:p>
          <a:p>
            <a:pPr marL="853094" lvl="1" indent="-403433">
              <a:lnSpc>
                <a:spcPct val="90000"/>
              </a:lnSpc>
            </a:pPr>
            <a:r>
              <a:rPr lang="en-US" altLang="en-US" sz="2000" dirty="0"/>
              <a:t>Performance appraisal</a:t>
            </a:r>
          </a:p>
          <a:p>
            <a:pPr marL="470672" indent="-470672">
              <a:lnSpc>
                <a:spcPct val="90000"/>
              </a:lnSpc>
              <a:buFontTx/>
              <a:buAutoNum type="arabicPeriod"/>
            </a:pPr>
            <a:r>
              <a:rPr lang="en-US" altLang="en-US" sz="2800" dirty="0"/>
              <a:t>Compensation</a:t>
            </a:r>
          </a:p>
          <a:p>
            <a:pPr marL="853094" lvl="1" indent="-403433">
              <a:lnSpc>
                <a:spcPct val="90000"/>
              </a:lnSpc>
            </a:pPr>
            <a:r>
              <a:rPr lang="en-US" altLang="en-US" sz="2000" dirty="0"/>
              <a:t>Dealing with inflation and unexpected changes in exchange rates</a:t>
            </a:r>
          </a:p>
          <a:p>
            <a:pPr marL="853094" lvl="1" indent="-403433">
              <a:lnSpc>
                <a:spcPct val="90000"/>
              </a:lnSpc>
            </a:pPr>
            <a:r>
              <a:rPr lang="en-US" altLang="en-US" sz="2000" dirty="0"/>
              <a:t>Providing sufficient pay to keep individuals</a:t>
            </a:r>
          </a:p>
          <a:p>
            <a:pPr marL="853094" lvl="1" indent="-403433">
              <a:lnSpc>
                <a:spcPct val="90000"/>
              </a:lnSpc>
            </a:pPr>
            <a:r>
              <a:rPr lang="en-US" altLang="en-US" sz="2000" dirty="0"/>
              <a:t>Should company pay hardship allowance?</a:t>
            </a:r>
          </a:p>
          <a:p>
            <a:pPr marL="853094" lvl="1" indent="-403433">
              <a:lnSpc>
                <a:spcPct val="90000"/>
              </a:lnSpc>
            </a:pPr>
            <a:r>
              <a:rPr lang="en-US" altLang="en-US" sz="2000" dirty="0"/>
              <a:t>Dissatisfaction with cost of living allowances</a:t>
            </a:r>
          </a:p>
          <a:p>
            <a:pPr marL="470672" indent="-470672">
              <a:lnSpc>
                <a:spcPct val="90000"/>
              </a:lnSpc>
              <a:buFontTx/>
              <a:buAutoNum type="arabicPeriod"/>
            </a:pPr>
            <a:r>
              <a:rPr lang="en-US" altLang="en-US" sz="2800" dirty="0"/>
              <a:t>Housing (Complex problems at home and overseas)</a:t>
            </a:r>
          </a:p>
        </p:txBody>
      </p:sp>
    </p:spTree>
    <p:extLst>
      <p:ext uri="{BB962C8B-B14F-4D97-AF65-F5344CB8AC3E}">
        <p14:creationId xmlns:p14="http://schemas.microsoft.com/office/powerpoint/2010/main" val="2704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40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500"/>
                                        <p:tgtEl>
                                          <p:spTgt spid="401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500"/>
                                        <p:tgtEl>
                                          <p:spTgt spid="401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500"/>
                                        <p:tgtEl>
                                          <p:spTgt spid="401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7" dur="500"/>
                                        <p:tgtEl>
                                          <p:spTgt spid="401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7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2" dur="500"/>
                                        <p:tgtEl>
                                          <p:spTgt spid="4017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7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7" dur="500"/>
                                        <p:tgtEl>
                                          <p:spTgt spid="4017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7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42" dur="500"/>
                                        <p:tgtEl>
                                          <p:spTgt spid="4017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7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47" dur="500"/>
                                        <p:tgtEl>
                                          <p:spTgt spid="4017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7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52" dur="500"/>
                                        <p:tgtEl>
                                          <p:spTgt spid="4017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7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57" dur="500"/>
                                        <p:tgtEl>
                                          <p:spTgt spid="4017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173" grpId="0" build="p" bldLvl="2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9" name="Rectangle 5">
            <a:extLst>
              <a:ext uri="{FF2B5EF4-FFF2-40B4-BE49-F238E27FC236}">
                <a16:creationId xmlns:a16="http://schemas.microsoft.com/office/drawing/2014/main" id="{486B78A5-2FF9-B84A-9A02-795D2AAC80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2846"/>
            <a:ext cx="8229600" cy="1143000"/>
          </a:xfrm>
        </p:spPr>
        <p:txBody>
          <a:bodyPr/>
          <a:lstStyle/>
          <a:p>
            <a:r>
              <a:rPr lang="en-US" altLang="en-US" dirty="0"/>
              <a:t>Key Issues in International HRM</a:t>
            </a:r>
          </a:p>
        </p:txBody>
      </p:sp>
      <p:sp>
        <p:nvSpPr>
          <p:cNvPr id="93190" name="Rectangle 6">
            <a:extLst>
              <a:ext uri="{FF2B5EF4-FFF2-40B4-BE49-F238E27FC236}">
                <a16:creationId xmlns:a16="http://schemas.microsoft.com/office/drawing/2014/main" id="{4EF696FD-EC83-3548-BC7B-64E27B1A41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175846"/>
            <a:ext cx="9143999" cy="5481283"/>
          </a:xfrm>
        </p:spPr>
        <p:txBody>
          <a:bodyPr/>
          <a:lstStyle/>
          <a:p>
            <a:pPr marL="470672" indent="-470672">
              <a:lnSpc>
                <a:spcPct val="90000"/>
              </a:lnSpc>
              <a:buFontTx/>
              <a:buAutoNum type="arabicPeriod" startAt="4"/>
            </a:pPr>
            <a:r>
              <a:rPr lang="en-US" altLang="en-US" sz="2800" dirty="0"/>
              <a:t>Benefits Planning</a:t>
            </a:r>
          </a:p>
          <a:p>
            <a:pPr marL="853094" lvl="1" indent="-403433">
              <a:lnSpc>
                <a:spcPct val="90000"/>
              </a:lnSpc>
            </a:pPr>
            <a:r>
              <a:rPr lang="en-US" altLang="en-US" sz="2000" dirty="0"/>
              <a:t>Developing equity among employees</a:t>
            </a:r>
          </a:p>
          <a:p>
            <a:pPr marL="853094" lvl="1" indent="-403433">
              <a:lnSpc>
                <a:spcPct val="90000"/>
              </a:lnSpc>
            </a:pPr>
            <a:r>
              <a:rPr lang="en-US" altLang="en-US" sz="2000" dirty="0"/>
              <a:t>Several plans necessary for different categories of personnel</a:t>
            </a:r>
          </a:p>
          <a:p>
            <a:pPr marL="470672" indent="-470672">
              <a:lnSpc>
                <a:spcPct val="90000"/>
              </a:lnSpc>
              <a:buFontTx/>
              <a:buAutoNum type="arabicPeriod" startAt="4"/>
            </a:pPr>
            <a:r>
              <a:rPr lang="en-US" altLang="en-US" sz="2800" dirty="0"/>
              <a:t>Taxation (Proliferation of new laws)</a:t>
            </a:r>
          </a:p>
          <a:p>
            <a:pPr marL="470672" indent="-470672">
              <a:lnSpc>
                <a:spcPct val="90000"/>
              </a:lnSpc>
              <a:buFontTx/>
              <a:buAutoNum type="arabicPeriod" startAt="4"/>
            </a:pPr>
            <a:r>
              <a:rPr lang="en-US" altLang="en-US" sz="2800" dirty="0"/>
              <a:t>Communication of HR Policies and Programs Worldwide</a:t>
            </a:r>
          </a:p>
          <a:p>
            <a:pPr marL="853094" lvl="1" indent="-403433">
              <a:lnSpc>
                <a:spcPct val="90000"/>
              </a:lnSpc>
            </a:pPr>
            <a:r>
              <a:rPr lang="en-US" altLang="en-US" sz="2000" dirty="0"/>
              <a:t>Treat communication as a continuous process</a:t>
            </a:r>
          </a:p>
          <a:p>
            <a:pPr marL="853094" lvl="1" indent="-403433">
              <a:lnSpc>
                <a:spcPct val="90000"/>
              </a:lnSpc>
            </a:pPr>
            <a:r>
              <a:rPr lang="en-US" altLang="en-US" sz="2000" dirty="0"/>
              <a:t>Face-to-Face contact frequently</a:t>
            </a:r>
          </a:p>
          <a:p>
            <a:pPr marL="853094" lvl="1" indent="-403433">
              <a:lnSpc>
                <a:spcPct val="90000"/>
              </a:lnSpc>
            </a:pPr>
            <a:r>
              <a:rPr lang="en-US" altLang="en-US" sz="2000" dirty="0"/>
              <a:t>Make policy manuals brief and simple</a:t>
            </a:r>
          </a:p>
          <a:p>
            <a:pPr marL="853094" lvl="1" indent="-403433">
              <a:lnSpc>
                <a:spcPct val="90000"/>
              </a:lnSpc>
            </a:pPr>
            <a:r>
              <a:rPr lang="en-US" altLang="en-US" sz="2000" dirty="0"/>
              <a:t>Be sensitive to needs of receiver</a:t>
            </a:r>
          </a:p>
          <a:p>
            <a:pPr marL="853094" lvl="1" indent="-403433">
              <a:lnSpc>
                <a:spcPct val="90000"/>
              </a:lnSpc>
            </a:pPr>
            <a:r>
              <a:rPr lang="en-US" altLang="en-US" sz="2000" dirty="0"/>
              <a:t>Send regular written explanations of policy changes</a:t>
            </a:r>
          </a:p>
          <a:p>
            <a:pPr marL="853094" lvl="1" indent="-403433">
              <a:lnSpc>
                <a:spcPct val="90000"/>
              </a:lnSpc>
            </a:pPr>
            <a:r>
              <a:rPr lang="en-US" altLang="en-US" sz="2000" dirty="0"/>
              <a:t>Periodic rotation of overseas HR managers desirable</a:t>
            </a:r>
          </a:p>
          <a:p>
            <a:pPr marL="853094" lvl="1" indent="-403433">
              <a:lnSpc>
                <a:spcPct val="90000"/>
              </a:lnSpc>
            </a:pPr>
            <a:r>
              <a:rPr lang="en-US" altLang="en-US" sz="2000" dirty="0"/>
              <a:t>Security</a:t>
            </a:r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224895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93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500"/>
                                        <p:tgtEl>
                                          <p:spTgt spid="931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500"/>
                                        <p:tgtEl>
                                          <p:spTgt spid="931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500"/>
                                        <p:tgtEl>
                                          <p:spTgt spid="931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7" dur="500"/>
                                        <p:tgtEl>
                                          <p:spTgt spid="931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2" dur="500"/>
                                        <p:tgtEl>
                                          <p:spTgt spid="931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7" dur="500"/>
                                        <p:tgtEl>
                                          <p:spTgt spid="931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42" dur="500"/>
                                        <p:tgtEl>
                                          <p:spTgt spid="931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47" dur="500"/>
                                        <p:tgtEl>
                                          <p:spTgt spid="931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52" dur="500"/>
                                        <p:tgtEl>
                                          <p:spTgt spid="9319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57" dur="500"/>
                                        <p:tgtEl>
                                          <p:spTgt spid="9319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62" dur="500"/>
                                        <p:tgtEl>
                                          <p:spTgt spid="9319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0" grpId="0" build="p" bldLvl="2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991" name="Rectangle 1143">
            <a:extLst>
              <a:ext uri="{FF2B5EF4-FFF2-40B4-BE49-F238E27FC236}">
                <a16:creationId xmlns:a16="http://schemas.microsoft.com/office/drawing/2014/main" id="{05CFB36C-FA59-6B41-9A6B-9D20EC0D7E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International Corporation</a:t>
            </a:r>
          </a:p>
        </p:txBody>
      </p:sp>
      <p:sp>
        <p:nvSpPr>
          <p:cNvPr id="79992" name="Rectangle 1144">
            <a:extLst>
              <a:ext uri="{FF2B5EF4-FFF2-40B4-BE49-F238E27FC236}">
                <a16:creationId xmlns:a16="http://schemas.microsoft.com/office/drawing/2014/main" id="{7EB8BED7-48A5-9C4C-A393-6CD3BEB2CA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/>
              <a:t>	Domestic firm that uses its existing capabilities to move into overseas markets.</a:t>
            </a:r>
          </a:p>
        </p:txBody>
      </p:sp>
      <p:graphicFrame>
        <p:nvGraphicFramePr>
          <p:cNvPr id="79993" name="Object 1145">
            <a:extLst>
              <a:ext uri="{FF2B5EF4-FFF2-40B4-BE49-F238E27FC236}">
                <a16:creationId xmlns:a16="http://schemas.microsoft.com/office/drawing/2014/main" id="{E6ACA86B-E2B7-6141-AA48-DC0BF72A879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63585337"/>
              </p:ext>
            </p:extLst>
          </p:nvPr>
        </p:nvGraphicFramePr>
        <p:xfrm>
          <a:off x="2051720" y="2289115"/>
          <a:ext cx="3431801" cy="32104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7" name="CorelDRAW" r:id="rId3" imgW="17399000" imgH="16268700" progId="CorelDraw.Graphic.8">
                  <p:embed/>
                </p:oleObj>
              </mc:Choice>
              <mc:Fallback>
                <p:oleObj name="CorelDRAW" r:id="rId3" imgW="17399000" imgH="16268700" progId="CorelDraw.Graphic.8">
                  <p:embed/>
                  <p:pic>
                    <p:nvPicPr>
                      <p:cNvPr id="79993" name="Object 1145">
                        <a:extLst>
                          <a:ext uri="{FF2B5EF4-FFF2-40B4-BE49-F238E27FC236}">
                            <a16:creationId xmlns:a16="http://schemas.microsoft.com/office/drawing/2014/main" id="{E6ACA86B-E2B7-6141-AA48-DC0BF72A879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1720" y="2289115"/>
                        <a:ext cx="3431801" cy="321048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68087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99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992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013" name="Rectangle 117">
            <a:extLst>
              <a:ext uri="{FF2B5EF4-FFF2-40B4-BE49-F238E27FC236}">
                <a16:creationId xmlns:a16="http://schemas.microsoft.com/office/drawing/2014/main" id="{E9511C95-0873-DD4B-80FD-014A804EE3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74430"/>
            <a:ext cx="8229600" cy="1143000"/>
          </a:xfrm>
        </p:spPr>
        <p:txBody>
          <a:bodyPr/>
          <a:lstStyle/>
          <a:p>
            <a:r>
              <a:rPr lang="en-US" altLang="en-US" dirty="0"/>
              <a:t>Multinational Corporation (MNC)</a:t>
            </a:r>
          </a:p>
        </p:txBody>
      </p:sp>
      <p:sp>
        <p:nvSpPr>
          <p:cNvPr id="81014" name="Rectangle 118">
            <a:extLst>
              <a:ext uri="{FF2B5EF4-FFF2-40B4-BE49-F238E27FC236}">
                <a16:creationId xmlns:a16="http://schemas.microsoft.com/office/drawing/2014/main" id="{66FE45A7-5A1A-8445-B213-2FABC5AC84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1095087"/>
            <a:ext cx="8229600" cy="3917032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dirty="0"/>
              <a:t>	Firm which independent business units operating in multiple countries. </a:t>
            </a:r>
          </a:p>
        </p:txBody>
      </p:sp>
      <p:graphicFrame>
        <p:nvGraphicFramePr>
          <p:cNvPr id="81017" name="Object 121">
            <a:extLst>
              <a:ext uri="{FF2B5EF4-FFF2-40B4-BE49-F238E27FC236}">
                <a16:creationId xmlns:a16="http://schemas.microsoft.com/office/drawing/2014/main" id="{01FA4A8F-C83B-7D4B-A2DE-44E12EAEA02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06466349"/>
              </p:ext>
            </p:extLst>
          </p:nvPr>
        </p:nvGraphicFramePr>
        <p:xfrm>
          <a:off x="5802332" y="2238087"/>
          <a:ext cx="2435879" cy="21613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5" name="CorelDRAW" r:id="rId3" imgW="8280400" imgH="7353300" progId="CorelDraw.Graphic.7">
                  <p:embed/>
                </p:oleObj>
              </mc:Choice>
              <mc:Fallback>
                <p:oleObj name="CorelDRAW" r:id="rId3" imgW="8280400" imgH="7353300" progId="CorelDraw.Graphic.7">
                  <p:embed/>
                  <p:pic>
                    <p:nvPicPr>
                      <p:cNvPr id="81017" name="Object 121">
                        <a:extLst>
                          <a:ext uri="{FF2B5EF4-FFF2-40B4-BE49-F238E27FC236}">
                            <a16:creationId xmlns:a16="http://schemas.microsoft.com/office/drawing/2014/main" id="{01FA4A8F-C83B-7D4B-A2DE-44E12EAEA02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02332" y="2238087"/>
                        <a:ext cx="2435879" cy="216133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019" name="Object 123">
            <a:extLst>
              <a:ext uri="{FF2B5EF4-FFF2-40B4-BE49-F238E27FC236}">
                <a16:creationId xmlns:a16="http://schemas.microsoft.com/office/drawing/2014/main" id="{A63AF231-7996-F441-AFF2-27DEDD240E2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4431541"/>
              </p:ext>
            </p:extLst>
          </p:nvPr>
        </p:nvGraphicFramePr>
        <p:xfrm>
          <a:off x="2123728" y="2238087"/>
          <a:ext cx="2878511" cy="31306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6" name="CorelDRAW" r:id="rId5" imgW="9791700" imgH="10642600" progId="CorelDraw.Graphic.7">
                  <p:embed/>
                </p:oleObj>
              </mc:Choice>
              <mc:Fallback>
                <p:oleObj name="CorelDRAW" r:id="rId5" imgW="9791700" imgH="10642600" progId="CorelDraw.Graphic.7">
                  <p:embed/>
                  <p:pic>
                    <p:nvPicPr>
                      <p:cNvPr id="81019" name="Object 123">
                        <a:extLst>
                          <a:ext uri="{FF2B5EF4-FFF2-40B4-BE49-F238E27FC236}">
                            <a16:creationId xmlns:a16="http://schemas.microsoft.com/office/drawing/2014/main" id="{A63AF231-7996-F441-AFF2-27DEDD240E2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23728" y="2238087"/>
                        <a:ext cx="2878511" cy="313064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97052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0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10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014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37" name="Rectangle 1141">
            <a:extLst>
              <a:ext uri="{FF2B5EF4-FFF2-40B4-BE49-F238E27FC236}">
                <a16:creationId xmlns:a16="http://schemas.microsoft.com/office/drawing/2014/main" id="{97103DA8-09F3-134B-8240-875A2CEAF3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Global Corporation</a:t>
            </a:r>
          </a:p>
        </p:txBody>
      </p:sp>
      <p:sp>
        <p:nvSpPr>
          <p:cNvPr id="82038" name="Rectangle 1142">
            <a:extLst>
              <a:ext uri="{FF2B5EF4-FFF2-40B4-BE49-F238E27FC236}">
                <a16:creationId xmlns:a16="http://schemas.microsoft.com/office/drawing/2014/main" id="{5FB28066-0C08-A049-91FD-36365C44E1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/>
              <a:t>	Firm that had integrated worldwide operations through a centralized home office.</a:t>
            </a:r>
          </a:p>
        </p:txBody>
      </p:sp>
      <p:graphicFrame>
        <p:nvGraphicFramePr>
          <p:cNvPr id="82039" name="Object 1143">
            <a:extLst>
              <a:ext uri="{FF2B5EF4-FFF2-40B4-BE49-F238E27FC236}">
                <a16:creationId xmlns:a16="http://schemas.microsoft.com/office/drawing/2014/main" id="{6A9BBB6E-EBC7-EA4D-87CE-21192607923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60442495"/>
              </p:ext>
            </p:extLst>
          </p:nvPr>
        </p:nvGraphicFramePr>
        <p:xfrm>
          <a:off x="2141024" y="3041696"/>
          <a:ext cx="4727482" cy="22537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5" name="CorelDRAW" r:id="rId3" imgW="16078200" imgH="7658100" progId="CorelDraw.Graphic.7">
                  <p:embed/>
                </p:oleObj>
              </mc:Choice>
              <mc:Fallback>
                <p:oleObj name="CorelDRAW" r:id="rId3" imgW="16078200" imgH="7658100" progId="CorelDraw.Graphic.7">
                  <p:embed/>
                  <p:pic>
                    <p:nvPicPr>
                      <p:cNvPr id="82039" name="Object 1143">
                        <a:extLst>
                          <a:ext uri="{FF2B5EF4-FFF2-40B4-BE49-F238E27FC236}">
                            <a16:creationId xmlns:a16="http://schemas.microsoft.com/office/drawing/2014/main" id="{6A9BBB6E-EBC7-EA4D-87CE-21192607923B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41024" y="3041696"/>
                        <a:ext cx="4727482" cy="225378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2040" name="AutoShape 1144">
            <a:extLst>
              <a:ext uri="{FF2B5EF4-FFF2-40B4-BE49-F238E27FC236}">
                <a16:creationId xmlns:a16="http://schemas.microsoft.com/office/drawing/2014/main" id="{67601D50-02FF-164F-B5F5-47532AC498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04765" y="4168588"/>
            <a:ext cx="268941" cy="201706"/>
          </a:xfrm>
          <a:prstGeom prst="star5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634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20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820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38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061" name="Rectangle 1141">
            <a:extLst>
              <a:ext uri="{FF2B5EF4-FFF2-40B4-BE49-F238E27FC236}">
                <a16:creationId xmlns:a16="http://schemas.microsoft.com/office/drawing/2014/main" id="{82675F47-9291-2D44-83F0-9D1EFF0935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Transnational Corporation</a:t>
            </a:r>
          </a:p>
        </p:txBody>
      </p:sp>
      <p:sp>
        <p:nvSpPr>
          <p:cNvPr id="83062" name="Rectangle 1142">
            <a:extLst>
              <a:ext uri="{FF2B5EF4-FFF2-40B4-BE49-F238E27FC236}">
                <a16:creationId xmlns:a16="http://schemas.microsoft.com/office/drawing/2014/main" id="{8422913B-F3D0-B947-A9FD-D936C649983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/>
              <a:t>	Firm that attempts to balance local responsiveness and global scale via a network of specialized operating units.</a:t>
            </a:r>
          </a:p>
        </p:txBody>
      </p:sp>
      <p:graphicFrame>
        <p:nvGraphicFramePr>
          <p:cNvPr id="83063" name="Object 1143">
            <a:extLst>
              <a:ext uri="{FF2B5EF4-FFF2-40B4-BE49-F238E27FC236}">
                <a16:creationId xmlns:a16="http://schemas.microsoft.com/office/drawing/2014/main" id="{439A7A53-33FB-C246-A9C0-9A2BB8BA6CC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50176877"/>
              </p:ext>
            </p:extLst>
          </p:nvPr>
        </p:nvGraphicFramePr>
        <p:xfrm>
          <a:off x="3275856" y="3167902"/>
          <a:ext cx="2007254" cy="208989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9" name="CorelDRAW" r:id="rId3" imgW="6819900" imgH="7099300" progId="CorelDraw.Graphic.7">
                  <p:embed/>
                </p:oleObj>
              </mc:Choice>
              <mc:Fallback>
                <p:oleObj name="CorelDRAW" r:id="rId3" imgW="6819900" imgH="7099300" progId="CorelDraw.Graphic.7">
                  <p:embed/>
                  <p:pic>
                    <p:nvPicPr>
                      <p:cNvPr id="83063" name="Object 1143">
                        <a:extLst>
                          <a:ext uri="{FF2B5EF4-FFF2-40B4-BE49-F238E27FC236}">
                            <a16:creationId xmlns:a16="http://schemas.microsoft.com/office/drawing/2014/main" id="{439A7A53-33FB-C246-A9C0-9A2BB8BA6CC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75856" y="3167902"/>
                        <a:ext cx="2007254" cy="208989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84710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830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062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050">
            <a:extLst>
              <a:ext uri="{FF2B5EF4-FFF2-40B4-BE49-F238E27FC236}">
                <a16:creationId xmlns:a16="http://schemas.microsoft.com/office/drawing/2014/main" id="{EFDC5157-9EEF-9840-8DEF-194BA909CD9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27590" y="-171400"/>
            <a:ext cx="9144000" cy="1277471"/>
          </a:xfrm>
        </p:spPr>
        <p:txBody>
          <a:bodyPr/>
          <a:lstStyle/>
          <a:p>
            <a:r>
              <a:rPr lang="en-US" altLang="en-US" b="0"/>
              <a:t>Types of Organizations</a:t>
            </a:r>
            <a:endParaRPr lang="en-US" altLang="en-US"/>
          </a:p>
        </p:txBody>
      </p:sp>
      <p:graphicFrame>
        <p:nvGraphicFramePr>
          <p:cNvPr id="97477" name="Group 2245">
            <a:extLst>
              <a:ext uri="{FF2B5EF4-FFF2-40B4-BE49-F238E27FC236}">
                <a16:creationId xmlns:a16="http://schemas.microsoft.com/office/drawing/2014/main" id="{FE9245F2-D826-C247-9470-ADF82D1E7EF6}"/>
              </a:ext>
            </a:extLst>
          </p:cNvPr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4237209501"/>
              </p:ext>
            </p:extLst>
          </p:nvPr>
        </p:nvGraphicFramePr>
        <p:xfrm>
          <a:off x="395536" y="1073906"/>
          <a:ext cx="8135471" cy="4612621"/>
        </p:xfrm>
        <a:graphic>
          <a:graphicData uri="http://schemas.openxmlformats.org/drawingml/2006/table">
            <a:tbl>
              <a:tblPr/>
              <a:tblGrid>
                <a:gridCol w="1277471">
                  <a:extLst>
                    <a:ext uri="{9D8B030D-6E8A-4147-A177-3AD203B41FA5}">
                      <a16:colId xmlns:a16="http://schemas.microsoft.com/office/drawing/2014/main" val="2311929884"/>
                    </a:ext>
                  </a:extLst>
                </a:gridCol>
                <a:gridCol w="941294">
                  <a:extLst>
                    <a:ext uri="{9D8B030D-6E8A-4147-A177-3AD203B41FA5}">
                      <a16:colId xmlns:a16="http://schemas.microsoft.com/office/drawing/2014/main" val="740955992"/>
                    </a:ext>
                  </a:extLst>
                </a:gridCol>
                <a:gridCol w="2958353">
                  <a:extLst>
                    <a:ext uri="{9D8B030D-6E8A-4147-A177-3AD203B41FA5}">
                      <a16:colId xmlns:a16="http://schemas.microsoft.com/office/drawing/2014/main" val="4143769512"/>
                    </a:ext>
                  </a:extLst>
                </a:gridCol>
                <a:gridCol w="2958353">
                  <a:extLst>
                    <a:ext uri="{9D8B030D-6E8A-4147-A177-3AD203B41FA5}">
                      <a16:colId xmlns:a16="http://schemas.microsoft.com/office/drawing/2014/main" val="2537841410"/>
                    </a:ext>
                  </a:extLst>
                </a:gridCol>
              </a:tblGrid>
              <a:tr h="1652868">
                <a:tc rowSpan="2"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Global Efficiency</a:t>
                      </a:r>
                    </a:p>
                  </a:txBody>
                  <a:tcPr marL="80682" marR="80682" marT="40341" marB="40341"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High</a:t>
                      </a:r>
                    </a:p>
                  </a:txBody>
                  <a:tcPr marL="80682" marR="80682" marT="40341" marB="40341" anchor="ctr" horzOverflow="overflow">
                    <a:lnL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0" fontAlgn="base" latinLnBrk="0" hangingPunct="0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Global</a:t>
                      </a:r>
                    </a:p>
                    <a:p>
                      <a:pPr marL="0" marR="0" lvl="0" indent="0" algn="l" defTabSz="1019175" rtl="0" eaLnBrk="0" fontAlgn="base" latinLnBrk="0" hangingPunct="0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Views the world as a single market; operations are controlled centrally from the corporate office.</a:t>
                      </a:r>
                    </a:p>
                  </a:txBody>
                  <a:tcPr marL="80682" marR="80682" marT="40341" marB="4034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0" fontAlgn="base" latinLnBrk="0" hangingPunct="0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Transnational</a:t>
                      </a:r>
                    </a:p>
                    <a:p>
                      <a:pPr marL="0" marR="0" lvl="0" indent="0" algn="l" defTabSz="1019175" rtl="0" eaLnBrk="0" fontAlgn="base" latinLnBrk="0" hangingPunct="0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Specialized facilities permit local responsiveness; complex coordination mechanisms provide global integration.</a:t>
                      </a:r>
                    </a:p>
                  </a:txBody>
                  <a:tcPr marL="80682" marR="80682" marT="40341" marB="4034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9168710"/>
                  </a:ext>
                </a:extLst>
              </a:tr>
              <a:tr h="1883989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Low</a:t>
                      </a:r>
                    </a:p>
                  </a:txBody>
                  <a:tcPr marL="80682" marR="80682" marT="40341" marB="40341" anchor="ctr" horzOverflow="overflow">
                    <a:lnL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0" fontAlgn="base" latinLnBrk="0" hangingPunct="0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International</a:t>
                      </a:r>
                    </a:p>
                    <a:p>
                      <a:pPr marL="0" marR="0" lvl="0" indent="0" algn="l" defTabSz="1019175" rtl="0" eaLnBrk="0" fontAlgn="base" latinLnBrk="0" hangingPunct="0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Uses existing capabilities to expand into foreign markets.</a:t>
                      </a:r>
                    </a:p>
                  </a:txBody>
                  <a:tcPr marL="80682" marR="80682" marT="40341" marB="4034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0" fontAlgn="base" latinLnBrk="0" hangingPunct="0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Multinational</a:t>
                      </a:r>
                    </a:p>
                    <a:p>
                      <a:pPr marL="0" marR="0" lvl="0" indent="0" algn="l" defTabSz="1019175" rtl="0" eaLnBrk="0" fontAlgn="base" latinLnBrk="0" hangingPunct="0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Several subsidiaries operating as stand-alone business units in multiple countries.</a:t>
                      </a:r>
                    </a:p>
                  </a:txBody>
                  <a:tcPr marL="80682" marR="80682" marT="40341" marB="4034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18339106"/>
                  </a:ext>
                </a:extLst>
              </a:tr>
              <a:tr h="537882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antGarde Md BT" pitchFamily="34" charset="0"/>
                      </a:endParaRPr>
                    </a:p>
                  </a:txBody>
                  <a:tcPr marL="80682" marR="80682" marT="40341" marB="40341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antGarde Md BT" pitchFamily="34" charset="0"/>
                      </a:endParaRPr>
                    </a:p>
                  </a:txBody>
                  <a:tcPr marL="80682" marR="80682" marT="40341" marB="40341" anchor="ctr" horzOverflow="overflow">
                    <a:lnL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Low</a:t>
                      </a:r>
                    </a:p>
                  </a:txBody>
                  <a:tcPr marL="80682" marR="80682" marT="40341" marB="4034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High</a:t>
                      </a:r>
                    </a:p>
                  </a:txBody>
                  <a:tcPr marL="80682" marR="80682" marT="40341" marB="4034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1105798"/>
                  </a:ext>
                </a:extLst>
              </a:tr>
              <a:tr h="537882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antGarde Md BT" pitchFamily="34" charset="0"/>
                      </a:endParaRPr>
                    </a:p>
                  </a:txBody>
                  <a:tcPr marL="80682" marR="80682" marT="40341" marB="40341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antGarde Md BT" pitchFamily="34" charset="0"/>
                      </a:endParaRPr>
                    </a:p>
                  </a:txBody>
                  <a:tcPr marL="80682" marR="80682" marT="40341" marB="4034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Local Responsiveness</a:t>
                      </a:r>
                    </a:p>
                  </a:txBody>
                  <a:tcPr marL="80682" marR="80682" marT="40341" marB="40341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17501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8500535"/>
      </p:ext>
    </p:extLst>
  </p:cSld>
  <p:clrMapOvr>
    <a:masterClrMapping/>
  </p:clrMapOvr>
  <p:transition>
    <p:random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357" name="Object 117">
            <a:extLst>
              <a:ext uri="{FF2B5EF4-FFF2-40B4-BE49-F238E27FC236}">
                <a16:creationId xmlns:a16="http://schemas.microsoft.com/office/drawing/2014/main" id="{481DDA9E-A401-0643-B450-C75D361916F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70497194"/>
              </p:ext>
            </p:extLst>
          </p:nvPr>
        </p:nvGraphicFramePr>
        <p:xfrm>
          <a:off x="1684639" y="2345851"/>
          <a:ext cx="4702269" cy="31404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17" name="CorelDRAW" r:id="rId3" imgW="24663400" imgH="16484600" progId="CorelDraw.Graphic.7">
                  <p:embed/>
                </p:oleObj>
              </mc:Choice>
              <mc:Fallback>
                <p:oleObj name="CorelDRAW" r:id="rId3" imgW="24663400" imgH="16484600" progId="CorelDraw.Graphic.7">
                  <p:embed/>
                  <p:pic>
                    <p:nvPicPr>
                      <p:cNvPr id="10357" name="Object 117">
                        <a:extLst>
                          <a:ext uri="{FF2B5EF4-FFF2-40B4-BE49-F238E27FC236}">
                            <a16:creationId xmlns:a16="http://schemas.microsoft.com/office/drawing/2014/main" id="{481DDA9E-A401-0643-B450-C75D361916F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84639" y="2345851"/>
                        <a:ext cx="4702269" cy="314044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55" name="Rectangle 115">
            <a:extLst>
              <a:ext uri="{FF2B5EF4-FFF2-40B4-BE49-F238E27FC236}">
                <a16:creationId xmlns:a16="http://schemas.microsoft.com/office/drawing/2014/main" id="{AFE75BA2-E5B3-A24B-8356-8DC2F576E7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4471" y="0"/>
            <a:ext cx="8875059" cy="2017059"/>
          </a:xfrm>
        </p:spPr>
        <p:txBody>
          <a:bodyPr/>
          <a:lstStyle/>
          <a:p>
            <a:r>
              <a:rPr lang="en-US" altLang="en-US"/>
              <a:t>The Multi-National Corporation (MNC)</a:t>
            </a:r>
          </a:p>
        </p:txBody>
      </p:sp>
      <p:sp>
        <p:nvSpPr>
          <p:cNvPr id="10356" name="Rectangle 116">
            <a:extLst>
              <a:ext uri="{FF2B5EF4-FFF2-40B4-BE49-F238E27FC236}">
                <a16:creationId xmlns:a16="http://schemas.microsoft.com/office/drawing/2014/main" id="{EEA96AC3-0EF3-5D47-B55B-F68E22C3CC9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5870" y="1628800"/>
            <a:ext cx="7994522" cy="4168588"/>
          </a:xfrm>
        </p:spPr>
        <p:txBody>
          <a:bodyPr/>
          <a:lstStyle/>
          <a:p>
            <a:r>
              <a:rPr lang="en-US" altLang="en-US" dirty="0"/>
              <a:t>Home Country Employment</a:t>
            </a:r>
          </a:p>
          <a:p>
            <a:r>
              <a:rPr lang="en-US" altLang="en-US" dirty="0"/>
              <a:t>External Country Employment</a:t>
            </a:r>
          </a:p>
        </p:txBody>
      </p:sp>
    </p:spTree>
    <p:extLst>
      <p:ext uri="{BB962C8B-B14F-4D97-AF65-F5344CB8AC3E}">
        <p14:creationId xmlns:p14="http://schemas.microsoft.com/office/powerpoint/2010/main" val="22798157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79" name="Rectangle 115">
            <a:extLst>
              <a:ext uri="{FF2B5EF4-FFF2-40B4-BE49-F238E27FC236}">
                <a16:creationId xmlns:a16="http://schemas.microsoft.com/office/drawing/2014/main" id="{B02A5916-E44C-584F-AF31-6B03A876D2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4471" y="0"/>
            <a:ext cx="8875059" cy="2084294"/>
          </a:xfrm>
        </p:spPr>
        <p:txBody>
          <a:bodyPr/>
          <a:lstStyle/>
          <a:p>
            <a:r>
              <a:rPr lang="en-US" altLang="en-US"/>
              <a:t>Managing in a Foreign Environment</a:t>
            </a:r>
          </a:p>
        </p:txBody>
      </p:sp>
      <p:sp>
        <p:nvSpPr>
          <p:cNvPr id="11380" name="Rectangle 116">
            <a:extLst>
              <a:ext uri="{FF2B5EF4-FFF2-40B4-BE49-F238E27FC236}">
                <a16:creationId xmlns:a16="http://schemas.microsoft.com/office/drawing/2014/main" id="{F0E752F2-EC44-3D44-B655-23C4C77FD8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51014" y="1748818"/>
            <a:ext cx="4608512" cy="4034118"/>
          </a:xfrm>
        </p:spPr>
        <p:txBody>
          <a:bodyPr/>
          <a:lstStyle/>
          <a:p>
            <a:r>
              <a:rPr lang="en-US" altLang="en-US" dirty="0"/>
              <a:t>Attitudes Vary</a:t>
            </a:r>
          </a:p>
          <a:p>
            <a:r>
              <a:rPr lang="en-US" altLang="en-US" dirty="0"/>
              <a:t>Motivational Tools are Distinctly Different</a:t>
            </a:r>
          </a:p>
        </p:txBody>
      </p:sp>
      <p:graphicFrame>
        <p:nvGraphicFramePr>
          <p:cNvPr id="11381" name="Object 117">
            <a:extLst>
              <a:ext uri="{FF2B5EF4-FFF2-40B4-BE49-F238E27FC236}">
                <a16:creationId xmlns:a16="http://schemas.microsoft.com/office/drawing/2014/main" id="{A2438B18-02D2-3842-BD46-43B564B4704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72397499"/>
              </p:ext>
            </p:extLst>
          </p:nvPr>
        </p:nvGraphicFramePr>
        <p:xfrm>
          <a:off x="6305440" y="1748818"/>
          <a:ext cx="1274669" cy="33603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41" name="CorelDRAW" r:id="rId3" imgW="5892800" imgH="15544800" progId="CorelDraw.Graphic.7">
                  <p:embed/>
                </p:oleObj>
              </mc:Choice>
              <mc:Fallback>
                <p:oleObj name="CorelDRAW" r:id="rId3" imgW="5892800" imgH="15544800" progId="CorelDraw.Graphic.7">
                  <p:embed/>
                  <p:pic>
                    <p:nvPicPr>
                      <p:cNvPr id="11381" name="Object 117">
                        <a:extLst>
                          <a:ext uri="{FF2B5EF4-FFF2-40B4-BE49-F238E27FC236}">
                            <a16:creationId xmlns:a16="http://schemas.microsoft.com/office/drawing/2014/main" id="{A2438B18-02D2-3842-BD46-43B564B4704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05440" y="1748818"/>
                        <a:ext cx="1274669" cy="336036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505109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0" name="Rectangle 1028">
            <a:extLst>
              <a:ext uri="{FF2B5EF4-FFF2-40B4-BE49-F238E27FC236}">
                <a16:creationId xmlns:a16="http://schemas.microsoft.com/office/drawing/2014/main" id="{3960BF35-2CDB-524B-A3A6-C867162C4DC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2761" y="2420888"/>
            <a:ext cx="2699792" cy="778098"/>
          </a:xfrm>
        </p:spPr>
        <p:txBody>
          <a:bodyPr/>
          <a:lstStyle/>
          <a:p>
            <a:r>
              <a:rPr lang="en-US" altLang="en-US" sz="3088" dirty="0"/>
              <a:t>Cultural Environment of International Business</a:t>
            </a:r>
          </a:p>
        </p:txBody>
      </p:sp>
      <p:pic>
        <p:nvPicPr>
          <p:cNvPr id="75779" name="Picture 1027">
            <a:extLst>
              <a:ext uri="{FF2B5EF4-FFF2-40B4-BE49-F238E27FC236}">
                <a16:creationId xmlns:a16="http://schemas.microsoft.com/office/drawing/2014/main" id="{7FCBAA26-0D2B-764C-A727-E3E0BCD978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16632"/>
            <a:ext cx="6120680" cy="5193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31318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13" name="Rectangle 125">
            <a:extLst>
              <a:ext uri="{FF2B5EF4-FFF2-40B4-BE49-F238E27FC236}">
                <a16:creationId xmlns:a16="http://schemas.microsoft.com/office/drawing/2014/main" id="{EA4BC436-09E5-AE48-B58D-05CA338D8B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16601"/>
            <a:ext cx="8229600" cy="1143000"/>
          </a:xfrm>
        </p:spPr>
        <p:txBody>
          <a:bodyPr/>
          <a:lstStyle/>
          <a:p>
            <a:r>
              <a:rPr lang="en-US" altLang="en-US" dirty="0"/>
              <a:t>Clustering Nations Approach</a:t>
            </a:r>
          </a:p>
        </p:txBody>
      </p:sp>
      <p:sp>
        <p:nvSpPr>
          <p:cNvPr id="12414" name="Rectangle 126">
            <a:extLst>
              <a:ext uri="{FF2B5EF4-FFF2-40B4-BE49-F238E27FC236}">
                <a16:creationId xmlns:a16="http://schemas.microsoft.com/office/drawing/2014/main" id="{7E014944-6AD3-CE4F-9B44-2BA81DE55BF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05118" y="1304085"/>
            <a:ext cx="2286000" cy="4840941"/>
          </a:xfrm>
        </p:spPr>
        <p:txBody>
          <a:bodyPr/>
          <a:lstStyle/>
          <a:p>
            <a:r>
              <a:rPr lang="en-US" altLang="en-US" dirty="0"/>
              <a:t>Geography</a:t>
            </a:r>
          </a:p>
          <a:p>
            <a:r>
              <a:rPr lang="en-US" altLang="en-US" dirty="0"/>
              <a:t>Languages</a:t>
            </a:r>
          </a:p>
          <a:p>
            <a:r>
              <a:rPr lang="en-US" altLang="en-US" dirty="0"/>
              <a:t>Religion</a:t>
            </a:r>
          </a:p>
          <a:p>
            <a:r>
              <a:rPr lang="en-US" altLang="en-US" dirty="0"/>
              <a:t>Job Attitudes</a:t>
            </a:r>
          </a:p>
        </p:txBody>
      </p:sp>
      <p:sp>
        <p:nvSpPr>
          <p:cNvPr id="12415" name="Rectangle 127">
            <a:extLst>
              <a:ext uri="{FF2B5EF4-FFF2-40B4-BE49-F238E27FC236}">
                <a16:creationId xmlns:a16="http://schemas.microsoft.com/office/drawing/2014/main" id="{7B3C25A9-13BA-DD43-9809-6881C090493B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5566367" y="1143000"/>
            <a:ext cx="2017059" cy="4572000"/>
          </a:xfrm>
        </p:spPr>
        <p:txBody>
          <a:bodyPr/>
          <a:lstStyle/>
          <a:p>
            <a:r>
              <a:rPr lang="en-US" altLang="en-US" sz="3200" dirty="0"/>
              <a:t>Work Goals</a:t>
            </a:r>
          </a:p>
          <a:p>
            <a:r>
              <a:rPr lang="en-US" altLang="en-US" sz="3200" dirty="0"/>
              <a:t>Values</a:t>
            </a:r>
          </a:p>
          <a:p>
            <a:r>
              <a:rPr lang="en-US" altLang="en-US" sz="3200" dirty="0"/>
              <a:t>Needs</a:t>
            </a:r>
          </a:p>
        </p:txBody>
      </p:sp>
      <p:grpSp>
        <p:nvGrpSpPr>
          <p:cNvPr id="12416" name="Group 128">
            <a:extLst>
              <a:ext uri="{FF2B5EF4-FFF2-40B4-BE49-F238E27FC236}">
                <a16:creationId xmlns:a16="http://schemas.microsoft.com/office/drawing/2014/main" id="{A3ACAF92-2DDA-4943-9336-CEC992499FD4}"/>
              </a:ext>
            </a:extLst>
          </p:cNvPr>
          <p:cNvGrpSpPr>
            <a:grpSpLocks/>
          </p:cNvGrpSpPr>
          <p:nvPr/>
        </p:nvGrpSpPr>
        <p:grpSpPr bwMode="auto">
          <a:xfrm>
            <a:off x="4087191" y="1713501"/>
            <a:ext cx="672353" cy="1344706"/>
            <a:chOff x="4080" y="1248"/>
            <a:chExt cx="480" cy="960"/>
          </a:xfrm>
        </p:grpSpPr>
        <p:sp>
          <p:nvSpPr>
            <p:cNvPr id="12403" name="Freeform 115">
              <a:extLst>
                <a:ext uri="{FF2B5EF4-FFF2-40B4-BE49-F238E27FC236}">
                  <a16:creationId xmlns:a16="http://schemas.microsoft.com/office/drawing/2014/main" id="{17786A8D-4ADE-EF42-BDAE-73348A97B276}"/>
                </a:ext>
              </a:extLst>
            </p:cNvPr>
            <p:cNvSpPr>
              <a:spLocks/>
            </p:cNvSpPr>
            <p:nvPr/>
          </p:nvSpPr>
          <p:spPr bwMode="auto">
            <a:xfrm>
              <a:off x="4080" y="1248"/>
              <a:ext cx="432" cy="864"/>
            </a:xfrm>
            <a:custGeom>
              <a:avLst/>
              <a:gdLst>
                <a:gd name="T0" fmla="*/ 0 w 497"/>
                <a:gd name="T1" fmla="*/ 0 h 927"/>
                <a:gd name="T2" fmla="*/ 0 w 497"/>
                <a:gd name="T3" fmla="*/ 926 h 927"/>
                <a:gd name="T4" fmla="*/ 496 w 497"/>
                <a:gd name="T5" fmla="*/ 483 h 927"/>
                <a:gd name="T6" fmla="*/ 0 w 497"/>
                <a:gd name="T7" fmla="*/ 0 h 927"/>
                <a:gd name="T8" fmla="*/ 0 w 497"/>
                <a:gd name="T9" fmla="*/ 0 h 9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97" h="927">
                  <a:moveTo>
                    <a:pt x="0" y="0"/>
                  </a:moveTo>
                  <a:lnTo>
                    <a:pt x="0" y="926"/>
                  </a:lnTo>
                  <a:lnTo>
                    <a:pt x="496" y="483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cap="rnd" cmpd="sng">
                  <a:solidFill>
                    <a:srgbClr val="000080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404" name="Freeform 116">
              <a:extLst>
                <a:ext uri="{FF2B5EF4-FFF2-40B4-BE49-F238E27FC236}">
                  <a16:creationId xmlns:a16="http://schemas.microsoft.com/office/drawing/2014/main" id="{7A261EAA-D4AA-434F-9391-BA7E831A512F}"/>
                </a:ext>
              </a:extLst>
            </p:cNvPr>
            <p:cNvSpPr>
              <a:spLocks/>
            </p:cNvSpPr>
            <p:nvPr/>
          </p:nvSpPr>
          <p:spPr bwMode="auto">
            <a:xfrm>
              <a:off x="4128" y="1344"/>
              <a:ext cx="432" cy="864"/>
            </a:xfrm>
            <a:custGeom>
              <a:avLst/>
              <a:gdLst>
                <a:gd name="T0" fmla="*/ 0 w 497"/>
                <a:gd name="T1" fmla="*/ 0 h 927"/>
                <a:gd name="T2" fmla="*/ 0 w 497"/>
                <a:gd name="T3" fmla="*/ 926 h 927"/>
                <a:gd name="T4" fmla="*/ 496 w 497"/>
                <a:gd name="T5" fmla="*/ 484 h 927"/>
                <a:gd name="T6" fmla="*/ 0 w 497"/>
                <a:gd name="T7" fmla="*/ 0 h 927"/>
                <a:gd name="T8" fmla="*/ 0 w 497"/>
                <a:gd name="T9" fmla="*/ 0 h 9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97" h="927">
                  <a:moveTo>
                    <a:pt x="0" y="0"/>
                  </a:moveTo>
                  <a:lnTo>
                    <a:pt x="0" y="926"/>
                  </a:lnTo>
                  <a:lnTo>
                    <a:pt x="496" y="484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cap="rnd" cmpd="sng">
                  <a:solidFill>
                    <a:srgbClr val="FFFF00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aphicFrame>
        <p:nvGraphicFramePr>
          <p:cNvPr id="12418" name="Object 130">
            <a:extLst>
              <a:ext uri="{FF2B5EF4-FFF2-40B4-BE49-F238E27FC236}">
                <a16:creationId xmlns:a16="http://schemas.microsoft.com/office/drawing/2014/main" id="{A7398E28-5985-4349-B53D-371E3362E4E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0544643"/>
              </p:ext>
            </p:extLst>
          </p:nvPr>
        </p:nvGraphicFramePr>
        <p:xfrm>
          <a:off x="2411760" y="3335151"/>
          <a:ext cx="4104456" cy="25143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89" name="CorelDRAW" r:id="rId3" imgW="8915400" imgH="8547100" progId="CorelDraw.Graphic.7">
                  <p:embed/>
                </p:oleObj>
              </mc:Choice>
              <mc:Fallback>
                <p:oleObj name="CorelDRAW" r:id="rId3" imgW="8915400" imgH="8547100" progId="CorelDraw.Graphic.7">
                  <p:embed/>
                  <p:pic>
                    <p:nvPicPr>
                      <p:cNvPr id="12418" name="Object 130">
                        <a:extLst>
                          <a:ext uri="{FF2B5EF4-FFF2-40B4-BE49-F238E27FC236}">
                            <a16:creationId xmlns:a16="http://schemas.microsoft.com/office/drawing/2014/main" id="{A7398E28-5985-4349-B53D-371E3362E4E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11760" y="3335151"/>
                        <a:ext cx="4104456" cy="25143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802011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23" name="Rectangle 115">
            <a:extLst>
              <a:ext uri="{FF2B5EF4-FFF2-40B4-BE49-F238E27FC236}">
                <a16:creationId xmlns:a16="http://schemas.microsoft.com/office/drawing/2014/main" id="{596292C0-7B3B-CA4F-AE2F-A98179F704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altLang="en-US" dirty="0"/>
              <a:t>Managerial Values</a:t>
            </a:r>
          </a:p>
        </p:txBody>
      </p:sp>
      <p:sp>
        <p:nvSpPr>
          <p:cNvPr id="17524" name="Rectangle 116">
            <a:extLst>
              <a:ext uri="{FF2B5EF4-FFF2-40B4-BE49-F238E27FC236}">
                <a16:creationId xmlns:a16="http://schemas.microsoft.com/office/drawing/2014/main" id="{46F09F73-58B1-A54B-9054-6CF9045EDB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1520" y="1196752"/>
            <a:ext cx="8229600" cy="3917032"/>
          </a:xfrm>
        </p:spPr>
        <p:txBody>
          <a:bodyPr/>
          <a:lstStyle/>
          <a:p>
            <a:r>
              <a:rPr lang="en-US" altLang="en-US" dirty="0"/>
              <a:t>Role of Competition</a:t>
            </a:r>
          </a:p>
          <a:p>
            <a:r>
              <a:rPr lang="en-US" altLang="en-US" dirty="0"/>
              <a:t>Role of Blame</a:t>
            </a:r>
          </a:p>
          <a:p>
            <a:r>
              <a:rPr lang="en-US" altLang="en-US" dirty="0"/>
              <a:t>Role of Shame</a:t>
            </a:r>
          </a:p>
          <a:p>
            <a:r>
              <a:rPr lang="en-US" altLang="en-US" dirty="0"/>
              <a:t>Role of Participation: Japan (hi)</a:t>
            </a:r>
          </a:p>
          <a:p>
            <a:r>
              <a:rPr lang="en-US" altLang="en-US" dirty="0"/>
              <a:t>Role of Autocratic: Europe (hi) and South America (hi)</a:t>
            </a:r>
          </a:p>
        </p:txBody>
      </p:sp>
      <p:graphicFrame>
        <p:nvGraphicFramePr>
          <p:cNvPr id="17526" name="Object 118">
            <a:extLst>
              <a:ext uri="{FF2B5EF4-FFF2-40B4-BE49-F238E27FC236}">
                <a16:creationId xmlns:a16="http://schemas.microsoft.com/office/drawing/2014/main" id="{3741B99B-D6B8-1C4B-8857-CBEE0F11509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76222762"/>
              </p:ext>
            </p:extLst>
          </p:nvPr>
        </p:nvGraphicFramePr>
        <p:xfrm>
          <a:off x="5940152" y="912697"/>
          <a:ext cx="2349033" cy="255494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3" name="CorelDRAW" r:id="rId3" imgW="9791700" imgH="10642600" progId="CorelDraw.Graphic.7">
                  <p:embed/>
                </p:oleObj>
              </mc:Choice>
              <mc:Fallback>
                <p:oleObj name="CorelDRAW" r:id="rId3" imgW="9791700" imgH="10642600" progId="CorelDraw.Graphic.7">
                  <p:embed/>
                  <p:pic>
                    <p:nvPicPr>
                      <p:cNvPr id="17526" name="Object 118">
                        <a:extLst>
                          <a:ext uri="{FF2B5EF4-FFF2-40B4-BE49-F238E27FC236}">
                            <a16:creationId xmlns:a16="http://schemas.microsoft.com/office/drawing/2014/main" id="{3741B99B-D6B8-1C4B-8857-CBEE0F11509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40152" y="912697"/>
                        <a:ext cx="2349033" cy="255494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98989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47" name="Rectangle 115">
            <a:extLst>
              <a:ext uri="{FF2B5EF4-FFF2-40B4-BE49-F238E27FC236}">
                <a16:creationId xmlns:a16="http://schemas.microsoft.com/office/drawing/2014/main" id="{59794FFC-F7A4-0340-A0E0-28FF2AA7DC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Sources of Managerial Talent </a:t>
            </a:r>
          </a:p>
        </p:txBody>
      </p:sp>
      <p:sp>
        <p:nvSpPr>
          <p:cNvPr id="18548" name="Rectangle 116">
            <a:extLst>
              <a:ext uri="{FF2B5EF4-FFF2-40B4-BE49-F238E27FC236}">
                <a16:creationId xmlns:a16="http://schemas.microsoft.com/office/drawing/2014/main" id="{A9EA4923-D919-D94B-9A04-DCF3359D4E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Home Country Nationals (Expatriates)</a:t>
            </a:r>
          </a:p>
          <a:p>
            <a:r>
              <a:rPr lang="en-US" altLang="en-US"/>
              <a:t>Host Country Nationals (Natives)</a:t>
            </a:r>
          </a:p>
          <a:p>
            <a:r>
              <a:rPr lang="en-US" altLang="en-US"/>
              <a:t>Third Country Nationals (Non-Home/Host)</a:t>
            </a:r>
          </a:p>
        </p:txBody>
      </p:sp>
      <p:graphicFrame>
        <p:nvGraphicFramePr>
          <p:cNvPr id="18549" name="Object 117">
            <a:extLst>
              <a:ext uri="{FF2B5EF4-FFF2-40B4-BE49-F238E27FC236}">
                <a16:creationId xmlns:a16="http://schemas.microsoft.com/office/drawing/2014/main" id="{01DE6BC7-9840-234C-8ECD-CEF58ABE958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52585163"/>
              </p:ext>
            </p:extLst>
          </p:nvPr>
        </p:nvGraphicFramePr>
        <p:xfrm>
          <a:off x="7869331" y="1917782"/>
          <a:ext cx="1274669" cy="33603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7" name="CorelDRAW" r:id="rId3" imgW="5892800" imgH="15544800" progId="CorelDraw.Graphic.7">
                  <p:embed/>
                </p:oleObj>
              </mc:Choice>
              <mc:Fallback>
                <p:oleObj name="CorelDRAW" r:id="rId3" imgW="5892800" imgH="15544800" progId="CorelDraw.Graphic.7">
                  <p:embed/>
                  <p:pic>
                    <p:nvPicPr>
                      <p:cNvPr id="18549" name="Object 117">
                        <a:extLst>
                          <a:ext uri="{FF2B5EF4-FFF2-40B4-BE49-F238E27FC236}">
                            <a16:creationId xmlns:a16="http://schemas.microsoft.com/office/drawing/2014/main" id="{01DE6BC7-9840-234C-8ECD-CEF58ABE958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69331" y="1917782"/>
                        <a:ext cx="1274669" cy="336036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370290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0" name="Rectangle 2052">
            <a:extLst>
              <a:ext uri="{FF2B5EF4-FFF2-40B4-BE49-F238E27FC236}">
                <a16:creationId xmlns:a16="http://schemas.microsoft.com/office/drawing/2014/main" id="{A934041B-98AC-5243-945C-E89926A064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4471" y="72008"/>
            <a:ext cx="8875059" cy="980728"/>
          </a:xfrm>
        </p:spPr>
        <p:txBody>
          <a:bodyPr/>
          <a:lstStyle/>
          <a:p>
            <a:r>
              <a:rPr lang="en-US" altLang="en-US" sz="3530" dirty="0"/>
              <a:t>Advantages of Different Sources</a:t>
            </a:r>
            <a:br>
              <a:rPr lang="en-US" altLang="en-US" sz="3530" dirty="0"/>
            </a:br>
            <a:r>
              <a:rPr lang="en-US" altLang="en-US" sz="3530" dirty="0"/>
              <a:t>for Overseas Managers</a:t>
            </a:r>
            <a:r>
              <a:rPr lang="en-US" altLang="en-US" dirty="0"/>
              <a:t> </a:t>
            </a:r>
          </a:p>
        </p:txBody>
      </p:sp>
      <p:graphicFrame>
        <p:nvGraphicFramePr>
          <p:cNvPr id="101449" name="Group 2121">
            <a:extLst>
              <a:ext uri="{FF2B5EF4-FFF2-40B4-BE49-F238E27FC236}">
                <a16:creationId xmlns:a16="http://schemas.microsoft.com/office/drawing/2014/main" id="{2F3ACEBF-87CD-A742-97B9-33AB8979E406}"/>
              </a:ext>
            </a:extLst>
          </p:cNvPr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015633605"/>
              </p:ext>
            </p:extLst>
          </p:nvPr>
        </p:nvGraphicFramePr>
        <p:xfrm>
          <a:off x="467545" y="1340769"/>
          <a:ext cx="8476151" cy="4294220"/>
        </p:xfrm>
        <a:graphic>
          <a:graphicData uri="http://schemas.openxmlformats.org/drawingml/2006/table">
            <a:tbl>
              <a:tblPr/>
              <a:tblGrid>
                <a:gridCol w="2787383">
                  <a:extLst>
                    <a:ext uri="{9D8B030D-6E8A-4147-A177-3AD203B41FA5}">
                      <a16:colId xmlns:a16="http://schemas.microsoft.com/office/drawing/2014/main" val="2389495490"/>
                    </a:ext>
                  </a:extLst>
                </a:gridCol>
                <a:gridCol w="2901383">
                  <a:extLst>
                    <a:ext uri="{9D8B030D-6E8A-4147-A177-3AD203B41FA5}">
                      <a16:colId xmlns:a16="http://schemas.microsoft.com/office/drawing/2014/main" val="634861904"/>
                    </a:ext>
                  </a:extLst>
                </a:gridCol>
                <a:gridCol w="2787385">
                  <a:extLst>
                    <a:ext uri="{9D8B030D-6E8A-4147-A177-3AD203B41FA5}">
                      <a16:colId xmlns:a16="http://schemas.microsoft.com/office/drawing/2014/main" val="3184174186"/>
                    </a:ext>
                  </a:extLst>
                </a:gridCol>
              </a:tblGrid>
              <a:tr h="404125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Host Country</a:t>
                      </a:r>
                    </a:p>
                  </a:txBody>
                  <a:tcPr marL="80682" marR="80682" marT="40341" marB="40341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Home Country</a:t>
                      </a: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Third Country</a:t>
                      </a: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59453989"/>
                  </a:ext>
                </a:extLst>
              </a:tr>
              <a:tr h="3890095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Less cost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endParaRPr kumimoji="0" lang="en-US" altLang="en-US" sz="17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antGarde Md BT" pitchFamily="34" charset="0"/>
                      </a:endParaRP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Preference of host country government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endParaRPr kumimoji="0" lang="en-US" altLang="en-US" sz="17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antGarde Md BT" pitchFamily="34" charset="0"/>
                      </a:endParaRP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Knowledge of environment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endParaRPr kumimoji="0" lang="en-US" altLang="en-US" sz="17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antGarde Md BT" pitchFamily="34" charset="0"/>
                      </a:endParaRP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Language facility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7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antGarde Md BT" pitchFamily="34" charset="0"/>
                      </a:endParaRPr>
                    </a:p>
                  </a:txBody>
                  <a:tcPr marL="80682" marR="80682" marT="40341" marB="40341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Talent available within company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endParaRPr kumimoji="0" lang="en-US" altLang="en-US" sz="17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antGarde Md BT" pitchFamily="34" charset="0"/>
                      </a:endParaRP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Greater control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endParaRPr kumimoji="0" lang="en-US" altLang="en-US" sz="17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antGarde Md BT" pitchFamily="34" charset="0"/>
                      </a:endParaRP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Company experience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endParaRPr kumimoji="0" lang="en-US" altLang="en-US" sz="17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antGarde Md BT" pitchFamily="34" charset="0"/>
                      </a:endParaRP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Mobility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endParaRPr kumimoji="0" lang="en-US" altLang="en-US" sz="17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antGarde Md BT" pitchFamily="34" charset="0"/>
                      </a:endParaRP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Experience provided to corporate executives</a:t>
                      </a: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Broad experience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endParaRPr kumimoji="0" lang="en-US" altLang="en-US" sz="17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antGarde Md BT" pitchFamily="34" charset="0"/>
                      </a:endParaRP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International outlook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endParaRPr kumimoji="0" lang="en-US" altLang="en-US" sz="17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antGarde Md BT" pitchFamily="34" charset="0"/>
                      </a:endParaRP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Multi-</a:t>
                      </a:r>
                      <a:r>
                        <a:rPr kumimoji="0" lang="en-US" altLang="en-US" sz="17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lingualism</a:t>
                      </a:r>
                      <a:endParaRPr kumimoji="0" lang="en-US" altLang="en-US" sz="17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antGarde Md BT" pitchFamily="34" charset="0"/>
                      </a:endParaRP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029014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5102858"/>
      </p:ext>
    </p:extLst>
  </p:cSld>
  <p:clrMapOvr>
    <a:masterClrMapping/>
  </p:clrMapOvr>
  <p:transition>
    <p:random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7" name="Text Box 1027">
            <a:extLst>
              <a:ext uri="{FF2B5EF4-FFF2-40B4-BE49-F238E27FC236}">
                <a16:creationId xmlns:a16="http://schemas.microsoft.com/office/drawing/2014/main" id="{98ACABD8-C0B3-4A47-A43C-176068C773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7882" y="2420470"/>
            <a:ext cx="847164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endParaRPr lang="en-US" altLang="en-US"/>
          </a:p>
        </p:txBody>
      </p:sp>
      <p:sp>
        <p:nvSpPr>
          <p:cNvPr id="103471" name="Rectangle 1071">
            <a:extLst>
              <a:ext uri="{FF2B5EF4-FFF2-40B4-BE49-F238E27FC236}">
                <a16:creationId xmlns:a16="http://schemas.microsoft.com/office/drawing/2014/main" id="{79E9B92C-DEF0-484C-93BD-5BCD513B68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4471" y="0"/>
            <a:ext cx="8875059" cy="836712"/>
          </a:xfrm>
        </p:spPr>
        <p:txBody>
          <a:bodyPr/>
          <a:lstStyle/>
          <a:p>
            <a:r>
              <a:rPr lang="en-US" altLang="en-US" sz="3353" dirty="0"/>
              <a:t>SOME OF THE LARGEST U.S. MULTINATIONALS</a:t>
            </a:r>
          </a:p>
        </p:txBody>
      </p:sp>
      <p:graphicFrame>
        <p:nvGraphicFramePr>
          <p:cNvPr id="103621" name="Group 1221">
            <a:extLst>
              <a:ext uri="{FF2B5EF4-FFF2-40B4-BE49-F238E27FC236}">
                <a16:creationId xmlns:a16="http://schemas.microsoft.com/office/drawing/2014/main" id="{269ADDFE-E63D-D145-8D4D-5CFADA830680}"/>
              </a:ext>
            </a:extLst>
          </p:cNvPr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318358443"/>
              </p:ext>
            </p:extLst>
          </p:nvPr>
        </p:nvGraphicFramePr>
        <p:xfrm>
          <a:off x="537882" y="836712"/>
          <a:ext cx="8068236" cy="4908179"/>
        </p:xfrm>
        <a:graphic>
          <a:graphicData uri="http://schemas.openxmlformats.org/drawingml/2006/table">
            <a:tbl>
              <a:tblPr/>
              <a:tblGrid>
                <a:gridCol w="2689412">
                  <a:extLst>
                    <a:ext uri="{9D8B030D-6E8A-4147-A177-3AD203B41FA5}">
                      <a16:colId xmlns:a16="http://schemas.microsoft.com/office/drawing/2014/main" val="3924412968"/>
                    </a:ext>
                  </a:extLst>
                </a:gridCol>
                <a:gridCol w="2689412">
                  <a:extLst>
                    <a:ext uri="{9D8B030D-6E8A-4147-A177-3AD203B41FA5}">
                      <a16:colId xmlns:a16="http://schemas.microsoft.com/office/drawing/2014/main" val="516354820"/>
                    </a:ext>
                  </a:extLst>
                </a:gridCol>
                <a:gridCol w="2689412">
                  <a:extLst>
                    <a:ext uri="{9D8B030D-6E8A-4147-A177-3AD203B41FA5}">
                      <a16:colId xmlns:a16="http://schemas.microsoft.com/office/drawing/2014/main" val="4059418321"/>
                    </a:ext>
                  </a:extLst>
                </a:gridCol>
              </a:tblGrid>
              <a:tr h="605118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AT&amp;T</a:t>
                      </a:r>
                    </a:p>
                  </a:txBody>
                  <a:tcPr marL="161365" marR="161365" marT="121024" marB="121024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0" fontAlgn="base" latinLnBrk="0" hangingPunct="0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General Electric</a:t>
                      </a:r>
                    </a:p>
                  </a:txBody>
                  <a:tcPr marL="161365" marR="161365" marT="121024" marB="12102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0" fontAlgn="base" latinLnBrk="0" hangingPunct="0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Microsoft</a:t>
                      </a:r>
                    </a:p>
                  </a:txBody>
                  <a:tcPr marL="161365" marR="161365" marT="121024" marB="12102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9545994"/>
                  </a:ext>
                </a:extLst>
              </a:tr>
              <a:tr h="605118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vantGarde Md BT" pitchFamily="34" charset="0"/>
                        </a:rPr>
                        <a:t>Cisco</a:t>
                      </a:r>
                    </a:p>
                  </a:txBody>
                  <a:tcPr marL="161365" marR="161365" marT="121024" marB="121024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66"/>
                    </a:solidFill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0" fontAlgn="base" latinLnBrk="0" hangingPunct="0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vantGarde Md BT" pitchFamily="34" charset="0"/>
                        </a:rPr>
                        <a:t>General Motors</a:t>
                      </a:r>
                    </a:p>
                  </a:txBody>
                  <a:tcPr marL="161365" marR="161365" marT="121024" marB="12102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66"/>
                    </a:solidFill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vantGarde Md BT" pitchFamily="34" charset="0"/>
                        </a:rPr>
                        <a:t>Procter and Gamble</a:t>
                      </a:r>
                    </a:p>
                  </a:txBody>
                  <a:tcPr marL="161365" marR="161365" marT="121024" marB="12102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7371320"/>
                  </a:ext>
                </a:extLst>
              </a:tr>
              <a:tr h="605118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Citicorp.</a:t>
                      </a:r>
                    </a:p>
                  </a:txBody>
                  <a:tcPr marL="161365" marR="161365" marT="121024" marB="121024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Hewlett-Packard</a:t>
                      </a:r>
                    </a:p>
                  </a:txBody>
                  <a:tcPr marL="161365" marR="161365" marT="121024" marB="12102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RJR Nabisco</a:t>
                      </a:r>
                    </a:p>
                  </a:txBody>
                  <a:tcPr marL="161365" marR="161365" marT="121024" marB="12102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3672644"/>
                  </a:ext>
                </a:extLst>
              </a:tr>
              <a:tr h="605118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vantGarde Md BT" pitchFamily="34" charset="0"/>
                        </a:rPr>
                        <a:t>Coca-Cola</a:t>
                      </a:r>
                    </a:p>
                  </a:txBody>
                  <a:tcPr marL="161365" marR="161365" marT="121024" marB="121024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66"/>
                    </a:solidFill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vantGarde Md BT" pitchFamily="34" charset="0"/>
                        </a:rPr>
                        <a:t>IBM</a:t>
                      </a:r>
                    </a:p>
                  </a:txBody>
                  <a:tcPr marL="161365" marR="161365" marT="121024" marB="12102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66"/>
                    </a:solidFill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vantGarde Md BT" pitchFamily="34" charset="0"/>
                        </a:rPr>
                        <a:t>Texaco</a:t>
                      </a:r>
                    </a:p>
                  </a:txBody>
                  <a:tcPr marL="161365" marR="161365" marT="121024" marB="12102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08160"/>
                  </a:ext>
                </a:extLst>
              </a:tr>
              <a:tr h="605118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DuPont</a:t>
                      </a:r>
                    </a:p>
                  </a:txBody>
                  <a:tcPr marL="161365" marR="161365" marT="121024" marB="121024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Intel</a:t>
                      </a:r>
                    </a:p>
                  </a:txBody>
                  <a:tcPr marL="161365" marR="161365" marT="121024" marB="12102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United Technologies</a:t>
                      </a:r>
                    </a:p>
                  </a:txBody>
                  <a:tcPr marL="161365" marR="161365" marT="121024" marB="12102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8288613"/>
                  </a:ext>
                </a:extLst>
              </a:tr>
              <a:tr h="605118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vantGarde Md BT" pitchFamily="34" charset="0"/>
                        </a:rPr>
                        <a:t>Exxon/Mobil Oil</a:t>
                      </a:r>
                    </a:p>
                  </a:txBody>
                  <a:tcPr marL="161365" marR="161365" marT="121024" marB="121024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66"/>
                    </a:solidFill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vantGarde Md BT" pitchFamily="34" charset="0"/>
                        </a:rPr>
                        <a:t>J.P. Morgan</a:t>
                      </a:r>
                    </a:p>
                  </a:txBody>
                  <a:tcPr marL="161365" marR="161365" marT="121024" marB="12102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66"/>
                    </a:solidFill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vantGarde Md BT" pitchFamily="34" charset="0"/>
                        </a:rPr>
                        <a:t>Wal-mart</a:t>
                      </a:r>
                    </a:p>
                  </a:txBody>
                  <a:tcPr marL="161365" marR="161365" marT="121024" marB="12102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0518510"/>
                  </a:ext>
                </a:extLst>
              </a:tr>
              <a:tr h="672353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Ford Motor</a:t>
                      </a:r>
                    </a:p>
                  </a:txBody>
                  <a:tcPr marL="161365" marR="161365" marT="121024" marB="121024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Johnson &amp; Johnson</a:t>
                      </a:r>
                    </a:p>
                  </a:txBody>
                  <a:tcPr marL="161365" marR="161365" marT="121024" marB="12102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vantGarde Md BT" pitchFamily="34" charset="0"/>
                        </a:rPr>
                        <a:t>Xerox</a:t>
                      </a:r>
                    </a:p>
                  </a:txBody>
                  <a:tcPr marL="161365" marR="161365" marT="121024" marB="12102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75634983"/>
                  </a:ext>
                </a:extLst>
              </a:tr>
              <a:tr h="605118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antGarde Md BT" pitchFamily="34" charset="0"/>
                      </a:endParaRPr>
                    </a:p>
                  </a:txBody>
                  <a:tcPr marL="161365" marR="161365" marT="121024" marB="121024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0" fontAlgn="base" latinLnBrk="0" hangingPunct="0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vantGarde Md BT" pitchFamily="34" charset="0"/>
                        </a:rPr>
                        <a:t>Motorola</a:t>
                      </a:r>
                    </a:p>
                  </a:txBody>
                  <a:tcPr marL="161365" marR="161365" marT="121024" marB="12102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66"/>
                    </a:solidFill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marL="5095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marL="10191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marL="15287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marL="20383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marL="2495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marL="29527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marL="34099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marL="38671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9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vantGarde Md BT" pitchFamily="34" charset="0"/>
                      </a:endParaRPr>
                    </a:p>
                  </a:txBody>
                  <a:tcPr marL="161365" marR="161365" marT="121024" marB="12102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268596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990753"/>
      </p:ext>
    </p:extLst>
  </p:cSld>
  <p:clrMapOvr>
    <a:masterClrMapping/>
  </p:clrMapOvr>
  <p:transition>
    <p:random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18" name="Rectangle 234">
            <a:extLst>
              <a:ext uri="{FF2B5EF4-FFF2-40B4-BE49-F238E27FC236}">
                <a16:creationId xmlns:a16="http://schemas.microsoft.com/office/drawing/2014/main" id="{74DCAFF7-B833-7544-9AA1-E209872785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4471" y="0"/>
            <a:ext cx="8875059" cy="1748118"/>
          </a:xfrm>
        </p:spPr>
        <p:txBody>
          <a:bodyPr/>
          <a:lstStyle/>
          <a:p>
            <a:r>
              <a:rPr lang="en-US" altLang="en-US" sz="3177"/>
              <a:t>6 Major Reasons for American Expatriate Failures in Foreign Environment</a:t>
            </a:r>
          </a:p>
        </p:txBody>
      </p:sp>
      <p:sp>
        <p:nvSpPr>
          <p:cNvPr id="42219" name="Rectangle 235">
            <a:extLst>
              <a:ext uri="{FF2B5EF4-FFF2-40B4-BE49-F238E27FC236}">
                <a16:creationId xmlns:a16="http://schemas.microsoft.com/office/drawing/2014/main" id="{89C2FEC3-5CB0-F440-B28D-3EF3A217D7D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536" y="1556792"/>
            <a:ext cx="8613993" cy="4965031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 dirty="0"/>
              <a:t>Inability of the manager’s spouse to adjust to a different cultural environment.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The manager’s inability to adapt to a different physical or cultural environment.  Other family-related problems.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The manager’s personality or emotional immaturity.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The manager’s inability to cope with the responsibilities posed by the overseas work.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The manager’s lack of technical competence.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The manager’s lack of motivation to work overseas.</a:t>
            </a:r>
          </a:p>
        </p:txBody>
      </p:sp>
    </p:spTree>
    <p:extLst>
      <p:ext uri="{BB962C8B-B14F-4D97-AF65-F5344CB8AC3E}">
        <p14:creationId xmlns:p14="http://schemas.microsoft.com/office/powerpoint/2010/main" val="1539103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43" name="Rectangle 115">
            <a:extLst>
              <a:ext uri="{FF2B5EF4-FFF2-40B4-BE49-F238E27FC236}">
                <a16:creationId xmlns:a16="http://schemas.microsoft.com/office/drawing/2014/main" id="{7DA4DA8F-7A9D-2146-9DB3-7515EBBAF2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Selection Methods</a:t>
            </a:r>
          </a:p>
        </p:txBody>
      </p:sp>
      <p:sp>
        <p:nvSpPr>
          <p:cNvPr id="22644" name="Rectangle 116">
            <a:extLst>
              <a:ext uri="{FF2B5EF4-FFF2-40B4-BE49-F238E27FC236}">
                <a16:creationId xmlns:a16="http://schemas.microsoft.com/office/drawing/2014/main" id="{71C3CA00-F717-2C41-8A3E-DC43F66697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Interviews (executives and psychologists)</a:t>
            </a:r>
          </a:p>
          <a:p>
            <a:r>
              <a:rPr lang="en-US" altLang="en-US"/>
              <a:t>Assessment Centers (exercises)</a:t>
            </a:r>
          </a:p>
          <a:p>
            <a:r>
              <a:rPr lang="en-US" altLang="en-US"/>
              <a:t>Tests (language and special tests)</a:t>
            </a:r>
          </a:p>
          <a:p>
            <a:r>
              <a:rPr lang="en-US" altLang="en-US"/>
              <a:t>Role of Family</a:t>
            </a:r>
          </a:p>
        </p:txBody>
      </p:sp>
      <p:graphicFrame>
        <p:nvGraphicFramePr>
          <p:cNvPr id="22645" name="Object 117">
            <a:extLst>
              <a:ext uri="{FF2B5EF4-FFF2-40B4-BE49-F238E27FC236}">
                <a16:creationId xmlns:a16="http://schemas.microsoft.com/office/drawing/2014/main" id="{6CBFCE61-8521-D84F-A25B-0BDDD44C875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70631188"/>
              </p:ext>
            </p:extLst>
          </p:nvPr>
        </p:nvGraphicFramePr>
        <p:xfrm>
          <a:off x="6948264" y="2462230"/>
          <a:ext cx="1961029" cy="30550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3" name="CorelDRAW" r:id="rId3" imgW="10693400" imgH="16662400" progId="CorelDraw.Graphic.7">
                  <p:embed/>
                </p:oleObj>
              </mc:Choice>
              <mc:Fallback>
                <p:oleObj name="CorelDRAW" r:id="rId3" imgW="10693400" imgH="16662400" progId="CorelDraw.Graphic.7">
                  <p:embed/>
                  <p:pic>
                    <p:nvPicPr>
                      <p:cNvPr id="22645" name="Object 117">
                        <a:extLst>
                          <a:ext uri="{FF2B5EF4-FFF2-40B4-BE49-F238E27FC236}">
                            <a16:creationId xmlns:a16="http://schemas.microsoft.com/office/drawing/2014/main" id="{6CBFCE61-8521-D84F-A25B-0BDDD44C875B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48264" y="2462230"/>
                        <a:ext cx="1961029" cy="305500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703203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30" name="Text Box 118">
            <a:extLst>
              <a:ext uri="{FF2B5EF4-FFF2-40B4-BE49-F238E27FC236}">
                <a16:creationId xmlns:a16="http://schemas.microsoft.com/office/drawing/2014/main" id="{C3FC48E3-840B-A640-8AAC-BC9D00FBA8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51530" y="44624"/>
            <a:ext cx="4839541" cy="242328"/>
          </a:xfrm>
          <a:prstGeom prst="rect">
            <a:avLst/>
          </a:prstGeom>
          <a:solidFill>
            <a:schemeClr val="tx1"/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1059" b="1">
                <a:solidFill>
                  <a:schemeClr val="bg1"/>
                </a:solidFill>
                <a:latin typeface="Arial Unicode MS" panose="020B0604020202020204" pitchFamily="34" charset="-128"/>
              </a:rPr>
              <a:t>Start the Selection Process</a:t>
            </a:r>
          </a:p>
        </p:txBody>
      </p:sp>
      <p:sp>
        <p:nvSpPr>
          <p:cNvPr id="13431" name="Text Box 119">
            <a:extLst>
              <a:ext uri="{FF2B5EF4-FFF2-40B4-BE49-F238E27FC236}">
                <a16:creationId xmlns:a16="http://schemas.microsoft.com/office/drawing/2014/main" id="{1C2F8C52-CAAD-7245-9BB9-9FE2E7FC17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6177" y="515271"/>
            <a:ext cx="3386978" cy="847445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66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1059">
                <a:latin typeface="Arial Unicode MS" panose="020B0604020202020204" pitchFamily="34" charset="-128"/>
              </a:rPr>
              <a:t>Can the position be filled by a local national?</a:t>
            </a:r>
          </a:p>
        </p:txBody>
      </p:sp>
      <p:sp>
        <p:nvSpPr>
          <p:cNvPr id="13432" name="Text Box 120">
            <a:extLst>
              <a:ext uri="{FF2B5EF4-FFF2-40B4-BE49-F238E27FC236}">
                <a16:creationId xmlns:a16="http://schemas.microsoft.com/office/drawing/2014/main" id="{48B9F31E-0434-8A4A-8637-D7C70390A8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6177" y="1684886"/>
            <a:ext cx="3386978" cy="847444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CA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1059">
                <a:latin typeface="Arial Unicode MS" panose="020B0604020202020204" pitchFamily="34" charset="-128"/>
              </a:rPr>
              <a:t>Identify degree of interaction required with local community – using a 7- or 9- point scale, ranging from low to high, indicate the degree of interaction with local community required for successful performance on the job.</a:t>
            </a:r>
          </a:p>
        </p:txBody>
      </p:sp>
      <p:sp>
        <p:nvSpPr>
          <p:cNvPr id="13433" name="Text Box 121">
            <a:extLst>
              <a:ext uri="{FF2B5EF4-FFF2-40B4-BE49-F238E27FC236}">
                <a16:creationId xmlns:a16="http://schemas.microsoft.com/office/drawing/2014/main" id="{DA770BA6-7BF8-6D43-A1E3-C694B86CD9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78824" y="515271"/>
            <a:ext cx="3386978" cy="847445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CA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1059">
                <a:latin typeface="Arial Unicode MS" panose="020B0604020202020204" pitchFamily="34" charset="-128"/>
              </a:rPr>
              <a:t>Select local national and subject him/her to training basically aimed at improving technical and managerial skills.</a:t>
            </a:r>
          </a:p>
        </p:txBody>
      </p:sp>
      <p:sp>
        <p:nvSpPr>
          <p:cNvPr id="13434" name="Text Box 122">
            <a:extLst>
              <a:ext uri="{FF2B5EF4-FFF2-40B4-BE49-F238E27FC236}">
                <a16:creationId xmlns:a16="http://schemas.microsoft.com/office/drawing/2014/main" id="{AC47C402-5C11-0A40-9C8E-A6A22A384E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78824" y="1684886"/>
            <a:ext cx="3386978" cy="847444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1059">
                <a:latin typeface="Arial Unicode MS" panose="020B0604020202020204" pitchFamily="34" charset="-128"/>
              </a:rPr>
              <a:t>Emphasis* on tasks variables.</a:t>
            </a:r>
          </a:p>
          <a:p>
            <a:pPr algn="ctr" eaLnBrk="0" hangingPunct="0">
              <a:spcBef>
                <a:spcPct val="50000"/>
              </a:spcBef>
            </a:pPr>
            <a:r>
              <a:rPr lang="en-US" altLang="en-US" sz="1059">
                <a:latin typeface="Arial Unicode MS" panose="020B0604020202020204" pitchFamily="34" charset="-128"/>
              </a:rPr>
              <a:t>Second but by no means unimportant question is to ask whether the individual is willing to serve abroad.</a:t>
            </a:r>
          </a:p>
        </p:txBody>
      </p:sp>
      <p:sp>
        <p:nvSpPr>
          <p:cNvPr id="13438" name="Text Box 126">
            <a:extLst>
              <a:ext uri="{FF2B5EF4-FFF2-40B4-BE49-F238E27FC236}">
                <a16:creationId xmlns:a16="http://schemas.microsoft.com/office/drawing/2014/main" id="{986C9207-C0D7-F947-A501-19309BE3A9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6177" y="2868507"/>
            <a:ext cx="2298607" cy="282949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8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1059">
                <a:latin typeface="Arial Unicode MS" panose="020B0604020202020204" pitchFamily="34" charset="-128"/>
              </a:rPr>
              <a:t>Is candidate willing?</a:t>
            </a:r>
          </a:p>
        </p:txBody>
      </p:sp>
      <p:sp>
        <p:nvSpPr>
          <p:cNvPr id="13439" name="Text Box 127">
            <a:extLst>
              <a:ext uri="{FF2B5EF4-FFF2-40B4-BE49-F238E27FC236}">
                <a16:creationId xmlns:a16="http://schemas.microsoft.com/office/drawing/2014/main" id="{19611C55-FC47-834A-B5AA-D2814580B6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6177" y="3486231"/>
            <a:ext cx="2298607" cy="282949"/>
          </a:xfrm>
          <a:prstGeom prst="rect">
            <a:avLst/>
          </a:prstGeom>
          <a:solidFill>
            <a:srgbClr val="FF0000">
              <a:alpha val="50000"/>
            </a:srgbClr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1059" b="1">
                <a:latin typeface="Arial Unicode MS" panose="020B0604020202020204" pitchFamily="34" charset="-128"/>
              </a:rPr>
              <a:t>Probably not suitable for position</a:t>
            </a:r>
          </a:p>
        </p:txBody>
      </p:sp>
      <p:sp>
        <p:nvSpPr>
          <p:cNvPr id="13440" name="Text Box 128">
            <a:extLst>
              <a:ext uri="{FF2B5EF4-FFF2-40B4-BE49-F238E27FC236}">
                <a16:creationId xmlns:a16="http://schemas.microsoft.com/office/drawing/2014/main" id="{3C602020-5252-C146-996D-36A402F10C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6177" y="4106757"/>
            <a:ext cx="2298607" cy="282949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1059">
                <a:latin typeface="Arial Unicode MS" panose="020B0604020202020204" pitchFamily="34" charset="-128"/>
              </a:rPr>
              <a:t>Emphasis* on task variables</a:t>
            </a:r>
          </a:p>
        </p:txBody>
      </p:sp>
      <p:sp>
        <p:nvSpPr>
          <p:cNvPr id="13442" name="Text Box 130">
            <a:extLst>
              <a:ext uri="{FF2B5EF4-FFF2-40B4-BE49-F238E27FC236}">
                <a16:creationId xmlns:a16="http://schemas.microsoft.com/office/drawing/2014/main" id="{9A65727D-E392-DA49-A970-746D0DC1C5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61765" y="3032393"/>
            <a:ext cx="2419070" cy="110518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8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1059">
                <a:latin typeface="Arial Unicode MS" panose="020B0604020202020204" pitchFamily="34" charset="-128"/>
              </a:rPr>
              <a:t>Identify degree of similarity / dissimilarity between cultures – using a 7- or 9-point scale, ranging from similar to highly diverse, indicate the magnitude of differences between the two cultures,</a:t>
            </a:r>
          </a:p>
        </p:txBody>
      </p:sp>
      <p:sp>
        <p:nvSpPr>
          <p:cNvPr id="13443" name="Text Box 131">
            <a:extLst>
              <a:ext uri="{FF2B5EF4-FFF2-40B4-BE49-F238E27FC236}">
                <a16:creationId xmlns:a16="http://schemas.microsoft.com/office/drawing/2014/main" id="{8699F23E-D0E2-5D46-84BB-9203167626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61765" y="4371496"/>
            <a:ext cx="2419070" cy="874059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8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1059">
                <a:latin typeface="Arial Unicode MS" panose="020B0604020202020204" pitchFamily="34" charset="-128"/>
              </a:rPr>
              <a:t>Emphasis* on “relational abilities” factor.</a:t>
            </a:r>
          </a:p>
          <a:p>
            <a:pPr algn="ctr" eaLnBrk="0" hangingPunct="0">
              <a:spcBef>
                <a:spcPct val="50000"/>
              </a:spcBef>
            </a:pPr>
            <a:r>
              <a:rPr lang="en-US" altLang="en-US" sz="1059">
                <a:latin typeface="Arial Unicode MS" panose="020B0604020202020204" pitchFamily="34" charset="-128"/>
              </a:rPr>
              <a:t>“Family situation” factor must also be taken into consideration.</a:t>
            </a:r>
          </a:p>
        </p:txBody>
      </p:sp>
      <p:sp>
        <p:nvSpPr>
          <p:cNvPr id="13444" name="Text Box 132">
            <a:extLst>
              <a:ext uri="{FF2B5EF4-FFF2-40B4-BE49-F238E27FC236}">
                <a16:creationId xmlns:a16="http://schemas.microsoft.com/office/drawing/2014/main" id="{8AC8577E-C1F9-C442-B732-237571AF9F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61765" y="5490683"/>
            <a:ext cx="2419070" cy="242328"/>
          </a:xfrm>
          <a:prstGeom prst="rect">
            <a:avLst/>
          </a:prstGeom>
          <a:solidFill>
            <a:srgbClr val="008000">
              <a:alpha val="50000"/>
            </a:srgbClr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1059" b="1">
                <a:latin typeface="Arial Unicode MS" panose="020B0604020202020204" pitchFamily="34" charset="-128"/>
              </a:rPr>
              <a:t>Start orientation (most rigorous)</a:t>
            </a:r>
          </a:p>
        </p:txBody>
      </p:sp>
      <p:sp>
        <p:nvSpPr>
          <p:cNvPr id="13474" name="Line 162">
            <a:extLst>
              <a:ext uri="{FF2B5EF4-FFF2-40B4-BE49-F238E27FC236}">
                <a16:creationId xmlns:a16="http://schemas.microsoft.com/office/drawing/2014/main" id="{86F52FE4-5831-7C4B-A960-74D69CB3E2BE}"/>
              </a:ext>
            </a:extLst>
          </p:cNvPr>
          <p:cNvSpPr>
            <a:spLocks noChangeShapeType="1"/>
          </p:cNvSpPr>
          <p:nvPr/>
        </p:nvSpPr>
        <p:spPr bwMode="auto">
          <a:xfrm>
            <a:off x="2017059" y="1361315"/>
            <a:ext cx="0" cy="31936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476" name="Line 164">
            <a:extLst>
              <a:ext uri="{FF2B5EF4-FFF2-40B4-BE49-F238E27FC236}">
                <a16:creationId xmlns:a16="http://schemas.microsoft.com/office/drawing/2014/main" id="{D2D531A2-9E14-3B4A-9B8D-634F49F1CE28}"/>
              </a:ext>
            </a:extLst>
          </p:cNvPr>
          <p:cNvSpPr>
            <a:spLocks noChangeShapeType="1"/>
          </p:cNvSpPr>
          <p:nvPr/>
        </p:nvSpPr>
        <p:spPr bwMode="auto">
          <a:xfrm>
            <a:off x="3725956" y="932690"/>
            <a:ext cx="163746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477" name="Line 165">
            <a:extLst>
              <a:ext uri="{FF2B5EF4-FFF2-40B4-BE49-F238E27FC236}">
                <a16:creationId xmlns:a16="http://schemas.microsoft.com/office/drawing/2014/main" id="{32F22D4A-74F2-4B4E-81B1-5548AE015B50}"/>
              </a:ext>
            </a:extLst>
          </p:cNvPr>
          <p:cNvSpPr>
            <a:spLocks noChangeShapeType="1"/>
          </p:cNvSpPr>
          <p:nvPr/>
        </p:nvSpPr>
        <p:spPr bwMode="auto">
          <a:xfrm>
            <a:off x="3737162" y="2128918"/>
            <a:ext cx="163746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478" name="Line 166">
            <a:extLst>
              <a:ext uri="{FF2B5EF4-FFF2-40B4-BE49-F238E27FC236}">
                <a16:creationId xmlns:a16="http://schemas.microsoft.com/office/drawing/2014/main" id="{3E7DCC9D-5580-944D-BA5D-8BEB39DB54BD}"/>
              </a:ext>
            </a:extLst>
          </p:cNvPr>
          <p:cNvSpPr>
            <a:spLocks noChangeShapeType="1"/>
          </p:cNvSpPr>
          <p:nvPr/>
        </p:nvSpPr>
        <p:spPr bwMode="auto">
          <a:xfrm>
            <a:off x="2017059" y="2532330"/>
            <a:ext cx="0" cy="31936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480" name="Line 168">
            <a:extLst>
              <a:ext uri="{FF2B5EF4-FFF2-40B4-BE49-F238E27FC236}">
                <a16:creationId xmlns:a16="http://schemas.microsoft.com/office/drawing/2014/main" id="{8CE77813-91D2-C742-890F-0943DDD5A8B5}"/>
              </a:ext>
            </a:extLst>
          </p:cNvPr>
          <p:cNvSpPr>
            <a:spLocks noChangeShapeType="1"/>
          </p:cNvSpPr>
          <p:nvPr/>
        </p:nvSpPr>
        <p:spPr bwMode="auto">
          <a:xfrm>
            <a:off x="2017059" y="3166863"/>
            <a:ext cx="0" cy="31936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481" name="Line 169">
            <a:extLst>
              <a:ext uri="{FF2B5EF4-FFF2-40B4-BE49-F238E27FC236}">
                <a16:creationId xmlns:a16="http://schemas.microsoft.com/office/drawing/2014/main" id="{9EDA1FAB-F1DB-8C43-9ADD-679703D41122}"/>
              </a:ext>
            </a:extLst>
          </p:cNvPr>
          <p:cNvSpPr>
            <a:spLocks noChangeShapeType="1"/>
          </p:cNvSpPr>
          <p:nvPr/>
        </p:nvSpPr>
        <p:spPr bwMode="auto">
          <a:xfrm>
            <a:off x="8135471" y="2532330"/>
            <a:ext cx="0" cy="31936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482" name="Text Box 170">
            <a:extLst>
              <a:ext uri="{FF2B5EF4-FFF2-40B4-BE49-F238E27FC236}">
                <a16:creationId xmlns:a16="http://schemas.microsoft.com/office/drawing/2014/main" id="{1CC21445-D366-C44D-B67A-CB93DED3E8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6177" y="4727283"/>
            <a:ext cx="2298607" cy="403412"/>
          </a:xfrm>
          <a:prstGeom prst="rect">
            <a:avLst/>
          </a:prstGeom>
          <a:solidFill>
            <a:srgbClr val="008000">
              <a:alpha val="50000"/>
            </a:srgbClr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/>
            <a:r>
              <a:rPr lang="en-US" altLang="en-US" sz="1059" b="1">
                <a:latin typeface="Arial Unicode MS" panose="020B0604020202020204" pitchFamily="34" charset="-128"/>
              </a:rPr>
              <a:t>Start orientation</a:t>
            </a:r>
          </a:p>
          <a:p>
            <a:pPr algn="ctr" eaLnBrk="0" hangingPunct="0"/>
            <a:r>
              <a:rPr lang="en-US" altLang="en-US" sz="1059" b="1">
                <a:latin typeface="Arial Unicode MS" panose="020B0604020202020204" pitchFamily="34" charset="-128"/>
              </a:rPr>
              <a:t>(moderate to high rigor)</a:t>
            </a:r>
          </a:p>
        </p:txBody>
      </p:sp>
      <p:sp>
        <p:nvSpPr>
          <p:cNvPr id="13483" name="Text Box 171">
            <a:extLst>
              <a:ext uri="{FF2B5EF4-FFF2-40B4-BE49-F238E27FC236}">
                <a16:creationId xmlns:a16="http://schemas.microsoft.com/office/drawing/2014/main" id="{74266AA4-085A-F64D-90C8-7176892FAC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51177" y="3877036"/>
            <a:ext cx="2298607" cy="403412"/>
          </a:xfrm>
          <a:prstGeom prst="rect">
            <a:avLst/>
          </a:prstGeom>
          <a:solidFill>
            <a:srgbClr val="008000">
              <a:alpha val="50000"/>
            </a:srgbClr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/>
            <a:r>
              <a:rPr lang="en-US" altLang="en-US" sz="1059" b="1">
                <a:latin typeface="Arial Unicode MS" panose="020B0604020202020204" pitchFamily="34" charset="-128"/>
              </a:rPr>
              <a:t>Start orientation</a:t>
            </a:r>
          </a:p>
          <a:p>
            <a:pPr algn="ctr" eaLnBrk="0" hangingPunct="0"/>
            <a:r>
              <a:rPr lang="en-US" altLang="en-US" sz="1059" b="1">
                <a:latin typeface="Arial Unicode MS" panose="020B0604020202020204" pitchFamily="34" charset="-128"/>
              </a:rPr>
              <a:t>(moderate to high rigor)</a:t>
            </a:r>
          </a:p>
        </p:txBody>
      </p:sp>
      <p:sp>
        <p:nvSpPr>
          <p:cNvPr id="13484" name="Line 172">
            <a:extLst>
              <a:ext uri="{FF2B5EF4-FFF2-40B4-BE49-F238E27FC236}">
                <a16:creationId xmlns:a16="http://schemas.microsoft.com/office/drawing/2014/main" id="{9E764434-7ACB-CB4C-AE9B-1E53BD859660}"/>
              </a:ext>
            </a:extLst>
          </p:cNvPr>
          <p:cNvSpPr>
            <a:spLocks noChangeShapeType="1"/>
          </p:cNvSpPr>
          <p:nvPr/>
        </p:nvSpPr>
        <p:spPr bwMode="auto">
          <a:xfrm>
            <a:off x="6252882" y="2532330"/>
            <a:ext cx="0" cy="1344706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cxnSp>
        <p:nvCxnSpPr>
          <p:cNvPr id="13486" name="AutoShape 174">
            <a:extLst>
              <a:ext uri="{FF2B5EF4-FFF2-40B4-BE49-F238E27FC236}">
                <a16:creationId xmlns:a16="http://schemas.microsoft.com/office/drawing/2014/main" id="{CAC653C5-4992-C245-872E-95B0FF6EC8BC}"/>
              </a:ext>
            </a:extLst>
          </p:cNvPr>
          <p:cNvCxnSpPr>
            <a:cxnSpLocks noChangeShapeType="1"/>
            <a:stCxn id="13438" idx="3"/>
          </p:cNvCxnSpPr>
          <p:nvPr/>
        </p:nvCxnSpPr>
        <p:spPr bwMode="auto">
          <a:xfrm>
            <a:off x="2643188" y="3009981"/>
            <a:ext cx="710172" cy="474849"/>
          </a:xfrm>
          <a:prstGeom prst="bentConnector3">
            <a:avLst>
              <a:gd name="adj1" fmla="val 49310"/>
            </a:avLst>
          </a:prstGeom>
          <a:noFill/>
          <a:ln w="25400">
            <a:solidFill>
              <a:schemeClr val="tx1"/>
            </a:solidFill>
            <a:miter lim="800000"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487" name="AutoShape 175">
            <a:extLst>
              <a:ext uri="{FF2B5EF4-FFF2-40B4-BE49-F238E27FC236}">
                <a16:creationId xmlns:a16="http://schemas.microsoft.com/office/drawing/2014/main" id="{0B71F9C1-BEBA-C347-8AA2-7AC30518D6E1}"/>
              </a:ext>
            </a:extLst>
          </p:cNvPr>
          <p:cNvCxnSpPr>
            <a:cxnSpLocks noChangeShapeType="1"/>
            <a:endCxn id="13440" idx="3"/>
          </p:cNvCxnSpPr>
          <p:nvPr/>
        </p:nvCxnSpPr>
        <p:spPr bwMode="auto">
          <a:xfrm rot="10800000" flipV="1">
            <a:off x="2643188" y="3720153"/>
            <a:ext cx="719978" cy="528078"/>
          </a:xfrm>
          <a:prstGeom prst="bentConnector3">
            <a:avLst>
              <a:gd name="adj1" fmla="val 50583"/>
            </a:avLst>
          </a:prstGeom>
          <a:noFill/>
          <a:ln w="25400">
            <a:solidFill>
              <a:schemeClr val="tx1"/>
            </a:solidFill>
            <a:miter lim="800000"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488" name="Line 176">
            <a:extLst>
              <a:ext uri="{FF2B5EF4-FFF2-40B4-BE49-F238E27FC236}">
                <a16:creationId xmlns:a16="http://schemas.microsoft.com/office/drawing/2014/main" id="{C4AE2ECD-F234-D04E-9D06-49FFC5CEB95B}"/>
              </a:ext>
            </a:extLst>
          </p:cNvPr>
          <p:cNvSpPr>
            <a:spLocks noChangeShapeType="1"/>
          </p:cNvSpPr>
          <p:nvPr/>
        </p:nvSpPr>
        <p:spPr bwMode="auto">
          <a:xfrm>
            <a:off x="2036669" y="4396709"/>
            <a:ext cx="0" cy="31936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489" name="Text Box 177">
            <a:extLst>
              <a:ext uri="{FF2B5EF4-FFF2-40B4-BE49-F238E27FC236}">
                <a16:creationId xmlns:a16="http://schemas.microsoft.com/office/drawing/2014/main" id="{700D2030-7CEA-424D-9943-2DEFEBDBC2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54588" y="2854499"/>
            <a:ext cx="2298607" cy="282949"/>
          </a:xfrm>
          <a:prstGeom prst="rect">
            <a:avLst/>
          </a:prstGeom>
          <a:solidFill>
            <a:srgbClr val="FF0000">
              <a:alpha val="50000"/>
            </a:srgbClr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1059" b="1">
                <a:latin typeface="Arial Unicode MS" panose="020B0604020202020204" pitchFamily="34" charset="-128"/>
              </a:rPr>
              <a:t>Probably not suitable for position</a:t>
            </a:r>
          </a:p>
        </p:txBody>
      </p:sp>
      <p:sp>
        <p:nvSpPr>
          <p:cNvPr id="13490" name="Line 178">
            <a:extLst>
              <a:ext uri="{FF2B5EF4-FFF2-40B4-BE49-F238E27FC236}">
                <a16:creationId xmlns:a16="http://schemas.microsoft.com/office/drawing/2014/main" id="{FF3F6E74-E027-5C49-A74F-E93CF4C90DC6}"/>
              </a:ext>
            </a:extLst>
          </p:cNvPr>
          <p:cNvSpPr>
            <a:spLocks noChangeShapeType="1"/>
          </p:cNvSpPr>
          <p:nvPr/>
        </p:nvSpPr>
        <p:spPr bwMode="auto">
          <a:xfrm>
            <a:off x="4572000" y="4145978"/>
            <a:ext cx="0" cy="232522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491" name="Line 179">
            <a:extLst>
              <a:ext uri="{FF2B5EF4-FFF2-40B4-BE49-F238E27FC236}">
                <a16:creationId xmlns:a16="http://schemas.microsoft.com/office/drawing/2014/main" id="{4271EDB6-8E0B-F143-AD78-4BCF34ABE16B}"/>
              </a:ext>
            </a:extLst>
          </p:cNvPr>
          <p:cNvSpPr>
            <a:spLocks noChangeShapeType="1"/>
          </p:cNvSpPr>
          <p:nvPr/>
        </p:nvSpPr>
        <p:spPr bwMode="auto">
          <a:xfrm>
            <a:off x="4572000" y="5259563"/>
            <a:ext cx="0" cy="232522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triangle" w="lg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492" name="Text Box 180">
            <a:extLst>
              <a:ext uri="{FF2B5EF4-FFF2-40B4-BE49-F238E27FC236}">
                <a16:creationId xmlns:a16="http://schemas.microsoft.com/office/drawing/2014/main" id="{59B89A87-37B5-A240-B621-E286E54ABA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03059" y="649742"/>
            <a:ext cx="470647" cy="26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147" b="1">
                <a:latin typeface="AvantGarde Md BT" pitchFamily="34" charset="0"/>
              </a:rPr>
              <a:t>YES</a:t>
            </a:r>
          </a:p>
        </p:txBody>
      </p:sp>
      <p:sp>
        <p:nvSpPr>
          <p:cNvPr id="13493" name="Text Box 181">
            <a:extLst>
              <a:ext uri="{FF2B5EF4-FFF2-40B4-BE49-F238E27FC236}">
                <a16:creationId xmlns:a16="http://schemas.microsoft.com/office/drawing/2014/main" id="{4EDA4706-BEC6-8044-B612-D38A0E82A2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7644" y="1336102"/>
            <a:ext cx="470647" cy="26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147" b="1">
                <a:latin typeface="AvantGarde Md BT" pitchFamily="34" charset="0"/>
              </a:rPr>
              <a:t>NO</a:t>
            </a:r>
          </a:p>
        </p:txBody>
      </p:sp>
      <p:sp>
        <p:nvSpPr>
          <p:cNvPr id="13494" name="Text Box 182">
            <a:extLst>
              <a:ext uri="{FF2B5EF4-FFF2-40B4-BE49-F238E27FC236}">
                <a16:creationId xmlns:a16="http://schemas.microsoft.com/office/drawing/2014/main" id="{562BA492-5C4B-CC4A-89E3-7D9AF32318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47147" y="2956753"/>
            <a:ext cx="470647" cy="26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147" b="1">
                <a:latin typeface="AvantGarde Md BT" pitchFamily="34" charset="0"/>
              </a:rPr>
              <a:t>YES</a:t>
            </a:r>
          </a:p>
        </p:txBody>
      </p:sp>
      <p:sp>
        <p:nvSpPr>
          <p:cNvPr id="13495" name="Text Box 183">
            <a:extLst>
              <a:ext uri="{FF2B5EF4-FFF2-40B4-BE49-F238E27FC236}">
                <a16:creationId xmlns:a16="http://schemas.microsoft.com/office/drawing/2014/main" id="{839ADF9D-3824-8244-9C88-24747D70BA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79497" y="2571551"/>
            <a:ext cx="470647" cy="26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147" b="1">
                <a:latin typeface="AvantGarde Md BT" pitchFamily="34" charset="0"/>
              </a:rPr>
              <a:t>YES</a:t>
            </a:r>
          </a:p>
        </p:txBody>
      </p:sp>
      <p:sp>
        <p:nvSpPr>
          <p:cNvPr id="13496" name="Text Box 184">
            <a:extLst>
              <a:ext uri="{FF2B5EF4-FFF2-40B4-BE49-F238E27FC236}">
                <a16:creationId xmlns:a16="http://schemas.microsoft.com/office/drawing/2014/main" id="{7AA2B475-BFA2-954C-8FFB-80D64A7DC2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62085" y="2561746"/>
            <a:ext cx="470647" cy="26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147" b="1">
                <a:latin typeface="AvantGarde Md BT" pitchFamily="34" charset="0"/>
              </a:rPr>
              <a:t>NO</a:t>
            </a:r>
          </a:p>
        </p:txBody>
      </p:sp>
      <p:sp>
        <p:nvSpPr>
          <p:cNvPr id="13497" name="Text Box 185">
            <a:extLst>
              <a:ext uri="{FF2B5EF4-FFF2-40B4-BE49-F238E27FC236}">
                <a16:creationId xmlns:a16="http://schemas.microsoft.com/office/drawing/2014/main" id="{C72A1364-3B5C-EC4A-B57C-761E422F06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7644" y="3113636"/>
            <a:ext cx="470647" cy="26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147" b="1">
                <a:latin typeface="AvantGarde Md BT" pitchFamily="34" charset="0"/>
              </a:rPr>
              <a:t>NO</a:t>
            </a:r>
          </a:p>
        </p:txBody>
      </p:sp>
      <p:sp>
        <p:nvSpPr>
          <p:cNvPr id="13498" name="Text Box 186">
            <a:extLst>
              <a:ext uri="{FF2B5EF4-FFF2-40B4-BE49-F238E27FC236}">
                <a16:creationId xmlns:a16="http://schemas.microsoft.com/office/drawing/2014/main" id="{4CCD2131-FB98-7D44-BC0A-90F12A262D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1846" y="2508518"/>
            <a:ext cx="630331" cy="26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147" b="1">
                <a:latin typeface="AvantGarde Md BT" pitchFamily="34" charset="0"/>
              </a:rPr>
              <a:t>HIGH</a:t>
            </a:r>
          </a:p>
        </p:txBody>
      </p:sp>
      <p:sp>
        <p:nvSpPr>
          <p:cNvPr id="13499" name="Text Box 187">
            <a:extLst>
              <a:ext uri="{FF2B5EF4-FFF2-40B4-BE49-F238E27FC236}">
                <a16:creationId xmlns:a16="http://schemas.microsoft.com/office/drawing/2014/main" id="{075705C4-F8AB-0B45-8DC3-5C38BF50D7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35823" y="1859977"/>
            <a:ext cx="605118" cy="26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147" b="1">
                <a:latin typeface="AvantGarde Md BT" pitchFamily="34" charset="0"/>
              </a:rPr>
              <a:t>LOW</a:t>
            </a:r>
          </a:p>
        </p:txBody>
      </p:sp>
      <p:sp>
        <p:nvSpPr>
          <p:cNvPr id="13500" name="Text Box 188">
            <a:extLst>
              <a:ext uri="{FF2B5EF4-FFF2-40B4-BE49-F238E27FC236}">
                <a16:creationId xmlns:a16="http://schemas.microsoft.com/office/drawing/2014/main" id="{DA906BBF-3BC8-6E40-B477-80AF0B987D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75835" y="4092749"/>
            <a:ext cx="2060481" cy="26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147" b="1">
                <a:latin typeface="AvantGarde Md BT" pitchFamily="34" charset="0"/>
              </a:rPr>
              <a:t>HIGHLY    DIVERSE</a:t>
            </a:r>
          </a:p>
        </p:txBody>
      </p:sp>
      <p:sp>
        <p:nvSpPr>
          <p:cNvPr id="13501" name="Text Box 189">
            <a:extLst>
              <a:ext uri="{FF2B5EF4-FFF2-40B4-BE49-F238E27FC236}">
                <a16:creationId xmlns:a16="http://schemas.microsoft.com/office/drawing/2014/main" id="{5ECD941C-9C81-3945-B21D-A09073B7E7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52868" y="3823808"/>
            <a:ext cx="1411941" cy="26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147" b="1">
                <a:latin typeface="AvantGarde Md BT" pitchFamily="34" charset="0"/>
              </a:rPr>
              <a:t>VERY SIMILAR</a:t>
            </a:r>
          </a:p>
        </p:txBody>
      </p:sp>
    </p:spTree>
    <p:extLst>
      <p:ext uri="{BB962C8B-B14F-4D97-AF65-F5344CB8AC3E}">
        <p14:creationId xmlns:p14="http://schemas.microsoft.com/office/powerpoint/2010/main" val="3883395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34" name="Rectangle 118">
            <a:extLst>
              <a:ext uri="{FF2B5EF4-FFF2-40B4-BE49-F238E27FC236}">
                <a16:creationId xmlns:a16="http://schemas.microsoft.com/office/drawing/2014/main" id="{36E8660C-E0E7-F048-8FB2-9AB12CA148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4471" y="1"/>
            <a:ext cx="8875059" cy="1052736"/>
          </a:xfrm>
        </p:spPr>
        <p:txBody>
          <a:bodyPr/>
          <a:lstStyle/>
          <a:p>
            <a:r>
              <a:rPr lang="en-US" altLang="en-US" sz="3530" dirty="0"/>
              <a:t>Preparing for an International Assignment</a:t>
            </a:r>
          </a:p>
        </p:txBody>
      </p:sp>
      <p:sp>
        <p:nvSpPr>
          <p:cNvPr id="9335" name="Rectangle 119">
            <a:extLst>
              <a:ext uri="{FF2B5EF4-FFF2-40B4-BE49-F238E27FC236}">
                <a16:creationId xmlns:a16="http://schemas.microsoft.com/office/drawing/2014/main" id="{1D9B7351-8008-3246-B111-73C374EA81D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75169" y="692696"/>
            <a:ext cx="8734360" cy="4981015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sz="2800" u="sng" dirty="0"/>
              <a:t>Study the following subjects:</a:t>
            </a:r>
          </a:p>
          <a:p>
            <a:r>
              <a:rPr lang="en-US" altLang="en-US" sz="2000" dirty="0"/>
              <a:t>Social and business etiquette.</a:t>
            </a:r>
          </a:p>
          <a:p>
            <a:r>
              <a:rPr lang="en-US" altLang="en-US" sz="2000" dirty="0"/>
              <a:t>History and folklore.</a:t>
            </a:r>
          </a:p>
          <a:p>
            <a:r>
              <a:rPr lang="en-US" altLang="en-US" sz="2000" dirty="0"/>
              <a:t>Current affairs, including relations between the countries</a:t>
            </a:r>
          </a:p>
          <a:p>
            <a:r>
              <a:rPr lang="en-US" altLang="en-US" sz="2000" dirty="0"/>
              <a:t>The culture’s values and priorities.</a:t>
            </a:r>
          </a:p>
          <a:p>
            <a:r>
              <a:rPr lang="en-US" altLang="en-US" sz="2000" dirty="0"/>
              <a:t>Geography, especially the cities.</a:t>
            </a:r>
          </a:p>
          <a:p>
            <a:r>
              <a:rPr lang="en-US" altLang="en-US" sz="2000" dirty="0"/>
              <a:t>Sources of pride: artists, musicians, novelists, sports, great achievements of the culture, including things to see and do.</a:t>
            </a:r>
          </a:p>
          <a:p>
            <a:r>
              <a:rPr lang="en-US" altLang="en-US" sz="2000" dirty="0"/>
              <a:t>Religion and the role of religion in daily life.</a:t>
            </a:r>
          </a:p>
          <a:p>
            <a:r>
              <a:rPr lang="en-US" altLang="en-US" sz="2000" dirty="0"/>
              <a:t>Political structure and current players.</a:t>
            </a:r>
          </a:p>
          <a:p>
            <a:r>
              <a:rPr lang="en-US" altLang="en-US" sz="2000" dirty="0"/>
              <a:t>Practical matters such as currency, transportation, time zones, hours of business.</a:t>
            </a:r>
          </a:p>
          <a:p>
            <a:r>
              <a:rPr lang="en-US" altLang="en-US" sz="2000" dirty="0"/>
              <a:t>The language.</a:t>
            </a:r>
          </a:p>
        </p:txBody>
      </p:sp>
    </p:spTree>
    <p:extLst>
      <p:ext uri="{BB962C8B-B14F-4D97-AF65-F5344CB8AC3E}">
        <p14:creationId xmlns:p14="http://schemas.microsoft.com/office/powerpoint/2010/main" val="3637197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3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93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93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93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93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93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93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93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93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500"/>
                                        <p:tgtEl>
                                          <p:spTgt spid="93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7" dur="500"/>
                                        <p:tgtEl>
                                          <p:spTgt spid="93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35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39" name="Rectangle 115">
            <a:extLst>
              <a:ext uri="{FF2B5EF4-FFF2-40B4-BE49-F238E27FC236}">
                <a16:creationId xmlns:a16="http://schemas.microsoft.com/office/drawing/2014/main" id="{9A49772C-B544-B54B-BC03-F3043C51F2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4471" y="0"/>
            <a:ext cx="8875059" cy="1546412"/>
          </a:xfrm>
        </p:spPr>
        <p:txBody>
          <a:bodyPr/>
          <a:lstStyle/>
          <a:p>
            <a:r>
              <a:rPr lang="en-US" altLang="en-US"/>
              <a:t>Cultural Shock</a:t>
            </a:r>
          </a:p>
        </p:txBody>
      </p:sp>
      <p:sp>
        <p:nvSpPr>
          <p:cNvPr id="26740" name="Rectangle 116">
            <a:extLst>
              <a:ext uri="{FF2B5EF4-FFF2-40B4-BE49-F238E27FC236}">
                <a16:creationId xmlns:a16="http://schemas.microsoft.com/office/drawing/2014/main" id="{DF10A882-C92B-014C-B754-60A0741E15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34471" y="1546412"/>
            <a:ext cx="8646740" cy="4504765"/>
          </a:xfrm>
        </p:spPr>
        <p:txBody>
          <a:bodyPr/>
          <a:lstStyle/>
          <a:p>
            <a:r>
              <a:rPr lang="en-US" altLang="en-US" dirty="0"/>
              <a:t>"A Disorientation that Causes Perpetual Stress"</a:t>
            </a:r>
            <a:br>
              <a:rPr lang="en-US" altLang="en-US" dirty="0"/>
            </a:br>
            <a:endParaRPr lang="en-US" altLang="en-US" dirty="0"/>
          </a:p>
          <a:p>
            <a:pPr lvl="1"/>
            <a:r>
              <a:rPr lang="en-US" altLang="en-US" dirty="0"/>
              <a:t>Disorienting Incidents</a:t>
            </a:r>
          </a:p>
          <a:p>
            <a:pPr lvl="1"/>
            <a:r>
              <a:rPr lang="en-US" altLang="en-US" dirty="0"/>
              <a:t>Impossible Communication</a:t>
            </a:r>
          </a:p>
          <a:p>
            <a:pPr lvl="1"/>
            <a:r>
              <a:rPr lang="en-US" altLang="en-US" dirty="0"/>
              <a:t>Telephone Difficulties</a:t>
            </a:r>
          </a:p>
          <a:p>
            <a:pPr lvl="1"/>
            <a:r>
              <a:rPr lang="en-US" altLang="en-US" dirty="0"/>
              <a:t>Family Frustrations</a:t>
            </a:r>
          </a:p>
        </p:txBody>
      </p:sp>
      <p:pic>
        <p:nvPicPr>
          <p:cNvPr id="26741" name="Picture 117">
            <a:extLst>
              <a:ext uri="{FF2B5EF4-FFF2-40B4-BE49-F238E27FC236}">
                <a16:creationId xmlns:a16="http://schemas.microsoft.com/office/drawing/2014/main" id="{0E3193F0-C916-4D47-87F7-08F10D2DE1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852936"/>
            <a:ext cx="1452563" cy="1589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8251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7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7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67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67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7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7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67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7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67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67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7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7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67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67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67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7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67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67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67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67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1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67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67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67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67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740" grpId="0" build="p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63" name="Rectangle 115">
            <a:extLst>
              <a:ext uri="{FF2B5EF4-FFF2-40B4-BE49-F238E27FC236}">
                <a16:creationId xmlns:a16="http://schemas.microsoft.com/office/drawing/2014/main" id="{4414A738-FBF5-A940-97F1-A5612D0849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Special Considerations</a:t>
            </a:r>
          </a:p>
        </p:txBody>
      </p:sp>
      <p:sp>
        <p:nvSpPr>
          <p:cNvPr id="27764" name="Rectangle 116">
            <a:extLst>
              <a:ext uri="{FF2B5EF4-FFF2-40B4-BE49-F238E27FC236}">
                <a16:creationId xmlns:a16="http://schemas.microsoft.com/office/drawing/2014/main" id="{D2B3104F-8B33-1D42-A2AA-3AA8A2CA6C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Career Development Risks</a:t>
            </a:r>
          </a:p>
          <a:p>
            <a:r>
              <a:rPr lang="en-US" altLang="en-US"/>
              <a:t>Reentry Problems</a:t>
            </a:r>
          </a:p>
          <a:p>
            <a:r>
              <a:rPr lang="en-US" altLang="en-US"/>
              <a:t>Managing Family Life</a:t>
            </a:r>
          </a:p>
          <a:p>
            <a:r>
              <a:rPr lang="en-US" altLang="en-US"/>
              <a:t>Terrorism</a:t>
            </a:r>
          </a:p>
        </p:txBody>
      </p:sp>
      <p:pic>
        <p:nvPicPr>
          <p:cNvPr id="27765" name="Picture 117">
            <a:extLst>
              <a:ext uri="{FF2B5EF4-FFF2-40B4-BE49-F238E27FC236}">
                <a16:creationId xmlns:a16="http://schemas.microsoft.com/office/drawing/2014/main" id="{CFF911E7-A997-7B40-8EA5-2460428ADF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86242"/>
            <a:ext cx="3108231" cy="2885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062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7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7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64" grpId="0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87" name="Rectangle 115">
            <a:extLst>
              <a:ext uri="{FF2B5EF4-FFF2-40B4-BE49-F238E27FC236}">
                <a16:creationId xmlns:a16="http://schemas.microsoft.com/office/drawing/2014/main" id="{E2A7DFCB-AB9C-D048-BE0D-B524C098FC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Recruitment</a:t>
            </a:r>
          </a:p>
        </p:txBody>
      </p:sp>
      <p:sp>
        <p:nvSpPr>
          <p:cNvPr id="28788" name="Rectangle 116">
            <a:extLst>
              <a:ext uri="{FF2B5EF4-FFF2-40B4-BE49-F238E27FC236}">
                <a16:creationId xmlns:a16="http://schemas.microsoft.com/office/drawing/2014/main" id="{D1B5F44F-4992-A948-8DC5-1BFE7D181A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Government Regulations</a:t>
            </a:r>
          </a:p>
          <a:p>
            <a:r>
              <a:rPr lang="en-US" altLang="en-US"/>
              <a:t>Work Permits Universally Required</a:t>
            </a:r>
          </a:p>
          <a:p>
            <a:r>
              <a:rPr lang="en-US" altLang="en-US"/>
              <a:t>Recruitment of Locals Varies</a:t>
            </a:r>
          </a:p>
          <a:p>
            <a:r>
              <a:rPr lang="en-US" altLang="en-US"/>
              <a:t>Guest Workers</a:t>
            </a:r>
          </a:p>
          <a:p>
            <a:r>
              <a:rPr lang="en-US" altLang="en-US"/>
              <a:t>Role of Church, Family, Politics</a:t>
            </a:r>
          </a:p>
        </p:txBody>
      </p:sp>
      <p:pic>
        <p:nvPicPr>
          <p:cNvPr id="28789" name="Picture 117">
            <a:extLst>
              <a:ext uri="{FF2B5EF4-FFF2-40B4-BE49-F238E27FC236}">
                <a16:creationId xmlns:a16="http://schemas.microsoft.com/office/drawing/2014/main" id="{A1D6421B-7529-9E46-AC74-ADB5068F11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96952"/>
            <a:ext cx="1666875" cy="1654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2227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7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7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8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788" grpId="0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11" name="Rectangle 115">
            <a:extLst>
              <a:ext uri="{FF2B5EF4-FFF2-40B4-BE49-F238E27FC236}">
                <a16:creationId xmlns:a16="http://schemas.microsoft.com/office/drawing/2014/main" id="{F1BF3207-DBB0-6745-9F18-1E3DCC75FF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Selection</a:t>
            </a:r>
          </a:p>
        </p:txBody>
      </p:sp>
      <p:sp>
        <p:nvSpPr>
          <p:cNvPr id="29812" name="Rectangle 116">
            <a:extLst>
              <a:ext uri="{FF2B5EF4-FFF2-40B4-BE49-F238E27FC236}">
                <a16:creationId xmlns:a16="http://schemas.microsoft.com/office/drawing/2014/main" id="{8093EBA3-5E25-C34B-ADD3-16AEBD4855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0673" y="1124744"/>
            <a:ext cx="4706471" cy="4840941"/>
          </a:xfrm>
        </p:spPr>
        <p:txBody>
          <a:bodyPr/>
          <a:lstStyle/>
          <a:p>
            <a:r>
              <a:rPr lang="en-US" altLang="en-US" dirty="0"/>
              <a:t>Merit Versus Best Family</a:t>
            </a:r>
          </a:p>
          <a:p>
            <a:r>
              <a:rPr lang="en-US" altLang="en-US" dirty="0"/>
              <a:t>Family Ties</a:t>
            </a:r>
          </a:p>
          <a:p>
            <a:r>
              <a:rPr lang="en-US" altLang="en-US" dirty="0"/>
              <a:t>Social Standing</a:t>
            </a:r>
          </a:p>
          <a:p>
            <a:r>
              <a:rPr lang="en-US" altLang="en-US" dirty="0"/>
              <a:t>Origin</a:t>
            </a:r>
          </a:p>
          <a:p>
            <a:r>
              <a:rPr lang="en-US" altLang="en-US" dirty="0"/>
              <a:t>Industrialized versus Less Developed</a:t>
            </a:r>
          </a:p>
        </p:txBody>
      </p:sp>
      <p:graphicFrame>
        <p:nvGraphicFramePr>
          <p:cNvPr id="29813" name="Object 117">
            <a:extLst>
              <a:ext uri="{FF2B5EF4-FFF2-40B4-BE49-F238E27FC236}">
                <a16:creationId xmlns:a16="http://schemas.microsoft.com/office/drawing/2014/main" id="{6574EEBF-3ED2-6F4C-84AA-CDAC8C6141A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95875833"/>
              </p:ext>
            </p:extLst>
          </p:nvPr>
        </p:nvGraphicFramePr>
        <p:xfrm>
          <a:off x="5607144" y="2492896"/>
          <a:ext cx="3402386" cy="27090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77" name="CorelDRAW" r:id="rId3" imgW="15367000" imgH="12242800" progId="CorelDraw.Graphic.8">
                  <p:embed/>
                </p:oleObj>
              </mc:Choice>
              <mc:Fallback>
                <p:oleObj name="CorelDRAW" r:id="rId3" imgW="15367000" imgH="12242800" progId="CorelDraw.Graphic.8">
                  <p:embed/>
                  <p:pic>
                    <p:nvPicPr>
                      <p:cNvPr id="29813" name="Object 117">
                        <a:extLst>
                          <a:ext uri="{FF2B5EF4-FFF2-40B4-BE49-F238E27FC236}">
                            <a16:creationId xmlns:a16="http://schemas.microsoft.com/office/drawing/2014/main" id="{6574EEBF-3ED2-6F4C-84AA-CDAC8C6141A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07144" y="2492896"/>
                        <a:ext cx="3402386" cy="270902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5843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29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1" dur="500"/>
                                        <p:tgtEl>
                                          <p:spTgt spid="29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812" grpId="0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35" name="Rectangle 115">
            <a:extLst>
              <a:ext uri="{FF2B5EF4-FFF2-40B4-BE49-F238E27FC236}">
                <a16:creationId xmlns:a16="http://schemas.microsoft.com/office/drawing/2014/main" id="{9E4592ED-8ADD-D047-AB18-4AE917F964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Training Issues</a:t>
            </a:r>
          </a:p>
        </p:txBody>
      </p:sp>
      <p:sp>
        <p:nvSpPr>
          <p:cNvPr id="30836" name="Rectangle 116">
            <a:extLst>
              <a:ext uri="{FF2B5EF4-FFF2-40B4-BE49-F238E27FC236}">
                <a16:creationId xmlns:a16="http://schemas.microsoft.com/office/drawing/2014/main" id="{15E50FDF-E259-F044-BCE6-E31C154E20C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Local Resources</a:t>
            </a:r>
          </a:p>
          <a:p>
            <a:r>
              <a:rPr lang="en-US" altLang="en-US"/>
              <a:t>Less Technical Capabilities</a:t>
            </a:r>
          </a:p>
          <a:p>
            <a:r>
              <a:rPr lang="en-US" altLang="en-US"/>
              <a:t>Apprenticeship Strengths in Europe</a:t>
            </a:r>
          </a:p>
          <a:p>
            <a:r>
              <a:rPr lang="en-US" altLang="en-US"/>
              <a:t>Management Development (US Leader)</a:t>
            </a:r>
          </a:p>
          <a:p>
            <a:r>
              <a:rPr lang="en-US" altLang="en-US"/>
              <a:t>Language (English Need)</a:t>
            </a:r>
          </a:p>
        </p:txBody>
      </p:sp>
    </p:spTree>
    <p:extLst>
      <p:ext uri="{BB962C8B-B14F-4D97-AF65-F5344CB8AC3E}">
        <p14:creationId xmlns:p14="http://schemas.microsoft.com/office/powerpoint/2010/main" val="3179385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0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36" grpId="0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59" name="Rectangle 115">
            <a:extLst>
              <a:ext uri="{FF2B5EF4-FFF2-40B4-BE49-F238E27FC236}">
                <a16:creationId xmlns:a16="http://schemas.microsoft.com/office/drawing/2014/main" id="{1F5FB4E4-7ADB-2E4B-B27B-3BE07FD35E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Compensation</a:t>
            </a:r>
          </a:p>
        </p:txBody>
      </p:sp>
      <p:sp>
        <p:nvSpPr>
          <p:cNvPr id="31860" name="Rectangle 116">
            <a:extLst>
              <a:ext uri="{FF2B5EF4-FFF2-40B4-BE49-F238E27FC236}">
                <a16:creationId xmlns:a16="http://schemas.microsoft.com/office/drawing/2014/main" id="{E7E8D0CA-8CF8-C646-94FF-E4487A84E53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-108520" y="969068"/>
            <a:ext cx="8229600" cy="3917032"/>
          </a:xfrm>
        </p:spPr>
        <p:txBody>
          <a:bodyPr/>
          <a:lstStyle/>
          <a:p>
            <a:r>
              <a:rPr lang="en-US" altLang="en-US" dirty="0"/>
              <a:t>Host Country Employees</a:t>
            </a:r>
          </a:p>
          <a:p>
            <a:pPr lvl="1"/>
            <a:r>
              <a:rPr lang="en-US" altLang="en-US" dirty="0"/>
              <a:t>Production Standard or Time or Combination</a:t>
            </a:r>
          </a:p>
          <a:p>
            <a:pPr lvl="1"/>
            <a:r>
              <a:rPr lang="en-US" altLang="en-US" dirty="0"/>
              <a:t>Benefits (Higher?)</a:t>
            </a:r>
          </a:p>
          <a:p>
            <a:pPr lvl="1"/>
            <a:r>
              <a:rPr lang="en-US" altLang="en-US" dirty="0"/>
              <a:t>Profit Sharing (may be Required)</a:t>
            </a:r>
          </a:p>
          <a:p>
            <a:r>
              <a:rPr lang="en-US" altLang="en-US" dirty="0"/>
              <a:t>Managers</a:t>
            </a:r>
          </a:p>
          <a:p>
            <a:pPr lvl="1"/>
            <a:r>
              <a:rPr lang="en-US" altLang="en-US" dirty="0"/>
              <a:t>Narrowing of Salary Gap with USA</a:t>
            </a:r>
          </a:p>
        </p:txBody>
      </p:sp>
      <p:graphicFrame>
        <p:nvGraphicFramePr>
          <p:cNvPr id="31861" name="Object 117">
            <a:extLst>
              <a:ext uri="{FF2B5EF4-FFF2-40B4-BE49-F238E27FC236}">
                <a16:creationId xmlns:a16="http://schemas.microsoft.com/office/drawing/2014/main" id="{2F95E9DF-6950-8043-9557-89780765286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49227615"/>
              </p:ext>
            </p:extLst>
          </p:nvPr>
        </p:nvGraphicFramePr>
        <p:xfrm>
          <a:off x="6266359" y="2348881"/>
          <a:ext cx="2554113" cy="25372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25" name="CorelDRAW" r:id="rId3" imgW="17335500" imgH="19456400" progId="CorelDraw.Graphic.7">
                  <p:embed/>
                </p:oleObj>
              </mc:Choice>
              <mc:Fallback>
                <p:oleObj name="CorelDRAW" r:id="rId3" imgW="17335500" imgH="19456400" progId="CorelDraw.Graphic.7">
                  <p:embed/>
                  <p:pic>
                    <p:nvPicPr>
                      <p:cNvPr id="31861" name="Object 117">
                        <a:extLst>
                          <a:ext uri="{FF2B5EF4-FFF2-40B4-BE49-F238E27FC236}">
                            <a16:creationId xmlns:a16="http://schemas.microsoft.com/office/drawing/2014/main" id="{2F95E9DF-6950-8043-9557-89780765286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66359" y="2348881"/>
                        <a:ext cx="2554113" cy="25372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1862" name="Picture 118">
            <a:extLst>
              <a:ext uri="{FF2B5EF4-FFF2-40B4-BE49-F238E27FC236}">
                <a16:creationId xmlns:a16="http://schemas.microsoft.com/office/drawing/2014/main" id="{622D673B-E35E-0749-B471-159B98E8A1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9824" y="4437530"/>
            <a:ext cx="944096" cy="995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440231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83" name="Rectangle 115">
            <a:extLst>
              <a:ext uri="{FF2B5EF4-FFF2-40B4-BE49-F238E27FC236}">
                <a16:creationId xmlns:a16="http://schemas.microsoft.com/office/drawing/2014/main" id="{EEAE991F-30D2-F44A-81C4-53CDEFA5F3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Expatriate Compensation</a:t>
            </a:r>
          </a:p>
        </p:txBody>
      </p:sp>
      <p:sp>
        <p:nvSpPr>
          <p:cNvPr id="32884" name="Rectangle 116">
            <a:extLst>
              <a:ext uri="{FF2B5EF4-FFF2-40B4-BE49-F238E27FC236}">
                <a16:creationId xmlns:a16="http://schemas.microsoft.com/office/drawing/2014/main" id="{36878F35-A748-F841-9516-A7414EA53FC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Base Pay</a:t>
            </a:r>
          </a:p>
          <a:p>
            <a:r>
              <a:rPr lang="en-US" altLang="en-US"/>
              <a:t>Differentials</a:t>
            </a:r>
          </a:p>
          <a:p>
            <a:r>
              <a:rPr lang="en-US" altLang="en-US"/>
              <a:t>Incentives</a:t>
            </a:r>
          </a:p>
          <a:p>
            <a:r>
              <a:rPr lang="en-US" altLang="en-US"/>
              <a:t>Company Assistance</a:t>
            </a:r>
          </a:p>
          <a:p>
            <a:r>
              <a:rPr lang="en-US" altLang="en-US"/>
              <a:t>Cost: 3-4 times USA Rate</a:t>
            </a:r>
          </a:p>
        </p:txBody>
      </p:sp>
      <p:graphicFrame>
        <p:nvGraphicFramePr>
          <p:cNvPr id="32885" name="Object 117">
            <a:extLst>
              <a:ext uri="{FF2B5EF4-FFF2-40B4-BE49-F238E27FC236}">
                <a16:creationId xmlns:a16="http://schemas.microsoft.com/office/drawing/2014/main" id="{FD7A4054-4CB3-E74F-A4A3-F8E2AC26CAE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64711984"/>
              </p:ext>
            </p:extLst>
          </p:nvPr>
        </p:nvGraphicFramePr>
        <p:xfrm>
          <a:off x="5220072" y="2477349"/>
          <a:ext cx="3059206" cy="21627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49" name="CorelDRAW" r:id="rId3" imgW="25844500" imgH="18262600" progId="CorelDraw.Graphic.7">
                  <p:embed/>
                </p:oleObj>
              </mc:Choice>
              <mc:Fallback>
                <p:oleObj name="CorelDRAW" r:id="rId3" imgW="25844500" imgH="18262600" progId="CorelDraw.Graphic.7">
                  <p:embed/>
                  <p:pic>
                    <p:nvPicPr>
                      <p:cNvPr id="32885" name="Object 117">
                        <a:extLst>
                          <a:ext uri="{FF2B5EF4-FFF2-40B4-BE49-F238E27FC236}">
                            <a16:creationId xmlns:a16="http://schemas.microsoft.com/office/drawing/2014/main" id="{FD7A4054-4CB3-E74F-A4A3-F8E2AC26CAE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20072" y="2477349"/>
                        <a:ext cx="3059206" cy="216273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88573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49" name="Rectangle 233">
            <a:extLst>
              <a:ext uri="{FF2B5EF4-FFF2-40B4-BE49-F238E27FC236}">
                <a16:creationId xmlns:a16="http://schemas.microsoft.com/office/drawing/2014/main" id="{80BD904B-3864-BE4A-8B16-EB14B3F57A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altLang="en-US" sz="3530" dirty="0"/>
              <a:t>Compensation of Expatriate Managers</a:t>
            </a:r>
          </a:p>
        </p:txBody>
      </p:sp>
      <p:sp>
        <p:nvSpPr>
          <p:cNvPr id="35050" name="Rectangle 234">
            <a:extLst>
              <a:ext uri="{FF2B5EF4-FFF2-40B4-BE49-F238E27FC236}">
                <a16:creationId xmlns:a16="http://schemas.microsoft.com/office/drawing/2014/main" id="{9120E649-0EE4-884D-8664-C2E433B738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1876" y="1826977"/>
            <a:ext cx="8229599" cy="4034118"/>
          </a:xfrm>
        </p:spPr>
        <p:txBody>
          <a:bodyPr/>
          <a:lstStyle/>
          <a:p>
            <a:pPr marL="537911" indent="-537911">
              <a:buFontTx/>
              <a:buAutoNum type="arabicPeriod"/>
            </a:pPr>
            <a:r>
              <a:rPr lang="en-US" altLang="en-US" sz="2800" dirty="0"/>
              <a:t>Provide an incentive to leave the united states.</a:t>
            </a:r>
          </a:p>
          <a:p>
            <a:pPr marL="537911" indent="-537911">
              <a:buFontTx/>
              <a:buAutoNum type="arabicPeriod"/>
            </a:pPr>
            <a:r>
              <a:rPr lang="en-US" altLang="en-US" sz="2800" dirty="0"/>
              <a:t>Maintain an American standard of living.</a:t>
            </a:r>
          </a:p>
          <a:p>
            <a:pPr marL="537911" indent="-537911">
              <a:buFontTx/>
              <a:buAutoNum type="arabicPeriod"/>
            </a:pPr>
            <a:r>
              <a:rPr lang="en-US" altLang="en-US" sz="2800" dirty="0"/>
              <a:t>Facilitate reentry into the united states.</a:t>
            </a:r>
          </a:p>
          <a:p>
            <a:pPr marL="537911" indent="-537911">
              <a:buFontTx/>
              <a:buAutoNum type="arabicPeriod"/>
            </a:pPr>
            <a:r>
              <a:rPr lang="en-US" altLang="en-US" sz="2800" dirty="0"/>
              <a:t>Provide for the education of children.</a:t>
            </a:r>
          </a:p>
          <a:p>
            <a:pPr marL="537911" indent="-537911">
              <a:buFontTx/>
              <a:buAutoNum type="arabicPeriod"/>
            </a:pPr>
            <a:r>
              <a:rPr lang="en-US" altLang="en-US" sz="2800" dirty="0"/>
              <a:t>Maintain relationships with family, friends, and business associates.</a:t>
            </a:r>
          </a:p>
        </p:txBody>
      </p:sp>
      <p:sp>
        <p:nvSpPr>
          <p:cNvPr id="35051" name="Text Box 235">
            <a:extLst>
              <a:ext uri="{FF2B5EF4-FFF2-40B4-BE49-F238E27FC236}">
                <a16:creationId xmlns:a16="http://schemas.microsoft.com/office/drawing/2014/main" id="{E9B079FF-79E3-9D4C-907F-5A8276A70F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1876" y="996905"/>
            <a:ext cx="867335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</a:pPr>
            <a:r>
              <a:rPr lang="en-US" altLang="en-US" sz="2800" b="1" u="sng" dirty="0">
                <a:latin typeface="AvantGarde Md BT" pitchFamily="34" charset="0"/>
              </a:rPr>
              <a:t>To be effective, a compensation program must:</a:t>
            </a:r>
          </a:p>
        </p:txBody>
      </p:sp>
    </p:spTree>
    <p:extLst>
      <p:ext uri="{BB962C8B-B14F-4D97-AF65-F5344CB8AC3E}">
        <p14:creationId xmlns:p14="http://schemas.microsoft.com/office/powerpoint/2010/main" val="2039460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5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5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35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50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350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50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5" dur="500"/>
                                        <p:tgtEl>
                                          <p:spTgt spid="350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50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350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350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350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050" grpId="0" build="p" autoUpdateAnimBg="0"/>
      <p:bldP spid="35051" grpId="0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87" name="Rectangle 119">
            <a:extLst>
              <a:ext uri="{FF2B5EF4-FFF2-40B4-BE49-F238E27FC236}">
                <a16:creationId xmlns:a16="http://schemas.microsoft.com/office/drawing/2014/main" id="{51F8B43B-3849-F043-A5EF-2C38CCC21A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1520" y="0"/>
            <a:ext cx="8229600" cy="1143000"/>
          </a:xfrm>
        </p:spPr>
        <p:txBody>
          <a:bodyPr/>
          <a:lstStyle/>
          <a:p>
            <a:r>
              <a:rPr lang="en-US" altLang="en-US" sz="3353" dirty="0"/>
              <a:t>Compensation Elements of an Expatriate</a:t>
            </a:r>
          </a:p>
        </p:txBody>
      </p:sp>
      <p:sp>
        <p:nvSpPr>
          <p:cNvPr id="84088" name="Rectangle 120">
            <a:extLst>
              <a:ext uri="{FF2B5EF4-FFF2-40B4-BE49-F238E27FC236}">
                <a16:creationId xmlns:a16="http://schemas.microsoft.com/office/drawing/2014/main" id="{39275635-3CAA-2B45-A647-4426F9BDBB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1520" y="1052736"/>
            <a:ext cx="8496944" cy="391703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 dirty="0"/>
              <a:t>Programs used by most have four elements: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Base pay – equal to pay of domestic counterparts in comparably evaluated jobs.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Differentials – to offset the higher costs of overseas goods, services, and housing.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Incentives – to compensate the person for separation from family, friends, and domestic support systems.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Company assistance programs – to cover added costs such as moving and storage costs, automobile, and education expenses.</a:t>
            </a:r>
          </a:p>
        </p:txBody>
      </p:sp>
    </p:spTree>
    <p:extLst>
      <p:ext uri="{BB962C8B-B14F-4D97-AF65-F5344CB8AC3E}">
        <p14:creationId xmlns:p14="http://schemas.microsoft.com/office/powerpoint/2010/main" val="40161679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538" name="Rectangle 66">
            <a:extLst>
              <a:ext uri="{FF2B5EF4-FFF2-40B4-BE49-F238E27FC236}">
                <a16:creationId xmlns:a16="http://schemas.microsoft.com/office/drawing/2014/main" id="{FB873DE1-2917-8E45-AE34-73775EEFC9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"/>
            <a:ext cx="9144000" cy="692696"/>
          </a:xfrm>
        </p:spPr>
        <p:txBody>
          <a:bodyPr/>
          <a:lstStyle/>
          <a:p>
            <a:r>
              <a:rPr lang="en-US" altLang="en-US" dirty="0"/>
              <a:t>The Price of an Expatriate</a:t>
            </a:r>
          </a:p>
        </p:txBody>
      </p:sp>
      <p:graphicFrame>
        <p:nvGraphicFramePr>
          <p:cNvPr id="105610" name="Group 138">
            <a:extLst>
              <a:ext uri="{FF2B5EF4-FFF2-40B4-BE49-F238E27FC236}">
                <a16:creationId xmlns:a16="http://schemas.microsoft.com/office/drawing/2014/main" id="{4F745B14-3F7B-7B46-8E15-A12C910DE2F3}"/>
              </a:ext>
            </a:extLst>
          </p:cNvPr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258772850"/>
              </p:ext>
            </p:extLst>
          </p:nvPr>
        </p:nvGraphicFramePr>
        <p:xfrm>
          <a:off x="395536" y="620688"/>
          <a:ext cx="8412289" cy="5019870"/>
        </p:xfrm>
        <a:graphic>
          <a:graphicData uri="http://schemas.openxmlformats.org/drawingml/2006/table">
            <a:tbl>
              <a:tblPr/>
              <a:tblGrid>
                <a:gridCol w="2937457">
                  <a:extLst>
                    <a:ext uri="{9D8B030D-6E8A-4147-A177-3AD203B41FA5}">
                      <a16:colId xmlns:a16="http://schemas.microsoft.com/office/drawing/2014/main" val="402452195"/>
                    </a:ext>
                  </a:extLst>
                </a:gridCol>
                <a:gridCol w="5474832">
                  <a:extLst>
                    <a:ext uri="{9D8B030D-6E8A-4147-A177-3AD203B41FA5}">
                      <a16:colId xmlns:a16="http://schemas.microsoft.com/office/drawing/2014/main" val="1317265138"/>
                    </a:ext>
                  </a:extLst>
                </a:gridCol>
              </a:tblGrid>
              <a:tr h="497107">
                <a:tc gridSpan="2"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An employer’s typical first-year expenses</a:t>
                      </a:r>
                    </a:p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of sending a U.S. executive abroad.</a:t>
                      </a:r>
                    </a:p>
                  </a:txBody>
                  <a:tcPr marL="80682" marR="80682" marT="40341" marB="40341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153882"/>
                  </a:ext>
                </a:extLst>
              </a:tr>
              <a:tr h="224411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Direct Compensation Costs</a:t>
                      </a:r>
                    </a:p>
                  </a:txBody>
                  <a:tcPr marL="80682" marR="80682" marT="40341" marB="4034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Unicode MS" panose="020B0604020202020204" pitchFamily="34" charset="-128"/>
                      </a:endParaRP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89994841"/>
                  </a:ext>
                </a:extLst>
              </a:tr>
              <a:tr h="224411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Base Salary</a:t>
                      </a:r>
                    </a:p>
                  </a:txBody>
                  <a:tcPr marL="80682" marR="80682" marT="40341" marB="4034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100%</a:t>
                      </a: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6573028"/>
                  </a:ext>
                </a:extLst>
              </a:tr>
              <a:tr h="224411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Foreign-service premium</a:t>
                      </a:r>
                    </a:p>
                  </a:txBody>
                  <a:tcPr marL="80682" marR="80682" marT="40341" marB="4034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15%</a:t>
                      </a: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3298659"/>
                  </a:ext>
                </a:extLst>
              </a:tr>
              <a:tr h="224411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Goods and services differential</a:t>
                      </a:r>
                    </a:p>
                  </a:txBody>
                  <a:tcPr marL="80682" marR="80682" marT="40341" marB="4034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20%</a:t>
                      </a: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486358"/>
                  </a:ext>
                </a:extLst>
              </a:tr>
              <a:tr h="224411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Housing costs</a:t>
                      </a:r>
                    </a:p>
                  </a:txBody>
                  <a:tcPr marL="80682" marR="80682" marT="40341" marB="4034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20-40%</a:t>
                      </a: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5898863"/>
                  </a:ext>
                </a:extLst>
              </a:tr>
              <a:tr h="224411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Unicode MS" panose="020B0604020202020204" pitchFamily="34" charset="-128"/>
                      </a:endParaRPr>
                    </a:p>
                  </a:txBody>
                  <a:tcPr marL="80682" marR="80682" marT="40341" marB="4034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Unicode MS" panose="020B0604020202020204" pitchFamily="34" charset="-128"/>
                      </a:endParaRPr>
                    </a:p>
                  </a:txBody>
                  <a:tcPr marL="80682" marR="80682" marT="40341" marB="40341" horzOverflow="overflow">
                    <a:lnL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2481994"/>
                  </a:ext>
                </a:extLst>
              </a:tr>
              <a:tr h="224411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Transfer Costs</a:t>
                      </a:r>
                    </a:p>
                  </a:txBody>
                  <a:tcPr marL="80682" marR="80682" marT="40341" marB="4034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Unicode MS" panose="020B0604020202020204" pitchFamily="34" charset="-128"/>
                      </a:endParaRP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2825654"/>
                  </a:ext>
                </a:extLst>
              </a:tr>
              <a:tr h="224411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Relocation allowance</a:t>
                      </a:r>
                    </a:p>
                  </a:txBody>
                  <a:tcPr marL="80682" marR="80682" marT="40341" marB="4034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5%</a:t>
                      </a: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60811566"/>
                  </a:ext>
                </a:extLst>
              </a:tr>
              <a:tr h="224411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Air fare</a:t>
                      </a:r>
                    </a:p>
                  </a:txBody>
                  <a:tcPr marL="80682" marR="80682" marT="40341" marB="4034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2%</a:t>
                      </a: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7646148"/>
                  </a:ext>
                </a:extLst>
              </a:tr>
              <a:tr h="224411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Moving household goods</a:t>
                      </a:r>
                    </a:p>
                  </a:txBody>
                  <a:tcPr marL="80682" marR="80682" marT="40341" marB="4034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25%</a:t>
                      </a: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5387185"/>
                  </a:ext>
                </a:extLst>
              </a:tr>
              <a:tr h="224411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Unicode MS" panose="020B0604020202020204" pitchFamily="34" charset="-128"/>
                      </a:endParaRPr>
                    </a:p>
                  </a:txBody>
                  <a:tcPr marL="80682" marR="80682" marT="40341" marB="4034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Unicode MS" panose="020B0604020202020204" pitchFamily="34" charset="-128"/>
                      </a:endParaRPr>
                    </a:p>
                  </a:txBody>
                  <a:tcPr marL="80682" marR="80682" marT="40341" marB="40341" horzOverflow="overflow">
                    <a:lnL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9329236"/>
                  </a:ext>
                </a:extLst>
              </a:tr>
              <a:tr h="224411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Other Costs </a:t>
                      </a:r>
                    </a:p>
                  </a:txBody>
                  <a:tcPr marL="80682" marR="80682" marT="40341" marB="4034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Unicode MS" panose="020B0604020202020204" pitchFamily="34" charset="-128"/>
                      </a:endParaRP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78335815"/>
                  </a:ext>
                </a:extLst>
              </a:tr>
              <a:tr h="224411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Company Car</a:t>
                      </a:r>
                    </a:p>
                  </a:txBody>
                  <a:tcPr marL="80682" marR="80682" marT="40341" marB="4034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15%</a:t>
                      </a: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23174370"/>
                  </a:ext>
                </a:extLst>
              </a:tr>
              <a:tr h="224411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Schooling (two children)</a:t>
                      </a:r>
                    </a:p>
                  </a:txBody>
                  <a:tcPr marL="80682" marR="80682" marT="40341" marB="4034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20%</a:t>
                      </a: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82617669"/>
                  </a:ext>
                </a:extLst>
              </a:tr>
              <a:tr h="224411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Annual home leave (four people)</a:t>
                      </a:r>
                    </a:p>
                  </a:txBody>
                  <a:tcPr marL="80682" marR="80682" marT="40341" marB="4034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5%</a:t>
                      </a: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7134604"/>
                  </a:ext>
                </a:extLst>
              </a:tr>
              <a:tr h="224411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Personal income tax abroad</a:t>
                      </a:r>
                    </a:p>
                  </a:txBody>
                  <a:tcPr marL="80682" marR="80682" marT="40341" marB="4034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50%</a:t>
                      </a: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50714842"/>
                  </a:ext>
                </a:extLst>
              </a:tr>
              <a:tr h="224411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Unicode MS" panose="020B0604020202020204" pitchFamily="34" charset="-128"/>
                      </a:endParaRPr>
                    </a:p>
                  </a:txBody>
                  <a:tcPr marL="80682" marR="80682" marT="40341" marB="4034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Unicode MS" panose="020B0604020202020204" pitchFamily="34" charset="-128"/>
                      </a:endParaRPr>
                    </a:p>
                  </a:txBody>
                  <a:tcPr marL="80682" marR="80682" marT="40341" marB="40341" horzOverflow="overflow">
                    <a:lnL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59516064"/>
                  </a:ext>
                </a:extLst>
              </a:tr>
              <a:tr h="224411"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Total = Salary plus</a:t>
                      </a:r>
                    </a:p>
                  </a:txBody>
                  <a:tcPr marL="80682" marR="80682" marT="40341" marB="4034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1pPr>
                      <a:lvl2pPr indent="52388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2pPr>
                      <a:lvl3pPr indent="104775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3pPr>
                      <a:lvl4pPr indent="157163" defTabSz="1019175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4pPr>
                      <a:lvl5pPr indent="209550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AvantGarde Md BT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Unicode MS" panose="020B0604020202020204" pitchFamily="34" charset="-128"/>
                        </a:rPr>
                        <a:t>187-207%</a:t>
                      </a:r>
                    </a:p>
                  </a:txBody>
                  <a:tcPr marL="80682" marR="80682" marT="40341" marB="4034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256266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5665024"/>
      </p:ext>
    </p:extLst>
  </p:cSld>
  <p:clrMapOvr>
    <a:masterClrMapping/>
  </p:clrMapOvr>
  <p:transition>
    <p:random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2584</TotalTime>
  <Words>1396</Words>
  <Application>Microsoft Macintosh PowerPoint</Application>
  <PresentationFormat>On-screen Show (4:3)</PresentationFormat>
  <Paragraphs>339</Paragraphs>
  <Slides>34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Arial Unicode MS</vt:lpstr>
      <vt:lpstr>Arial</vt:lpstr>
      <vt:lpstr>AvantGarde Md BT</vt:lpstr>
      <vt:lpstr>Myriad Pro</vt:lpstr>
      <vt:lpstr>Verdana</vt:lpstr>
      <vt:lpstr>20140311PresentationUWTSDTemplate</vt:lpstr>
      <vt:lpstr>CorelDRAW</vt:lpstr>
      <vt:lpstr>  Managing in complex environments: Strategies, Insights and Solutions MICE SPBD 7006 Week 8 (Lecture 2) Importance of Global HRM</vt:lpstr>
      <vt:lpstr>INTERNATIONAL HRM</vt:lpstr>
      <vt:lpstr>International HRM Differences</vt:lpstr>
      <vt:lpstr>Increasing Importance of Global Human Resources Understanding</vt:lpstr>
      <vt:lpstr>PowerPoint Presentation</vt:lpstr>
      <vt:lpstr>Key Issues in International HRM</vt:lpstr>
      <vt:lpstr>Key Issues in International HRM</vt:lpstr>
      <vt:lpstr>International Corporation</vt:lpstr>
      <vt:lpstr>Multinational Corporation (MNC)</vt:lpstr>
      <vt:lpstr>Global Corporation</vt:lpstr>
      <vt:lpstr>Transnational Corporation</vt:lpstr>
      <vt:lpstr>Types of Organizations</vt:lpstr>
      <vt:lpstr>The Multi-National Corporation (MNC)</vt:lpstr>
      <vt:lpstr>Managing in a Foreign Environment</vt:lpstr>
      <vt:lpstr>Cultural Environment of International Business</vt:lpstr>
      <vt:lpstr>Clustering Nations Approach</vt:lpstr>
      <vt:lpstr>Managerial Values</vt:lpstr>
      <vt:lpstr>Sources of Managerial Talent </vt:lpstr>
      <vt:lpstr>Advantages of Different Sources for Overseas Managers </vt:lpstr>
      <vt:lpstr>SOME OF THE LARGEST U.S. MULTINATIONALS</vt:lpstr>
      <vt:lpstr>6 Major Reasons for American Expatriate Failures in Foreign Environment</vt:lpstr>
      <vt:lpstr>Selection Methods</vt:lpstr>
      <vt:lpstr>PowerPoint Presentation</vt:lpstr>
      <vt:lpstr>Preparing for an International Assignment</vt:lpstr>
      <vt:lpstr>Cultural Shock</vt:lpstr>
      <vt:lpstr>Special Considerations</vt:lpstr>
      <vt:lpstr>Recruitment</vt:lpstr>
      <vt:lpstr>Selection</vt:lpstr>
      <vt:lpstr>Training Issues</vt:lpstr>
      <vt:lpstr>Compensation</vt:lpstr>
      <vt:lpstr>Expatriate Compensation</vt:lpstr>
      <vt:lpstr>Compensation of Expatriate Managers</vt:lpstr>
      <vt:lpstr>Compensation Elements of an Expatriate</vt:lpstr>
      <vt:lpstr>The Price of an Expatriate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164</cp:revision>
  <cp:lastPrinted>2018-07-09T15:27:01Z</cp:lastPrinted>
  <dcterms:created xsi:type="dcterms:W3CDTF">2002-10-07T19:43:58Z</dcterms:created>
  <dcterms:modified xsi:type="dcterms:W3CDTF">2020-08-05T07:50:48Z</dcterms:modified>
</cp:coreProperties>
</file>