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8" r:id="rId12"/>
  </p:sldIdLst>
  <p:sldSz cx="18288000" cy="10287000"/>
  <p:notesSz cx="6858000" cy="9144000"/>
  <p:embeddedFontLst>
    <p:embeddedFont>
      <p:font typeface="Inter" panose="020B0604020202020204" charset="0"/>
      <p:regular r:id="rId14"/>
    </p:embeddedFont>
    <p:embeddedFont>
      <p:font typeface="Poppins Bold" panose="020B0604020202020204" charset="0"/>
      <p:regular r:id="rId1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–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979" autoAdjust="0"/>
    <p:restoredTop sz="88456" autoAdjust="0"/>
  </p:normalViewPr>
  <p:slideViewPr>
    <p:cSldViewPr>
      <p:cViewPr varScale="1">
        <p:scale>
          <a:sx n="56" d="100"/>
          <a:sy n="56" d="100"/>
        </p:scale>
        <p:origin x="869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4" Type="http://schemas.openxmlformats.org/officeDocument/2006/relationships/image" Target="../media/image2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74F129-2713-4287-A5CF-7290976237AD}" type="doc">
      <dgm:prSet loTypeId="urn:microsoft.com/office/officeart/2005/8/layout/target3" loCatId="relationship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A87B98AA-8511-40E1-8E00-6EAC594EE321}">
      <dgm:prSet custT="1"/>
      <dgm:spPr/>
      <dgm:t>
        <a:bodyPr/>
        <a:lstStyle/>
        <a:p>
          <a:r>
            <a:rPr lang="en-GB" sz="3600" dirty="0">
              <a:latin typeface="Arial" panose="020B0604020202020204" pitchFamily="34" charset="0"/>
              <a:cs typeface="Arial" panose="020B0604020202020204" pitchFamily="34" charset="0"/>
            </a:rPr>
            <a:t>Presentation of Street Shine Wash</a:t>
          </a:r>
        </a:p>
      </dgm:t>
    </dgm:pt>
    <dgm:pt modelId="{8A204B7B-C635-4567-8B05-A1DFC9334C50}" type="parTrans" cxnId="{27BB5E1E-3B9E-475F-81D6-385172B1D1B8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55E4D83-D431-40DA-9B55-1C4D6B995BDE}" type="sibTrans" cxnId="{27BB5E1E-3B9E-475F-81D6-385172B1D1B8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9C62839-15D1-4432-B86D-4B83DC3230C8}">
      <dgm:prSet custT="1"/>
      <dgm:spPr/>
      <dgm:t>
        <a:bodyPr/>
        <a:lstStyle/>
        <a:p>
          <a:r>
            <a:rPr lang="en-GB" sz="3600" dirty="0">
              <a:latin typeface="Arial" panose="020B0604020202020204" pitchFamily="34" charset="0"/>
              <a:cs typeface="Arial" panose="020B0604020202020204" pitchFamily="34" charset="0"/>
            </a:rPr>
            <a:t>It is a kerbside, council-approved, and eco-friendly car wash service</a:t>
          </a:r>
        </a:p>
      </dgm:t>
    </dgm:pt>
    <dgm:pt modelId="{50F2BA8C-8C1C-497E-83BA-F006F8A123EC}" type="parTrans" cxnId="{78276C65-D90D-40D9-9D3A-76BE33A1E6A1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95BD609-2888-4C1F-ADD7-E6FCA9425AEF}" type="sibTrans" cxnId="{78276C65-D90D-40D9-9D3A-76BE33A1E6A1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6AB34E1-C52A-4383-ACE3-67196FF06D86}">
      <dgm:prSet custT="1"/>
      <dgm:spPr/>
      <dgm:t>
        <a:bodyPr/>
        <a:lstStyle/>
        <a:p>
          <a:r>
            <a:rPr lang="en-GB" sz="3600" dirty="0">
              <a:latin typeface="Arial" panose="020B0604020202020204" pitchFamily="34" charset="0"/>
              <a:cs typeface="Arial" panose="020B0604020202020204" pitchFamily="34" charset="0"/>
            </a:rPr>
            <a:t>Serves the upcoming urban UK communities</a:t>
          </a:r>
        </a:p>
      </dgm:t>
    </dgm:pt>
    <dgm:pt modelId="{CD122ED6-BFA7-444D-BCAE-C6BB3F6C42E6}" type="parTrans" cxnId="{88BEB7DF-B638-46FC-9960-FF5DFB3CB79E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9B2397C-4ABB-4371-9B84-ED65101A83A8}" type="sibTrans" cxnId="{88BEB7DF-B638-46FC-9960-FF5DFB3CB79E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0438F7B-E4D5-441E-AB97-329FD1F2B0BF}" type="pres">
      <dgm:prSet presAssocID="{4174F129-2713-4287-A5CF-7290976237AD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52534D09-6002-4C86-97DD-5AE66EEF4030}" type="pres">
      <dgm:prSet presAssocID="{A87B98AA-8511-40E1-8E00-6EAC594EE321}" presName="circle1" presStyleLbl="node1" presStyleIdx="0" presStyleCnt="3"/>
      <dgm:spPr/>
    </dgm:pt>
    <dgm:pt modelId="{8C1CB8E5-F091-408E-A97C-568168B7F2AE}" type="pres">
      <dgm:prSet presAssocID="{A87B98AA-8511-40E1-8E00-6EAC594EE321}" presName="space" presStyleCnt="0"/>
      <dgm:spPr/>
    </dgm:pt>
    <dgm:pt modelId="{283627B6-8506-4C90-9F93-ADD6485ED872}" type="pres">
      <dgm:prSet presAssocID="{A87B98AA-8511-40E1-8E00-6EAC594EE321}" presName="rect1" presStyleLbl="alignAcc1" presStyleIdx="0" presStyleCnt="3"/>
      <dgm:spPr/>
    </dgm:pt>
    <dgm:pt modelId="{958C2884-6CF9-4940-9E55-A6CEFD8DEA91}" type="pres">
      <dgm:prSet presAssocID="{B9C62839-15D1-4432-B86D-4B83DC3230C8}" presName="vertSpace2" presStyleLbl="node1" presStyleIdx="0" presStyleCnt="3"/>
      <dgm:spPr/>
    </dgm:pt>
    <dgm:pt modelId="{718A9979-8FFE-46A5-9C69-1CE6BECFF1D5}" type="pres">
      <dgm:prSet presAssocID="{B9C62839-15D1-4432-B86D-4B83DC3230C8}" presName="circle2" presStyleLbl="node1" presStyleIdx="1" presStyleCnt="3"/>
      <dgm:spPr/>
    </dgm:pt>
    <dgm:pt modelId="{F12056C8-0F12-47EF-AFEC-D3EFBE3CF131}" type="pres">
      <dgm:prSet presAssocID="{B9C62839-15D1-4432-B86D-4B83DC3230C8}" presName="rect2" presStyleLbl="alignAcc1" presStyleIdx="1" presStyleCnt="3"/>
      <dgm:spPr/>
    </dgm:pt>
    <dgm:pt modelId="{C0A214CC-04E0-4678-A162-7BA31B043065}" type="pres">
      <dgm:prSet presAssocID="{46AB34E1-C52A-4383-ACE3-67196FF06D86}" presName="vertSpace3" presStyleLbl="node1" presStyleIdx="1" presStyleCnt="3"/>
      <dgm:spPr/>
    </dgm:pt>
    <dgm:pt modelId="{9FA5CDFE-24D1-46F6-8C06-5E5951D7951D}" type="pres">
      <dgm:prSet presAssocID="{46AB34E1-C52A-4383-ACE3-67196FF06D86}" presName="circle3" presStyleLbl="node1" presStyleIdx="2" presStyleCnt="3"/>
      <dgm:spPr/>
    </dgm:pt>
    <dgm:pt modelId="{D7863566-1C7C-4725-997B-3AFDF5002AA2}" type="pres">
      <dgm:prSet presAssocID="{46AB34E1-C52A-4383-ACE3-67196FF06D86}" presName="rect3" presStyleLbl="alignAcc1" presStyleIdx="2" presStyleCnt="3" custLinFactNeighborX="48" custLinFactNeighborY="-2393"/>
      <dgm:spPr/>
    </dgm:pt>
    <dgm:pt modelId="{12B89779-D7E0-4779-AB96-8E02ADC56C43}" type="pres">
      <dgm:prSet presAssocID="{A87B98AA-8511-40E1-8E00-6EAC594EE321}" presName="rect1ParTxNoCh" presStyleLbl="alignAcc1" presStyleIdx="2" presStyleCnt="3">
        <dgm:presLayoutVars>
          <dgm:chMax val="1"/>
          <dgm:bulletEnabled val="1"/>
        </dgm:presLayoutVars>
      </dgm:prSet>
      <dgm:spPr/>
    </dgm:pt>
    <dgm:pt modelId="{0B3F39D2-1D04-4028-B1FB-C4FA336C9062}" type="pres">
      <dgm:prSet presAssocID="{B9C62839-15D1-4432-B86D-4B83DC3230C8}" presName="rect2ParTxNoCh" presStyleLbl="alignAcc1" presStyleIdx="2" presStyleCnt="3">
        <dgm:presLayoutVars>
          <dgm:chMax val="1"/>
          <dgm:bulletEnabled val="1"/>
        </dgm:presLayoutVars>
      </dgm:prSet>
      <dgm:spPr/>
    </dgm:pt>
    <dgm:pt modelId="{F3D50488-2465-4B65-B5B6-7D94E63DB2B6}" type="pres">
      <dgm:prSet presAssocID="{46AB34E1-C52A-4383-ACE3-67196FF06D86}" presName="rect3ParTxNoCh" presStyleLbl="alignAcc1" presStyleIdx="2" presStyleCnt="3">
        <dgm:presLayoutVars>
          <dgm:chMax val="1"/>
          <dgm:bulletEnabled val="1"/>
        </dgm:presLayoutVars>
      </dgm:prSet>
      <dgm:spPr/>
    </dgm:pt>
  </dgm:ptLst>
  <dgm:cxnLst>
    <dgm:cxn modelId="{27BB5E1E-3B9E-475F-81D6-385172B1D1B8}" srcId="{4174F129-2713-4287-A5CF-7290976237AD}" destId="{A87B98AA-8511-40E1-8E00-6EAC594EE321}" srcOrd="0" destOrd="0" parTransId="{8A204B7B-C635-4567-8B05-A1DFC9334C50}" sibTransId="{A55E4D83-D431-40DA-9B55-1C4D6B995BDE}"/>
    <dgm:cxn modelId="{3093F439-CFDA-47E9-93AA-62DC4DEDEBAF}" type="presOf" srcId="{A87B98AA-8511-40E1-8E00-6EAC594EE321}" destId="{12B89779-D7E0-4779-AB96-8E02ADC56C43}" srcOrd="1" destOrd="0" presId="urn:microsoft.com/office/officeart/2005/8/layout/target3"/>
    <dgm:cxn modelId="{3FAF693D-4A90-4C46-95E0-63F2A30948AF}" type="presOf" srcId="{A87B98AA-8511-40E1-8E00-6EAC594EE321}" destId="{283627B6-8506-4C90-9F93-ADD6485ED872}" srcOrd="0" destOrd="0" presId="urn:microsoft.com/office/officeart/2005/8/layout/target3"/>
    <dgm:cxn modelId="{78276C65-D90D-40D9-9D3A-76BE33A1E6A1}" srcId="{4174F129-2713-4287-A5CF-7290976237AD}" destId="{B9C62839-15D1-4432-B86D-4B83DC3230C8}" srcOrd="1" destOrd="0" parTransId="{50F2BA8C-8C1C-497E-83BA-F006F8A123EC}" sibTransId="{B95BD609-2888-4C1F-ADD7-E6FCA9425AEF}"/>
    <dgm:cxn modelId="{B2BEF465-9526-4148-BF0B-3231DCD6EA6B}" type="presOf" srcId="{46AB34E1-C52A-4383-ACE3-67196FF06D86}" destId="{F3D50488-2465-4B65-B5B6-7D94E63DB2B6}" srcOrd="1" destOrd="0" presId="urn:microsoft.com/office/officeart/2005/8/layout/target3"/>
    <dgm:cxn modelId="{2EECA06D-FCD6-4E8C-BDB9-6B4FC7AA87AD}" type="presOf" srcId="{B9C62839-15D1-4432-B86D-4B83DC3230C8}" destId="{F12056C8-0F12-47EF-AFEC-D3EFBE3CF131}" srcOrd="0" destOrd="0" presId="urn:microsoft.com/office/officeart/2005/8/layout/target3"/>
    <dgm:cxn modelId="{A5F3217E-35D5-45BC-87D0-F86AAB37923D}" type="presOf" srcId="{4174F129-2713-4287-A5CF-7290976237AD}" destId="{A0438F7B-E4D5-441E-AB97-329FD1F2B0BF}" srcOrd="0" destOrd="0" presId="urn:microsoft.com/office/officeart/2005/8/layout/target3"/>
    <dgm:cxn modelId="{709AE597-062D-4935-A68C-E83E57FF0102}" type="presOf" srcId="{46AB34E1-C52A-4383-ACE3-67196FF06D86}" destId="{D7863566-1C7C-4725-997B-3AFDF5002AA2}" srcOrd="0" destOrd="0" presId="urn:microsoft.com/office/officeart/2005/8/layout/target3"/>
    <dgm:cxn modelId="{5568A0DA-2867-4CA2-BE73-74E3343A6AFE}" type="presOf" srcId="{B9C62839-15D1-4432-B86D-4B83DC3230C8}" destId="{0B3F39D2-1D04-4028-B1FB-C4FA336C9062}" srcOrd="1" destOrd="0" presId="urn:microsoft.com/office/officeart/2005/8/layout/target3"/>
    <dgm:cxn modelId="{88BEB7DF-B638-46FC-9960-FF5DFB3CB79E}" srcId="{4174F129-2713-4287-A5CF-7290976237AD}" destId="{46AB34E1-C52A-4383-ACE3-67196FF06D86}" srcOrd="2" destOrd="0" parTransId="{CD122ED6-BFA7-444D-BCAE-C6BB3F6C42E6}" sibTransId="{49B2397C-4ABB-4371-9B84-ED65101A83A8}"/>
    <dgm:cxn modelId="{F8384270-3E3F-4D7B-AAAE-5595F6C7246C}" type="presParOf" srcId="{A0438F7B-E4D5-441E-AB97-329FD1F2B0BF}" destId="{52534D09-6002-4C86-97DD-5AE66EEF4030}" srcOrd="0" destOrd="0" presId="urn:microsoft.com/office/officeart/2005/8/layout/target3"/>
    <dgm:cxn modelId="{07EF946E-A2C8-458C-9575-D2F5F43A5413}" type="presParOf" srcId="{A0438F7B-E4D5-441E-AB97-329FD1F2B0BF}" destId="{8C1CB8E5-F091-408E-A97C-568168B7F2AE}" srcOrd="1" destOrd="0" presId="urn:microsoft.com/office/officeart/2005/8/layout/target3"/>
    <dgm:cxn modelId="{7B1EFDA9-1764-4A39-B3F9-72C375EA8358}" type="presParOf" srcId="{A0438F7B-E4D5-441E-AB97-329FD1F2B0BF}" destId="{283627B6-8506-4C90-9F93-ADD6485ED872}" srcOrd="2" destOrd="0" presId="urn:microsoft.com/office/officeart/2005/8/layout/target3"/>
    <dgm:cxn modelId="{6E30387A-1C6A-428C-A5FB-6D6AC0E26B07}" type="presParOf" srcId="{A0438F7B-E4D5-441E-AB97-329FD1F2B0BF}" destId="{958C2884-6CF9-4940-9E55-A6CEFD8DEA91}" srcOrd="3" destOrd="0" presId="urn:microsoft.com/office/officeart/2005/8/layout/target3"/>
    <dgm:cxn modelId="{548B0260-5D14-4331-A1CE-8F97BA77F6BA}" type="presParOf" srcId="{A0438F7B-E4D5-441E-AB97-329FD1F2B0BF}" destId="{718A9979-8FFE-46A5-9C69-1CE6BECFF1D5}" srcOrd="4" destOrd="0" presId="urn:microsoft.com/office/officeart/2005/8/layout/target3"/>
    <dgm:cxn modelId="{2F170AAC-EB31-4891-B34D-ECBF8D5AE68D}" type="presParOf" srcId="{A0438F7B-E4D5-441E-AB97-329FD1F2B0BF}" destId="{F12056C8-0F12-47EF-AFEC-D3EFBE3CF131}" srcOrd="5" destOrd="0" presId="urn:microsoft.com/office/officeart/2005/8/layout/target3"/>
    <dgm:cxn modelId="{A98C8071-353E-49B3-A420-B3DFDAD385F0}" type="presParOf" srcId="{A0438F7B-E4D5-441E-AB97-329FD1F2B0BF}" destId="{C0A214CC-04E0-4678-A162-7BA31B043065}" srcOrd="6" destOrd="0" presId="urn:microsoft.com/office/officeart/2005/8/layout/target3"/>
    <dgm:cxn modelId="{84F1CB34-ABC9-429F-A1BA-9CAA4CB581B6}" type="presParOf" srcId="{A0438F7B-E4D5-441E-AB97-329FD1F2B0BF}" destId="{9FA5CDFE-24D1-46F6-8C06-5E5951D7951D}" srcOrd="7" destOrd="0" presId="urn:microsoft.com/office/officeart/2005/8/layout/target3"/>
    <dgm:cxn modelId="{2CC819C2-70E3-47B8-B2FA-49B7B9234A0A}" type="presParOf" srcId="{A0438F7B-E4D5-441E-AB97-329FD1F2B0BF}" destId="{D7863566-1C7C-4725-997B-3AFDF5002AA2}" srcOrd="8" destOrd="0" presId="urn:microsoft.com/office/officeart/2005/8/layout/target3"/>
    <dgm:cxn modelId="{C3927A5B-FD42-46DB-BDB8-BCCB894B75A5}" type="presParOf" srcId="{A0438F7B-E4D5-441E-AB97-329FD1F2B0BF}" destId="{12B89779-D7E0-4779-AB96-8E02ADC56C43}" srcOrd="9" destOrd="0" presId="urn:microsoft.com/office/officeart/2005/8/layout/target3"/>
    <dgm:cxn modelId="{79713D21-8390-41FE-8751-E51F399D9D65}" type="presParOf" srcId="{A0438F7B-E4D5-441E-AB97-329FD1F2B0BF}" destId="{0B3F39D2-1D04-4028-B1FB-C4FA336C9062}" srcOrd="10" destOrd="0" presId="urn:microsoft.com/office/officeart/2005/8/layout/target3"/>
    <dgm:cxn modelId="{EC5FA938-F369-46EB-85A5-B28C5326EDF3}" type="presParOf" srcId="{A0438F7B-E4D5-441E-AB97-329FD1F2B0BF}" destId="{F3D50488-2465-4B65-B5B6-7D94E63DB2B6}" srcOrd="11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19EE2C8-4FFA-486D-8DCF-742520153072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2BD9302E-1929-45EF-9B58-E498FB6CBD1C}">
      <dgm:prSet custT="1"/>
      <dgm:spPr/>
      <dgm:t>
        <a:bodyPr/>
        <a:lstStyle/>
        <a:p>
          <a:r>
            <a:rPr lang="en-GB" sz="3600" dirty="0">
              <a:latin typeface="Arial" panose="020B0604020202020204" pitchFamily="34" charset="0"/>
              <a:cs typeface="Arial" panose="020B0604020202020204" pitchFamily="34" charset="0"/>
            </a:rPr>
            <a:t>More than 60% of adult UK urban residents lack a private driveway (Poultney, 2026)</a:t>
          </a:r>
        </a:p>
      </dgm:t>
    </dgm:pt>
    <dgm:pt modelId="{0909CFB7-0EA5-479A-9D99-8059D063919B}" type="parTrans" cxnId="{92B74609-74F0-410D-966D-9F8EB7C95E1E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AFAE410-8BA6-4E24-81CC-F99CC0F504EA}" type="sibTrans" cxnId="{92B74609-74F0-410D-966D-9F8EB7C95E1E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C3C3836-2BA7-4769-8D2A-7A964A5B724D}">
      <dgm:prSet custT="1"/>
      <dgm:spPr/>
      <dgm:t>
        <a:bodyPr/>
        <a:lstStyle/>
        <a:p>
          <a:r>
            <a:rPr lang="en-GB" sz="3600" dirty="0">
              <a:latin typeface="Arial" panose="020B0604020202020204" pitchFamily="34" charset="0"/>
              <a:cs typeface="Arial" panose="020B0604020202020204" pitchFamily="34" charset="0"/>
            </a:rPr>
            <a:t>Conventional car wash technologies consume more than 150 litres of water per wash (Firmansyah </a:t>
          </a:r>
          <a:r>
            <a:rPr lang="en-GB" sz="3600" i="1" dirty="0">
              <a:latin typeface="Arial" panose="020B0604020202020204" pitchFamily="34" charset="0"/>
              <a:cs typeface="Arial" panose="020B0604020202020204" pitchFamily="34" charset="0"/>
            </a:rPr>
            <a:t>et al.</a:t>
          </a:r>
          <a:r>
            <a:rPr lang="en-GB" sz="3600" dirty="0">
              <a:latin typeface="Arial" panose="020B0604020202020204" pitchFamily="34" charset="0"/>
              <a:cs typeface="Arial" panose="020B0604020202020204" pitchFamily="34" charset="0"/>
            </a:rPr>
            <a:t>, 2025)</a:t>
          </a:r>
        </a:p>
      </dgm:t>
    </dgm:pt>
    <dgm:pt modelId="{59BCA284-F4B4-4258-A461-D96E4FC820E7}" type="parTrans" cxnId="{84F96548-EDC0-4569-AD14-9257579B3C08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EC6CBF5-F536-446A-9980-6A7F37BFAA8F}" type="sibTrans" cxnId="{84F96548-EDC0-4569-AD14-9257579B3C08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D8B063A-7615-4C62-9260-7A00E25773F4}" type="pres">
      <dgm:prSet presAssocID="{619EE2C8-4FFA-486D-8DCF-742520153072}" presName="linear" presStyleCnt="0">
        <dgm:presLayoutVars>
          <dgm:animLvl val="lvl"/>
          <dgm:resizeHandles val="exact"/>
        </dgm:presLayoutVars>
      </dgm:prSet>
      <dgm:spPr/>
    </dgm:pt>
    <dgm:pt modelId="{DD33ECC3-2101-4374-B9D4-02EFE26F90C1}" type="pres">
      <dgm:prSet presAssocID="{2BD9302E-1929-45EF-9B58-E498FB6CBD1C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BAA124B-84C1-46BF-8D5C-A2D68E672919}" type="pres">
      <dgm:prSet presAssocID="{5AFAE410-8BA6-4E24-81CC-F99CC0F504EA}" presName="spacer" presStyleCnt="0"/>
      <dgm:spPr/>
    </dgm:pt>
    <dgm:pt modelId="{71ED836B-15B2-4C95-88BC-80037BEA8B0B}" type="pres">
      <dgm:prSet presAssocID="{7C3C3836-2BA7-4769-8D2A-7A964A5B724D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891C5D04-92D5-407B-BE5C-05C030FB4A48}" type="presOf" srcId="{7C3C3836-2BA7-4769-8D2A-7A964A5B724D}" destId="{71ED836B-15B2-4C95-88BC-80037BEA8B0B}" srcOrd="0" destOrd="0" presId="urn:microsoft.com/office/officeart/2005/8/layout/vList2"/>
    <dgm:cxn modelId="{92B74609-74F0-410D-966D-9F8EB7C95E1E}" srcId="{619EE2C8-4FFA-486D-8DCF-742520153072}" destId="{2BD9302E-1929-45EF-9B58-E498FB6CBD1C}" srcOrd="0" destOrd="0" parTransId="{0909CFB7-0EA5-479A-9D99-8059D063919B}" sibTransId="{5AFAE410-8BA6-4E24-81CC-F99CC0F504EA}"/>
    <dgm:cxn modelId="{84F96548-EDC0-4569-AD14-9257579B3C08}" srcId="{619EE2C8-4FFA-486D-8DCF-742520153072}" destId="{7C3C3836-2BA7-4769-8D2A-7A964A5B724D}" srcOrd="1" destOrd="0" parTransId="{59BCA284-F4B4-4258-A461-D96E4FC820E7}" sibTransId="{FEC6CBF5-F536-446A-9980-6A7F37BFAA8F}"/>
    <dgm:cxn modelId="{9013DD9D-9D54-4001-8BB8-F55BAE91310E}" type="presOf" srcId="{2BD9302E-1929-45EF-9B58-E498FB6CBD1C}" destId="{DD33ECC3-2101-4374-B9D4-02EFE26F90C1}" srcOrd="0" destOrd="0" presId="urn:microsoft.com/office/officeart/2005/8/layout/vList2"/>
    <dgm:cxn modelId="{62BCA3B1-32DA-4679-9581-72F0B822E248}" type="presOf" srcId="{619EE2C8-4FFA-486D-8DCF-742520153072}" destId="{FD8B063A-7615-4C62-9260-7A00E25773F4}" srcOrd="0" destOrd="0" presId="urn:microsoft.com/office/officeart/2005/8/layout/vList2"/>
    <dgm:cxn modelId="{FEACE858-9C04-47B6-B370-A3A40D2138D1}" type="presParOf" srcId="{FD8B063A-7615-4C62-9260-7A00E25773F4}" destId="{DD33ECC3-2101-4374-B9D4-02EFE26F90C1}" srcOrd="0" destOrd="0" presId="urn:microsoft.com/office/officeart/2005/8/layout/vList2"/>
    <dgm:cxn modelId="{1DE56B2A-BF1E-40F4-BE4B-5D8E69E5CB37}" type="presParOf" srcId="{FD8B063A-7615-4C62-9260-7A00E25773F4}" destId="{EBAA124B-84C1-46BF-8D5C-A2D68E672919}" srcOrd="1" destOrd="0" presId="urn:microsoft.com/office/officeart/2005/8/layout/vList2"/>
    <dgm:cxn modelId="{ADE60F5E-D1D9-4562-A938-4D484C9764E4}" type="presParOf" srcId="{FD8B063A-7615-4C62-9260-7A00E25773F4}" destId="{71ED836B-15B2-4C95-88BC-80037BEA8B0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BE24CEE-CDC3-4848-84F0-9A91A0A1C852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GB"/>
        </a:p>
      </dgm:t>
    </dgm:pt>
    <dgm:pt modelId="{954794FA-9733-44DE-B77E-57E6C6DE8710}">
      <dgm:prSet custT="1"/>
      <dgm:spPr/>
      <dgm:t>
        <a:bodyPr/>
        <a:lstStyle/>
        <a:p>
          <a:r>
            <a:rPr lang="en-GB" sz="3200" dirty="0">
              <a:latin typeface="Arial" panose="020B0604020202020204" pitchFamily="34" charset="0"/>
              <a:cs typeface="Arial" panose="020B0604020202020204" pitchFamily="34" charset="0"/>
            </a:rPr>
            <a:t>Principal USP incorporates kerbside legality in the form of council-approved operating bays.</a:t>
          </a:r>
        </a:p>
      </dgm:t>
    </dgm:pt>
    <dgm:pt modelId="{5FFB93BD-128D-4AFC-906F-A6787B1C88B3}" type="parTrans" cxnId="{0FF6534B-7500-4E6D-8909-9329140BC96F}">
      <dgm:prSet/>
      <dgm:spPr/>
      <dgm:t>
        <a:bodyPr/>
        <a:lstStyle/>
        <a:p>
          <a:endParaRPr lang="en-GB" sz="4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D49EEFE-4E6F-4600-A64D-F69F83ED24C5}" type="sibTrans" cxnId="{0FF6534B-7500-4E6D-8909-9329140BC96F}">
      <dgm:prSet/>
      <dgm:spPr/>
      <dgm:t>
        <a:bodyPr/>
        <a:lstStyle/>
        <a:p>
          <a:endParaRPr lang="en-GB" sz="4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085BB0D-CD42-4A1D-B4D5-A4CF5BBD2BC8}">
      <dgm:prSet custT="1"/>
      <dgm:spPr/>
      <dgm:t>
        <a:bodyPr/>
        <a:lstStyle/>
        <a:p>
          <a:r>
            <a:rPr lang="en-GB" sz="3200" dirty="0">
              <a:latin typeface="Arial" panose="020B0604020202020204" pitchFamily="34" charset="0"/>
              <a:cs typeface="Arial" panose="020B0604020202020204" pitchFamily="34" charset="0"/>
            </a:rPr>
            <a:t>AI-remedy car condition scanning by securing the customer</a:t>
          </a:r>
        </a:p>
      </dgm:t>
    </dgm:pt>
    <dgm:pt modelId="{54E57C9C-57D9-496D-8035-2B3DABA380C7}" type="parTrans" cxnId="{193BBE5A-B7CF-4FA5-A8E3-A0457316E633}">
      <dgm:prSet/>
      <dgm:spPr/>
      <dgm:t>
        <a:bodyPr/>
        <a:lstStyle/>
        <a:p>
          <a:endParaRPr lang="en-GB" sz="4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C9280FF-27C2-443C-B41D-6DEE6F0F5AB3}" type="sibTrans" cxnId="{193BBE5A-B7CF-4FA5-A8E3-A0457316E633}">
      <dgm:prSet/>
      <dgm:spPr/>
      <dgm:t>
        <a:bodyPr/>
        <a:lstStyle/>
        <a:p>
          <a:endParaRPr lang="en-GB" sz="4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F8509F5-EA11-4B81-ABDF-3AA1136245A8}">
      <dgm:prSet custT="1"/>
      <dgm:spPr/>
      <dgm:t>
        <a:bodyPr/>
        <a:lstStyle/>
        <a:p>
          <a:r>
            <a:rPr lang="en-GB" sz="3200" dirty="0">
              <a:latin typeface="Arial" panose="020B0604020202020204" pitchFamily="34" charset="0"/>
              <a:cs typeface="Arial" panose="020B0604020202020204" pitchFamily="34" charset="0"/>
            </a:rPr>
            <a:t>Ultra-low-water technology with a water use of less than 5 litres per wash</a:t>
          </a:r>
        </a:p>
      </dgm:t>
    </dgm:pt>
    <dgm:pt modelId="{55481562-E92F-4398-8BE7-1986D3750003}" type="parTrans" cxnId="{58D6DA92-BAE1-4C85-A96A-3A2FD0200BEB}">
      <dgm:prSet/>
      <dgm:spPr/>
      <dgm:t>
        <a:bodyPr/>
        <a:lstStyle/>
        <a:p>
          <a:endParaRPr lang="en-GB" sz="4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40A993-E719-4167-88E4-CABCEA117F0F}" type="sibTrans" cxnId="{58D6DA92-BAE1-4C85-A96A-3A2FD0200BEB}">
      <dgm:prSet/>
      <dgm:spPr/>
      <dgm:t>
        <a:bodyPr/>
        <a:lstStyle/>
        <a:p>
          <a:endParaRPr lang="en-GB" sz="4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E712A30-44F4-4D7C-9B2F-794F210617D2}" type="pres">
      <dgm:prSet presAssocID="{3BE24CEE-CDC3-4848-84F0-9A91A0A1C852}" presName="linear" presStyleCnt="0">
        <dgm:presLayoutVars>
          <dgm:dir/>
          <dgm:animLvl val="lvl"/>
          <dgm:resizeHandles val="exact"/>
        </dgm:presLayoutVars>
      </dgm:prSet>
      <dgm:spPr/>
    </dgm:pt>
    <dgm:pt modelId="{40735A5B-1841-4166-954E-51E02CC18A3D}" type="pres">
      <dgm:prSet presAssocID="{954794FA-9733-44DE-B77E-57E6C6DE8710}" presName="parentLin" presStyleCnt="0"/>
      <dgm:spPr/>
    </dgm:pt>
    <dgm:pt modelId="{33B454CA-3C4A-4738-9942-7FFF7BD23676}" type="pres">
      <dgm:prSet presAssocID="{954794FA-9733-44DE-B77E-57E6C6DE8710}" presName="parentLeftMargin" presStyleLbl="node1" presStyleIdx="0" presStyleCnt="3"/>
      <dgm:spPr/>
    </dgm:pt>
    <dgm:pt modelId="{D6F2E2DE-660A-4105-B287-0EC9703DF586}" type="pres">
      <dgm:prSet presAssocID="{954794FA-9733-44DE-B77E-57E6C6DE8710}" presName="parentText" presStyleLbl="node1" presStyleIdx="0" presStyleCnt="3" custLinFactNeighborX="-27827" custLinFactNeighborY="11128">
        <dgm:presLayoutVars>
          <dgm:chMax val="0"/>
          <dgm:bulletEnabled val="1"/>
        </dgm:presLayoutVars>
      </dgm:prSet>
      <dgm:spPr/>
    </dgm:pt>
    <dgm:pt modelId="{B10BCE6C-CC09-4C2D-A5C3-036ACD3B0ED9}" type="pres">
      <dgm:prSet presAssocID="{954794FA-9733-44DE-B77E-57E6C6DE8710}" presName="negativeSpace" presStyleCnt="0"/>
      <dgm:spPr/>
    </dgm:pt>
    <dgm:pt modelId="{CD35E005-8F08-4C69-B6D5-356D21ECB383}" type="pres">
      <dgm:prSet presAssocID="{954794FA-9733-44DE-B77E-57E6C6DE8710}" presName="childText" presStyleLbl="conFgAcc1" presStyleIdx="0" presStyleCnt="3">
        <dgm:presLayoutVars>
          <dgm:bulletEnabled val="1"/>
        </dgm:presLayoutVars>
      </dgm:prSet>
      <dgm:spPr/>
    </dgm:pt>
    <dgm:pt modelId="{CBEDB953-431F-43B3-9A72-640C82120F9F}" type="pres">
      <dgm:prSet presAssocID="{BD49EEFE-4E6F-4600-A64D-F69F83ED24C5}" presName="spaceBetweenRectangles" presStyleCnt="0"/>
      <dgm:spPr/>
    </dgm:pt>
    <dgm:pt modelId="{4AE7B2E1-B841-4C00-BCA1-7E500C7C900E}" type="pres">
      <dgm:prSet presAssocID="{6085BB0D-CD42-4A1D-B4D5-A4CF5BBD2BC8}" presName="parentLin" presStyleCnt="0"/>
      <dgm:spPr/>
    </dgm:pt>
    <dgm:pt modelId="{3C2ABF96-D704-4E88-B271-5718BDCC6B57}" type="pres">
      <dgm:prSet presAssocID="{6085BB0D-CD42-4A1D-B4D5-A4CF5BBD2BC8}" presName="parentLeftMargin" presStyleLbl="node1" presStyleIdx="0" presStyleCnt="3"/>
      <dgm:spPr/>
    </dgm:pt>
    <dgm:pt modelId="{C8A6DC11-7D59-4905-BB57-8DF0808E0732}" type="pres">
      <dgm:prSet presAssocID="{6085BB0D-CD42-4A1D-B4D5-A4CF5BBD2BC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EA84465-2CB2-4CB5-AD90-7D2EC512CF6D}" type="pres">
      <dgm:prSet presAssocID="{6085BB0D-CD42-4A1D-B4D5-A4CF5BBD2BC8}" presName="negativeSpace" presStyleCnt="0"/>
      <dgm:spPr/>
    </dgm:pt>
    <dgm:pt modelId="{D484D453-DDB2-4B24-9580-339641083F66}" type="pres">
      <dgm:prSet presAssocID="{6085BB0D-CD42-4A1D-B4D5-A4CF5BBD2BC8}" presName="childText" presStyleLbl="conFgAcc1" presStyleIdx="1" presStyleCnt="3">
        <dgm:presLayoutVars>
          <dgm:bulletEnabled val="1"/>
        </dgm:presLayoutVars>
      </dgm:prSet>
      <dgm:spPr/>
    </dgm:pt>
    <dgm:pt modelId="{355B9F2E-387B-4F69-8DDE-E0023FDD84F6}" type="pres">
      <dgm:prSet presAssocID="{BC9280FF-27C2-443C-B41D-6DEE6F0F5AB3}" presName="spaceBetweenRectangles" presStyleCnt="0"/>
      <dgm:spPr/>
    </dgm:pt>
    <dgm:pt modelId="{6DC780C1-5B8D-4383-96D0-E5C4657CD328}" type="pres">
      <dgm:prSet presAssocID="{7F8509F5-EA11-4B81-ABDF-3AA1136245A8}" presName="parentLin" presStyleCnt="0"/>
      <dgm:spPr/>
    </dgm:pt>
    <dgm:pt modelId="{F21068FE-4AD2-4461-9618-A24C98FA0CED}" type="pres">
      <dgm:prSet presAssocID="{7F8509F5-EA11-4B81-ABDF-3AA1136245A8}" presName="parentLeftMargin" presStyleLbl="node1" presStyleIdx="1" presStyleCnt="3"/>
      <dgm:spPr/>
    </dgm:pt>
    <dgm:pt modelId="{8FDC5E21-DD14-4AAB-B174-969C83EDA2BA}" type="pres">
      <dgm:prSet presAssocID="{7F8509F5-EA11-4B81-ABDF-3AA1136245A8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7BAEA840-0B9E-4195-9543-16F8B39936CB}" type="pres">
      <dgm:prSet presAssocID="{7F8509F5-EA11-4B81-ABDF-3AA1136245A8}" presName="negativeSpace" presStyleCnt="0"/>
      <dgm:spPr/>
    </dgm:pt>
    <dgm:pt modelId="{106BEC4D-CF2A-4DA1-84EF-5BC6A44FB61F}" type="pres">
      <dgm:prSet presAssocID="{7F8509F5-EA11-4B81-ABDF-3AA1136245A8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5B57B807-8A55-4713-B228-5AE1F21BEC84}" type="presOf" srcId="{954794FA-9733-44DE-B77E-57E6C6DE8710}" destId="{33B454CA-3C4A-4738-9942-7FFF7BD23676}" srcOrd="0" destOrd="0" presId="urn:microsoft.com/office/officeart/2005/8/layout/list1"/>
    <dgm:cxn modelId="{4ABDF21C-5057-4A96-90A5-6231262AEC5F}" type="presOf" srcId="{3BE24CEE-CDC3-4848-84F0-9A91A0A1C852}" destId="{AE712A30-44F4-4D7C-9B2F-794F210617D2}" srcOrd="0" destOrd="0" presId="urn:microsoft.com/office/officeart/2005/8/layout/list1"/>
    <dgm:cxn modelId="{9CBD213D-434D-491C-9744-F7481D5185D5}" type="presOf" srcId="{954794FA-9733-44DE-B77E-57E6C6DE8710}" destId="{D6F2E2DE-660A-4105-B287-0EC9703DF586}" srcOrd="1" destOrd="0" presId="urn:microsoft.com/office/officeart/2005/8/layout/list1"/>
    <dgm:cxn modelId="{5F8B795D-A7FB-4273-A456-CB92D210106B}" type="presOf" srcId="{6085BB0D-CD42-4A1D-B4D5-A4CF5BBD2BC8}" destId="{3C2ABF96-D704-4E88-B271-5718BDCC6B57}" srcOrd="0" destOrd="0" presId="urn:microsoft.com/office/officeart/2005/8/layout/list1"/>
    <dgm:cxn modelId="{4608EF43-39B7-4FA2-9616-8844F5E0FC3F}" type="presOf" srcId="{7F8509F5-EA11-4B81-ABDF-3AA1136245A8}" destId="{F21068FE-4AD2-4461-9618-A24C98FA0CED}" srcOrd="0" destOrd="0" presId="urn:microsoft.com/office/officeart/2005/8/layout/list1"/>
    <dgm:cxn modelId="{0FF6534B-7500-4E6D-8909-9329140BC96F}" srcId="{3BE24CEE-CDC3-4848-84F0-9A91A0A1C852}" destId="{954794FA-9733-44DE-B77E-57E6C6DE8710}" srcOrd="0" destOrd="0" parTransId="{5FFB93BD-128D-4AFC-906F-A6787B1C88B3}" sibTransId="{BD49EEFE-4E6F-4600-A64D-F69F83ED24C5}"/>
    <dgm:cxn modelId="{7B9A186F-0CBD-4F0D-A0CB-BCC2B15467F7}" type="presOf" srcId="{7F8509F5-EA11-4B81-ABDF-3AA1136245A8}" destId="{8FDC5E21-DD14-4AAB-B174-969C83EDA2BA}" srcOrd="1" destOrd="0" presId="urn:microsoft.com/office/officeart/2005/8/layout/list1"/>
    <dgm:cxn modelId="{193BBE5A-B7CF-4FA5-A8E3-A0457316E633}" srcId="{3BE24CEE-CDC3-4848-84F0-9A91A0A1C852}" destId="{6085BB0D-CD42-4A1D-B4D5-A4CF5BBD2BC8}" srcOrd="1" destOrd="0" parTransId="{54E57C9C-57D9-496D-8035-2B3DABA380C7}" sibTransId="{BC9280FF-27C2-443C-B41D-6DEE6F0F5AB3}"/>
    <dgm:cxn modelId="{58D6DA92-BAE1-4C85-A96A-3A2FD0200BEB}" srcId="{3BE24CEE-CDC3-4848-84F0-9A91A0A1C852}" destId="{7F8509F5-EA11-4B81-ABDF-3AA1136245A8}" srcOrd="2" destOrd="0" parTransId="{55481562-E92F-4398-8BE7-1986D3750003}" sibTransId="{5E40A993-E719-4167-88E4-CABCEA117F0F}"/>
    <dgm:cxn modelId="{A3F58BBD-C19C-4BA0-A846-582CFA631A35}" type="presOf" srcId="{6085BB0D-CD42-4A1D-B4D5-A4CF5BBD2BC8}" destId="{C8A6DC11-7D59-4905-BB57-8DF0808E0732}" srcOrd="1" destOrd="0" presId="urn:microsoft.com/office/officeart/2005/8/layout/list1"/>
    <dgm:cxn modelId="{5C5B04C3-0168-4F99-93EB-2D31BA174317}" type="presParOf" srcId="{AE712A30-44F4-4D7C-9B2F-794F210617D2}" destId="{40735A5B-1841-4166-954E-51E02CC18A3D}" srcOrd="0" destOrd="0" presId="urn:microsoft.com/office/officeart/2005/8/layout/list1"/>
    <dgm:cxn modelId="{576C317D-74BC-4F78-B56F-F04270887E7A}" type="presParOf" srcId="{40735A5B-1841-4166-954E-51E02CC18A3D}" destId="{33B454CA-3C4A-4738-9942-7FFF7BD23676}" srcOrd="0" destOrd="0" presId="urn:microsoft.com/office/officeart/2005/8/layout/list1"/>
    <dgm:cxn modelId="{D22B12E3-66BE-46B8-9F94-C25E74F93127}" type="presParOf" srcId="{40735A5B-1841-4166-954E-51E02CC18A3D}" destId="{D6F2E2DE-660A-4105-B287-0EC9703DF586}" srcOrd="1" destOrd="0" presId="urn:microsoft.com/office/officeart/2005/8/layout/list1"/>
    <dgm:cxn modelId="{49C37348-38E4-4B1A-9E7A-78C5A17567F3}" type="presParOf" srcId="{AE712A30-44F4-4D7C-9B2F-794F210617D2}" destId="{B10BCE6C-CC09-4C2D-A5C3-036ACD3B0ED9}" srcOrd="1" destOrd="0" presId="urn:microsoft.com/office/officeart/2005/8/layout/list1"/>
    <dgm:cxn modelId="{90AD7A6F-9E68-48A7-AAAB-A9D7CA7863CA}" type="presParOf" srcId="{AE712A30-44F4-4D7C-9B2F-794F210617D2}" destId="{CD35E005-8F08-4C69-B6D5-356D21ECB383}" srcOrd="2" destOrd="0" presId="urn:microsoft.com/office/officeart/2005/8/layout/list1"/>
    <dgm:cxn modelId="{53217827-293A-4ED8-B3E7-D6BB60E847BC}" type="presParOf" srcId="{AE712A30-44F4-4D7C-9B2F-794F210617D2}" destId="{CBEDB953-431F-43B3-9A72-640C82120F9F}" srcOrd="3" destOrd="0" presId="urn:microsoft.com/office/officeart/2005/8/layout/list1"/>
    <dgm:cxn modelId="{8615B77D-075A-4EE8-8555-31D5AB0485C4}" type="presParOf" srcId="{AE712A30-44F4-4D7C-9B2F-794F210617D2}" destId="{4AE7B2E1-B841-4C00-BCA1-7E500C7C900E}" srcOrd="4" destOrd="0" presId="urn:microsoft.com/office/officeart/2005/8/layout/list1"/>
    <dgm:cxn modelId="{E4169E44-D6D5-4685-AAF3-54830DE902D7}" type="presParOf" srcId="{4AE7B2E1-B841-4C00-BCA1-7E500C7C900E}" destId="{3C2ABF96-D704-4E88-B271-5718BDCC6B57}" srcOrd="0" destOrd="0" presId="urn:microsoft.com/office/officeart/2005/8/layout/list1"/>
    <dgm:cxn modelId="{449532D8-3A5E-449A-8A39-15C5A8D101B5}" type="presParOf" srcId="{4AE7B2E1-B841-4C00-BCA1-7E500C7C900E}" destId="{C8A6DC11-7D59-4905-BB57-8DF0808E0732}" srcOrd="1" destOrd="0" presId="urn:microsoft.com/office/officeart/2005/8/layout/list1"/>
    <dgm:cxn modelId="{360C6DBB-7FAB-4E3F-88E1-2D6B596B7CC5}" type="presParOf" srcId="{AE712A30-44F4-4D7C-9B2F-794F210617D2}" destId="{FEA84465-2CB2-4CB5-AD90-7D2EC512CF6D}" srcOrd="5" destOrd="0" presId="urn:microsoft.com/office/officeart/2005/8/layout/list1"/>
    <dgm:cxn modelId="{8758BBDF-2CE6-4F3C-82EF-D0C2A5800B42}" type="presParOf" srcId="{AE712A30-44F4-4D7C-9B2F-794F210617D2}" destId="{D484D453-DDB2-4B24-9580-339641083F66}" srcOrd="6" destOrd="0" presId="urn:microsoft.com/office/officeart/2005/8/layout/list1"/>
    <dgm:cxn modelId="{AC2DE9A0-1BD6-4009-A71E-E5B1EE987516}" type="presParOf" srcId="{AE712A30-44F4-4D7C-9B2F-794F210617D2}" destId="{355B9F2E-387B-4F69-8DDE-E0023FDD84F6}" srcOrd="7" destOrd="0" presId="urn:microsoft.com/office/officeart/2005/8/layout/list1"/>
    <dgm:cxn modelId="{F4725ED6-321E-49F9-A9CA-7B40F13ACFFD}" type="presParOf" srcId="{AE712A30-44F4-4D7C-9B2F-794F210617D2}" destId="{6DC780C1-5B8D-4383-96D0-E5C4657CD328}" srcOrd="8" destOrd="0" presId="urn:microsoft.com/office/officeart/2005/8/layout/list1"/>
    <dgm:cxn modelId="{3ACBB070-5F94-4812-8657-4791CEFBCDCE}" type="presParOf" srcId="{6DC780C1-5B8D-4383-96D0-E5C4657CD328}" destId="{F21068FE-4AD2-4461-9618-A24C98FA0CED}" srcOrd="0" destOrd="0" presId="urn:microsoft.com/office/officeart/2005/8/layout/list1"/>
    <dgm:cxn modelId="{8E0F48F7-5DBF-4786-B03B-3DFC3FF288C1}" type="presParOf" srcId="{6DC780C1-5B8D-4383-96D0-E5C4657CD328}" destId="{8FDC5E21-DD14-4AAB-B174-969C83EDA2BA}" srcOrd="1" destOrd="0" presId="urn:microsoft.com/office/officeart/2005/8/layout/list1"/>
    <dgm:cxn modelId="{A8D300EE-81F0-4981-AE10-56FFB3307018}" type="presParOf" srcId="{AE712A30-44F4-4D7C-9B2F-794F210617D2}" destId="{7BAEA840-0B9E-4195-9543-16F8B39936CB}" srcOrd="9" destOrd="0" presId="urn:microsoft.com/office/officeart/2005/8/layout/list1"/>
    <dgm:cxn modelId="{798DD7AF-DFA7-4A67-9BBA-453A6A0D103F}" type="presParOf" srcId="{AE712A30-44F4-4D7C-9B2F-794F210617D2}" destId="{106BEC4D-CF2A-4DA1-84EF-5BC6A44FB61F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2C1FE0C-E777-44AB-BEAC-7E9E0AA5DD55}" type="doc">
      <dgm:prSet loTypeId="urn:microsoft.com/office/officeart/2018/2/layout/IconVerticalSolidList" loCatId="icon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18EB4361-DBD9-4329-82AA-3766ED04F66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200" dirty="0">
              <a:latin typeface="Arial" panose="020B0604020202020204" pitchFamily="34" charset="0"/>
              <a:cs typeface="Arial" panose="020B0604020202020204" pitchFamily="34" charset="0"/>
            </a:rPr>
            <a:t>The UK has more than 33.2 million registered vehicles, and the rising need for mobile convenience services (Statista, 2025)</a:t>
          </a:r>
        </a:p>
      </dgm:t>
    </dgm:pt>
    <dgm:pt modelId="{7A229659-4C21-48A1-A186-F334BAD25228}" type="parTrans" cxnId="{4BD88668-C3DA-49FF-A9B2-3F801AC018CC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44207C4-597F-4F5B-8659-749CC6469822}" type="sibTrans" cxnId="{4BD88668-C3DA-49FF-A9B2-3F801AC018CC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D9715D1-B221-4A7E-88EF-EABAE0EE6B5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600">
              <a:latin typeface="Arial" panose="020B0604020202020204" pitchFamily="34" charset="0"/>
              <a:cs typeface="Arial" panose="020B0604020202020204" pitchFamily="34" charset="0"/>
            </a:rPr>
            <a:t>PESTEL analysis validates high political goodwill in support of the green urban services</a:t>
          </a:r>
        </a:p>
      </dgm:t>
    </dgm:pt>
    <dgm:pt modelId="{EC6AB47D-5768-459F-AAD3-6964EFC857E1}" type="parTrans" cxnId="{FB2D8A53-E0DD-4CC5-8E94-A0379BE935F6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6B374BC-1CB5-4490-8BC5-1479BDADDD09}" type="sibTrans" cxnId="{FB2D8A53-E0DD-4CC5-8E94-A0379BE935F6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6F5D51B-4423-41EE-BA62-7D9B8FD6973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600">
              <a:latin typeface="Arial" panose="020B0604020202020204" pitchFamily="34" charset="0"/>
              <a:cs typeface="Arial" panose="020B0604020202020204" pitchFamily="34" charset="0"/>
            </a:rPr>
            <a:t>SWOT analysis reveals that council endorsement and technology are the main strengths</a:t>
          </a:r>
        </a:p>
      </dgm:t>
    </dgm:pt>
    <dgm:pt modelId="{DF3A5B33-6470-4999-BB50-5F9BE7182219}" type="parTrans" cxnId="{700AA93D-3843-4FEE-9AA7-E856872BAA1A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A11B701-C08E-4FAE-8A07-CD30CC04B33C}" type="sibTrans" cxnId="{700AA93D-3843-4FEE-9AA7-E856872BAA1A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FB3BA7-57FA-4E73-9D1B-E301C52E641B}" type="pres">
      <dgm:prSet presAssocID="{12C1FE0C-E777-44AB-BEAC-7E9E0AA5DD55}" presName="root" presStyleCnt="0">
        <dgm:presLayoutVars>
          <dgm:dir/>
          <dgm:resizeHandles val="exact"/>
        </dgm:presLayoutVars>
      </dgm:prSet>
      <dgm:spPr/>
    </dgm:pt>
    <dgm:pt modelId="{0AA6D479-CCEE-4881-BD40-5DA73429FD2E}" type="pres">
      <dgm:prSet presAssocID="{18EB4361-DBD9-4329-82AA-3766ED04F66C}" presName="compNode" presStyleCnt="0"/>
      <dgm:spPr/>
    </dgm:pt>
    <dgm:pt modelId="{546B1564-BD2A-43F5-86CE-76B6175AD437}" type="pres">
      <dgm:prSet presAssocID="{18EB4361-DBD9-4329-82AA-3766ED04F66C}" presName="bgRect" presStyleLbl="bgShp" presStyleIdx="0" presStyleCnt="3"/>
      <dgm:spPr/>
    </dgm:pt>
    <dgm:pt modelId="{F75EA3F8-50A4-490E-AF71-8E2721DA1C8D}" type="pres">
      <dgm:prSet presAssocID="{18EB4361-DBD9-4329-82AA-3766ED04F66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71B0430C-1406-4B54-B805-F5FF1BBECBF3}" type="pres">
      <dgm:prSet presAssocID="{18EB4361-DBD9-4329-82AA-3766ED04F66C}" presName="spaceRect" presStyleCnt="0"/>
      <dgm:spPr/>
    </dgm:pt>
    <dgm:pt modelId="{E14AEA52-ED4C-4E8E-8CB9-AFB0A2AA79DB}" type="pres">
      <dgm:prSet presAssocID="{18EB4361-DBD9-4329-82AA-3766ED04F66C}" presName="parTx" presStyleLbl="revTx" presStyleIdx="0" presStyleCnt="3">
        <dgm:presLayoutVars>
          <dgm:chMax val="0"/>
          <dgm:chPref val="0"/>
        </dgm:presLayoutVars>
      </dgm:prSet>
      <dgm:spPr/>
    </dgm:pt>
    <dgm:pt modelId="{9E646157-4D91-4CC6-BE6D-0A4BC29D2FA7}" type="pres">
      <dgm:prSet presAssocID="{344207C4-597F-4F5B-8659-749CC6469822}" presName="sibTrans" presStyleCnt="0"/>
      <dgm:spPr/>
    </dgm:pt>
    <dgm:pt modelId="{747B658C-E99A-4F31-8829-667988A6C68A}" type="pres">
      <dgm:prSet presAssocID="{8D9715D1-B221-4A7E-88EF-EABAE0EE6B53}" presName="compNode" presStyleCnt="0"/>
      <dgm:spPr/>
    </dgm:pt>
    <dgm:pt modelId="{C0F4B0AD-9753-4DF7-9595-D989D5717BA8}" type="pres">
      <dgm:prSet presAssocID="{8D9715D1-B221-4A7E-88EF-EABAE0EE6B53}" presName="bgRect" presStyleLbl="bgShp" presStyleIdx="1" presStyleCnt="3"/>
      <dgm:spPr/>
    </dgm:pt>
    <dgm:pt modelId="{5689DF7B-D49E-45C1-8463-2D7FFF912975}" type="pres">
      <dgm:prSet presAssocID="{8D9715D1-B221-4A7E-88EF-EABAE0EE6B5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0FFD6B94-8C02-4F6F-A89E-3A9CD0122707}" type="pres">
      <dgm:prSet presAssocID="{8D9715D1-B221-4A7E-88EF-EABAE0EE6B53}" presName="spaceRect" presStyleCnt="0"/>
      <dgm:spPr/>
    </dgm:pt>
    <dgm:pt modelId="{F827B54B-6E40-4B1D-A3D9-2610C98D2595}" type="pres">
      <dgm:prSet presAssocID="{8D9715D1-B221-4A7E-88EF-EABAE0EE6B53}" presName="parTx" presStyleLbl="revTx" presStyleIdx="1" presStyleCnt="3">
        <dgm:presLayoutVars>
          <dgm:chMax val="0"/>
          <dgm:chPref val="0"/>
        </dgm:presLayoutVars>
      </dgm:prSet>
      <dgm:spPr/>
    </dgm:pt>
    <dgm:pt modelId="{E87982A2-91C8-495A-96F1-174620D882BA}" type="pres">
      <dgm:prSet presAssocID="{26B374BC-1CB5-4490-8BC5-1479BDADDD09}" presName="sibTrans" presStyleCnt="0"/>
      <dgm:spPr/>
    </dgm:pt>
    <dgm:pt modelId="{DAE94FFB-048A-45AE-AE65-826C27D9F2B6}" type="pres">
      <dgm:prSet presAssocID="{46F5D51B-4423-41EE-BA62-7D9B8FD6973D}" presName="compNode" presStyleCnt="0"/>
      <dgm:spPr/>
    </dgm:pt>
    <dgm:pt modelId="{86A41C84-D204-4769-B182-1E071F9B49DB}" type="pres">
      <dgm:prSet presAssocID="{46F5D51B-4423-41EE-BA62-7D9B8FD6973D}" presName="bgRect" presStyleLbl="bgShp" presStyleIdx="2" presStyleCnt="3"/>
      <dgm:spPr/>
    </dgm:pt>
    <dgm:pt modelId="{E6544A55-92C1-4EEF-B970-ED23A6D1F500}" type="pres">
      <dgm:prSet presAssocID="{46F5D51B-4423-41EE-BA62-7D9B8FD6973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9C7BC226-5955-4D7E-A32B-72EAD34EDC69}" type="pres">
      <dgm:prSet presAssocID="{46F5D51B-4423-41EE-BA62-7D9B8FD6973D}" presName="spaceRect" presStyleCnt="0"/>
      <dgm:spPr/>
    </dgm:pt>
    <dgm:pt modelId="{BF91C1A3-5458-4428-8C67-5214514C4C7E}" type="pres">
      <dgm:prSet presAssocID="{46F5D51B-4423-41EE-BA62-7D9B8FD6973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00AA93D-3843-4FEE-9AA7-E856872BAA1A}" srcId="{12C1FE0C-E777-44AB-BEAC-7E9E0AA5DD55}" destId="{46F5D51B-4423-41EE-BA62-7D9B8FD6973D}" srcOrd="2" destOrd="0" parTransId="{DF3A5B33-6470-4999-BB50-5F9BE7182219}" sibTransId="{4A11B701-C08E-4FAE-8A07-CD30CC04B33C}"/>
    <dgm:cxn modelId="{4BD88668-C3DA-49FF-A9B2-3F801AC018CC}" srcId="{12C1FE0C-E777-44AB-BEAC-7E9E0AA5DD55}" destId="{18EB4361-DBD9-4329-82AA-3766ED04F66C}" srcOrd="0" destOrd="0" parTransId="{7A229659-4C21-48A1-A186-F334BAD25228}" sibTransId="{344207C4-597F-4F5B-8659-749CC6469822}"/>
    <dgm:cxn modelId="{FB2D8A53-E0DD-4CC5-8E94-A0379BE935F6}" srcId="{12C1FE0C-E777-44AB-BEAC-7E9E0AA5DD55}" destId="{8D9715D1-B221-4A7E-88EF-EABAE0EE6B53}" srcOrd="1" destOrd="0" parTransId="{EC6AB47D-5768-459F-AAD3-6964EFC857E1}" sibTransId="{26B374BC-1CB5-4490-8BC5-1479BDADDD09}"/>
    <dgm:cxn modelId="{EF31B1C2-6E4D-4980-8BF1-3FC09C78FA35}" type="presOf" srcId="{8D9715D1-B221-4A7E-88EF-EABAE0EE6B53}" destId="{F827B54B-6E40-4B1D-A3D9-2610C98D2595}" srcOrd="0" destOrd="0" presId="urn:microsoft.com/office/officeart/2018/2/layout/IconVerticalSolidList"/>
    <dgm:cxn modelId="{00357AE0-4C0F-430B-8541-3F5F8DB6C8B2}" type="presOf" srcId="{46F5D51B-4423-41EE-BA62-7D9B8FD6973D}" destId="{BF91C1A3-5458-4428-8C67-5214514C4C7E}" srcOrd="0" destOrd="0" presId="urn:microsoft.com/office/officeart/2018/2/layout/IconVerticalSolidList"/>
    <dgm:cxn modelId="{9D05C6E5-C84B-473F-A696-F80A632D4493}" type="presOf" srcId="{12C1FE0C-E777-44AB-BEAC-7E9E0AA5DD55}" destId="{75FB3BA7-57FA-4E73-9D1B-E301C52E641B}" srcOrd="0" destOrd="0" presId="urn:microsoft.com/office/officeart/2018/2/layout/IconVerticalSolidList"/>
    <dgm:cxn modelId="{4D333DFC-767E-4EE4-931A-EFFBFB3FDE20}" type="presOf" srcId="{18EB4361-DBD9-4329-82AA-3766ED04F66C}" destId="{E14AEA52-ED4C-4E8E-8CB9-AFB0A2AA79DB}" srcOrd="0" destOrd="0" presId="urn:microsoft.com/office/officeart/2018/2/layout/IconVerticalSolidList"/>
    <dgm:cxn modelId="{6B758346-A362-44EA-92E4-108572254D22}" type="presParOf" srcId="{75FB3BA7-57FA-4E73-9D1B-E301C52E641B}" destId="{0AA6D479-CCEE-4881-BD40-5DA73429FD2E}" srcOrd="0" destOrd="0" presId="urn:microsoft.com/office/officeart/2018/2/layout/IconVerticalSolidList"/>
    <dgm:cxn modelId="{4D6B964E-2DC7-4AE7-A9B1-989CAF4D67AA}" type="presParOf" srcId="{0AA6D479-CCEE-4881-BD40-5DA73429FD2E}" destId="{546B1564-BD2A-43F5-86CE-76B6175AD437}" srcOrd="0" destOrd="0" presId="urn:microsoft.com/office/officeart/2018/2/layout/IconVerticalSolidList"/>
    <dgm:cxn modelId="{DD6B28DF-7CA5-4E2B-BFE0-F0BA4CBBB750}" type="presParOf" srcId="{0AA6D479-CCEE-4881-BD40-5DA73429FD2E}" destId="{F75EA3F8-50A4-490E-AF71-8E2721DA1C8D}" srcOrd="1" destOrd="0" presId="urn:microsoft.com/office/officeart/2018/2/layout/IconVerticalSolidList"/>
    <dgm:cxn modelId="{74C41739-F40D-4478-AACD-9104F3FA124F}" type="presParOf" srcId="{0AA6D479-CCEE-4881-BD40-5DA73429FD2E}" destId="{71B0430C-1406-4B54-B805-F5FF1BBECBF3}" srcOrd="2" destOrd="0" presId="urn:microsoft.com/office/officeart/2018/2/layout/IconVerticalSolidList"/>
    <dgm:cxn modelId="{EBF2F4D6-889C-47BD-BF87-231336F21BD6}" type="presParOf" srcId="{0AA6D479-CCEE-4881-BD40-5DA73429FD2E}" destId="{E14AEA52-ED4C-4E8E-8CB9-AFB0A2AA79DB}" srcOrd="3" destOrd="0" presId="urn:microsoft.com/office/officeart/2018/2/layout/IconVerticalSolidList"/>
    <dgm:cxn modelId="{DFFCD26F-1C0E-497D-9A02-DB88DD6D2741}" type="presParOf" srcId="{75FB3BA7-57FA-4E73-9D1B-E301C52E641B}" destId="{9E646157-4D91-4CC6-BE6D-0A4BC29D2FA7}" srcOrd="1" destOrd="0" presId="urn:microsoft.com/office/officeart/2018/2/layout/IconVerticalSolidList"/>
    <dgm:cxn modelId="{26A34F34-7F77-465A-9C07-337963798A15}" type="presParOf" srcId="{75FB3BA7-57FA-4E73-9D1B-E301C52E641B}" destId="{747B658C-E99A-4F31-8829-667988A6C68A}" srcOrd="2" destOrd="0" presId="urn:microsoft.com/office/officeart/2018/2/layout/IconVerticalSolidList"/>
    <dgm:cxn modelId="{2DA82BE8-B7FC-4F20-B485-4B8502850062}" type="presParOf" srcId="{747B658C-E99A-4F31-8829-667988A6C68A}" destId="{C0F4B0AD-9753-4DF7-9595-D989D5717BA8}" srcOrd="0" destOrd="0" presId="urn:microsoft.com/office/officeart/2018/2/layout/IconVerticalSolidList"/>
    <dgm:cxn modelId="{3748F8CF-AD41-4075-A9FE-F0987D395DF8}" type="presParOf" srcId="{747B658C-E99A-4F31-8829-667988A6C68A}" destId="{5689DF7B-D49E-45C1-8463-2D7FFF912975}" srcOrd="1" destOrd="0" presId="urn:microsoft.com/office/officeart/2018/2/layout/IconVerticalSolidList"/>
    <dgm:cxn modelId="{4013D2FF-0832-467F-A2DC-94B75F8127E4}" type="presParOf" srcId="{747B658C-E99A-4F31-8829-667988A6C68A}" destId="{0FFD6B94-8C02-4F6F-A89E-3A9CD0122707}" srcOrd="2" destOrd="0" presId="urn:microsoft.com/office/officeart/2018/2/layout/IconVerticalSolidList"/>
    <dgm:cxn modelId="{A8EC5D89-6664-4C92-A650-AFA2AAFACBE3}" type="presParOf" srcId="{747B658C-E99A-4F31-8829-667988A6C68A}" destId="{F827B54B-6E40-4B1D-A3D9-2610C98D2595}" srcOrd="3" destOrd="0" presId="urn:microsoft.com/office/officeart/2018/2/layout/IconVerticalSolidList"/>
    <dgm:cxn modelId="{32714D62-9E9A-4F12-9628-494F250927D3}" type="presParOf" srcId="{75FB3BA7-57FA-4E73-9D1B-E301C52E641B}" destId="{E87982A2-91C8-495A-96F1-174620D882BA}" srcOrd="3" destOrd="0" presId="urn:microsoft.com/office/officeart/2018/2/layout/IconVerticalSolidList"/>
    <dgm:cxn modelId="{BEBF34F1-BCF8-45CE-9A54-2F93748AED5E}" type="presParOf" srcId="{75FB3BA7-57FA-4E73-9D1B-E301C52E641B}" destId="{DAE94FFB-048A-45AE-AE65-826C27D9F2B6}" srcOrd="4" destOrd="0" presId="urn:microsoft.com/office/officeart/2018/2/layout/IconVerticalSolidList"/>
    <dgm:cxn modelId="{1DA0D98E-81EC-4D7A-BAEE-82B8EAE6250C}" type="presParOf" srcId="{DAE94FFB-048A-45AE-AE65-826C27D9F2B6}" destId="{86A41C84-D204-4769-B182-1E071F9B49DB}" srcOrd="0" destOrd="0" presId="urn:microsoft.com/office/officeart/2018/2/layout/IconVerticalSolidList"/>
    <dgm:cxn modelId="{3EB8D30A-7CF9-4C32-BFC3-6145F714EE27}" type="presParOf" srcId="{DAE94FFB-048A-45AE-AE65-826C27D9F2B6}" destId="{E6544A55-92C1-4EEF-B970-ED23A6D1F500}" srcOrd="1" destOrd="0" presId="urn:microsoft.com/office/officeart/2018/2/layout/IconVerticalSolidList"/>
    <dgm:cxn modelId="{D74DDDB1-083A-4197-A05D-215E593FB00D}" type="presParOf" srcId="{DAE94FFB-048A-45AE-AE65-826C27D9F2B6}" destId="{9C7BC226-5955-4D7E-A32B-72EAD34EDC69}" srcOrd="2" destOrd="0" presId="urn:microsoft.com/office/officeart/2018/2/layout/IconVerticalSolidList"/>
    <dgm:cxn modelId="{5D5B9A24-A43F-409C-8BFC-0A77F6EA6214}" type="presParOf" srcId="{DAE94FFB-048A-45AE-AE65-826C27D9F2B6}" destId="{BF91C1A3-5458-4428-8C67-5214514C4C7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6AE386F-BDB4-4399-9FDB-0C3FFAA4270D}" type="doc">
      <dgm:prSet loTypeId="urn:microsoft.com/office/officeart/2005/8/layout/hList6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B027B7CA-E8D1-4DE0-96C6-6C9E7A7AE792}">
      <dgm:prSet custT="1"/>
      <dgm:spPr/>
      <dgm:t>
        <a:bodyPr/>
        <a:lstStyle/>
        <a:p>
          <a:r>
            <a:rPr lang="en-GB" sz="3600" dirty="0">
              <a:latin typeface="Arial" panose="020B0604020202020204" pitchFamily="34" charset="0"/>
              <a:cs typeface="Arial" panose="020B0604020202020204" pitchFamily="34" charset="0"/>
            </a:rPr>
            <a:t>The target market segments are mostly city workers and professionals aged 25-45</a:t>
          </a:r>
        </a:p>
      </dgm:t>
    </dgm:pt>
    <dgm:pt modelId="{99568B2D-773C-4C06-BB75-C1AD109A9110}" type="parTrans" cxnId="{66C6BFD1-3062-411F-96BE-942FA193B3B0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D421C7E-110E-42E6-A0D7-54276CA49993}" type="sibTrans" cxnId="{66C6BFD1-3062-411F-96BE-942FA193B3B0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5973C8F-6B0E-42A9-AA7A-3281885E2105}">
      <dgm:prSet custT="1"/>
      <dgm:spPr/>
      <dgm:t>
        <a:bodyPr/>
        <a:lstStyle/>
        <a:p>
          <a:r>
            <a:rPr lang="en-GB" sz="3600" dirty="0">
              <a:latin typeface="Arial" panose="020B0604020202020204" pitchFamily="34" charset="0"/>
              <a:cs typeface="Arial" panose="020B0604020202020204" pitchFamily="34" charset="0"/>
            </a:rPr>
            <a:t>The eco wash will cost 12 pounds.</a:t>
          </a:r>
        </a:p>
      </dgm:t>
    </dgm:pt>
    <dgm:pt modelId="{6340D27C-55B2-4667-B912-FC36C18D4E21}" type="parTrans" cxnId="{B049DC1B-FD1D-4CA8-B9AC-3693F2D1E1D1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D5393D8-C7B1-4486-8BC1-7B76B0002364}" type="sibTrans" cxnId="{B049DC1B-FD1D-4CA8-B9AC-3693F2D1E1D1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DAA35FD-50A0-421C-A9F9-BA4A659D57BB}">
      <dgm:prSet custT="1"/>
      <dgm:spPr/>
      <dgm:t>
        <a:bodyPr/>
        <a:lstStyle/>
        <a:p>
          <a:r>
            <a:rPr lang="en-GB" sz="3600" dirty="0">
              <a:latin typeface="Arial" panose="020B0604020202020204" pitchFamily="34" charset="0"/>
              <a:cs typeface="Arial" panose="020B0604020202020204" pitchFamily="34" charset="0"/>
            </a:rPr>
            <a:t>Premium full valet would cost 35 pounds, and the monthly subscription costs 30 pounds.</a:t>
          </a:r>
        </a:p>
      </dgm:t>
    </dgm:pt>
    <dgm:pt modelId="{FA601ED1-AC2F-4D0B-9F21-1451DCBAF3C9}" type="parTrans" cxnId="{30DD8A95-2B67-40F9-B77E-5861B3BBDDE5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4CF0DA0-D13D-44ED-A585-BAF49BACE0D6}" type="sibTrans" cxnId="{30DD8A95-2B67-40F9-B77E-5861B3BBDDE5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A7138B2-C719-477E-A764-0E187C921CF3}" type="pres">
      <dgm:prSet presAssocID="{86AE386F-BDB4-4399-9FDB-0C3FFAA4270D}" presName="Name0" presStyleCnt="0">
        <dgm:presLayoutVars>
          <dgm:dir/>
          <dgm:resizeHandles val="exact"/>
        </dgm:presLayoutVars>
      </dgm:prSet>
      <dgm:spPr/>
    </dgm:pt>
    <dgm:pt modelId="{02C24FDB-8DFE-4DFC-BC3B-A9BC55DB2F6D}" type="pres">
      <dgm:prSet presAssocID="{B027B7CA-E8D1-4DE0-96C6-6C9E7A7AE792}" presName="node" presStyleLbl="node1" presStyleIdx="0" presStyleCnt="3">
        <dgm:presLayoutVars>
          <dgm:bulletEnabled val="1"/>
        </dgm:presLayoutVars>
      </dgm:prSet>
      <dgm:spPr/>
    </dgm:pt>
    <dgm:pt modelId="{53E88672-44FE-4D7A-A9AA-F48F75E29B2C}" type="pres">
      <dgm:prSet presAssocID="{3D421C7E-110E-42E6-A0D7-54276CA49993}" presName="sibTrans" presStyleCnt="0"/>
      <dgm:spPr/>
    </dgm:pt>
    <dgm:pt modelId="{EB67A635-6D09-45A4-9AC5-087CD7C9AAE0}" type="pres">
      <dgm:prSet presAssocID="{D5973C8F-6B0E-42A9-AA7A-3281885E2105}" presName="node" presStyleLbl="node1" presStyleIdx="1" presStyleCnt="3">
        <dgm:presLayoutVars>
          <dgm:bulletEnabled val="1"/>
        </dgm:presLayoutVars>
      </dgm:prSet>
      <dgm:spPr/>
    </dgm:pt>
    <dgm:pt modelId="{C1175152-E7F0-4AD1-AC08-E3093A53992C}" type="pres">
      <dgm:prSet presAssocID="{4D5393D8-C7B1-4486-8BC1-7B76B0002364}" presName="sibTrans" presStyleCnt="0"/>
      <dgm:spPr/>
    </dgm:pt>
    <dgm:pt modelId="{1F5AA1DF-915D-4067-B49A-F60ACE301424}" type="pres">
      <dgm:prSet presAssocID="{1DAA35FD-50A0-421C-A9F9-BA4A659D57BB}" presName="node" presStyleLbl="node1" presStyleIdx="2" presStyleCnt="3">
        <dgm:presLayoutVars>
          <dgm:bulletEnabled val="1"/>
        </dgm:presLayoutVars>
      </dgm:prSet>
      <dgm:spPr/>
    </dgm:pt>
  </dgm:ptLst>
  <dgm:cxnLst>
    <dgm:cxn modelId="{B049DC1B-FD1D-4CA8-B9AC-3693F2D1E1D1}" srcId="{86AE386F-BDB4-4399-9FDB-0C3FFAA4270D}" destId="{D5973C8F-6B0E-42A9-AA7A-3281885E2105}" srcOrd="1" destOrd="0" parTransId="{6340D27C-55B2-4667-B912-FC36C18D4E21}" sibTransId="{4D5393D8-C7B1-4486-8BC1-7B76B0002364}"/>
    <dgm:cxn modelId="{9D972133-392F-48F1-8FC8-DD5B1A2E8BFB}" type="presOf" srcId="{86AE386F-BDB4-4399-9FDB-0C3FFAA4270D}" destId="{AA7138B2-C719-477E-A764-0E187C921CF3}" srcOrd="0" destOrd="0" presId="urn:microsoft.com/office/officeart/2005/8/layout/hList6"/>
    <dgm:cxn modelId="{8602F17C-BAFC-4B4D-95AD-0910037943C6}" type="presOf" srcId="{D5973C8F-6B0E-42A9-AA7A-3281885E2105}" destId="{EB67A635-6D09-45A4-9AC5-087CD7C9AAE0}" srcOrd="0" destOrd="0" presId="urn:microsoft.com/office/officeart/2005/8/layout/hList6"/>
    <dgm:cxn modelId="{30DD8A95-2B67-40F9-B77E-5861B3BBDDE5}" srcId="{86AE386F-BDB4-4399-9FDB-0C3FFAA4270D}" destId="{1DAA35FD-50A0-421C-A9F9-BA4A659D57BB}" srcOrd="2" destOrd="0" parTransId="{FA601ED1-AC2F-4D0B-9F21-1451DCBAF3C9}" sibTransId="{24CF0DA0-D13D-44ED-A585-BAF49BACE0D6}"/>
    <dgm:cxn modelId="{66C6BFD1-3062-411F-96BE-942FA193B3B0}" srcId="{86AE386F-BDB4-4399-9FDB-0C3FFAA4270D}" destId="{B027B7CA-E8D1-4DE0-96C6-6C9E7A7AE792}" srcOrd="0" destOrd="0" parTransId="{99568B2D-773C-4C06-BB75-C1AD109A9110}" sibTransId="{3D421C7E-110E-42E6-A0D7-54276CA49993}"/>
    <dgm:cxn modelId="{6A42BDEA-40E6-4D09-8616-8136E8DD6264}" type="presOf" srcId="{B027B7CA-E8D1-4DE0-96C6-6C9E7A7AE792}" destId="{02C24FDB-8DFE-4DFC-BC3B-A9BC55DB2F6D}" srcOrd="0" destOrd="0" presId="urn:microsoft.com/office/officeart/2005/8/layout/hList6"/>
    <dgm:cxn modelId="{E7636FF4-144A-471D-9318-2C3DC024C575}" type="presOf" srcId="{1DAA35FD-50A0-421C-A9F9-BA4A659D57BB}" destId="{1F5AA1DF-915D-4067-B49A-F60ACE301424}" srcOrd="0" destOrd="0" presId="urn:microsoft.com/office/officeart/2005/8/layout/hList6"/>
    <dgm:cxn modelId="{63245067-AF8C-43C3-A24A-219CE01415CA}" type="presParOf" srcId="{AA7138B2-C719-477E-A764-0E187C921CF3}" destId="{02C24FDB-8DFE-4DFC-BC3B-A9BC55DB2F6D}" srcOrd="0" destOrd="0" presId="urn:microsoft.com/office/officeart/2005/8/layout/hList6"/>
    <dgm:cxn modelId="{C3E482A7-1A45-439F-B991-8FC6AA844919}" type="presParOf" srcId="{AA7138B2-C719-477E-A764-0E187C921CF3}" destId="{53E88672-44FE-4D7A-A9AA-F48F75E29B2C}" srcOrd="1" destOrd="0" presId="urn:microsoft.com/office/officeart/2005/8/layout/hList6"/>
    <dgm:cxn modelId="{EECC7A45-CF25-41AF-8475-D10DCD1D4241}" type="presParOf" srcId="{AA7138B2-C719-477E-A764-0E187C921CF3}" destId="{EB67A635-6D09-45A4-9AC5-087CD7C9AAE0}" srcOrd="2" destOrd="0" presId="urn:microsoft.com/office/officeart/2005/8/layout/hList6"/>
    <dgm:cxn modelId="{069EE8DD-C3B7-4159-9685-0A196783B08F}" type="presParOf" srcId="{AA7138B2-C719-477E-A764-0E187C921CF3}" destId="{C1175152-E7F0-4AD1-AC08-E3093A53992C}" srcOrd="3" destOrd="0" presId="urn:microsoft.com/office/officeart/2005/8/layout/hList6"/>
    <dgm:cxn modelId="{07359D45-17CB-4617-B9CB-07F3D78E463A}" type="presParOf" srcId="{AA7138B2-C719-477E-A764-0E187C921CF3}" destId="{1F5AA1DF-915D-4067-B49A-F60ACE301424}" srcOrd="4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42F1626-6804-4380-8085-DD5122F7E46B}" type="doc">
      <dgm:prSet loTypeId="urn:microsoft.com/office/officeart/2008/layout/VerticalCurvedList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58233C2C-EE76-4390-943A-4FC6F94CF9EA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Street Shine Wash will be established as a Private limited company</a:t>
          </a:r>
        </a:p>
      </dgm:t>
    </dgm:pt>
    <dgm:pt modelId="{E7AF00F4-EB22-4C1D-B70A-9FA4ECFE2113}" type="parTrans" cxnId="{EB9D48F0-454C-4883-9588-A960B3A2B68C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BF4BD02-DCE8-43C0-AB27-DAA7D28D3CA0}" type="sibTrans" cxnId="{EB9D48F0-454C-4883-9588-A960B3A2B68C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943231B-897F-480D-A2E3-79A1652D6280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Benefits of limited liability and the right to enter into deals with councils and corporate customers</a:t>
          </a:r>
        </a:p>
      </dgm:t>
    </dgm:pt>
    <dgm:pt modelId="{7D20B11F-5391-4ACB-BC78-4E3C13392B20}" type="parTrans" cxnId="{40B89041-4CA6-481D-805E-B7B860FE9277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4306F15-226E-40DE-9F20-E31D943408D7}" type="sibTrans" cxnId="{40B89041-4CA6-481D-805E-B7B860FE9277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F428F5C-4939-4121-8ADA-21BDF4F1584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Four to five people working in the core team</a:t>
          </a:r>
        </a:p>
      </dgm:t>
    </dgm:pt>
    <dgm:pt modelId="{F4B1DDDA-FD96-4B3E-935A-B4882633F9AA}" type="parTrans" cxnId="{6A5CCDD1-3C68-4CF9-87F6-565D1ECBE255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035FE48-AB7E-4BB3-B71F-58BCC579A074}" type="sibTrans" cxnId="{6A5CCDD1-3C68-4CF9-87F6-565D1ECBE255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E749DC4-721B-47A0-AAE2-4D30F5EA8307}" type="pres">
      <dgm:prSet presAssocID="{A42F1626-6804-4380-8085-DD5122F7E46B}" presName="Name0" presStyleCnt="0">
        <dgm:presLayoutVars>
          <dgm:chMax val="7"/>
          <dgm:chPref val="7"/>
          <dgm:dir/>
        </dgm:presLayoutVars>
      </dgm:prSet>
      <dgm:spPr/>
    </dgm:pt>
    <dgm:pt modelId="{AA65D9FF-F2AD-4FC9-BEE4-8D515D1AF017}" type="pres">
      <dgm:prSet presAssocID="{A42F1626-6804-4380-8085-DD5122F7E46B}" presName="Name1" presStyleCnt="0"/>
      <dgm:spPr/>
    </dgm:pt>
    <dgm:pt modelId="{3A8A5A96-BBFA-4E0B-B3C8-9DEDA86CD96A}" type="pres">
      <dgm:prSet presAssocID="{A42F1626-6804-4380-8085-DD5122F7E46B}" presName="cycle" presStyleCnt="0"/>
      <dgm:spPr/>
    </dgm:pt>
    <dgm:pt modelId="{A71F1B0F-087A-4F30-9ED6-E2330A3103DF}" type="pres">
      <dgm:prSet presAssocID="{A42F1626-6804-4380-8085-DD5122F7E46B}" presName="srcNode" presStyleLbl="node1" presStyleIdx="0" presStyleCnt="3"/>
      <dgm:spPr/>
    </dgm:pt>
    <dgm:pt modelId="{485D8AAD-1274-4F06-AFDF-BC91E92C865A}" type="pres">
      <dgm:prSet presAssocID="{A42F1626-6804-4380-8085-DD5122F7E46B}" presName="conn" presStyleLbl="parChTrans1D2" presStyleIdx="0" presStyleCnt="1"/>
      <dgm:spPr/>
    </dgm:pt>
    <dgm:pt modelId="{206D68EC-0687-435A-886E-5C8276788D07}" type="pres">
      <dgm:prSet presAssocID="{A42F1626-6804-4380-8085-DD5122F7E46B}" presName="extraNode" presStyleLbl="node1" presStyleIdx="0" presStyleCnt="3"/>
      <dgm:spPr/>
    </dgm:pt>
    <dgm:pt modelId="{4065DF75-0B05-4F5D-BFEA-C7AEB8F3EF99}" type="pres">
      <dgm:prSet presAssocID="{A42F1626-6804-4380-8085-DD5122F7E46B}" presName="dstNode" presStyleLbl="node1" presStyleIdx="0" presStyleCnt="3"/>
      <dgm:spPr/>
    </dgm:pt>
    <dgm:pt modelId="{A5B3DA13-53AE-474A-A16F-5C712E9ACEBC}" type="pres">
      <dgm:prSet presAssocID="{58233C2C-EE76-4390-943A-4FC6F94CF9EA}" presName="text_1" presStyleLbl="node1" presStyleIdx="0" presStyleCnt="3">
        <dgm:presLayoutVars>
          <dgm:bulletEnabled val="1"/>
        </dgm:presLayoutVars>
      </dgm:prSet>
      <dgm:spPr/>
    </dgm:pt>
    <dgm:pt modelId="{4E275E33-0026-4B97-B11A-9F56E9C3EABE}" type="pres">
      <dgm:prSet presAssocID="{58233C2C-EE76-4390-943A-4FC6F94CF9EA}" presName="accent_1" presStyleCnt="0"/>
      <dgm:spPr/>
    </dgm:pt>
    <dgm:pt modelId="{D123B6E1-E11D-45E8-B08A-3475E023DEA0}" type="pres">
      <dgm:prSet presAssocID="{58233C2C-EE76-4390-943A-4FC6F94CF9EA}" presName="accentRepeatNode" presStyleLbl="solidFgAcc1" presStyleIdx="0" presStyleCnt="3"/>
      <dgm:spPr/>
    </dgm:pt>
    <dgm:pt modelId="{EAFD7307-F195-4E7D-A302-C0A2408915EF}" type="pres">
      <dgm:prSet presAssocID="{D943231B-897F-480D-A2E3-79A1652D6280}" presName="text_2" presStyleLbl="node1" presStyleIdx="1" presStyleCnt="3">
        <dgm:presLayoutVars>
          <dgm:bulletEnabled val="1"/>
        </dgm:presLayoutVars>
      </dgm:prSet>
      <dgm:spPr/>
    </dgm:pt>
    <dgm:pt modelId="{F89D2450-E213-409A-817D-37D7E421D9A0}" type="pres">
      <dgm:prSet presAssocID="{D943231B-897F-480D-A2E3-79A1652D6280}" presName="accent_2" presStyleCnt="0"/>
      <dgm:spPr/>
    </dgm:pt>
    <dgm:pt modelId="{8C6E9B60-0779-4AB0-BDC8-0542649FA518}" type="pres">
      <dgm:prSet presAssocID="{D943231B-897F-480D-A2E3-79A1652D6280}" presName="accentRepeatNode" presStyleLbl="solidFgAcc1" presStyleIdx="1" presStyleCnt="3"/>
      <dgm:spPr/>
    </dgm:pt>
    <dgm:pt modelId="{C9D75068-3ED5-460A-AD2B-4A54D2095174}" type="pres">
      <dgm:prSet presAssocID="{0F428F5C-4939-4121-8ADA-21BDF4F15843}" presName="text_3" presStyleLbl="node1" presStyleIdx="2" presStyleCnt="3">
        <dgm:presLayoutVars>
          <dgm:bulletEnabled val="1"/>
        </dgm:presLayoutVars>
      </dgm:prSet>
      <dgm:spPr/>
    </dgm:pt>
    <dgm:pt modelId="{1ECCD4D6-3A5F-4AD8-9AC4-8B528174231C}" type="pres">
      <dgm:prSet presAssocID="{0F428F5C-4939-4121-8ADA-21BDF4F15843}" presName="accent_3" presStyleCnt="0"/>
      <dgm:spPr/>
    </dgm:pt>
    <dgm:pt modelId="{83D81E18-C64C-41D3-AB53-1365DF98E7A3}" type="pres">
      <dgm:prSet presAssocID="{0F428F5C-4939-4121-8ADA-21BDF4F15843}" presName="accentRepeatNode" presStyleLbl="solidFgAcc1" presStyleIdx="2" presStyleCnt="3"/>
      <dgm:spPr/>
    </dgm:pt>
  </dgm:ptLst>
  <dgm:cxnLst>
    <dgm:cxn modelId="{E889C621-726E-4BDA-A3FD-10441127C325}" type="presOf" srcId="{58233C2C-EE76-4390-943A-4FC6F94CF9EA}" destId="{A5B3DA13-53AE-474A-A16F-5C712E9ACEBC}" srcOrd="0" destOrd="0" presId="urn:microsoft.com/office/officeart/2008/layout/VerticalCurvedList"/>
    <dgm:cxn modelId="{40B89041-4CA6-481D-805E-B7B860FE9277}" srcId="{A42F1626-6804-4380-8085-DD5122F7E46B}" destId="{D943231B-897F-480D-A2E3-79A1652D6280}" srcOrd="1" destOrd="0" parTransId="{7D20B11F-5391-4ACB-BC78-4E3C13392B20}" sibTransId="{D4306F15-226E-40DE-9F20-E31D943408D7}"/>
    <dgm:cxn modelId="{A6E6A257-B064-4C3D-8F3A-05AE3107B1F8}" type="presOf" srcId="{D943231B-897F-480D-A2E3-79A1652D6280}" destId="{EAFD7307-F195-4E7D-A302-C0A2408915EF}" srcOrd="0" destOrd="0" presId="urn:microsoft.com/office/officeart/2008/layout/VerticalCurvedList"/>
    <dgm:cxn modelId="{3FE0E358-E6B8-497C-85E7-0498B7609583}" type="presOf" srcId="{CBF4BD02-DCE8-43C0-AB27-DAA7D28D3CA0}" destId="{485D8AAD-1274-4F06-AFDF-BC91E92C865A}" srcOrd="0" destOrd="0" presId="urn:microsoft.com/office/officeart/2008/layout/VerticalCurvedList"/>
    <dgm:cxn modelId="{2B1895AE-FDB3-410A-BAC4-AD614E570546}" type="presOf" srcId="{A42F1626-6804-4380-8085-DD5122F7E46B}" destId="{7E749DC4-721B-47A0-AAE2-4D30F5EA8307}" srcOrd="0" destOrd="0" presId="urn:microsoft.com/office/officeart/2008/layout/VerticalCurvedList"/>
    <dgm:cxn modelId="{F4D07DB9-3DF0-4C03-99D4-FFD6F38AE241}" type="presOf" srcId="{0F428F5C-4939-4121-8ADA-21BDF4F15843}" destId="{C9D75068-3ED5-460A-AD2B-4A54D2095174}" srcOrd="0" destOrd="0" presId="urn:microsoft.com/office/officeart/2008/layout/VerticalCurvedList"/>
    <dgm:cxn modelId="{6A5CCDD1-3C68-4CF9-87F6-565D1ECBE255}" srcId="{A42F1626-6804-4380-8085-DD5122F7E46B}" destId="{0F428F5C-4939-4121-8ADA-21BDF4F15843}" srcOrd="2" destOrd="0" parTransId="{F4B1DDDA-FD96-4B3E-935A-B4882633F9AA}" sibTransId="{0035FE48-AB7E-4BB3-B71F-58BCC579A074}"/>
    <dgm:cxn modelId="{EB9D48F0-454C-4883-9588-A960B3A2B68C}" srcId="{A42F1626-6804-4380-8085-DD5122F7E46B}" destId="{58233C2C-EE76-4390-943A-4FC6F94CF9EA}" srcOrd="0" destOrd="0" parTransId="{E7AF00F4-EB22-4C1D-B70A-9FA4ECFE2113}" sibTransId="{CBF4BD02-DCE8-43C0-AB27-DAA7D28D3CA0}"/>
    <dgm:cxn modelId="{628A2CBC-7E38-4906-AB24-7F2D3FE38D43}" type="presParOf" srcId="{7E749DC4-721B-47A0-AAE2-4D30F5EA8307}" destId="{AA65D9FF-F2AD-4FC9-BEE4-8D515D1AF017}" srcOrd="0" destOrd="0" presId="urn:microsoft.com/office/officeart/2008/layout/VerticalCurvedList"/>
    <dgm:cxn modelId="{734AF677-9CA8-4C5D-B932-8C763A50511E}" type="presParOf" srcId="{AA65D9FF-F2AD-4FC9-BEE4-8D515D1AF017}" destId="{3A8A5A96-BBFA-4E0B-B3C8-9DEDA86CD96A}" srcOrd="0" destOrd="0" presId="urn:microsoft.com/office/officeart/2008/layout/VerticalCurvedList"/>
    <dgm:cxn modelId="{A6EF9A80-E42C-4C43-9ECE-E2CDF3E28BE5}" type="presParOf" srcId="{3A8A5A96-BBFA-4E0B-B3C8-9DEDA86CD96A}" destId="{A71F1B0F-087A-4F30-9ED6-E2330A3103DF}" srcOrd="0" destOrd="0" presId="urn:microsoft.com/office/officeart/2008/layout/VerticalCurvedList"/>
    <dgm:cxn modelId="{FD6EB77A-8F71-436E-BAB6-6C933459D07E}" type="presParOf" srcId="{3A8A5A96-BBFA-4E0B-B3C8-9DEDA86CD96A}" destId="{485D8AAD-1274-4F06-AFDF-BC91E92C865A}" srcOrd="1" destOrd="0" presId="urn:microsoft.com/office/officeart/2008/layout/VerticalCurvedList"/>
    <dgm:cxn modelId="{23844F23-AE6B-4D82-BF4A-DC192F5A64DC}" type="presParOf" srcId="{3A8A5A96-BBFA-4E0B-B3C8-9DEDA86CD96A}" destId="{206D68EC-0687-435A-886E-5C8276788D07}" srcOrd="2" destOrd="0" presId="urn:microsoft.com/office/officeart/2008/layout/VerticalCurvedList"/>
    <dgm:cxn modelId="{51149A0F-71F4-4F4D-AA0F-9F58E88510D4}" type="presParOf" srcId="{3A8A5A96-BBFA-4E0B-B3C8-9DEDA86CD96A}" destId="{4065DF75-0B05-4F5D-BFEA-C7AEB8F3EF99}" srcOrd="3" destOrd="0" presId="urn:microsoft.com/office/officeart/2008/layout/VerticalCurvedList"/>
    <dgm:cxn modelId="{A1642731-E8E8-4774-AF79-41886DA87BD8}" type="presParOf" srcId="{AA65D9FF-F2AD-4FC9-BEE4-8D515D1AF017}" destId="{A5B3DA13-53AE-474A-A16F-5C712E9ACEBC}" srcOrd="1" destOrd="0" presId="urn:microsoft.com/office/officeart/2008/layout/VerticalCurvedList"/>
    <dgm:cxn modelId="{E502536E-77D3-4AF4-B4F3-9EE91B8095BE}" type="presParOf" srcId="{AA65D9FF-F2AD-4FC9-BEE4-8D515D1AF017}" destId="{4E275E33-0026-4B97-B11A-9F56E9C3EABE}" srcOrd="2" destOrd="0" presId="urn:microsoft.com/office/officeart/2008/layout/VerticalCurvedList"/>
    <dgm:cxn modelId="{FC4D7868-34B9-4013-8B8B-C2CEB1FCEA15}" type="presParOf" srcId="{4E275E33-0026-4B97-B11A-9F56E9C3EABE}" destId="{D123B6E1-E11D-45E8-B08A-3475E023DEA0}" srcOrd="0" destOrd="0" presId="urn:microsoft.com/office/officeart/2008/layout/VerticalCurvedList"/>
    <dgm:cxn modelId="{6A2CFF86-30E4-4CED-89B0-B7139F90DA02}" type="presParOf" srcId="{AA65D9FF-F2AD-4FC9-BEE4-8D515D1AF017}" destId="{EAFD7307-F195-4E7D-A302-C0A2408915EF}" srcOrd="3" destOrd="0" presId="urn:microsoft.com/office/officeart/2008/layout/VerticalCurvedList"/>
    <dgm:cxn modelId="{D8945607-45FD-445F-AA18-C83837EC1944}" type="presParOf" srcId="{AA65D9FF-F2AD-4FC9-BEE4-8D515D1AF017}" destId="{F89D2450-E213-409A-817D-37D7E421D9A0}" srcOrd="4" destOrd="0" presId="urn:microsoft.com/office/officeart/2008/layout/VerticalCurvedList"/>
    <dgm:cxn modelId="{4A76C9CC-CEBB-4737-A8EE-909C05C1B59F}" type="presParOf" srcId="{F89D2450-E213-409A-817D-37D7E421D9A0}" destId="{8C6E9B60-0779-4AB0-BDC8-0542649FA518}" srcOrd="0" destOrd="0" presId="urn:microsoft.com/office/officeart/2008/layout/VerticalCurvedList"/>
    <dgm:cxn modelId="{C35EF39B-F1AF-40CF-9DB3-C0967C6F9BDB}" type="presParOf" srcId="{AA65D9FF-F2AD-4FC9-BEE4-8D515D1AF017}" destId="{C9D75068-3ED5-460A-AD2B-4A54D2095174}" srcOrd="5" destOrd="0" presId="urn:microsoft.com/office/officeart/2008/layout/VerticalCurvedList"/>
    <dgm:cxn modelId="{90BBA161-D121-491A-8AF8-C6B5B1DBBE4E}" type="presParOf" srcId="{AA65D9FF-F2AD-4FC9-BEE4-8D515D1AF017}" destId="{1ECCD4D6-3A5F-4AD8-9AC4-8B528174231C}" srcOrd="6" destOrd="0" presId="urn:microsoft.com/office/officeart/2008/layout/VerticalCurvedList"/>
    <dgm:cxn modelId="{963AF4A0-D9F2-4712-BA83-5DDC8B2414D8}" type="presParOf" srcId="{1ECCD4D6-3A5F-4AD8-9AC4-8B528174231C}" destId="{83D81E18-C64C-41D3-AB53-1365DF98E7A3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B7230E8-3990-4286-8E65-1351663AFB23}" type="doc">
      <dgm:prSet loTypeId="urn:microsoft.com/office/officeart/2018/2/layout/IconCircleList" loCatId="icon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E693CB78-6EF0-477D-B453-F09D7B6ECB0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600" dirty="0">
              <a:latin typeface="Arial" panose="020B0604020202020204" pitchFamily="34" charset="0"/>
              <a:cs typeface="Arial" panose="020B0604020202020204" pitchFamily="34" charset="0"/>
            </a:rPr>
            <a:t>Street Shine Wash is a responsible, timely, and scalable business model</a:t>
          </a:r>
        </a:p>
      </dgm:t>
    </dgm:pt>
    <dgm:pt modelId="{A11AB06B-49F0-4CBE-BE98-02EA387319F0}" type="parTrans" cxnId="{B61185A1-982E-40CE-84BE-05DE93D34C83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D60E827-6523-48DA-B5DD-077C50D7F37A}" type="sibTrans" cxnId="{B61185A1-982E-40CE-84BE-05DE93D34C83}">
      <dgm:prSet/>
      <dgm:spPr/>
      <dgm:t>
        <a:bodyPr/>
        <a:lstStyle/>
        <a:p>
          <a:pPr>
            <a:lnSpc>
              <a:spcPct val="100000"/>
            </a:lnSpc>
          </a:pP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6466A8C-FBEE-4AB1-9ABD-1B889CFE3E4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600">
              <a:latin typeface="Arial" panose="020B0604020202020204" pitchFamily="34" charset="0"/>
              <a:cs typeface="Arial" panose="020B0604020202020204" pitchFamily="34" charset="0"/>
            </a:rPr>
            <a:t>The venture is a blend of government regulations, environmental awareness, and technology</a:t>
          </a:r>
        </a:p>
      </dgm:t>
    </dgm:pt>
    <dgm:pt modelId="{FDFF2726-CB0A-42E7-922C-EABCAD99C26E}" type="parTrans" cxnId="{BF8ADEBD-A231-4B34-AF8A-A6073A40724A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A4387CF-73EE-443D-81AA-FD9B65754045}" type="sibTrans" cxnId="{BF8ADEBD-A231-4B34-AF8A-A6073A40724A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738C745-4A49-410D-B594-8B9B86B589CB}" type="pres">
      <dgm:prSet presAssocID="{DB7230E8-3990-4286-8E65-1351663AFB23}" presName="root" presStyleCnt="0">
        <dgm:presLayoutVars>
          <dgm:dir/>
          <dgm:resizeHandles val="exact"/>
        </dgm:presLayoutVars>
      </dgm:prSet>
      <dgm:spPr/>
    </dgm:pt>
    <dgm:pt modelId="{1C6CDA24-5452-477B-AD72-03A0D80A7076}" type="pres">
      <dgm:prSet presAssocID="{DB7230E8-3990-4286-8E65-1351663AFB23}" presName="container" presStyleCnt="0">
        <dgm:presLayoutVars>
          <dgm:dir/>
          <dgm:resizeHandles val="exact"/>
        </dgm:presLayoutVars>
      </dgm:prSet>
      <dgm:spPr/>
    </dgm:pt>
    <dgm:pt modelId="{7B2E273D-51E4-4298-B343-B2E4740EEF11}" type="pres">
      <dgm:prSet presAssocID="{E693CB78-6EF0-477D-B453-F09D7B6ECB0E}" presName="compNode" presStyleCnt="0"/>
      <dgm:spPr/>
    </dgm:pt>
    <dgm:pt modelId="{7C7DE122-D11B-48D9-9F2D-F3E25BCC20BC}" type="pres">
      <dgm:prSet presAssocID="{E693CB78-6EF0-477D-B453-F09D7B6ECB0E}" presName="iconBgRect" presStyleLbl="bgShp" presStyleIdx="0" presStyleCnt="2"/>
      <dgm:spPr/>
    </dgm:pt>
    <dgm:pt modelId="{B8484B0B-B94B-4750-B051-87B752CDF3E9}" type="pres">
      <dgm:prSet presAssocID="{E693CB78-6EF0-477D-B453-F09D7B6ECB0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ink"/>
        </a:ext>
      </dgm:extLst>
    </dgm:pt>
    <dgm:pt modelId="{EF6C34DC-DF9E-46A9-B19D-B522A14A0F62}" type="pres">
      <dgm:prSet presAssocID="{E693CB78-6EF0-477D-B453-F09D7B6ECB0E}" presName="spaceRect" presStyleCnt="0"/>
      <dgm:spPr/>
    </dgm:pt>
    <dgm:pt modelId="{C4A8159B-4E82-4880-A1B4-FA5689D3B76B}" type="pres">
      <dgm:prSet presAssocID="{E693CB78-6EF0-477D-B453-F09D7B6ECB0E}" presName="textRect" presStyleLbl="revTx" presStyleIdx="0" presStyleCnt="2">
        <dgm:presLayoutVars>
          <dgm:chMax val="1"/>
          <dgm:chPref val="1"/>
        </dgm:presLayoutVars>
      </dgm:prSet>
      <dgm:spPr/>
    </dgm:pt>
    <dgm:pt modelId="{6EDFD377-3A54-49AE-96FF-64154F5E9EE5}" type="pres">
      <dgm:prSet presAssocID="{0D60E827-6523-48DA-B5DD-077C50D7F37A}" presName="sibTrans" presStyleLbl="sibTrans2D1" presStyleIdx="0" presStyleCnt="0"/>
      <dgm:spPr/>
    </dgm:pt>
    <dgm:pt modelId="{44E4A9AD-03A6-4377-956E-CEA155A9810D}" type="pres">
      <dgm:prSet presAssocID="{86466A8C-FBEE-4AB1-9ABD-1B889CFE3E4B}" presName="compNode" presStyleCnt="0"/>
      <dgm:spPr/>
    </dgm:pt>
    <dgm:pt modelId="{A14ECC07-021A-4485-8605-BAECD5B30E0C}" type="pres">
      <dgm:prSet presAssocID="{86466A8C-FBEE-4AB1-9ABD-1B889CFE3E4B}" presName="iconBgRect" presStyleLbl="bgShp" presStyleIdx="1" presStyleCnt="2"/>
      <dgm:spPr/>
    </dgm:pt>
    <dgm:pt modelId="{357A05E2-1CB2-406F-8C34-18D60CA7DEF7}" type="pres">
      <dgm:prSet presAssocID="{86466A8C-FBEE-4AB1-9ABD-1B889CFE3E4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B3614B27-1DBA-4E02-B7D8-51A19D964AA7}" type="pres">
      <dgm:prSet presAssocID="{86466A8C-FBEE-4AB1-9ABD-1B889CFE3E4B}" presName="spaceRect" presStyleCnt="0"/>
      <dgm:spPr/>
    </dgm:pt>
    <dgm:pt modelId="{2F329248-927B-40B2-8CC8-587CA1DFE1A4}" type="pres">
      <dgm:prSet presAssocID="{86466A8C-FBEE-4AB1-9ABD-1B889CFE3E4B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2D419579-8635-4547-9FA0-A0FD19903095}" type="presOf" srcId="{E693CB78-6EF0-477D-B453-F09D7B6ECB0E}" destId="{C4A8159B-4E82-4880-A1B4-FA5689D3B76B}" srcOrd="0" destOrd="0" presId="urn:microsoft.com/office/officeart/2018/2/layout/IconCircleList"/>
    <dgm:cxn modelId="{B61185A1-982E-40CE-84BE-05DE93D34C83}" srcId="{DB7230E8-3990-4286-8E65-1351663AFB23}" destId="{E693CB78-6EF0-477D-B453-F09D7B6ECB0E}" srcOrd="0" destOrd="0" parTransId="{A11AB06B-49F0-4CBE-BE98-02EA387319F0}" sibTransId="{0D60E827-6523-48DA-B5DD-077C50D7F37A}"/>
    <dgm:cxn modelId="{7788DEA4-79FA-4258-A5C1-F8D0F4048C96}" type="presOf" srcId="{86466A8C-FBEE-4AB1-9ABD-1B889CFE3E4B}" destId="{2F329248-927B-40B2-8CC8-587CA1DFE1A4}" srcOrd="0" destOrd="0" presId="urn:microsoft.com/office/officeart/2018/2/layout/IconCircleList"/>
    <dgm:cxn modelId="{BF8ADEBD-A231-4B34-AF8A-A6073A40724A}" srcId="{DB7230E8-3990-4286-8E65-1351663AFB23}" destId="{86466A8C-FBEE-4AB1-9ABD-1B889CFE3E4B}" srcOrd="1" destOrd="0" parTransId="{FDFF2726-CB0A-42E7-922C-EABCAD99C26E}" sibTransId="{0A4387CF-73EE-443D-81AA-FD9B65754045}"/>
    <dgm:cxn modelId="{DF1128CF-951D-44A5-AF9F-2BF14B814D3E}" type="presOf" srcId="{0D60E827-6523-48DA-B5DD-077C50D7F37A}" destId="{6EDFD377-3A54-49AE-96FF-64154F5E9EE5}" srcOrd="0" destOrd="0" presId="urn:microsoft.com/office/officeart/2018/2/layout/IconCircleList"/>
    <dgm:cxn modelId="{E1C8B5DE-96ED-49E5-90CA-91325273C103}" type="presOf" srcId="{DB7230E8-3990-4286-8E65-1351663AFB23}" destId="{F738C745-4A49-410D-B594-8B9B86B589CB}" srcOrd="0" destOrd="0" presId="urn:microsoft.com/office/officeart/2018/2/layout/IconCircleList"/>
    <dgm:cxn modelId="{136AE7DA-700D-4D3E-8778-606CAE0BADA5}" type="presParOf" srcId="{F738C745-4A49-410D-B594-8B9B86B589CB}" destId="{1C6CDA24-5452-477B-AD72-03A0D80A7076}" srcOrd="0" destOrd="0" presId="urn:microsoft.com/office/officeart/2018/2/layout/IconCircleList"/>
    <dgm:cxn modelId="{AC158DA8-0A09-420E-8251-9CD2D8942B05}" type="presParOf" srcId="{1C6CDA24-5452-477B-AD72-03A0D80A7076}" destId="{7B2E273D-51E4-4298-B343-B2E4740EEF11}" srcOrd="0" destOrd="0" presId="urn:microsoft.com/office/officeart/2018/2/layout/IconCircleList"/>
    <dgm:cxn modelId="{2668FE3D-3082-4A4B-9254-1F8792FF8320}" type="presParOf" srcId="{7B2E273D-51E4-4298-B343-B2E4740EEF11}" destId="{7C7DE122-D11B-48D9-9F2D-F3E25BCC20BC}" srcOrd="0" destOrd="0" presId="urn:microsoft.com/office/officeart/2018/2/layout/IconCircleList"/>
    <dgm:cxn modelId="{4FF2B677-1555-4829-842D-7E4C5035E258}" type="presParOf" srcId="{7B2E273D-51E4-4298-B343-B2E4740EEF11}" destId="{B8484B0B-B94B-4750-B051-87B752CDF3E9}" srcOrd="1" destOrd="0" presId="urn:microsoft.com/office/officeart/2018/2/layout/IconCircleList"/>
    <dgm:cxn modelId="{8426CB63-6DF0-404C-9474-390880E24DA3}" type="presParOf" srcId="{7B2E273D-51E4-4298-B343-B2E4740EEF11}" destId="{EF6C34DC-DF9E-46A9-B19D-B522A14A0F62}" srcOrd="2" destOrd="0" presId="urn:microsoft.com/office/officeart/2018/2/layout/IconCircleList"/>
    <dgm:cxn modelId="{8B0F170E-0989-4D9D-821C-1E212CE55F00}" type="presParOf" srcId="{7B2E273D-51E4-4298-B343-B2E4740EEF11}" destId="{C4A8159B-4E82-4880-A1B4-FA5689D3B76B}" srcOrd="3" destOrd="0" presId="urn:microsoft.com/office/officeart/2018/2/layout/IconCircleList"/>
    <dgm:cxn modelId="{8EB022A1-B967-4191-B9B1-85DB339076A4}" type="presParOf" srcId="{1C6CDA24-5452-477B-AD72-03A0D80A7076}" destId="{6EDFD377-3A54-49AE-96FF-64154F5E9EE5}" srcOrd="1" destOrd="0" presId="urn:microsoft.com/office/officeart/2018/2/layout/IconCircleList"/>
    <dgm:cxn modelId="{C007BBD9-501C-4895-9C52-B6F240CC7271}" type="presParOf" srcId="{1C6CDA24-5452-477B-AD72-03A0D80A7076}" destId="{44E4A9AD-03A6-4377-956E-CEA155A9810D}" srcOrd="2" destOrd="0" presId="urn:microsoft.com/office/officeart/2018/2/layout/IconCircleList"/>
    <dgm:cxn modelId="{DE66D150-1743-4008-BF97-A6FDD31F2238}" type="presParOf" srcId="{44E4A9AD-03A6-4377-956E-CEA155A9810D}" destId="{A14ECC07-021A-4485-8605-BAECD5B30E0C}" srcOrd="0" destOrd="0" presId="urn:microsoft.com/office/officeart/2018/2/layout/IconCircleList"/>
    <dgm:cxn modelId="{2EFDC912-D73C-4AA5-9EBF-0F6F0E48EC5C}" type="presParOf" srcId="{44E4A9AD-03A6-4377-956E-CEA155A9810D}" destId="{357A05E2-1CB2-406F-8C34-18D60CA7DEF7}" srcOrd="1" destOrd="0" presId="urn:microsoft.com/office/officeart/2018/2/layout/IconCircleList"/>
    <dgm:cxn modelId="{0BB82D8B-9D6F-4EA9-BAC5-E12DF7759BA4}" type="presParOf" srcId="{44E4A9AD-03A6-4377-956E-CEA155A9810D}" destId="{B3614B27-1DBA-4E02-B7D8-51A19D964AA7}" srcOrd="2" destOrd="0" presId="urn:microsoft.com/office/officeart/2018/2/layout/IconCircleList"/>
    <dgm:cxn modelId="{C55F5DB4-90DE-4425-A9FD-937A26888069}" type="presParOf" srcId="{44E4A9AD-03A6-4377-956E-CEA155A9810D}" destId="{2F329248-927B-40B2-8CC8-587CA1DFE1A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534D09-6002-4C86-97DD-5AE66EEF4030}">
      <dsp:nvSpPr>
        <dsp:cNvPr id="0" name=""/>
        <dsp:cNvSpPr/>
      </dsp:nvSpPr>
      <dsp:spPr>
        <a:xfrm>
          <a:off x="0" y="549868"/>
          <a:ext cx="5884969" cy="5884969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3627B6-8506-4C90-9F93-ADD6485ED872}">
      <dsp:nvSpPr>
        <dsp:cNvPr id="0" name=""/>
        <dsp:cNvSpPr/>
      </dsp:nvSpPr>
      <dsp:spPr>
        <a:xfrm>
          <a:off x="2942484" y="549868"/>
          <a:ext cx="6865797" cy="58849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latin typeface="Arial" panose="020B0604020202020204" pitchFamily="34" charset="0"/>
              <a:cs typeface="Arial" panose="020B0604020202020204" pitchFamily="34" charset="0"/>
            </a:rPr>
            <a:t>Presentation of Street Shine Wash</a:t>
          </a:r>
        </a:p>
      </dsp:txBody>
      <dsp:txXfrm>
        <a:off x="2942484" y="549868"/>
        <a:ext cx="6865797" cy="1765494"/>
      </dsp:txXfrm>
    </dsp:sp>
    <dsp:sp modelId="{718A9979-8FFE-46A5-9C69-1CE6BECFF1D5}">
      <dsp:nvSpPr>
        <dsp:cNvPr id="0" name=""/>
        <dsp:cNvSpPr/>
      </dsp:nvSpPr>
      <dsp:spPr>
        <a:xfrm>
          <a:off x="1029871" y="2315362"/>
          <a:ext cx="3825226" cy="3825226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2056C8-0F12-47EF-AFEC-D3EFBE3CF131}">
      <dsp:nvSpPr>
        <dsp:cNvPr id="0" name=""/>
        <dsp:cNvSpPr/>
      </dsp:nvSpPr>
      <dsp:spPr>
        <a:xfrm>
          <a:off x="2942484" y="2315362"/>
          <a:ext cx="6865797" cy="3825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2340759"/>
              <a:satOff val="-2919"/>
              <a:lumOff val="68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latin typeface="Arial" panose="020B0604020202020204" pitchFamily="34" charset="0"/>
              <a:cs typeface="Arial" panose="020B0604020202020204" pitchFamily="34" charset="0"/>
            </a:rPr>
            <a:t>It is a kerbside, council-approved, and eco-friendly car wash service</a:t>
          </a:r>
        </a:p>
      </dsp:txBody>
      <dsp:txXfrm>
        <a:off x="2942484" y="2315362"/>
        <a:ext cx="6865797" cy="1765488"/>
      </dsp:txXfrm>
    </dsp:sp>
    <dsp:sp modelId="{9FA5CDFE-24D1-46F6-8C06-5E5951D7951D}">
      <dsp:nvSpPr>
        <dsp:cNvPr id="0" name=""/>
        <dsp:cNvSpPr/>
      </dsp:nvSpPr>
      <dsp:spPr>
        <a:xfrm>
          <a:off x="2059740" y="4080851"/>
          <a:ext cx="1765488" cy="1765488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863566-1C7C-4725-997B-3AFDF5002AA2}">
      <dsp:nvSpPr>
        <dsp:cNvPr id="0" name=""/>
        <dsp:cNvSpPr/>
      </dsp:nvSpPr>
      <dsp:spPr>
        <a:xfrm>
          <a:off x="2942484" y="4038603"/>
          <a:ext cx="6865797" cy="17654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latin typeface="Arial" panose="020B0604020202020204" pitchFamily="34" charset="0"/>
              <a:cs typeface="Arial" panose="020B0604020202020204" pitchFamily="34" charset="0"/>
            </a:rPr>
            <a:t>Serves the upcoming urban UK communities</a:t>
          </a:r>
        </a:p>
      </dsp:txBody>
      <dsp:txXfrm>
        <a:off x="2942484" y="4038603"/>
        <a:ext cx="6865797" cy="17654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33ECC3-2101-4374-B9D4-02EFE26F90C1}">
      <dsp:nvSpPr>
        <dsp:cNvPr id="0" name=""/>
        <dsp:cNvSpPr/>
      </dsp:nvSpPr>
      <dsp:spPr>
        <a:xfrm>
          <a:off x="0" y="1037989"/>
          <a:ext cx="11830050" cy="188223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latin typeface="Arial" panose="020B0604020202020204" pitchFamily="34" charset="0"/>
              <a:cs typeface="Arial" panose="020B0604020202020204" pitchFamily="34" charset="0"/>
            </a:rPr>
            <a:t>More than 60% of adult UK urban residents lack a private driveway (Poultney, 2026)</a:t>
          </a:r>
        </a:p>
      </dsp:txBody>
      <dsp:txXfrm>
        <a:off x="91883" y="1129872"/>
        <a:ext cx="11646284" cy="1698471"/>
      </dsp:txXfrm>
    </dsp:sp>
    <dsp:sp modelId="{71ED836B-15B2-4C95-88BC-80037BEA8B0B}">
      <dsp:nvSpPr>
        <dsp:cNvPr id="0" name=""/>
        <dsp:cNvSpPr/>
      </dsp:nvSpPr>
      <dsp:spPr>
        <a:xfrm>
          <a:off x="0" y="3107427"/>
          <a:ext cx="11830050" cy="1882237"/>
        </a:xfrm>
        <a:prstGeom prst="roundRect">
          <a:avLst/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latin typeface="Arial" panose="020B0604020202020204" pitchFamily="34" charset="0"/>
              <a:cs typeface="Arial" panose="020B0604020202020204" pitchFamily="34" charset="0"/>
            </a:rPr>
            <a:t>Conventional car wash technologies consume more than 150 litres of water per wash (Firmansyah </a:t>
          </a:r>
          <a:r>
            <a:rPr lang="en-GB" sz="3600" i="1" kern="1200" dirty="0">
              <a:latin typeface="Arial" panose="020B0604020202020204" pitchFamily="34" charset="0"/>
              <a:cs typeface="Arial" panose="020B0604020202020204" pitchFamily="34" charset="0"/>
            </a:rPr>
            <a:t>et al.</a:t>
          </a:r>
          <a:r>
            <a:rPr lang="en-GB" sz="3600" kern="1200" dirty="0">
              <a:latin typeface="Arial" panose="020B0604020202020204" pitchFamily="34" charset="0"/>
              <a:cs typeface="Arial" panose="020B0604020202020204" pitchFamily="34" charset="0"/>
            </a:rPr>
            <a:t>, 2025)</a:t>
          </a:r>
        </a:p>
      </dsp:txBody>
      <dsp:txXfrm>
        <a:off x="91883" y="3199310"/>
        <a:ext cx="11646284" cy="169847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35E005-8F08-4C69-B6D5-356D21ECB383}">
      <dsp:nvSpPr>
        <dsp:cNvPr id="0" name=""/>
        <dsp:cNvSpPr/>
      </dsp:nvSpPr>
      <dsp:spPr>
        <a:xfrm>
          <a:off x="0" y="981194"/>
          <a:ext cx="8446440" cy="158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F2E2DE-660A-4105-B287-0EC9703DF586}">
      <dsp:nvSpPr>
        <dsp:cNvPr id="0" name=""/>
        <dsp:cNvSpPr/>
      </dsp:nvSpPr>
      <dsp:spPr>
        <a:xfrm>
          <a:off x="304802" y="258268"/>
          <a:ext cx="5912508" cy="18597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3479" tIns="0" rIns="223479" bIns="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Principal USP incorporates kerbside legality in the form of council-approved operating bays.</a:t>
          </a:r>
        </a:p>
      </dsp:txBody>
      <dsp:txXfrm>
        <a:off x="395588" y="349054"/>
        <a:ext cx="5730936" cy="1678188"/>
      </dsp:txXfrm>
    </dsp:sp>
    <dsp:sp modelId="{D484D453-DDB2-4B24-9580-339641083F66}">
      <dsp:nvSpPr>
        <dsp:cNvPr id="0" name=""/>
        <dsp:cNvSpPr/>
      </dsp:nvSpPr>
      <dsp:spPr>
        <a:xfrm>
          <a:off x="0" y="3838874"/>
          <a:ext cx="8446440" cy="158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A6DC11-7D59-4905-BB57-8DF0808E0732}">
      <dsp:nvSpPr>
        <dsp:cNvPr id="0" name=""/>
        <dsp:cNvSpPr/>
      </dsp:nvSpPr>
      <dsp:spPr>
        <a:xfrm>
          <a:off x="422322" y="2908994"/>
          <a:ext cx="5912508" cy="18597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3479" tIns="0" rIns="223479" bIns="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AI-remedy car condition scanning by securing the customer</a:t>
          </a:r>
        </a:p>
      </dsp:txBody>
      <dsp:txXfrm>
        <a:off x="513108" y="2999780"/>
        <a:ext cx="5730936" cy="1678188"/>
      </dsp:txXfrm>
    </dsp:sp>
    <dsp:sp modelId="{106BEC4D-CF2A-4DA1-84EF-5BC6A44FB61F}">
      <dsp:nvSpPr>
        <dsp:cNvPr id="0" name=""/>
        <dsp:cNvSpPr/>
      </dsp:nvSpPr>
      <dsp:spPr>
        <a:xfrm>
          <a:off x="0" y="6696554"/>
          <a:ext cx="8446440" cy="158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DC5E21-DD14-4AAB-B174-969C83EDA2BA}">
      <dsp:nvSpPr>
        <dsp:cNvPr id="0" name=""/>
        <dsp:cNvSpPr/>
      </dsp:nvSpPr>
      <dsp:spPr>
        <a:xfrm>
          <a:off x="422322" y="5766674"/>
          <a:ext cx="5912508" cy="18597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3479" tIns="0" rIns="223479" bIns="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Ultra-low-water technology with a water use of less than 5 litres per wash</a:t>
          </a:r>
        </a:p>
      </dsp:txBody>
      <dsp:txXfrm>
        <a:off x="513108" y="5857460"/>
        <a:ext cx="5730936" cy="167818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6B1564-BD2A-43F5-86CE-76B6175AD437}">
      <dsp:nvSpPr>
        <dsp:cNvPr id="0" name=""/>
        <dsp:cNvSpPr/>
      </dsp:nvSpPr>
      <dsp:spPr>
        <a:xfrm>
          <a:off x="0" y="5114"/>
          <a:ext cx="9525000" cy="2444743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5EA3F8-50A4-490E-AF71-8E2721DA1C8D}">
      <dsp:nvSpPr>
        <dsp:cNvPr id="0" name=""/>
        <dsp:cNvSpPr/>
      </dsp:nvSpPr>
      <dsp:spPr>
        <a:xfrm>
          <a:off x="739534" y="555182"/>
          <a:ext cx="1345923" cy="13446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4AEA52-ED4C-4E8E-8CB9-AFB0A2AA79DB}">
      <dsp:nvSpPr>
        <dsp:cNvPr id="0" name=""/>
        <dsp:cNvSpPr/>
      </dsp:nvSpPr>
      <dsp:spPr>
        <a:xfrm>
          <a:off x="2824992" y="5114"/>
          <a:ext cx="6400689" cy="24471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8988" tIns="258988" rIns="258988" bIns="258988" numCol="1" spcCol="1270" anchor="ctr" anchorCtr="0">
          <a:noAutofit/>
        </a:bodyPr>
        <a:lstStyle/>
        <a:p>
          <a:pPr marL="0" lvl="0" indent="0" algn="l" defTabSz="1422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The UK has more than 33.2 million registered vehicles, and the rising need for mobile convenience services (Statista, 2025)</a:t>
          </a:r>
        </a:p>
      </dsp:txBody>
      <dsp:txXfrm>
        <a:off x="2824992" y="5114"/>
        <a:ext cx="6400689" cy="2447132"/>
      </dsp:txXfrm>
    </dsp:sp>
    <dsp:sp modelId="{C0F4B0AD-9753-4DF7-9595-D989D5717BA8}">
      <dsp:nvSpPr>
        <dsp:cNvPr id="0" name=""/>
        <dsp:cNvSpPr/>
      </dsp:nvSpPr>
      <dsp:spPr>
        <a:xfrm>
          <a:off x="0" y="2967433"/>
          <a:ext cx="9525000" cy="2444743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89DF7B-D49E-45C1-8463-2D7FFF912975}">
      <dsp:nvSpPr>
        <dsp:cNvPr id="0" name=""/>
        <dsp:cNvSpPr/>
      </dsp:nvSpPr>
      <dsp:spPr>
        <a:xfrm>
          <a:off x="739534" y="3517500"/>
          <a:ext cx="1345923" cy="13446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27B54B-6E40-4B1D-A3D9-2610C98D2595}">
      <dsp:nvSpPr>
        <dsp:cNvPr id="0" name=""/>
        <dsp:cNvSpPr/>
      </dsp:nvSpPr>
      <dsp:spPr>
        <a:xfrm>
          <a:off x="2824992" y="2967433"/>
          <a:ext cx="6400689" cy="24471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8988" tIns="258988" rIns="258988" bIns="258988" numCol="1" spcCol="1270" anchor="ctr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>
              <a:latin typeface="Arial" panose="020B0604020202020204" pitchFamily="34" charset="0"/>
              <a:cs typeface="Arial" panose="020B0604020202020204" pitchFamily="34" charset="0"/>
            </a:rPr>
            <a:t>PESTEL analysis validates high political goodwill in support of the green urban services</a:t>
          </a:r>
        </a:p>
      </dsp:txBody>
      <dsp:txXfrm>
        <a:off x="2824992" y="2967433"/>
        <a:ext cx="6400689" cy="2447132"/>
      </dsp:txXfrm>
    </dsp:sp>
    <dsp:sp modelId="{86A41C84-D204-4769-B182-1E071F9B49DB}">
      <dsp:nvSpPr>
        <dsp:cNvPr id="0" name=""/>
        <dsp:cNvSpPr/>
      </dsp:nvSpPr>
      <dsp:spPr>
        <a:xfrm>
          <a:off x="0" y="5929752"/>
          <a:ext cx="9525000" cy="2444743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544A55-92C1-4EEF-B970-ED23A6D1F500}">
      <dsp:nvSpPr>
        <dsp:cNvPr id="0" name=""/>
        <dsp:cNvSpPr/>
      </dsp:nvSpPr>
      <dsp:spPr>
        <a:xfrm>
          <a:off x="739534" y="6479819"/>
          <a:ext cx="1345923" cy="13446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91C1A3-5458-4428-8C67-5214514C4C7E}">
      <dsp:nvSpPr>
        <dsp:cNvPr id="0" name=""/>
        <dsp:cNvSpPr/>
      </dsp:nvSpPr>
      <dsp:spPr>
        <a:xfrm>
          <a:off x="2824992" y="5929752"/>
          <a:ext cx="6400689" cy="24471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8988" tIns="258988" rIns="258988" bIns="258988" numCol="1" spcCol="1270" anchor="ctr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>
              <a:latin typeface="Arial" panose="020B0604020202020204" pitchFamily="34" charset="0"/>
              <a:cs typeface="Arial" panose="020B0604020202020204" pitchFamily="34" charset="0"/>
            </a:rPr>
            <a:t>SWOT analysis reveals that council endorsement and technology are the main strengths</a:t>
          </a:r>
        </a:p>
      </dsp:txBody>
      <dsp:txXfrm>
        <a:off x="2824992" y="5929752"/>
        <a:ext cx="6400689" cy="244713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C24FDB-8DFE-4DFC-BC3B-A9BC55DB2F6D}">
      <dsp:nvSpPr>
        <dsp:cNvPr id="0" name=""/>
        <dsp:cNvSpPr/>
      </dsp:nvSpPr>
      <dsp:spPr>
        <a:xfrm rot="16200000">
          <a:off x="-1811391" y="1812514"/>
          <a:ext cx="6545316" cy="2920286"/>
        </a:xfrm>
        <a:prstGeom prst="flowChartManualOperati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0" rIns="22860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latin typeface="Arial" panose="020B0604020202020204" pitchFamily="34" charset="0"/>
              <a:cs typeface="Arial" panose="020B0604020202020204" pitchFamily="34" charset="0"/>
            </a:rPr>
            <a:t>The target market segments are mostly city workers and professionals aged 25-45</a:t>
          </a:r>
        </a:p>
      </dsp:txBody>
      <dsp:txXfrm rot="5400000">
        <a:off x="1124" y="1309062"/>
        <a:ext cx="2920286" cy="3927190"/>
      </dsp:txXfrm>
    </dsp:sp>
    <dsp:sp modelId="{EB67A635-6D09-45A4-9AC5-087CD7C9AAE0}">
      <dsp:nvSpPr>
        <dsp:cNvPr id="0" name=""/>
        <dsp:cNvSpPr/>
      </dsp:nvSpPr>
      <dsp:spPr>
        <a:xfrm rot="16200000">
          <a:off x="1327917" y="1812514"/>
          <a:ext cx="6545316" cy="2920286"/>
        </a:xfrm>
        <a:prstGeom prst="flowChartManualOperation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0" rIns="22860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latin typeface="Arial" panose="020B0604020202020204" pitchFamily="34" charset="0"/>
              <a:cs typeface="Arial" panose="020B0604020202020204" pitchFamily="34" charset="0"/>
            </a:rPr>
            <a:t>The eco wash will cost 12 pounds.</a:t>
          </a:r>
        </a:p>
      </dsp:txBody>
      <dsp:txXfrm rot="5400000">
        <a:off x="3140432" y="1309062"/>
        <a:ext cx="2920286" cy="3927190"/>
      </dsp:txXfrm>
    </dsp:sp>
    <dsp:sp modelId="{1F5AA1DF-915D-4067-B49A-F60ACE301424}">
      <dsp:nvSpPr>
        <dsp:cNvPr id="0" name=""/>
        <dsp:cNvSpPr/>
      </dsp:nvSpPr>
      <dsp:spPr>
        <a:xfrm rot="16200000">
          <a:off x="4467225" y="1812514"/>
          <a:ext cx="6545316" cy="2920286"/>
        </a:xfrm>
        <a:prstGeom prst="flowChartManualOperation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0" rIns="22860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latin typeface="Arial" panose="020B0604020202020204" pitchFamily="34" charset="0"/>
              <a:cs typeface="Arial" panose="020B0604020202020204" pitchFamily="34" charset="0"/>
            </a:rPr>
            <a:t>Premium full valet would cost 35 pounds, and the monthly subscription costs 30 pounds.</a:t>
          </a:r>
        </a:p>
      </dsp:txBody>
      <dsp:txXfrm rot="5400000">
        <a:off x="6279740" y="1309062"/>
        <a:ext cx="2920286" cy="392719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5D8AAD-1274-4F06-AFDF-BC91E92C865A}">
      <dsp:nvSpPr>
        <dsp:cNvPr id="0" name=""/>
        <dsp:cNvSpPr/>
      </dsp:nvSpPr>
      <dsp:spPr>
        <a:xfrm>
          <a:off x="-6545909" y="-1001486"/>
          <a:ext cx="7794171" cy="7794171"/>
        </a:xfrm>
        <a:prstGeom prst="blockArc">
          <a:avLst>
            <a:gd name="adj1" fmla="val 18900000"/>
            <a:gd name="adj2" fmla="val 2700000"/>
            <a:gd name="adj3" fmla="val 277"/>
          </a:avLst>
        </a:pr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5B3DA13-53AE-474A-A16F-5C712E9ACEBC}">
      <dsp:nvSpPr>
        <dsp:cNvPr id="0" name=""/>
        <dsp:cNvSpPr/>
      </dsp:nvSpPr>
      <dsp:spPr>
        <a:xfrm>
          <a:off x="803818" y="579119"/>
          <a:ext cx="14674601" cy="115823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9353" tIns="91440" rIns="91440" bIns="9144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latin typeface="Arial" panose="020B0604020202020204" pitchFamily="34" charset="0"/>
              <a:cs typeface="Arial" panose="020B0604020202020204" pitchFamily="34" charset="0"/>
            </a:rPr>
            <a:t>Street Shine Wash will be established as a Private limited company</a:t>
          </a:r>
        </a:p>
      </dsp:txBody>
      <dsp:txXfrm>
        <a:off x="803818" y="579119"/>
        <a:ext cx="14674601" cy="1158239"/>
      </dsp:txXfrm>
    </dsp:sp>
    <dsp:sp modelId="{D123B6E1-E11D-45E8-B08A-3475E023DEA0}">
      <dsp:nvSpPr>
        <dsp:cNvPr id="0" name=""/>
        <dsp:cNvSpPr/>
      </dsp:nvSpPr>
      <dsp:spPr>
        <a:xfrm>
          <a:off x="79918" y="434339"/>
          <a:ext cx="1447799" cy="14477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FD7307-F195-4E7D-A302-C0A2408915EF}">
      <dsp:nvSpPr>
        <dsp:cNvPr id="0" name=""/>
        <dsp:cNvSpPr/>
      </dsp:nvSpPr>
      <dsp:spPr>
        <a:xfrm>
          <a:off x="1224838" y="2316479"/>
          <a:ext cx="14253580" cy="1158239"/>
        </a:xfrm>
        <a:prstGeom prst="rect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9353" tIns="91440" rIns="91440" bIns="9144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latin typeface="Arial" panose="020B0604020202020204" pitchFamily="34" charset="0"/>
              <a:cs typeface="Arial" panose="020B0604020202020204" pitchFamily="34" charset="0"/>
            </a:rPr>
            <a:t>Benefits of limited liability and the right to enter into deals with councils and corporate customers</a:t>
          </a:r>
        </a:p>
      </dsp:txBody>
      <dsp:txXfrm>
        <a:off x="1224838" y="2316479"/>
        <a:ext cx="14253580" cy="1158239"/>
      </dsp:txXfrm>
    </dsp:sp>
    <dsp:sp modelId="{8C6E9B60-0779-4AB0-BDC8-0542649FA518}">
      <dsp:nvSpPr>
        <dsp:cNvPr id="0" name=""/>
        <dsp:cNvSpPr/>
      </dsp:nvSpPr>
      <dsp:spPr>
        <a:xfrm>
          <a:off x="500938" y="2171699"/>
          <a:ext cx="1447799" cy="14477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D75068-3ED5-460A-AD2B-4A54D2095174}">
      <dsp:nvSpPr>
        <dsp:cNvPr id="0" name=""/>
        <dsp:cNvSpPr/>
      </dsp:nvSpPr>
      <dsp:spPr>
        <a:xfrm>
          <a:off x="803818" y="4053839"/>
          <a:ext cx="14674601" cy="1158239"/>
        </a:xfrm>
        <a:prstGeom prst="rect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9353" tIns="91440" rIns="91440" bIns="9144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latin typeface="Arial" panose="020B0604020202020204" pitchFamily="34" charset="0"/>
              <a:cs typeface="Arial" panose="020B0604020202020204" pitchFamily="34" charset="0"/>
            </a:rPr>
            <a:t>Four to five people working in the core team</a:t>
          </a:r>
        </a:p>
      </dsp:txBody>
      <dsp:txXfrm>
        <a:off x="803818" y="4053839"/>
        <a:ext cx="14674601" cy="1158239"/>
      </dsp:txXfrm>
    </dsp:sp>
    <dsp:sp modelId="{83D81E18-C64C-41D3-AB53-1365DF98E7A3}">
      <dsp:nvSpPr>
        <dsp:cNvPr id="0" name=""/>
        <dsp:cNvSpPr/>
      </dsp:nvSpPr>
      <dsp:spPr>
        <a:xfrm>
          <a:off x="79918" y="3909059"/>
          <a:ext cx="1447799" cy="14477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7DE122-D11B-48D9-9F2D-F3E25BCC20BC}">
      <dsp:nvSpPr>
        <dsp:cNvPr id="0" name=""/>
        <dsp:cNvSpPr/>
      </dsp:nvSpPr>
      <dsp:spPr>
        <a:xfrm>
          <a:off x="133810" y="2485886"/>
          <a:ext cx="1548377" cy="154837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484B0B-B94B-4750-B051-87B752CDF3E9}">
      <dsp:nvSpPr>
        <dsp:cNvPr id="0" name=""/>
        <dsp:cNvSpPr/>
      </dsp:nvSpPr>
      <dsp:spPr>
        <a:xfrm>
          <a:off x="458970" y="2811045"/>
          <a:ext cx="898058" cy="89805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A8159B-4E82-4880-A1B4-FA5689D3B76B}">
      <dsp:nvSpPr>
        <dsp:cNvPr id="0" name=""/>
        <dsp:cNvSpPr/>
      </dsp:nvSpPr>
      <dsp:spPr>
        <a:xfrm>
          <a:off x="2013983" y="2485886"/>
          <a:ext cx="3649746" cy="1548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latin typeface="Arial" panose="020B0604020202020204" pitchFamily="34" charset="0"/>
              <a:cs typeface="Arial" panose="020B0604020202020204" pitchFamily="34" charset="0"/>
            </a:rPr>
            <a:t>Street Shine Wash is a responsible, timely, and scalable business model</a:t>
          </a:r>
        </a:p>
      </dsp:txBody>
      <dsp:txXfrm>
        <a:off x="2013983" y="2485886"/>
        <a:ext cx="3649746" cy="1548377"/>
      </dsp:txXfrm>
    </dsp:sp>
    <dsp:sp modelId="{A14ECC07-021A-4485-8605-BAECD5B30E0C}">
      <dsp:nvSpPr>
        <dsp:cNvPr id="0" name=""/>
        <dsp:cNvSpPr/>
      </dsp:nvSpPr>
      <dsp:spPr>
        <a:xfrm>
          <a:off x="6299670" y="2485886"/>
          <a:ext cx="1548377" cy="154837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7A05E2-1CB2-406F-8C34-18D60CA7DEF7}">
      <dsp:nvSpPr>
        <dsp:cNvPr id="0" name=""/>
        <dsp:cNvSpPr/>
      </dsp:nvSpPr>
      <dsp:spPr>
        <a:xfrm>
          <a:off x="6624829" y="2811045"/>
          <a:ext cx="898058" cy="89805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329248-927B-40B2-8CC8-587CA1DFE1A4}">
      <dsp:nvSpPr>
        <dsp:cNvPr id="0" name=""/>
        <dsp:cNvSpPr/>
      </dsp:nvSpPr>
      <dsp:spPr>
        <a:xfrm>
          <a:off x="8179842" y="2485886"/>
          <a:ext cx="3649746" cy="1548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>
              <a:latin typeface="Arial" panose="020B0604020202020204" pitchFamily="34" charset="0"/>
              <a:cs typeface="Arial" panose="020B0604020202020204" pitchFamily="34" charset="0"/>
            </a:rPr>
            <a:t>The venture is a blend of government regulations, environmental awareness, and technology</a:t>
          </a:r>
        </a:p>
      </dsp:txBody>
      <dsp:txXfrm>
        <a:off x="8179842" y="2485886"/>
        <a:ext cx="3649746" cy="15483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E8D4AD-1459-43F8-9C55-2FD8B138F845}" type="datetimeFigureOut">
              <a:rPr lang="en-GB" smtClean="0"/>
              <a:t>10/03/2026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142847-8F0E-447A-9801-A591FE2FA7A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01289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142847-8F0E-447A-9801-A591FE2FA7AF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57176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142847-8F0E-447A-9801-A591FE2FA7AF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10343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142847-8F0E-447A-9801-A591FE2FA7AF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85498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142847-8F0E-447A-9801-A591FE2FA7AF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69371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142847-8F0E-447A-9801-A591FE2FA7AF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38940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142847-8F0E-447A-9801-A591FE2FA7AF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34219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142847-8F0E-447A-9801-A591FE2FA7AF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30581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142847-8F0E-447A-9801-A591FE2FA7AF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31068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3/10/2026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.xml"/><Relationship Id="rId3" Type="http://schemas.openxmlformats.org/officeDocument/2006/relationships/image" Target="../media/image5.jpeg"/><Relationship Id="rId7" Type="http://schemas.openxmlformats.org/officeDocument/2006/relationships/image" Target="../media/image7.svg"/><Relationship Id="rId12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diagramColors" Target="../diagrams/colors1.xml"/><Relationship Id="rId5" Type="http://schemas.openxmlformats.org/officeDocument/2006/relationships/image" Target="../media/image3.svg"/><Relationship Id="rId10" Type="http://schemas.openxmlformats.org/officeDocument/2006/relationships/diagramQuickStyle" Target="../diagrams/quickStyle1.xml"/><Relationship Id="rId4" Type="http://schemas.openxmlformats.org/officeDocument/2006/relationships/image" Target="../media/image2.png"/><Relationship Id="rId9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image" Target="../media/image8.jpeg"/><Relationship Id="rId7" Type="http://schemas.openxmlformats.org/officeDocument/2006/relationships/diagramLayout" Target="../diagrams/layout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2.xml"/><Relationship Id="rId5" Type="http://schemas.openxmlformats.org/officeDocument/2006/relationships/image" Target="../media/image10.svg"/><Relationship Id="rId10" Type="http://schemas.microsoft.com/office/2007/relationships/diagramDrawing" Target="../diagrams/drawing2.xml"/><Relationship Id="rId4" Type="http://schemas.openxmlformats.org/officeDocument/2006/relationships/image" Target="../media/image9.png"/><Relationship Id="rId9" Type="http://schemas.openxmlformats.org/officeDocument/2006/relationships/diagramColors" Target="../diagrams/colors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image" Target="../media/image11.png"/><Relationship Id="rId7" Type="http://schemas.openxmlformats.org/officeDocument/2006/relationships/diagramQuickStyle" Target="../diagrams/quickStyle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13.jpeg"/><Relationship Id="rId4" Type="http://schemas.openxmlformats.org/officeDocument/2006/relationships/image" Target="../media/image12.svg"/><Relationship Id="rId9" Type="http://schemas.microsoft.com/office/2007/relationships/diagramDrawing" Target="../diagrams/drawing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21.jpe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image" Target="../media/image6.png"/><Relationship Id="rId7" Type="http://schemas.openxmlformats.org/officeDocument/2006/relationships/diagramQuickStyle" Target="../diagrams/quickStyle6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4" Type="http://schemas.openxmlformats.org/officeDocument/2006/relationships/image" Target="../media/image7.svg"/><Relationship Id="rId9" Type="http://schemas.microsoft.com/office/2007/relationships/diagramDrawing" Target="../diagrams/drawing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image" Target="../media/image6.png"/><Relationship Id="rId7" Type="http://schemas.openxmlformats.org/officeDocument/2006/relationships/diagramQuickStyle" Target="../diagrams/quickStyle7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7.xml"/><Relationship Id="rId11" Type="http://schemas.openxmlformats.org/officeDocument/2006/relationships/hyperlink" Target="https://www.publicdomainpictures.net/en/view-image.php?image=91182&amp;picture=car-wash" TargetMode="External"/><Relationship Id="rId5" Type="http://schemas.openxmlformats.org/officeDocument/2006/relationships/diagramData" Target="../diagrams/data7.xml"/><Relationship Id="rId10" Type="http://schemas.openxmlformats.org/officeDocument/2006/relationships/image" Target="../media/image26.jpg"/><Relationship Id="rId4" Type="http://schemas.openxmlformats.org/officeDocument/2006/relationships/image" Target="../media/image7.svg"/><Relationship Id="rId9" Type="http://schemas.microsoft.com/office/2007/relationships/diagramDrawing" Target="../diagrams/drawing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tista.com/statistics/299972/average-age-of-cars-on-the-road-in-the-united-kingdom/?srsltid=AfmBOopwlne3Yj0A-_9aNRLjOkQ34R7gh8Kro9b4pF29aUvi3rnZIz8z" TargetMode="External"/><Relationship Id="rId2" Type="http://schemas.openxmlformats.org/officeDocument/2006/relationships/hyperlink" Target="https://www.techradar.com/vehicle-tech/hybrid-electric-vehicles/ive-owned-an-ev-for-four-years-and-the-one-big-solution-to-my-range-anxiety-woes-is-stuck-in-political-traffic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svg"/><Relationship Id="rId5" Type="http://schemas.openxmlformats.org/officeDocument/2006/relationships/image" Target="../media/image2.png"/><Relationship Id="rId4" Type="http://schemas.openxmlformats.org/officeDocument/2006/relationships/image" Target="../media/image12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619999" y="-178196"/>
            <a:ext cx="12209677" cy="7912495"/>
            <a:chOff x="0" y="0"/>
            <a:chExt cx="5136103" cy="251287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136104" cy="2512877"/>
            </a:xfrm>
            <a:custGeom>
              <a:avLst/>
              <a:gdLst/>
              <a:ahLst/>
              <a:cxnLst/>
              <a:rect l="l" t="t" r="r" b="b"/>
              <a:pathLst>
                <a:path w="5136104" h="2512877">
                  <a:moveTo>
                    <a:pt x="2568052" y="2512877"/>
                  </a:moveTo>
                  <a:lnTo>
                    <a:pt x="5136104" y="0"/>
                  </a:lnTo>
                  <a:lnTo>
                    <a:pt x="0" y="0"/>
                  </a:lnTo>
                  <a:lnTo>
                    <a:pt x="2568052" y="2512877"/>
                  </a:lnTo>
                  <a:close/>
                </a:path>
              </a:pathLst>
            </a:custGeom>
            <a:solidFill>
              <a:srgbClr val="2EC4B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802516" y="141391"/>
              <a:ext cx="3531071" cy="12047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7476437" y="-147470"/>
            <a:ext cx="12496800" cy="6789071"/>
            <a:chOff x="0" y="0"/>
            <a:chExt cx="1464858" cy="7112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464858" cy="711200"/>
            </a:xfrm>
            <a:custGeom>
              <a:avLst/>
              <a:gdLst/>
              <a:ahLst/>
              <a:cxnLst/>
              <a:rect l="l" t="t" r="r" b="b"/>
              <a:pathLst>
                <a:path w="1464858" h="711200">
                  <a:moveTo>
                    <a:pt x="732429" y="711200"/>
                  </a:moveTo>
                  <a:lnTo>
                    <a:pt x="1464858" y="0"/>
                  </a:lnTo>
                  <a:lnTo>
                    <a:pt x="0" y="0"/>
                  </a:lnTo>
                  <a:lnTo>
                    <a:pt x="732429" y="711200"/>
                  </a:lnTo>
                  <a:close/>
                </a:path>
              </a:pathLst>
            </a:custGeom>
            <a:blipFill>
              <a:blip r:embed="rId2"/>
              <a:stretch>
                <a:fillRect t="-24890" b="-1233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" name="Freeform 11"/>
          <p:cNvSpPr/>
          <p:nvPr/>
        </p:nvSpPr>
        <p:spPr>
          <a:xfrm>
            <a:off x="16386444" y="6783709"/>
            <a:ext cx="872856" cy="2474591"/>
          </a:xfrm>
          <a:custGeom>
            <a:avLst/>
            <a:gdLst/>
            <a:ahLst/>
            <a:cxnLst/>
            <a:rect l="l" t="t" r="r" b="b"/>
            <a:pathLst>
              <a:path w="872856" h="2474591">
                <a:moveTo>
                  <a:pt x="0" y="0"/>
                </a:moveTo>
                <a:lnTo>
                  <a:pt x="872856" y="0"/>
                </a:lnTo>
                <a:lnTo>
                  <a:pt x="872856" y="2474591"/>
                </a:lnTo>
                <a:lnTo>
                  <a:pt x="0" y="247459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466042" y="2107682"/>
            <a:ext cx="8918160" cy="80340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200" b="1" dirty="0">
                <a:solidFill>
                  <a:schemeClr val="tx2"/>
                </a:solidFill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Programme: BA (Hons) Business Management</a:t>
            </a:r>
          </a:p>
          <a:p>
            <a:pPr algn="ctr">
              <a:lnSpc>
                <a:spcPct val="150000"/>
              </a:lnSpc>
            </a:pPr>
            <a:r>
              <a:rPr lang="en-US" sz="3200" b="1" dirty="0">
                <a:solidFill>
                  <a:schemeClr val="tx2"/>
                </a:solidFill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Module: Entrepreneurship</a:t>
            </a:r>
          </a:p>
          <a:p>
            <a:pPr algn="ctr">
              <a:lnSpc>
                <a:spcPct val="150000"/>
              </a:lnSpc>
            </a:pPr>
            <a:r>
              <a:rPr lang="en-US" sz="3200" b="1" dirty="0">
                <a:solidFill>
                  <a:schemeClr val="tx2"/>
                </a:solidFill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Module code: LCBB5013</a:t>
            </a:r>
          </a:p>
          <a:p>
            <a:pPr algn="ctr">
              <a:lnSpc>
                <a:spcPct val="150000"/>
              </a:lnSpc>
            </a:pPr>
            <a:r>
              <a:rPr lang="en-US" sz="3200" b="1" dirty="0">
                <a:solidFill>
                  <a:schemeClr val="tx2"/>
                </a:solidFill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Module lecturer:</a:t>
            </a:r>
            <a:r>
              <a:rPr lang="en-GB" sz="3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Fouziya</a:t>
            </a:r>
            <a:r>
              <a:rPr lang="en-GB" sz="32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Farheen</a:t>
            </a:r>
            <a:endParaRPr lang="en-US" sz="3200" b="1" dirty="0">
              <a:solidFill>
                <a:schemeClr val="tx2"/>
              </a:solidFill>
              <a:latin typeface="Arial" panose="020B0604020202020204" pitchFamily="34" charset="0"/>
              <a:ea typeface="Poppins Bold"/>
              <a:cs typeface="Arial" panose="020B0604020202020204" pitchFamily="34" charset="0"/>
              <a:sym typeface="Poppins Bold"/>
            </a:endParaRPr>
          </a:p>
          <a:p>
            <a:pPr algn="ctr">
              <a:lnSpc>
                <a:spcPct val="150000"/>
              </a:lnSpc>
            </a:pPr>
            <a:r>
              <a:rPr lang="en-US" sz="3200" b="1" dirty="0">
                <a:solidFill>
                  <a:schemeClr val="tx2"/>
                </a:solidFill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Assignment Title: Business idea presentation</a:t>
            </a:r>
          </a:p>
          <a:p>
            <a:pPr algn="ctr">
              <a:lnSpc>
                <a:spcPct val="150000"/>
              </a:lnSpc>
            </a:pPr>
            <a:r>
              <a:rPr lang="en-US" sz="3200" b="1" dirty="0">
                <a:solidFill>
                  <a:schemeClr val="tx2"/>
                </a:solidFill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Business name: Street Shine Wash</a:t>
            </a:r>
          </a:p>
          <a:p>
            <a:pPr algn="ctr">
              <a:lnSpc>
                <a:spcPct val="150000"/>
              </a:lnSpc>
            </a:pPr>
            <a:endParaRPr lang="en-US" sz="3200" b="1" dirty="0">
              <a:solidFill>
                <a:schemeClr val="tx2"/>
              </a:solidFill>
              <a:latin typeface="Arial" panose="020B0604020202020204" pitchFamily="34" charset="0"/>
              <a:ea typeface="Poppins Bold"/>
              <a:cs typeface="Arial" panose="020B0604020202020204" pitchFamily="34" charset="0"/>
              <a:sym typeface="Poppins Bold"/>
            </a:endParaRPr>
          </a:p>
          <a:p>
            <a:pPr algn="ctr">
              <a:lnSpc>
                <a:spcPct val="150000"/>
              </a:lnSpc>
            </a:pPr>
            <a:endParaRPr lang="en-US" sz="3200" b="1" dirty="0">
              <a:solidFill>
                <a:schemeClr val="tx2"/>
              </a:solidFill>
              <a:latin typeface="Arial" panose="020B0604020202020204" pitchFamily="34" charset="0"/>
              <a:ea typeface="Poppins Bold"/>
              <a:cs typeface="Arial" panose="020B0604020202020204" pitchFamily="34" charset="0"/>
              <a:sym typeface="Poppins Bold"/>
            </a:endParaRPr>
          </a:p>
          <a:p>
            <a:pPr algn="ctr">
              <a:lnSpc>
                <a:spcPct val="150000"/>
              </a:lnSpc>
            </a:pPr>
            <a:r>
              <a:rPr lang="en-US" sz="3200" b="1" dirty="0">
                <a:solidFill>
                  <a:schemeClr val="tx2"/>
                </a:solidFill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Student Name: Florin Ene</a:t>
            </a:r>
          </a:p>
          <a:p>
            <a:pPr algn="ctr">
              <a:lnSpc>
                <a:spcPct val="150000"/>
              </a:lnSpc>
            </a:pPr>
            <a:r>
              <a:rPr lang="en-US" sz="3200" b="1" dirty="0">
                <a:solidFill>
                  <a:schemeClr val="tx2"/>
                </a:solidFill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Student ID: 2310120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201400" y="9410700"/>
            <a:ext cx="4805624" cy="4127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99"/>
              </a:lnSpc>
              <a:spcBef>
                <a:spcPct val="0"/>
              </a:spcBef>
            </a:pPr>
            <a:r>
              <a:rPr lang="en-US" sz="2499" dirty="0">
                <a:solidFill>
                  <a:schemeClr val="tx2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Making Your Car Shine Again</a:t>
            </a:r>
          </a:p>
        </p:txBody>
      </p:sp>
      <p:pic>
        <p:nvPicPr>
          <p:cNvPr id="15" name="image2.png" descr="Discover University of Wales Trinity Saint David">
            <a:extLst>
              <a:ext uri="{FF2B5EF4-FFF2-40B4-BE49-F238E27FC236}">
                <a16:creationId xmlns:a16="http://schemas.microsoft.com/office/drawing/2014/main" id="{0FBAC803-5427-7029-E4F6-774045DB3C6B}"/>
              </a:ext>
            </a:extLst>
          </p:cNvPr>
          <p:cNvPicPr/>
          <p:nvPr/>
        </p:nvPicPr>
        <p:blipFill>
          <a:blip r:embed="rId5"/>
          <a:stretch>
            <a:fillRect/>
          </a:stretch>
        </p:blipFill>
        <p:spPr>
          <a:xfrm>
            <a:off x="207432" y="69403"/>
            <a:ext cx="3297768" cy="2038279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80932" y="1292470"/>
            <a:ext cx="5187190" cy="8168736"/>
            <a:chOff x="0" y="0"/>
            <a:chExt cx="1366173" cy="215143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366173" cy="2151437"/>
            </a:xfrm>
            <a:custGeom>
              <a:avLst/>
              <a:gdLst/>
              <a:ahLst/>
              <a:cxnLst/>
              <a:rect l="l" t="t" r="r" b="b"/>
              <a:pathLst>
                <a:path w="1366173" h="2151437">
                  <a:moveTo>
                    <a:pt x="0" y="0"/>
                  </a:moveTo>
                  <a:lnTo>
                    <a:pt x="1366173" y="0"/>
                  </a:lnTo>
                  <a:lnTo>
                    <a:pt x="1366173" y="2151437"/>
                  </a:lnTo>
                  <a:lnTo>
                    <a:pt x="0" y="2151437"/>
                  </a:lnTo>
                  <a:close/>
                </a:path>
              </a:pathLst>
            </a:custGeom>
            <a:solidFill>
              <a:srgbClr val="2EC4B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366173" cy="21895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28700" y="1028700"/>
            <a:ext cx="5246370" cy="8229600"/>
            <a:chOff x="0" y="0"/>
            <a:chExt cx="812800" cy="127498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1274980"/>
            </a:xfrm>
            <a:custGeom>
              <a:avLst/>
              <a:gdLst/>
              <a:ahLst/>
              <a:cxnLst/>
              <a:rect l="l" t="t" r="r" b="b"/>
              <a:pathLst>
                <a:path w="812800" h="1274980">
                  <a:moveTo>
                    <a:pt x="0" y="0"/>
                  </a:moveTo>
                  <a:lnTo>
                    <a:pt x="812800" y="0"/>
                  </a:lnTo>
                  <a:lnTo>
                    <a:pt x="812800" y="1274980"/>
                  </a:lnTo>
                  <a:lnTo>
                    <a:pt x="0" y="1274980"/>
                  </a:lnTo>
                  <a:close/>
                </a:path>
              </a:pathLst>
            </a:custGeom>
            <a:blipFill>
              <a:blip r:embed="rId3"/>
              <a:stretch>
                <a:fillRect l="-2335" r="-233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Freeform 10"/>
          <p:cNvSpPr/>
          <p:nvPr/>
        </p:nvSpPr>
        <p:spPr>
          <a:xfrm>
            <a:off x="16546527" y="763388"/>
            <a:ext cx="872856" cy="2474591"/>
          </a:xfrm>
          <a:custGeom>
            <a:avLst/>
            <a:gdLst/>
            <a:ahLst/>
            <a:cxnLst/>
            <a:rect l="l" t="t" r="r" b="b"/>
            <a:pathLst>
              <a:path w="872856" h="2474591">
                <a:moveTo>
                  <a:pt x="0" y="0"/>
                </a:moveTo>
                <a:lnTo>
                  <a:pt x="872856" y="0"/>
                </a:lnTo>
                <a:lnTo>
                  <a:pt x="872856" y="2474591"/>
                </a:lnTo>
                <a:lnTo>
                  <a:pt x="0" y="247459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-257668" y="9744191"/>
            <a:ext cx="2074960" cy="713032"/>
          </a:xfrm>
          <a:custGeom>
            <a:avLst/>
            <a:gdLst/>
            <a:ahLst/>
            <a:cxnLst/>
            <a:rect l="l" t="t" r="r" b="b"/>
            <a:pathLst>
              <a:path w="2074960" h="713032">
                <a:moveTo>
                  <a:pt x="0" y="0"/>
                </a:moveTo>
                <a:lnTo>
                  <a:pt x="2074960" y="0"/>
                </a:lnTo>
                <a:lnTo>
                  <a:pt x="2074960" y="713032"/>
                </a:lnTo>
                <a:lnTo>
                  <a:pt x="0" y="71303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8008354" y="1038225"/>
            <a:ext cx="7917445" cy="126573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9810"/>
              </a:lnSpc>
            </a:pPr>
            <a:r>
              <a:rPr lang="en-US" sz="9000" b="1" dirty="0">
                <a:solidFill>
                  <a:srgbClr val="1B4965"/>
                </a:solidFill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Introduction</a:t>
            </a:r>
          </a:p>
        </p:txBody>
      </p:sp>
      <p:graphicFrame>
        <p:nvGraphicFramePr>
          <p:cNvPr id="16" name="Diagram 15">
            <a:extLst>
              <a:ext uri="{FF2B5EF4-FFF2-40B4-BE49-F238E27FC236}">
                <a16:creationId xmlns:a16="http://schemas.microsoft.com/office/drawing/2014/main" id="{A77B5C9E-544C-EB13-5EEE-2F6BB7794D3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96993802"/>
              </p:ext>
            </p:extLst>
          </p:nvPr>
        </p:nvGraphicFramePr>
        <p:xfrm>
          <a:off x="7188850" y="2476500"/>
          <a:ext cx="9808282" cy="6984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4227863" y="1028700"/>
            <a:ext cx="4671350" cy="8229600"/>
            <a:chOff x="0" y="0"/>
            <a:chExt cx="723714" cy="127498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23714" cy="1274980"/>
            </a:xfrm>
            <a:custGeom>
              <a:avLst/>
              <a:gdLst/>
              <a:ahLst/>
              <a:cxnLst/>
              <a:rect l="l" t="t" r="r" b="b"/>
              <a:pathLst>
                <a:path w="723714" h="1274980">
                  <a:moveTo>
                    <a:pt x="0" y="0"/>
                  </a:moveTo>
                  <a:lnTo>
                    <a:pt x="723714" y="0"/>
                  </a:lnTo>
                  <a:lnTo>
                    <a:pt x="723714" y="1274980"/>
                  </a:lnTo>
                  <a:lnTo>
                    <a:pt x="0" y="1274980"/>
                  </a:lnTo>
                  <a:close/>
                </a:path>
              </a:pathLst>
            </a:custGeom>
            <a:blipFill>
              <a:blip r:embed="rId3"/>
              <a:stretch>
                <a:fillRect l="-8797" r="-879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6" name="Freeform 16"/>
          <p:cNvSpPr/>
          <p:nvPr/>
        </p:nvSpPr>
        <p:spPr>
          <a:xfrm>
            <a:off x="9704158" y="517662"/>
            <a:ext cx="2331904" cy="911562"/>
          </a:xfrm>
          <a:custGeom>
            <a:avLst/>
            <a:gdLst/>
            <a:ahLst/>
            <a:cxnLst/>
            <a:rect l="l" t="t" r="r" b="b"/>
            <a:pathLst>
              <a:path w="2331904" h="911562">
                <a:moveTo>
                  <a:pt x="0" y="0"/>
                </a:moveTo>
                <a:lnTo>
                  <a:pt x="2331903" y="0"/>
                </a:lnTo>
                <a:lnTo>
                  <a:pt x="2331903" y="911563"/>
                </a:lnTo>
                <a:lnTo>
                  <a:pt x="0" y="91156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1028699" y="1038225"/>
            <a:ext cx="12360963" cy="25224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9810"/>
              </a:lnSpc>
            </a:pPr>
            <a:r>
              <a:rPr lang="en-US" sz="9000" b="1" dirty="0">
                <a:solidFill>
                  <a:srgbClr val="1B4965"/>
                </a:solidFill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The Problem and Opportunity</a:t>
            </a:r>
          </a:p>
        </p:txBody>
      </p:sp>
      <p:graphicFrame>
        <p:nvGraphicFramePr>
          <p:cNvPr id="26" name="Diagram 25">
            <a:extLst>
              <a:ext uri="{FF2B5EF4-FFF2-40B4-BE49-F238E27FC236}">
                <a16:creationId xmlns:a16="http://schemas.microsoft.com/office/drawing/2014/main" id="{A26DCD4F-81DA-AB05-273F-9BF2A0C6A3A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98070688"/>
              </p:ext>
            </p:extLst>
          </p:nvPr>
        </p:nvGraphicFramePr>
        <p:xfrm>
          <a:off x="922107" y="3695701"/>
          <a:ext cx="11830051" cy="60276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2"/>
          <p:cNvSpPr txBox="1"/>
          <p:nvPr/>
        </p:nvSpPr>
        <p:spPr>
          <a:xfrm>
            <a:off x="1130317" y="342900"/>
            <a:ext cx="9424994" cy="12657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810"/>
              </a:lnSpc>
            </a:pPr>
            <a:r>
              <a:rPr lang="en-US" sz="9000" b="1" dirty="0">
                <a:solidFill>
                  <a:srgbClr val="1B4965"/>
                </a:solidFill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USP</a:t>
            </a:r>
          </a:p>
        </p:txBody>
      </p:sp>
      <p:sp>
        <p:nvSpPr>
          <p:cNvPr id="31" name="Freeform 31"/>
          <p:cNvSpPr/>
          <p:nvPr/>
        </p:nvSpPr>
        <p:spPr>
          <a:xfrm>
            <a:off x="16460928" y="790851"/>
            <a:ext cx="696755" cy="1839678"/>
          </a:xfrm>
          <a:custGeom>
            <a:avLst/>
            <a:gdLst/>
            <a:ahLst/>
            <a:cxnLst/>
            <a:rect l="l" t="t" r="r" b="b"/>
            <a:pathLst>
              <a:path w="696755" h="1839678">
                <a:moveTo>
                  <a:pt x="0" y="0"/>
                </a:moveTo>
                <a:lnTo>
                  <a:pt x="696755" y="0"/>
                </a:lnTo>
                <a:lnTo>
                  <a:pt x="696755" y="1839678"/>
                </a:lnTo>
                <a:lnTo>
                  <a:pt x="0" y="183967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aphicFrame>
        <p:nvGraphicFramePr>
          <p:cNvPr id="36" name="Diagram 35">
            <a:extLst>
              <a:ext uri="{FF2B5EF4-FFF2-40B4-BE49-F238E27FC236}">
                <a16:creationId xmlns:a16="http://schemas.microsoft.com/office/drawing/2014/main" id="{7C919E3A-8967-0A7C-A2EF-7F200FF5937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57376530"/>
              </p:ext>
            </p:extLst>
          </p:nvPr>
        </p:nvGraphicFramePr>
        <p:xfrm>
          <a:off x="533400" y="1608631"/>
          <a:ext cx="8446440" cy="8335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grpSp>
        <p:nvGrpSpPr>
          <p:cNvPr id="34" name="Group 7">
            <a:extLst>
              <a:ext uri="{FF2B5EF4-FFF2-40B4-BE49-F238E27FC236}">
                <a16:creationId xmlns:a16="http://schemas.microsoft.com/office/drawing/2014/main" id="{2E54FA22-B4EC-2067-AA80-C96F3621784C}"/>
              </a:ext>
            </a:extLst>
          </p:cNvPr>
          <p:cNvGrpSpPr/>
          <p:nvPr/>
        </p:nvGrpSpPr>
        <p:grpSpPr>
          <a:xfrm>
            <a:off x="9280866" y="0"/>
            <a:ext cx="8879833" cy="8229600"/>
            <a:chOff x="0" y="0"/>
            <a:chExt cx="1375719" cy="1274980"/>
          </a:xfrm>
        </p:grpSpPr>
        <p:sp>
          <p:nvSpPr>
            <p:cNvPr id="35" name="Freeform 8">
              <a:extLst>
                <a:ext uri="{FF2B5EF4-FFF2-40B4-BE49-F238E27FC236}">
                  <a16:creationId xmlns:a16="http://schemas.microsoft.com/office/drawing/2014/main" id="{46CFF5B6-DB73-B53A-0F0A-180406D7B642}"/>
                </a:ext>
              </a:extLst>
            </p:cNvPr>
            <p:cNvSpPr/>
            <p:nvPr/>
          </p:nvSpPr>
          <p:spPr>
            <a:xfrm>
              <a:off x="0" y="0"/>
              <a:ext cx="1375719" cy="1274980"/>
            </a:xfrm>
            <a:custGeom>
              <a:avLst/>
              <a:gdLst/>
              <a:ahLst/>
              <a:cxnLst/>
              <a:rect l="l" t="t" r="r" b="b"/>
              <a:pathLst>
                <a:path w="1375719" h="1274980">
                  <a:moveTo>
                    <a:pt x="0" y="0"/>
                  </a:moveTo>
                  <a:lnTo>
                    <a:pt x="1375719" y="0"/>
                  </a:lnTo>
                  <a:lnTo>
                    <a:pt x="1375719" y="1274980"/>
                  </a:lnTo>
                  <a:lnTo>
                    <a:pt x="0" y="1274980"/>
                  </a:lnTo>
                  <a:close/>
                </a:path>
              </a:pathLst>
            </a:custGeom>
            <a:blipFill>
              <a:blip r:embed="rId10"/>
              <a:stretch>
                <a:fillRect l="-19444" r="-1944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11CF7AE9-DD34-DBBA-023B-E28E638ACD84}"/>
              </a:ext>
            </a:extLst>
          </p:cNvPr>
          <p:cNvSpPr txBox="1"/>
          <p:nvPr/>
        </p:nvSpPr>
        <p:spPr>
          <a:xfrm>
            <a:off x="9308162" y="8281787"/>
            <a:ext cx="91440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principal USP incorporates kerbside legality in the form of council-approved operating bays.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Secondly, AI-remedy car condition scanning secures the customer, as well as the business, with timestamped reports.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Finally, Ultra-low-water technology with a water use of less than 5 litres per wash, as opposed to the industry average of 150-plus litres.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704850" y="190500"/>
            <a:ext cx="12230100" cy="126573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9810"/>
              </a:lnSpc>
            </a:pPr>
            <a:r>
              <a:rPr lang="en-US" sz="9000" b="1" dirty="0">
                <a:solidFill>
                  <a:srgbClr val="1B4965"/>
                </a:solidFill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Market Analysis</a:t>
            </a:r>
          </a:p>
        </p:txBody>
      </p:sp>
      <p:graphicFrame>
        <p:nvGraphicFramePr>
          <p:cNvPr id="33" name="Diagram 32">
            <a:extLst>
              <a:ext uri="{FF2B5EF4-FFF2-40B4-BE49-F238E27FC236}">
                <a16:creationId xmlns:a16="http://schemas.microsoft.com/office/drawing/2014/main" id="{3B6FB098-7A9C-8380-3F00-F6FEB9CE840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20801364"/>
              </p:ext>
            </p:extLst>
          </p:nvPr>
        </p:nvGraphicFramePr>
        <p:xfrm>
          <a:off x="304800" y="1714500"/>
          <a:ext cx="9525000" cy="838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" name="image1.png">
            <a:extLst>
              <a:ext uri="{FF2B5EF4-FFF2-40B4-BE49-F238E27FC236}">
                <a16:creationId xmlns:a16="http://schemas.microsoft.com/office/drawing/2014/main" id="{F1A09AC1-EEE7-2FEE-7A81-495DB7A4EEB7}"/>
              </a:ext>
            </a:extLst>
          </p:cNvPr>
          <p:cNvPicPr/>
          <p:nvPr/>
        </p:nvPicPr>
        <p:blipFill>
          <a:blip r:embed="rId8"/>
          <a:stretch>
            <a:fillRect/>
          </a:stretch>
        </p:blipFill>
        <p:spPr>
          <a:xfrm>
            <a:off x="10134600" y="0"/>
            <a:ext cx="7991475" cy="5638800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34E8A520-115B-E4E9-13DC-B23B0A05F388}"/>
              </a:ext>
            </a:extLst>
          </p:cNvPr>
          <p:cNvSpPr txBox="1"/>
          <p:nvPr/>
        </p:nvSpPr>
        <p:spPr>
          <a:xfrm>
            <a:off x="11896725" y="5638800"/>
            <a:ext cx="6086475" cy="10259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Figure: Number of licensed cars in the UK</a:t>
            </a:r>
            <a:endParaRPr lang="en-GB" sz="16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(Source: Statista, 2025)</a:t>
            </a:r>
            <a:endParaRPr lang="en-GB" sz="16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83F3EF-ECC7-012D-1973-755DC16CECDB}"/>
              </a:ext>
            </a:extLst>
          </p:cNvPr>
          <p:cNvSpPr txBox="1"/>
          <p:nvPr/>
        </p:nvSpPr>
        <p:spPr>
          <a:xfrm>
            <a:off x="10165307" y="7277100"/>
            <a:ext cx="8153400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UK automobile care industry is large. The UK has more than 33.2 million registered vehicles, and the rising need for mobile convenient services (Statista, 2025).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PESTEL analysis validates high political goodwill in support of the green urban services with a big market in terms of vehicles, despite economic demands.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SWOT analysis reveals that council endorsement and technology are the main strengths, as well as the importance of the council to control permit dependency and competitive pricing.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4"/>
          <p:cNvGrpSpPr/>
          <p:nvPr/>
        </p:nvGrpSpPr>
        <p:grpSpPr>
          <a:xfrm>
            <a:off x="10458450" y="0"/>
            <a:ext cx="7829550" cy="4807515"/>
            <a:chOff x="0" y="0"/>
            <a:chExt cx="2514545" cy="616633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2514545" cy="616633"/>
            </a:xfrm>
            <a:custGeom>
              <a:avLst/>
              <a:gdLst/>
              <a:ahLst/>
              <a:cxnLst/>
              <a:rect l="l" t="t" r="r" b="b"/>
              <a:pathLst>
                <a:path w="2514545" h="616633">
                  <a:moveTo>
                    <a:pt x="0" y="0"/>
                  </a:moveTo>
                  <a:lnTo>
                    <a:pt x="2514545" y="0"/>
                  </a:lnTo>
                  <a:lnTo>
                    <a:pt x="2514545" y="616633"/>
                  </a:lnTo>
                  <a:lnTo>
                    <a:pt x="0" y="616633"/>
                  </a:lnTo>
                  <a:close/>
                </a:path>
              </a:pathLst>
            </a:custGeom>
            <a:blipFill>
              <a:blip r:embed="rId3"/>
              <a:stretch>
                <a:fillRect t="-9161" b="-16294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628650" y="495300"/>
            <a:ext cx="17030700" cy="10826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9810"/>
              </a:lnSpc>
            </a:pPr>
            <a:r>
              <a:rPr lang="en-US" sz="4800" b="1" dirty="0">
                <a:solidFill>
                  <a:srgbClr val="1B4965"/>
                </a:solidFill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Marketing and Target Customers</a:t>
            </a:r>
          </a:p>
        </p:txBody>
      </p:sp>
      <p:graphicFrame>
        <p:nvGraphicFramePr>
          <p:cNvPr id="28" name="Diagram 27">
            <a:extLst>
              <a:ext uri="{FF2B5EF4-FFF2-40B4-BE49-F238E27FC236}">
                <a16:creationId xmlns:a16="http://schemas.microsoft.com/office/drawing/2014/main" id="{24961659-54B3-815E-431A-C05DA6DE6C9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4897027"/>
              </p:ext>
            </p:extLst>
          </p:nvPr>
        </p:nvGraphicFramePr>
        <p:xfrm>
          <a:off x="628650" y="3017784"/>
          <a:ext cx="9201150" cy="65453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A0A85FD4-DB81-0B6B-2E45-F2267B947243}"/>
              </a:ext>
            </a:extLst>
          </p:cNvPr>
          <p:cNvSpPr txBox="1"/>
          <p:nvPr/>
        </p:nvSpPr>
        <p:spPr>
          <a:xfrm>
            <a:off x="9144000" y="8572500"/>
            <a:ext cx="914400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target market segments are mostly city workers and professionals aged 25-45.  EV owners who appreciate sustainability, and local councils and fleet operators/bosses are interested in finding compliant service providers.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eco wash will cost 12 pounds, the premium full valet will cost 35 pounds, and the monthly subscription costs 30 pounds.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10"/>
          <p:cNvSpPr txBox="1"/>
          <p:nvPr/>
        </p:nvSpPr>
        <p:spPr>
          <a:xfrm>
            <a:off x="1028700" y="1038225"/>
            <a:ext cx="12357938" cy="25224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9810"/>
              </a:lnSpc>
            </a:pPr>
            <a:r>
              <a:rPr lang="en-US" sz="9000" b="1" dirty="0">
                <a:solidFill>
                  <a:srgbClr val="1B4965"/>
                </a:solidFill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Legal Structure and Team</a:t>
            </a:r>
          </a:p>
        </p:txBody>
      </p:sp>
      <p:sp>
        <p:nvSpPr>
          <p:cNvPr id="19" name="Freeform 19"/>
          <p:cNvSpPr/>
          <p:nvPr/>
        </p:nvSpPr>
        <p:spPr>
          <a:xfrm>
            <a:off x="14483864" y="756949"/>
            <a:ext cx="2775436" cy="953741"/>
          </a:xfrm>
          <a:custGeom>
            <a:avLst/>
            <a:gdLst/>
            <a:ahLst/>
            <a:cxnLst/>
            <a:rect l="l" t="t" r="r" b="b"/>
            <a:pathLst>
              <a:path w="2775436" h="953741">
                <a:moveTo>
                  <a:pt x="0" y="0"/>
                </a:moveTo>
                <a:lnTo>
                  <a:pt x="2775436" y="0"/>
                </a:lnTo>
                <a:lnTo>
                  <a:pt x="2775436" y="953741"/>
                </a:lnTo>
                <a:lnTo>
                  <a:pt x="0" y="95374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aphicFrame>
        <p:nvGraphicFramePr>
          <p:cNvPr id="22" name="Diagram 21">
            <a:extLst>
              <a:ext uri="{FF2B5EF4-FFF2-40B4-BE49-F238E27FC236}">
                <a16:creationId xmlns:a16="http://schemas.microsoft.com/office/drawing/2014/main" id="{11F655CC-FE50-A0AF-B1F1-7463EFB84F5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10679618"/>
              </p:ext>
            </p:extLst>
          </p:nvPr>
        </p:nvGraphicFramePr>
        <p:xfrm>
          <a:off x="1371600" y="3924300"/>
          <a:ext cx="15558338" cy="57911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7"/>
          <p:cNvSpPr txBox="1"/>
          <p:nvPr/>
        </p:nvSpPr>
        <p:spPr>
          <a:xfrm>
            <a:off x="609600" y="-260937"/>
            <a:ext cx="16421100" cy="105932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9810"/>
              </a:lnSpc>
            </a:pPr>
            <a:r>
              <a:rPr lang="en-US" sz="4000" b="1" dirty="0">
                <a:solidFill>
                  <a:srgbClr val="1B4965"/>
                </a:solidFill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Financials and Funding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062" y="8672630"/>
            <a:ext cx="4386465" cy="4127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  <a:spcBef>
                <a:spcPct val="0"/>
              </a:spcBef>
            </a:pPr>
            <a:r>
              <a:rPr lang="en-US" sz="2499" b="1" dirty="0">
                <a:solidFill>
                  <a:srgbClr val="FFFFFF"/>
                </a:solidFill>
                <a:latin typeface="Arial" panose="020B0604020202020204" pitchFamily="34" charset="0"/>
                <a:ea typeface="Inter Bold"/>
                <a:cs typeface="Arial" panose="020B0604020202020204" pitchFamily="34" charset="0"/>
                <a:sym typeface="Inter Bold"/>
              </a:rPr>
              <a:t>Safe for car paint</a:t>
            </a:r>
          </a:p>
        </p:txBody>
      </p:sp>
      <p:sp>
        <p:nvSpPr>
          <p:cNvPr id="21" name="Freeform 21"/>
          <p:cNvSpPr/>
          <p:nvPr/>
        </p:nvSpPr>
        <p:spPr>
          <a:xfrm>
            <a:off x="16503364" y="1028700"/>
            <a:ext cx="696755" cy="1839678"/>
          </a:xfrm>
          <a:custGeom>
            <a:avLst/>
            <a:gdLst/>
            <a:ahLst/>
            <a:cxnLst/>
            <a:rect l="l" t="t" r="r" b="b"/>
            <a:pathLst>
              <a:path w="696755" h="1839678">
                <a:moveTo>
                  <a:pt x="0" y="0"/>
                </a:moveTo>
                <a:lnTo>
                  <a:pt x="696756" y="0"/>
                </a:lnTo>
                <a:lnTo>
                  <a:pt x="696756" y="1839678"/>
                </a:lnTo>
                <a:lnTo>
                  <a:pt x="0" y="183967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BFD72F4E-7D01-BBAA-50AE-E49E07F2746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5668793"/>
              </p:ext>
            </p:extLst>
          </p:nvPr>
        </p:nvGraphicFramePr>
        <p:xfrm>
          <a:off x="609600" y="1048603"/>
          <a:ext cx="11353800" cy="7841652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3798963">
                  <a:extLst>
                    <a:ext uri="{9D8B030D-6E8A-4147-A177-3AD203B41FA5}">
                      <a16:colId xmlns:a16="http://schemas.microsoft.com/office/drawing/2014/main" val="3265625196"/>
                    </a:ext>
                  </a:extLst>
                </a:gridCol>
                <a:gridCol w="3770237">
                  <a:extLst>
                    <a:ext uri="{9D8B030D-6E8A-4147-A177-3AD203B41FA5}">
                      <a16:colId xmlns:a16="http://schemas.microsoft.com/office/drawing/2014/main" val="2884801262"/>
                    </a:ext>
                  </a:extLst>
                </a:gridCol>
                <a:gridCol w="3784600">
                  <a:extLst>
                    <a:ext uri="{9D8B030D-6E8A-4147-A177-3AD203B41FA5}">
                      <a16:colId xmlns:a16="http://schemas.microsoft.com/office/drawing/2014/main" val="2118158256"/>
                    </a:ext>
                  </a:extLst>
                </a:gridCol>
              </a:tblGrid>
              <a:tr h="44714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buNone/>
                      </a:pPr>
                      <a:r>
                        <a:rPr lang="en-GB" sz="24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Start-Up Cost Item</a:t>
                      </a:r>
                      <a:endParaRPr lang="en-GB" sz="18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730" marR="57730" marT="57730" marB="5773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buNone/>
                      </a:pPr>
                      <a:r>
                        <a:rPr lang="en-GB" sz="24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Estimated Cost</a:t>
                      </a:r>
                      <a:endParaRPr lang="en-GB" sz="18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730" marR="57730" marT="57730" marB="5773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buNone/>
                      </a:pPr>
                      <a:r>
                        <a:rPr lang="en-GB" sz="24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Notes</a:t>
                      </a:r>
                      <a:endParaRPr lang="en-GB" sz="18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730" marR="57730" marT="57730" marB="57730"/>
                </a:tc>
                <a:extLst>
                  <a:ext uri="{0D108BD9-81ED-4DB2-BD59-A6C34878D82A}">
                    <a16:rowId xmlns:a16="http://schemas.microsoft.com/office/drawing/2014/main" val="811346505"/>
                  </a:ext>
                </a:extLst>
              </a:tr>
              <a:tr h="9513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AI Vehicle scanning software and Tablets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730" marR="57730" marT="57730" marB="5773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£3500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730" marR="57730" marT="57730" marB="5773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 tablet devices + annual license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730" marR="57730" marT="57730" marB="57730"/>
                </a:tc>
                <a:extLst>
                  <a:ext uri="{0D108BD9-81ED-4DB2-BD59-A6C34878D82A}">
                    <a16:rowId xmlns:a16="http://schemas.microsoft.com/office/drawing/2014/main" val="4106589371"/>
                  </a:ext>
                </a:extLst>
              </a:tr>
              <a:tr h="9513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Eco-Friendly cleaning supplies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730" marR="57730" marT="57730" marB="5773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£1200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730" marR="57730" marT="57730" marB="5773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Waterless and Biodegradable products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730" marR="57730" marT="57730" marB="57730"/>
                </a:tc>
                <a:extLst>
                  <a:ext uri="{0D108BD9-81ED-4DB2-BD59-A6C34878D82A}">
                    <a16:rowId xmlns:a16="http://schemas.microsoft.com/office/drawing/2014/main" val="1930075282"/>
                  </a:ext>
                </a:extLst>
              </a:tr>
              <a:tr h="9513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Branded van and Mobile Unit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730" marR="57730" marT="57730" marB="5773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£12000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730" marR="57730" marT="57730" marB="5773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Leased van with branding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730" marR="57730" marT="57730" marB="57730"/>
                </a:tc>
                <a:extLst>
                  <a:ext uri="{0D108BD9-81ED-4DB2-BD59-A6C34878D82A}">
                    <a16:rowId xmlns:a16="http://schemas.microsoft.com/office/drawing/2014/main" val="3684687152"/>
                  </a:ext>
                </a:extLst>
              </a:tr>
              <a:tr h="9513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Council Licenses and Legal Fees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730" marR="57730" marT="57730" marB="5773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£2500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730" marR="57730" marT="57730" marB="5773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Permits, contracts and legal advice,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730" marR="57730" marT="57730" marB="57730"/>
                </a:tc>
                <a:extLst>
                  <a:ext uri="{0D108BD9-81ED-4DB2-BD59-A6C34878D82A}">
                    <a16:rowId xmlns:a16="http://schemas.microsoft.com/office/drawing/2014/main" val="1721534234"/>
                  </a:ext>
                </a:extLst>
              </a:tr>
              <a:tr h="9513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Website and Booking App Development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730" marR="57730" marT="57730" marB="5773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£2000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730" marR="57730" marT="57730" marB="5773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Online subscription portal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730" marR="57730" marT="57730" marB="57730"/>
                </a:tc>
                <a:extLst>
                  <a:ext uri="{0D108BD9-81ED-4DB2-BD59-A6C34878D82A}">
                    <a16:rowId xmlns:a16="http://schemas.microsoft.com/office/drawing/2014/main" val="919119874"/>
                  </a:ext>
                </a:extLst>
              </a:tr>
              <a:tr h="9513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 Training and Uniforms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730" marR="57730" marT="57730" marB="5773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£800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730" marR="57730" marT="57730" marB="5773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Onboarding and PPE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730" marR="57730" marT="57730" marB="57730"/>
                </a:tc>
                <a:extLst>
                  <a:ext uri="{0D108BD9-81ED-4DB2-BD59-A6C34878D82A}">
                    <a16:rowId xmlns:a16="http://schemas.microsoft.com/office/drawing/2014/main" val="2638094026"/>
                  </a:ext>
                </a:extLst>
              </a:tr>
              <a:tr h="6821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Working capital 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730" marR="57730" marT="57730" marB="5773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£5000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730" marR="57730" marT="57730" marB="5773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Operational contingency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730" marR="57730" marT="57730" marB="57730"/>
                </a:tc>
                <a:extLst>
                  <a:ext uri="{0D108BD9-81ED-4DB2-BD59-A6C34878D82A}">
                    <a16:rowId xmlns:a16="http://schemas.microsoft.com/office/drawing/2014/main" val="3799798519"/>
                  </a:ext>
                </a:extLst>
              </a:tr>
              <a:tr h="9513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Estimated Start-Up Cost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730" marR="57730" marT="57730" marB="5773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£27000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730" marR="57730" marT="57730" marB="5773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8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730" marR="57730" marT="57730" marB="57730"/>
                </a:tc>
                <a:extLst>
                  <a:ext uri="{0D108BD9-81ED-4DB2-BD59-A6C34878D82A}">
                    <a16:rowId xmlns:a16="http://schemas.microsoft.com/office/drawing/2014/main" val="1095399576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DE116C0-E899-E573-3CCC-3A4E7EAF66F5}"/>
              </a:ext>
            </a:extLst>
          </p:cNvPr>
          <p:cNvSpPr txBox="1"/>
          <p:nvPr/>
        </p:nvSpPr>
        <p:spPr>
          <a:xfrm>
            <a:off x="457200" y="9262281"/>
            <a:ext cx="169926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en-GB" sz="20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Its total start-up cost is about 27,000 pounds. It will be funded by a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government-backed Start Up Loan from the British Business Bank and by green business grants from</a:t>
            </a:r>
            <a:r>
              <a:rPr lang="en-GB" sz="20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Innovate UK.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10"/>
          <p:cNvSpPr txBox="1"/>
          <p:nvPr/>
        </p:nvSpPr>
        <p:spPr>
          <a:xfrm>
            <a:off x="1028700" y="1038225"/>
            <a:ext cx="12811968" cy="12657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810"/>
              </a:lnSpc>
            </a:pPr>
            <a:r>
              <a:rPr lang="en-US" sz="9000" b="1" dirty="0">
                <a:solidFill>
                  <a:srgbClr val="1B4965"/>
                </a:solidFill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Conclusion</a:t>
            </a:r>
          </a:p>
        </p:txBody>
      </p:sp>
      <p:sp>
        <p:nvSpPr>
          <p:cNvPr id="13" name="Freeform 13"/>
          <p:cNvSpPr/>
          <p:nvPr/>
        </p:nvSpPr>
        <p:spPr>
          <a:xfrm>
            <a:off x="14483864" y="756949"/>
            <a:ext cx="2775436" cy="953741"/>
          </a:xfrm>
          <a:custGeom>
            <a:avLst/>
            <a:gdLst/>
            <a:ahLst/>
            <a:cxnLst/>
            <a:rect l="l" t="t" r="r" b="b"/>
            <a:pathLst>
              <a:path w="2775436" h="953741">
                <a:moveTo>
                  <a:pt x="0" y="0"/>
                </a:moveTo>
                <a:lnTo>
                  <a:pt x="2775436" y="0"/>
                </a:lnTo>
                <a:lnTo>
                  <a:pt x="2775436" y="953741"/>
                </a:lnTo>
                <a:lnTo>
                  <a:pt x="0" y="95374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aphicFrame>
        <p:nvGraphicFramePr>
          <p:cNvPr id="16" name="Diagram 15">
            <a:extLst>
              <a:ext uri="{FF2B5EF4-FFF2-40B4-BE49-F238E27FC236}">
                <a16:creationId xmlns:a16="http://schemas.microsoft.com/office/drawing/2014/main" id="{50EE6C8F-B0F3-F73D-1118-2CB023018D9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68345057"/>
              </p:ext>
            </p:extLst>
          </p:nvPr>
        </p:nvGraphicFramePr>
        <p:xfrm>
          <a:off x="1137" y="2476500"/>
          <a:ext cx="11963400" cy="652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B809AC2A-571C-1BB8-FE95-14451B1346C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12344400" y="3051149"/>
            <a:ext cx="5699702" cy="723585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59D7029-3CC1-0DAB-2A02-E82D730B6DF8}"/>
              </a:ext>
            </a:extLst>
          </p:cNvPr>
          <p:cNvSpPr txBox="1"/>
          <p:nvPr/>
        </p:nvSpPr>
        <p:spPr>
          <a:xfrm>
            <a:off x="0" y="8507474"/>
            <a:ext cx="996514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Street Shine Wash is a responsible, timely, and scalable business model designed to meet the realities of modern living in the UK. </a:t>
            </a:r>
          </a:p>
          <a:p>
            <a:r>
              <a:rPr lang="en-GB" sz="20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venture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blends government regulations, environmental awareness, and technology to deliver a service </a:t>
            </a:r>
            <a:r>
              <a:rPr lang="en-GB" sz="20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no one is providing at the kerbside.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8"/>
          <p:cNvSpPr txBox="1"/>
          <p:nvPr/>
        </p:nvSpPr>
        <p:spPr>
          <a:xfrm>
            <a:off x="6172200" y="647700"/>
            <a:ext cx="7499250" cy="12657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810"/>
              </a:lnSpc>
            </a:pPr>
            <a:r>
              <a:rPr lang="en-US" sz="9000" b="1" dirty="0">
                <a:solidFill>
                  <a:srgbClr val="1B4965"/>
                </a:solidFill>
                <a:latin typeface="Poppins Bold"/>
                <a:ea typeface="Poppins Bold"/>
                <a:cs typeface="Poppins Bold"/>
                <a:sym typeface="Poppins Bold"/>
              </a:rPr>
              <a:t>References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7FF6E28-44D0-7F5C-FFB5-1B19FD746F82}"/>
              </a:ext>
            </a:extLst>
          </p:cNvPr>
          <p:cNvSpPr txBox="1"/>
          <p:nvPr/>
        </p:nvSpPr>
        <p:spPr>
          <a:xfrm>
            <a:off x="609600" y="2753102"/>
            <a:ext cx="16535400" cy="52424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spcBef>
                <a:spcPts val="600"/>
              </a:spcBef>
              <a:spcAft>
                <a:spcPts val="1000"/>
              </a:spcAft>
              <a:buNone/>
            </a:pP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Poultney, L. (2026) </a:t>
            </a:r>
            <a:r>
              <a:rPr lang="en-GB" sz="28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I’ve owned an EV for four years – and the one big solution to my range anxiety woes is stuck in political traffic.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Available at: </a:t>
            </a:r>
            <a:r>
              <a:rPr lang="en-GB" sz="2800" dirty="0">
                <a:solidFill>
                  <a:srgbClr val="1155CC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hlinkClick r:id="rId2"/>
              </a:rPr>
              <a:t>https://www.techradar.com/vehicle-tech/hybrid-electric-vehicles/ive-owned-an-ev-for-four-years-and-the-one-big-solution-to-my-range-anxiety-woes-is-stuck-in-political-traffic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(Accessed: 15 February 2026). </a:t>
            </a:r>
            <a:endParaRPr lang="en-GB" sz="24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spcBef>
                <a:spcPts val="600"/>
              </a:spcBef>
              <a:spcAft>
                <a:spcPts val="1000"/>
              </a:spcAft>
              <a:buNone/>
            </a:pP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Firmansyah, I. Santoso, A.D., Nuha, N. Sahwan, F.L., Suryanto, F. and Wahyono, S. (2025) ‘Environmental impact of car wash services by performing life cycle perspective’, </a:t>
            </a:r>
            <a:r>
              <a:rPr lang="en-GB" sz="28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Global Journal of Environmental Science &amp; Management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(GJESM), 11(1).</a:t>
            </a:r>
            <a:endParaRPr lang="en-GB" sz="24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spcBef>
                <a:spcPts val="600"/>
              </a:spcBef>
              <a:buNone/>
            </a:pP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Statista (2025) </a:t>
            </a:r>
            <a:r>
              <a:rPr lang="en-GB" sz="28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Number of licensed cars in the United Kingdom (UK) from 2000 to 2022.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Available at: </a:t>
            </a:r>
            <a:r>
              <a:rPr lang="en-GB" sz="2800" dirty="0">
                <a:solidFill>
                  <a:srgbClr val="1155CC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hlinkClick r:id="rId3"/>
              </a:rPr>
              <a:t>https://www.statista.com/statistics/299972/average-age-of-cars-on-the-road-in-the-united-kingdom/?srsltid=AfmBOopwlne3Yj0A-_9aNRLjOkQ34R7gh8Kro9b4pF29aUvi3rnZIz8z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(Accessed: 15 February 2026). </a:t>
            </a:r>
            <a:endParaRPr lang="en-GB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05218" y="-475671"/>
            <a:ext cx="19372477" cy="9478131"/>
            <a:chOff x="0" y="0"/>
            <a:chExt cx="5136103" cy="251287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136104" cy="2512877"/>
            </a:xfrm>
            <a:custGeom>
              <a:avLst/>
              <a:gdLst/>
              <a:ahLst/>
              <a:cxnLst/>
              <a:rect l="l" t="t" r="r" b="b"/>
              <a:pathLst>
                <a:path w="5136104" h="2512877">
                  <a:moveTo>
                    <a:pt x="2568052" y="2512877"/>
                  </a:moveTo>
                  <a:lnTo>
                    <a:pt x="5136104" y="0"/>
                  </a:lnTo>
                  <a:lnTo>
                    <a:pt x="0" y="0"/>
                  </a:lnTo>
                  <a:lnTo>
                    <a:pt x="2568052" y="2512877"/>
                  </a:lnTo>
                  <a:close/>
                </a:path>
              </a:pathLst>
            </a:custGeom>
            <a:solidFill>
              <a:srgbClr val="2EC4B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802516" y="141391"/>
              <a:ext cx="3531071" cy="12047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 dirty="0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205218" y="-714693"/>
            <a:ext cx="19372477" cy="9405490"/>
            <a:chOff x="0" y="0"/>
            <a:chExt cx="1464858" cy="7112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464858" cy="711200"/>
            </a:xfrm>
            <a:custGeom>
              <a:avLst/>
              <a:gdLst/>
              <a:ahLst/>
              <a:cxnLst/>
              <a:rect l="l" t="t" r="r" b="b"/>
              <a:pathLst>
                <a:path w="1464858" h="711200">
                  <a:moveTo>
                    <a:pt x="732429" y="711200"/>
                  </a:moveTo>
                  <a:lnTo>
                    <a:pt x="1464858" y="0"/>
                  </a:lnTo>
                  <a:lnTo>
                    <a:pt x="0" y="0"/>
                  </a:lnTo>
                  <a:lnTo>
                    <a:pt x="732429" y="711200"/>
                  </a:lnTo>
                  <a:close/>
                </a:path>
              </a:pathLst>
            </a:custGeom>
            <a:blipFill>
              <a:blip r:embed="rId2"/>
              <a:stretch>
                <a:fillRect t="-24890" b="-1233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-144753" y="8452865"/>
            <a:ext cx="7302827" cy="886294"/>
            <a:chOff x="0" y="0"/>
            <a:chExt cx="1998028" cy="242487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998028" cy="242487"/>
            </a:xfrm>
            <a:custGeom>
              <a:avLst/>
              <a:gdLst/>
              <a:ahLst/>
              <a:cxnLst/>
              <a:rect l="l" t="t" r="r" b="b"/>
              <a:pathLst>
                <a:path w="1998028" h="242487">
                  <a:moveTo>
                    <a:pt x="203200" y="0"/>
                  </a:moveTo>
                  <a:lnTo>
                    <a:pt x="1998028" y="0"/>
                  </a:lnTo>
                  <a:lnTo>
                    <a:pt x="1794828" y="242487"/>
                  </a:lnTo>
                  <a:lnTo>
                    <a:pt x="0" y="242487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2EC4B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101600" y="-38100"/>
              <a:ext cx="1794828" cy="28058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 dirty="0"/>
            </a:p>
          </p:txBody>
        </p:sp>
      </p:grpSp>
      <p:sp>
        <p:nvSpPr>
          <p:cNvPr id="10" name="Freeform 10"/>
          <p:cNvSpPr/>
          <p:nvPr/>
        </p:nvSpPr>
        <p:spPr>
          <a:xfrm>
            <a:off x="1028700" y="1898246"/>
            <a:ext cx="696755" cy="1839678"/>
          </a:xfrm>
          <a:custGeom>
            <a:avLst/>
            <a:gdLst/>
            <a:ahLst/>
            <a:cxnLst/>
            <a:rect l="l" t="t" r="r" b="b"/>
            <a:pathLst>
              <a:path w="696755" h="1839678">
                <a:moveTo>
                  <a:pt x="0" y="0"/>
                </a:moveTo>
                <a:lnTo>
                  <a:pt x="696755" y="0"/>
                </a:lnTo>
                <a:lnTo>
                  <a:pt x="696755" y="1839678"/>
                </a:lnTo>
                <a:lnTo>
                  <a:pt x="0" y="183967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6386444" y="6783709"/>
            <a:ext cx="872856" cy="2474591"/>
          </a:xfrm>
          <a:custGeom>
            <a:avLst/>
            <a:gdLst/>
            <a:ahLst/>
            <a:cxnLst/>
            <a:rect l="l" t="t" r="r" b="b"/>
            <a:pathLst>
              <a:path w="872856" h="2474591">
                <a:moveTo>
                  <a:pt x="0" y="0"/>
                </a:moveTo>
                <a:lnTo>
                  <a:pt x="872856" y="0"/>
                </a:lnTo>
                <a:lnTo>
                  <a:pt x="872856" y="2474591"/>
                </a:lnTo>
                <a:lnTo>
                  <a:pt x="0" y="247459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1028700" y="4617059"/>
            <a:ext cx="5591441" cy="2166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837"/>
              </a:lnSpc>
            </a:pPr>
            <a:r>
              <a:rPr lang="en-US" sz="12027" b="1" dirty="0">
                <a:solidFill>
                  <a:srgbClr val="1B4965"/>
                </a:solidFill>
                <a:latin typeface="Poppins Bold"/>
                <a:ea typeface="Poppins Bold"/>
                <a:cs typeface="Poppins Bold"/>
                <a:sym typeface="Poppins Bold"/>
              </a:rPr>
              <a:t>THANK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28700" y="6012667"/>
            <a:ext cx="4955922" cy="2166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837"/>
              </a:lnSpc>
            </a:pPr>
            <a:r>
              <a:rPr lang="en-US" sz="12027" b="1" dirty="0">
                <a:solidFill>
                  <a:srgbClr val="1B4965"/>
                </a:solidFill>
                <a:latin typeface="Poppins Bold"/>
                <a:ea typeface="Poppins Bold"/>
                <a:cs typeface="Poppins Bold"/>
                <a:sym typeface="Poppins Bold"/>
              </a:rPr>
              <a:t>YOU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9299" y="8689353"/>
            <a:ext cx="6010842" cy="4133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499"/>
              </a:lnSpc>
              <a:spcBef>
                <a:spcPct val="0"/>
              </a:spcBef>
            </a:pPr>
            <a:r>
              <a:rPr lang="en-US" sz="2499" dirty="0">
                <a:solidFill>
                  <a:schemeClr val="tx2"/>
                </a:solidFill>
                <a:latin typeface="Inter"/>
                <a:ea typeface="Inter"/>
                <a:cs typeface="Inter"/>
                <a:sym typeface="Inter"/>
              </a:rPr>
              <a:t>Your car deserves the best care.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880</Words>
  <Application>Microsoft Office PowerPoint</Application>
  <PresentationFormat>Custom</PresentationFormat>
  <Paragraphs>94</Paragraphs>
  <Slides>11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Inter</vt:lpstr>
      <vt:lpstr>Poppins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 and White Simple Car Wash Presentation</dc:title>
  <cp:lastModifiedBy>Elena Florenta Ene (2310121)</cp:lastModifiedBy>
  <cp:revision>5</cp:revision>
  <dcterms:created xsi:type="dcterms:W3CDTF">2006-08-16T00:00:00Z</dcterms:created>
  <dcterms:modified xsi:type="dcterms:W3CDTF">2026-03-10T17:00:41Z</dcterms:modified>
  <dc:identifier>DAHCPVA1TiI</dc:identifier>
</cp:coreProperties>
</file>