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na Willington (1602526)" initials="AW(" lastIdx="1" clrIdx="0">
    <p:extLst>
      <p:ext uri="{19B8F6BF-5375-455C-9EA6-DF929625EA0E}">
        <p15:presenceInfo xmlns:p15="http://schemas.microsoft.com/office/powerpoint/2012/main" userId="Anna Willington (1602526)"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4B92E8-2738-4BD9-ACA6-F5D8D59E371A}" v="7" dt="2021-01-09T11:25:23.1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985" autoAdjust="0"/>
    <p:restoredTop sz="82375" autoAdjust="0"/>
  </p:normalViewPr>
  <p:slideViewPr>
    <p:cSldViewPr snapToGrid="0">
      <p:cViewPr varScale="1">
        <p:scale>
          <a:sx n="59" d="100"/>
          <a:sy n="59" d="100"/>
        </p:scale>
        <p:origin x="150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commentAuthors" Target="commentAuthors.xml"/><Relationship Id="rId11" Type="http://schemas.microsoft.com/office/2016/11/relationships/changesInfo" Target="changesInfos/changesInfo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a Willington (1602526)" userId="ffe4a130-203a-4433-a54f-63d6876f2a65" providerId="ADAL" clId="{C04B92E8-2738-4BD9-ACA6-F5D8D59E371A}"/>
    <pc:docChg chg="undo custSel addSld delSld modSld sldOrd">
      <pc:chgData name="Anna Willington (1602526)" userId="ffe4a130-203a-4433-a54f-63d6876f2a65" providerId="ADAL" clId="{C04B92E8-2738-4BD9-ACA6-F5D8D59E371A}" dt="2021-01-09T11:28:40.571" v="635" actId="14100"/>
      <pc:docMkLst>
        <pc:docMk/>
      </pc:docMkLst>
      <pc:sldChg chg="delSp modSp mod">
        <pc:chgData name="Anna Willington (1602526)" userId="ffe4a130-203a-4433-a54f-63d6876f2a65" providerId="ADAL" clId="{C04B92E8-2738-4BD9-ACA6-F5D8D59E371A}" dt="2021-01-09T10:55:57.686" v="380" actId="21"/>
        <pc:sldMkLst>
          <pc:docMk/>
          <pc:sldMk cId="1239361641" sldId="256"/>
        </pc:sldMkLst>
        <pc:spChg chg="mod">
          <ac:chgData name="Anna Willington (1602526)" userId="ffe4a130-203a-4433-a54f-63d6876f2a65" providerId="ADAL" clId="{C04B92E8-2738-4BD9-ACA6-F5D8D59E371A}" dt="2021-01-08T20:23:28.831" v="148" actId="208"/>
          <ac:spMkLst>
            <pc:docMk/>
            <pc:sldMk cId="1239361641" sldId="256"/>
            <ac:spMk id="4" creationId="{00000000-0000-0000-0000-000000000000}"/>
          </ac:spMkLst>
        </pc:spChg>
        <pc:picChg chg="del mod">
          <ac:chgData name="Anna Willington (1602526)" userId="ffe4a130-203a-4433-a54f-63d6876f2a65" providerId="ADAL" clId="{C04B92E8-2738-4BD9-ACA6-F5D8D59E371A}" dt="2021-01-09T10:55:57.686" v="380" actId="21"/>
          <ac:picMkLst>
            <pc:docMk/>
            <pc:sldMk cId="1239361641" sldId="256"/>
            <ac:picMk id="50" creationId="{F7C20598-75D8-4B4E-A530-59530469C072}"/>
          </ac:picMkLst>
        </pc:picChg>
      </pc:sldChg>
      <pc:sldChg chg="addSp delSp modSp mod">
        <pc:chgData name="Anna Willington (1602526)" userId="ffe4a130-203a-4433-a54f-63d6876f2a65" providerId="ADAL" clId="{C04B92E8-2738-4BD9-ACA6-F5D8D59E371A}" dt="2021-01-09T11:28:40.571" v="635" actId="14100"/>
        <pc:sldMkLst>
          <pc:docMk/>
          <pc:sldMk cId="1621042536" sldId="257"/>
        </pc:sldMkLst>
        <pc:spChg chg="del mod">
          <ac:chgData name="Anna Willington (1602526)" userId="ffe4a130-203a-4433-a54f-63d6876f2a65" providerId="ADAL" clId="{C04B92E8-2738-4BD9-ACA6-F5D8D59E371A}" dt="2021-01-09T11:21:30.338" v="557" actId="478"/>
          <ac:spMkLst>
            <pc:docMk/>
            <pc:sldMk cId="1621042536" sldId="257"/>
            <ac:spMk id="4" creationId="{B787858B-1990-473B-847F-C198DA3F98EA}"/>
          </ac:spMkLst>
        </pc:spChg>
        <pc:spChg chg="add del mod">
          <ac:chgData name="Anna Willington (1602526)" userId="ffe4a130-203a-4433-a54f-63d6876f2a65" providerId="ADAL" clId="{C04B92E8-2738-4BD9-ACA6-F5D8D59E371A}" dt="2021-01-09T11:28:40.571" v="635" actId="14100"/>
          <ac:spMkLst>
            <pc:docMk/>
            <pc:sldMk cId="1621042536" sldId="257"/>
            <ac:spMk id="6" creationId="{FB9DFB13-5275-4541-A2A8-5F0737B87934}"/>
          </ac:spMkLst>
        </pc:spChg>
      </pc:sldChg>
      <pc:sldChg chg="addSp delSp modSp new mod ord">
        <pc:chgData name="Anna Willington (1602526)" userId="ffe4a130-203a-4433-a54f-63d6876f2a65" providerId="ADAL" clId="{C04B92E8-2738-4BD9-ACA6-F5D8D59E371A}" dt="2021-01-09T11:28:23.861" v="633" actId="2"/>
        <pc:sldMkLst>
          <pc:docMk/>
          <pc:sldMk cId="2856741411" sldId="258"/>
        </pc:sldMkLst>
        <pc:spChg chg="del mod">
          <ac:chgData name="Anna Willington (1602526)" userId="ffe4a130-203a-4433-a54f-63d6876f2a65" providerId="ADAL" clId="{C04B92E8-2738-4BD9-ACA6-F5D8D59E371A}" dt="2021-01-09T11:26:52.560" v="628" actId="478"/>
          <ac:spMkLst>
            <pc:docMk/>
            <pc:sldMk cId="2856741411" sldId="258"/>
            <ac:spMk id="2" creationId="{2DDC74F2-FEA3-4A4B-95D3-15608B839E96}"/>
          </ac:spMkLst>
        </pc:spChg>
        <pc:spChg chg="del mod">
          <ac:chgData name="Anna Willington (1602526)" userId="ffe4a130-203a-4433-a54f-63d6876f2a65" providerId="ADAL" clId="{C04B92E8-2738-4BD9-ACA6-F5D8D59E371A}" dt="2021-01-09T10:57:50.893" v="392" actId="478"/>
          <ac:spMkLst>
            <pc:docMk/>
            <pc:sldMk cId="2856741411" sldId="258"/>
            <ac:spMk id="3" creationId="{0CCCC5D5-8B6A-48FB-8FD7-267EF38C070C}"/>
          </ac:spMkLst>
        </pc:spChg>
        <pc:spChg chg="add mod">
          <ac:chgData name="Anna Willington (1602526)" userId="ffe4a130-203a-4433-a54f-63d6876f2a65" providerId="ADAL" clId="{C04B92E8-2738-4BD9-ACA6-F5D8D59E371A}" dt="2021-01-09T11:28:23.861" v="633" actId="2"/>
          <ac:spMkLst>
            <pc:docMk/>
            <pc:sldMk cId="2856741411" sldId="258"/>
            <ac:spMk id="4" creationId="{3B456998-2913-4748-B544-6CAB05B8FFFF}"/>
          </ac:spMkLst>
        </pc:spChg>
        <pc:spChg chg="add del mod">
          <ac:chgData name="Anna Willington (1602526)" userId="ffe4a130-203a-4433-a54f-63d6876f2a65" providerId="ADAL" clId="{C04B92E8-2738-4BD9-ACA6-F5D8D59E371A}" dt="2021-01-09T11:27:08.485" v="630" actId="478"/>
          <ac:spMkLst>
            <pc:docMk/>
            <pc:sldMk cId="2856741411" sldId="258"/>
            <ac:spMk id="6" creationId="{68BEAD55-AE15-4A6F-8DF2-D0D5B94D58A7}"/>
          </ac:spMkLst>
        </pc:spChg>
      </pc:sldChg>
      <pc:sldChg chg="addSp delSp modSp new del mod">
        <pc:chgData name="Anna Willington (1602526)" userId="ffe4a130-203a-4433-a54f-63d6876f2a65" providerId="ADAL" clId="{C04B92E8-2738-4BD9-ACA6-F5D8D59E371A}" dt="2021-01-09T11:17:14.412" v="525" actId="680"/>
        <pc:sldMkLst>
          <pc:docMk/>
          <pc:sldMk cId="2812518521" sldId="259"/>
        </pc:sldMkLst>
        <pc:spChg chg="add del mod">
          <ac:chgData name="Anna Willington (1602526)" userId="ffe4a130-203a-4433-a54f-63d6876f2a65" providerId="ADAL" clId="{C04B92E8-2738-4BD9-ACA6-F5D8D59E371A}" dt="2021-01-09T11:17:13.705" v="524" actId="14100"/>
          <ac:spMkLst>
            <pc:docMk/>
            <pc:sldMk cId="2812518521" sldId="259"/>
            <ac:spMk id="2" creationId="{09866E29-627D-46FD-BF18-AB2A9EA2FC8A}"/>
          </ac:spMkLst>
        </pc:spChg>
        <pc:spChg chg="add del mod">
          <ac:chgData name="Anna Willington (1602526)" userId="ffe4a130-203a-4433-a54f-63d6876f2a65" providerId="ADAL" clId="{C04B92E8-2738-4BD9-ACA6-F5D8D59E371A}" dt="2021-01-09T11:17:12.619" v="522" actId="14100"/>
          <ac:spMkLst>
            <pc:docMk/>
            <pc:sldMk cId="2812518521" sldId="259"/>
            <ac:spMk id="3" creationId="{072F0F37-24AB-4C62-BDED-7C963C2D0645}"/>
          </ac:spMkLst>
        </pc:spChg>
        <pc:spChg chg="add del mod">
          <ac:chgData name="Anna Willington (1602526)" userId="ffe4a130-203a-4433-a54f-63d6876f2a65" providerId="ADAL" clId="{C04B92E8-2738-4BD9-ACA6-F5D8D59E371A}" dt="2021-01-09T11:17:10.578" v="520" actId="767"/>
          <ac:spMkLst>
            <pc:docMk/>
            <pc:sldMk cId="2812518521" sldId="259"/>
            <ac:spMk id="4" creationId="{0EBD6330-CE30-4D4A-B097-8595EE551BD4}"/>
          </ac:spMkLst>
        </pc:spChg>
        <pc:spChg chg="add del mod">
          <ac:chgData name="Anna Willington (1602526)" userId="ffe4a130-203a-4433-a54f-63d6876f2a65" providerId="ADAL" clId="{C04B92E8-2738-4BD9-ACA6-F5D8D59E371A}" dt="2021-01-09T11:17:08.191" v="517" actId="767"/>
          <ac:spMkLst>
            <pc:docMk/>
            <pc:sldMk cId="2812518521" sldId="259"/>
            <ac:spMk id="5" creationId="{D4EBCEBF-122E-448A-9047-652576BE77A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F44439-4DBB-4D53-9B1E-8A2A3AD50C86}" type="datetimeFigureOut">
              <a:rPr lang="en-GB" smtClean="0"/>
              <a:t>30/12/2020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EB8176-6B80-4AD5-864B-8D838B70F039}" type="slidenum">
              <a:rPr lang="en-GB" smtClean="0"/>
              <a:t>‹#›</a:t>
            </a:fld>
            <a:endParaRPr lang="en-GB" dirty="0"/>
          </a:p>
        </p:txBody>
      </p:sp>
    </p:spTree>
    <p:extLst>
      <p:ext uri="{BB962C8B-B14F-4D97-AF65-F5344CB8AC3E}">
        <p14:creationId xmlns:p14="http://schemas.microsoft.com/office/powerpoint/2010/main" val="618208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latin typeface="+mj-lt"/>
            </a:endParaRPr>
          </a:p>
        </p:txBody>
      </p:sp>
      <p:sp>
        <p:nvSpPr>
          <p:cNvPr id="4" name="Slide Number Placeholder 3"/>
          <p:cNvSpPr>
            <a:spLocks noGrp="1"/>
          </p:cNvSpPr>
          <p:nvPr>
            <p:ph type="sldNum" sz="quarter" idx="5"/>
          </p:nvPr>
        </p:nvSpPr>
        <p:spPr/>
        <p:txBody>
          <a:bodyPr/>
          <a:lstStyle/>
          <a:p>
            <a:fld id="{9AEB8176-6B80-4AD5-864B-8D838B70F039}" type="slidenum">
              <a:rPr lang="en-GB" smtClean="0"/>
              <a:t>1</a:t>
            </a:fld>
            <a:endParaRPr lang="en-GB" dirty="0"/>
          </a:p>
        </p:txBody>
      </p:sp>
    </p:spTree>
    <p:extLst>
      <p:ext uri="{BB962C8B-B14F-4D97-AF65-F5344CB8AC3E}">
        <p14:creationId xmlns:p14="http://schemas.microsoft.com/office/powerpoint/2010/main" val="902526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EB8176-6B80-4AD5-864B-8D838B70F039}" type="slidenum">
              <a:rPr lang="en-GB" smtClean="0"/>
              <a:t>2</a:t>
            </a:fld>
            <a:endParaRPr lang="en-GB" dirty="0"/>
          </a:p>
        </p:txBody>
      </p:sp>
    </p:spTree>
    <p:extLst>
      <p:ext uri="{BB962C8B-B14F-4D97-AF65-F5344CB8AC3E}">
        <p14:creationId xmlns:p14="http://schemas.microsoft.com/office/powerpoint/2010/main" val="18639703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EB8176-6B80-4AD5-864B-8D838B70F039}" type="slidenum">
              <a:rPr lang="en-GB" smtClean="0"/>
              <a:t>3</a:t>
            </a:fld>
            <a:endParaRPr lang="en-GB" dirty="0"/>
          </a:p>
        </p:txBody>
      </p:sp>
    </p:spTree>
    <p:extLst>
      <p:ext uri="{BB962C8B-B14F-4D97-AF65-F5344CB8AC3E}">
        <p14:creationId xmlns:p14="http://schemas.microsoft.com/office/powerpoint/2010/main" val="39436946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EE71542-71B2-41D9-9DBC-571FD2D35217}" type="datetimeFigureOut">
              <a:rPr lang="en-GB" smtClean="0"/>
              <a:t>28/12/2020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2B330F0-DB5A-4827-B684-95B7FE135132}" type="slidenum">
              <a:rPr lang="en-GB" smtClean="0"/>
              <a:t>‹#›</a:t>
            </a:fld>
            <a:endParaRPr lang="en-GB" dirty="0"/>
          </a:p>
        </p:txBody>
      </p:sp>
    </p:spTree>
    <p:extLst>
      <p:ext uri="{BB962C8B-B14F-4D97-AF65-F5344CB8AC3E}">
        <p14:creationId xmlns:p14="http://schemas.microsoft.com/office/powerpoint/2010/main" val="1145576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EE71542-71B2-41D9-9DBC-571FD2D35217}" type="datetimeFigureOut">
              <a:rPr lang="en-GB" smtClean="0"/>
              <a:t>28/12/2020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2B330F0-DB5A-4827-B684-95B7FE135132}" type="slidenum">
              <a:rPr lang="en-GB" smtClean="0"/>
              <a:t>‹#›</a:t>
            </a:fld>
            <a:endParaRPr lang="en-GB" dirty="0"/>
          </a:p>
        </p:txBody>
      </p:sp>
    </p:spTree>
    <p:extLst>
      <p:ext uri="{BB962C8B-B14F-4D97-AF65-F5344CB8AC3E}">
        <p14:creationId xmlns:p14="http://schemas.microsoft.com/office/powerpoint/2010/main" val="717488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EE71542-71B2-41D9-9DBC-571FD2D35217}" type="datetimeFigureOut">
              <a:rPr lang="en-GB" smtClean="0"/>
              <a:t>28/12/2020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2B330F0-DB5A-4827-B684-95B7FE135132}" type="slidenum">
              <a:rPr lang="en-GB" smtClean="0"/>
              <a:t>‹#›</a:t>
            </a:fld>
            <a:endParaRPr lang="en-GB" dirty="0"/>
          </a:p>
        </p:txBody>
      </p:sp>
    </p:spTree>
    <p:extLst>
      <p:ext uri="{BB962C8B-B14F-4D97-AF65-F5344CB8AC3E}">
        <p14:creationId xmlns:p14="http://schemas.microsoft.com/office/powerpoint/2010/main" val="401137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EE71542-71B2-41D9-9DBC-571FD2D35217}" type="datetimeFigureOut">
              <a:rPr lang="en-GB" smtClean="0"/>
              <a:t>28/12/2020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2B330F0-DB5A-4827-B684-95B7FE135132}" type="slidenum">
              <a:rPr lang="en-GB" smtClean="0"/>
              <a:t>‹#›</a:t>
            </a:fld>
            <a:endParaRPr lang="en-GB" dirty="0"/>
          </a:p>
        </p:txBody>
      </p:sp>
    </p:spTree>
    <p:extLst>
      <p:ext uri="{BB962C8B-B14F-4D97-AF65-F5344CB8AC3E}">
        <p14:creationId xmlns:p14="http://schemas.microsoft.com/office/powerpoint/2010/main" val="2487670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EE71542-71B2-41D9-9DBC-571FD2D35217}" type="datetimeFigureOut">
              <a:rPr lang="en-GB" smtClean="0"/>
              <a:t>28/12/2020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2B330F0-DB5A-4827-B684-95B7FE135132}" type="slidenum">
              <a:rPr lang="en-GB" smtClean="0"/>
              <a:t>‹#›</a:t>
            </a:fld>
            <a:endParaRPr lang="en-GB" dirty="0"/>
          </a:p>
        </p:txBody>
      </p:sp>
    </p:spTree>
    <p:extLst>
      <p:ext uri="{BB962C8B-B14F-4D97-AF65-F5344CB8AC3E}">
        <p14:creationId xmlns:p14="http://schemas.microsoft.com/office/powerpoint/2010/main" val="14540256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EE71542-71B2-41D9-9DBC-571FD2D35217}" type="datetimeFigureOut">
              <a:rPr lang="en-GB" smtClean="0"/>
              <a:t>28/12/2020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2B330F0-DB5A-4827-B684-95B7FE135132}" type="slidenum">
              <a:rPr lang="en-GB" smtClean="0"/>
              <a:t>‹#›</a:t>
            </a:fld>
            <a:endParaRPr lang="en-GB" dirty="0"/>
          </a:p>
        </p:txBody>
      </p:sp>
    </p:spTree>
    <p:extLst>
      <p:ext uri="{BB962C8B-B14F-4D97-AF65-F5344CB8AC3E}">
        <p14:creationId xmlns:p14="http://schemas.microsoft.com/office/powerpoint/2010/main" val="1656299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E71542-71B2-41D9-9DBC-571FD2D35217}" type="datetimeFigureOut">
              <a:rPr lang="en-GB" smtClean="0"/>
              <a:t>28/12/2020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2B330F0-DB5A-4827-B684-95B7FE135132}" type="slidenum">
              <a:rPr lang="en-GB" smtClean="0"/>
              <a:t>‹#›</a:t>
            </a:fld>
            <a:endParaRPr lang="en-GB" dirty="0"/>
          </a:p>
        </p:txBody>
      </p:sp>
    </p:spTree>
    <p:extLst>
      <p:ext uri="{BB962C8B-B14F-4D97-AF65-F5344CB8AC3E}">
        <p14:creationId xmlns:p14="http://schemas.microsoft.com/office/powerpoint/2010/main" val="47232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EE71542-71B2-41D9-9DBC-571FD2D35217}" type="datetimeFigureOut">
              <a:rPr lang="en-GB" smtClean="0"/>
              <a:t>28/12/2020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2B330F0-DB5A-4827-B684-95B7FE135132}" type="slidenum">
              <a:rPr lang="en-GB" smtClean="0"/>
              <a:t>‹#›</a:t>
            </a:fld>
            <a:endParaRPr lang="en-GB" dirty="0"/>
          </a:p>
        </p:txBody>
      </p:sp>
    </p:spTree>
    <p:extLst>
      <p:ext uri="{BB962C8B-B14F-4D97-AF65-F5344CB8AC3E}">
        <p14:creationId xmlns:p14="http://schemas.microsoft.com/office/powerpoint/2010/main" val="30374544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EE71542-71B2-41D9-9DBC-571FD2D35217}" type="datetimeFigureOut">
              <a:rPr lang="en-GB" smtClean="0"/>
              <a:t>28/12/2020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2B330F0-DB5A-4827-B684-95B7FE135132}" type="slidenum">
              <a:rPr lang="en-GB" smtClean="0"/>
              <a:t>‹#›</a:t>
            </a:fld>
            <a:endParaRPr lang="en-GB" dirty="0"/>
          </a:p>
        </p:txBody>
      </p:sp>
    </p:spTree>
    <p:extLst>
      <p:ext uri="{BB962C8B-B14F-4D97-AF65-F5344CB8AC3E}">
        <p14:creationId xmlns:p14="http://schemas.microsoft.com/office/powerpoint/2010/main" val="37066178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EE71542-71B2-41D9-9DBC-571FD2D35217}" type="datetimeFigureOut">
              <a:rPr lang="en-GB" smtClean="0"/>
              <a:t>28/12/2020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2B330F0-DB5A-4827-B684-95B7FE135132}" type="slidenum">
              <a:rPr lang="en-GB" smtClean="0"/>
              <a:t>‹#›</a:t>
            </a:fld>
            <a:endParaRPr lang="en-GB" dirty="0"/>
          </a:p>
        </p:txBody>
      </p:sp>
    </p:spTree>
    <p:extLst>
      <p:ext uri="{BB962C8B-B14F-4D97-AF65-F5344CB8AC3E}">
        <p14:creationId xmlns:p14="http://schemas.microsoft.com/office/powerpoint/2010/main" val="3611905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EE71542-71B2-41D9-9DBC-571FD2D35217}" type="datetimeFigureOut">
              <a:rPr lang="en-GB" smtClean="0"/>
              <a:t>28/12/2020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2B330F0-DB5A-4827-B684-95B7FE135132}" type="slidenum">
              <a:rPr lang="en-GB" smtClean="0"/>
              <a:t>‹#›</a:t>
            </a:fld>
            <a:endParaRPr lang="en-GB" dirty="0"/>
          </a:p>
        </p:txBody>
      </p:sp>
    </p:spTree>
    <p:extLst>
      <p:ext uri="{BB962C8B-B14F-4D97-AF65-F5344CB8AC3E}">
        <p14:creationId xmlns:p14="http://schemas.microsoft.com/office/powerpoint/2010/main" val="1278818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E71542-71B2-41D9-9DBC-571FD2D35217}" type="datetimeFigureOut">
              <a:rPr lang="en-GB" smtClean="0"/>
              <a:t>28/12/2020</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B330F0-DB5A-4827-B684-95B7FE135132}" type="slidenum">
              <a:rPr lang="en-GB" smtClean="0"/>
              <a:t>‹#›</a:t>
            </a:fld>
            <a:endParaRPr lang="en-GB" dirty="0"/>
          </a:p>
        </p:txBody>
      </p:sp>
    </p:spTree>
    <p:extLst>
      <p:ext uri="{BB962C8B-B14F-4D97-AF65-F5344CB8AC3E}">
        <p14:creationId xmlns:p14="http://schemas.microsoft.com/office/powerpoint/2010/main" val="19188048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www.unicef.org.uk/" TargetMode="External"/><Relationship Id="rId12"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s/_rels/slide2.xml.rels><?xml version="1.0" encoding="UTF-8" standalone="yes"?>
<Relationships xmlns="http://schemas.openxmlformats.org/package/2006/relationships"><Relationship Id="rId8" Type="http://schemas.openxmlformats.org/officeDocument/2006/relationships/hyperlink" Target="https://www.firstdiscoverers.co.uk/science-childcare-cognitive-development/" TargetMode="External"/><Relationship Id="rId13" Type="http://schemas.openxmlformats.org/officeDocument/2006/relationships/hyperlink" Target="https://revisesociology.com/2017/07/30/ken-robinson-changing-education-paradigms/" TargetMode="External"/><Relationship Id="rId3" Type="http://schemas.openxmlformats.org/officeDocument/2006/relationships/hyperlink" Target="https://www.beatgoeson.co.uk/seven-quotes-value-music-creativity-schools/" TargetMode="External"/><Relationship Id="rId7" Type="http://schemas.openxmlformats.org/officeDocument/2006/relationships/hyperlink" Target="https://www.gov.uk/rights-disabled-person" TargetMode="External"/><Relationship Id="rId12" Type="http://schemas.openxmlformats.org/officeDocument/2006/relationships/hyperlink" Target="https://www.academia.edu/30417039/Hidden_Curriculum_in_schools_Its_role_in_social_control_and_identity_formation" TargetMode="External"/><Relationship Id="rId2" Type="http://schemas.openxmlformats.org/officeDocument/2006/relationships/notesSlide" Target="../notesSlides/notesSlide2.xml"/><Relationship Id="rId16" Type="http://schemas.openxmlformats.org/officeDocument/2006/relationships/hyperlink" Target="http://journals.sagepub.com/doi/pdf/10.1177/105345120103600504" TargetMode="External"/><Relationship Id="rId1" Type="http://schemas.openxmlformats.org/officeDocument/2006/relationships/slideLayout" Target="../slideLayouts/slideLayout2.xml"/><Relationship Id="rId6" Type="http://schemas.openxmlformats.org/officeDocument/2006/relationships/hyperlink" Target="https://educationandsocialclass.wordpress.com/2014/12/02/hidden-curriculum-notes/" TargetMode="External"/><Relationship Id="rId11" Type="http://schemas.openxmlformats.org/officeDocument/2006/relationships/hyperlink" Target="https://www.pinterest.co.uk/pin/833869687237506988/" TargetMode="External"/><Relationship Id="rId5" Type="http://schemas.openxmlformats.org/officeDocument/2006/relationships/hyperlink" Target="https://childandyouthadvocate.nl.ca/KnowYourRights.htm" TargetMode="External"/><Relationship Id="rId15" Type="http://schemas.openxmlformats.org/officeDocument/2006/relationships/hyperlink" Target="https://www.shutterstock.com/image-illustration/rewards-word-colorful-stars-illustrating-reward-234009130" TargetMode="External"/><Relationship Id="rId10" Type="http://schemas.openxmlformats.org/officeDocument/2006/relationships/hyperlink" Target="http://www.chapters.indigo.ca/" TargetMode="External"/><Relationship Id="rId4" Type="http://schemas.openxmlformats.org/officeDocument/2006/relationships/hyperlink" Target="https://www.capelmanor.enfield.sch.uk/parents" TargetMode="External"/><Relationship Id="rId9" Type="http://schemas.openxmlformats.org/officeDocument/2006/relationships/hyperlink" Target="https://www.edglossary.org/hidden-curriculum/" TargetMode="External"/><Relationship Id="rId14" Type="http://schemas.openxmlformats.org/officeDocument/2006/relationships/hyperlink" Target="https://sheldonclark.files.wordpress.com/2011/07/jerome-bruner-teaching-learning-and-the-spiral-curriculum2.pdf"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curriculumforwales.gov.wales/2019/04/26/assessment-and-the-new-curriculum/" TargetMode="External"/><Relationship Id="rId3" Type="http://schemas.openxmlformats.org/officeDocument/2006/relationships/hyperlink" Target="http://www.sociologyarticles.co.uk/education-and-functionalism/" TargetMode="External"/><Relationship Id="rId7" Type="http://schemas.openxmlformats.org/officeDocument/2006/relationships/hyperlink" Target="http://www.educationscotland.gov.uk/Images/ReggioAug06_tcm4-393250.pd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unicef.org.uk/wp-content/uploads/2017/09/Our-rights_UNCRC.pdf" TargetMode="External"/><Relationship Id="rId5" Type="http://schemas.openxmlformats.org/officeDocument/2006/relationships/hyperlink" Target="https://www.ukessays.com/essays/sociology/assessing-sociological-perspectives-on-education-sociology-essay.php?vref=1" TargetMode="External"/><Relationship Id="rId4" Type="http://schemas.openxmlformats.org/officeDocument/2006/relationships/hyperlink" Target="https://www.thoughtco.com/the-law-and-prayer-in-school-319466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7030A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p:cNvSpPr txBox="1"/>
          <p:nvPr/>
        </p:nvSpPr>
        <p:spPr>
          <a:xfrm>
            <a:off x="2895600" y="87490"/>
            <a:ext cx="5479127" cy="984885"/>
          </a:xfrm>
          <a:prstGeom prst="rect">
            <a:avLst/>
          </a:prstGeom>
          <a:noFill/>
          <a:ln w="57150">
            <a:solidFill>
              <a:srgbClr val="0070C0"/>
            </a:solidFill>
          </a:ln>
        </p:spPr>
        <p:txBody>
          <a:bodyPr wrap="square" rtlCol="0">
            <a:spAutoFit/>
          </a:bodyPr>
          <a:lstStyle/>
          <a:p>
            <a:pPr algn="ctr"/>
            <a:r>
              <a:rPr lang="en-GB" sz="4000" dirty="0">
                <a:ln>
                  <a:solidFill>
                    <a:srgbClr val="FFFF00"/>
                  </a:solidFill>
                </a:ln>
                <a:solidFill>
                  <a:srgbClr val="00B050"/>
                </a:solidFill>
                <a:latin typeface="Bernard MT Condensed" panose="02050806060905020404" pitchFamily="18" charset="0"/>
              </a:rPr>
              <a:t> The Hidden Curriculum </a:t>
            </a:r>
          </a:p>
          <a:p>
            <a:pPr algn="ctr"/>
            <a:r>
              <a:rPr lang="en-GB" dirty="0">
                <a:ln>
                  <a:solidFill>
                    <a:srgbClr val="00B050"/>
                  </a:solidFill>
                </a:ln>
                <a:solidFill>
                  <a:srgbClr val="FFFF00"/>
                </a:solidFill>
                <a:latin typeface="Antique Olive Compact" panose="020B0904030504030204" pitchFamily="34" charset="0"/>
              </a:rPr>
              <a:t>By Anna Willington 1602526</a:t>
            </a:r>
          </a:p>
        </p:txBody>
      </p:sp>
      <p:sp>
        <p:nvSpPr>
          <p:cNvPr id="2" name="Rectangle: Rounded Corners 1">
            <a:extLst>
              <a:ext uri="{FF2B5EF4-FFF2-40B4-BE49-F238E27FC236}">
                <a16:creationId xmlns:a16="http://schemas.microsoft.com/office/drawing/2014/main" id="{D281D3FE-ED0A-4759-8300-F85E39B7346C}"/>
              </a:ext>
            </a:extLst>
          </p:cNvPr>
          <p:cNvSpPr/>
          <p:nvPr/>
        </p:nvSpPr>
        <p:spPr>
          <a:xfrm>
            <a:off x="3564835" y="1108768"/>
            <a:ext cx="3988489" cy="867164"/>
          </a:xfrm>
          <a:prstGeom prst="roundRect">
            <a:avLst/>
          </a:prstGeom>
          <a:ln w="38100">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solidFill>
                <a:srgbClr val="7030A0"/>
              </a:solidFill>
            </a:endParaRPr>
          </a:p>
        </p:txBody>
      </p:sp>
      <p:sp>
        <p:nvSpPr>
          <p:cNvPr id="3" name="TextBox 2">
            <a:extLst>
              <a:ext uri="{FF2B5EF4-FFF2-40B4-BE49-F238E27FC236}">
                <a16:creationId xmlns:a16="http://schemas.microsoft.com/office/drawing/2014/main" id="{8A7D9C35-A32E-47F7-82D8-C2D7B3212F05}"/>
              </a:ext>
            </a:extLst>
          </p:cNvPr>
          <p:cNvSpPr txBox="1"/>
          <p:nvPr/>
        </p:nvSpPr>
        <p:spPr>
          <a:xfrm>
            <a:off x="3604525" y="1166597"/>
            <a:ext cx="3853550" cy="707886"/>
          </a:xfrm>
          <a:prstGeom prst="rect">
            <a:avLst/>
          </a:prstGeom>
          <a:noFill/>
        </p:spPr>
        <p:txBody>
          <a:bodyPr wrap="square" rtlCol="0">
            <a:spAutoFit/>
          </a:bodyPr>
          <a:lstStyle/>
          <a:p>
            <a:r>
              <a:rPr lang="en-GB" sz="800" dirty="0">
                <a:solidFill>
                  <a:srgbClr val="002060"/>
                </a:solidFill>
                <a:latin typeface="Comic Sans MS" panose="030F0702030302020204" pitchFamily="66" charset="0"/>
              </a:rPr>
              <a:t>The Hidden Curriculum  is an approach that defines the generally  innominate and silent concepts that young people learn which may lead to a negative impact for them. These lessons are not in conjunction with the National Curriculum. Sociologists consider the Hidden Curriculum to be a vital component and cause of social inequalities. ( Crossman, 2019)</a:t>
            </a:r>
          </a:p>
        </p:txBody>
      </p:sp>
      <p:sp>
        <p:nvSpPr>
          <p:cNvPr id="20" name="TextBox 19">
            <a:extLst>
              <a:ext uri="{FF2B5EF4-FFF2-40B4-BE49-F238E27FC236}">
                <a16:creationId xmlns:a16="http://schemas.microsoft.com/office/drawing/2014/main" id="{6F86DD00-35C8-44E0-9FB5-3A7B97924639}"/>
              </a:ext>
            </a:extLst>
          </p:cNvPr>
          <p:cNvSpPr txBox="1"/>
          <p:nvPr/>
        </p:nvSpPr>
        <p:spPr>
          <a:xfrm>
            <a:off x="8790279" y="597504"/>
            <a:ext cx="3139186" cy="861774"/>
          </a:xfrm>
          <a:prstGeom prst="rect">
            <a:avLst/>
          </a:prstGeom>
          <a:solidFill>
            <a:srgbClr val="FFFF00"/>
          </a:solidFill>
          <a:ln w="38100">
            <a:solidFill>
              <a:schemeClr val="accent5">
                <a:lumMod val="75000"/>
              </a:schemeClr>
            </a:solidFill>
          </a:ln>
        </p:spPr>
        <p:txBody>
          <a:bodyPr wrap="square">
            <a:spAutoFit/>
          </a:bodyPr>
          <a:lstStyle/>
          <a:p>
            <a:r>
              <a:rPr lang="en-GB" sz="1000" b="1" dirty="0"/>
              <a:t>Functionalists </a:t>
            </a:r>
            <a:r>
              <a:rPr lang="en-GB" sz="1000" dirty="0"/>
              <a:t>– </a:t>
            </a:r>
            <a:r>
              <a:rPr lang="en-GB" sz="800" dirty="0"/>
              <a:t>hold the view that the primary purpose of education is to instruct the citizens for economic life. They hold the position that school is designed to prepare people for life in the wider society and culture by means of instructing them in the values, ethics and cultural norms of their social system.(Browne, K, 2005; Griffiths &amp; Hope, 2000; Haralambus &amp; Holburn, 2008).  </a:t>
            </a:r>
          </a:p>
        </p:txBody>
      </p:sp>
      <p:sp>
        <p:nvSpPr>
          <p:cNvPr id="28" name="TextBox 27">
            <a:extLst>
              <a:ext uri="{FF2B5EF4-FFF2-40B4-BE49-F238E27FC236}">
                <a16:creationId xmlns:a16="http://schemas.microsoft.com/office/drawing/2014/main" id="{DF5B37A4-ACE6-4A86-B14C-0DF91625C9D1}"/>
              </a:ext>
            </a:extLst>
          </p:cNvPr>
          <p:cNvSpPr txBox="1"/>
          <p:nvPr/>
        </p:nvSpPr>
        <p:spPr>
          <a:xfrm>
            <a:off x="8915400" y="4117735"/>
            <a:ext cx="3014065" cy="1107996"/>
          </a:xfrm>
          <a:prstGeom prst="rect">
            <a:avLst/>
          </a:prstGeom>
          <a:solidFill>
            <a:srgbClr val="FFC000"/>
          </a:solidFill>
          <a:ln w="38100">
            <a:solidFill>
              <a:srgbClr val="FF0066"/>
            </a:solidFill>
          </a:ln>
        </p:spPr>
        <p:txBody>
          <a:bodyPr wrap="square">
            <a:spAutoFit/>
          </a:bodyPr>
          <a:lstStyle/>
          <a:p>
            <a:r>
              <a:rPr lang="en-GB" sz="1000" b="1" dirty="0"/>
              <a:t>Marxists</a:t>
            </a:r>
            <a:r>
              <a:rPr lang="en-GB" sz="800" dirty="0"/>
              <a:t> – believe that the school system in non- Marxist societies are structured to keep the working classes in their lowly conditions for the purposes of exploitation and to indoctrinate  the working classes to except the overlordship of the middle and upper classes. They believe that working class children lack the cultural education and infusement of ideas which will condition them not to except their low position as a fixed state. (Browne, K, 2005; Griffiths &amp; Hope, 2000; Haralambus &amp; Holburn, 2008).</a:t>
            </a:r>
          </a:p>
        </p:txBody>
      </p:sp>
      <p:sp>
        <p:nvSpPr>
          <p:cNvPr id="12" name="TextBox 11">
            <a:extLst>
              <a:ext uri="{FF2B5EF4-FFF2-40B4-BE49-F238E27FC236}">
                <a16:creationId xmlns:a16="http://schemas.microsoft.com/office/drawing/2014/main" id="{838AEB3C-EF84-4835-8E6D-B2A561B2296C}"/>
              </a:ext>
            </a:extLst>
          </p:cNvPr>
          <p:cNvSpPr txBox="1"/>
          <p:nvPr/>
        </p:nvSpPr>
        <p:spPr>
          <a:xfrm>
            <a:off x="773398" y="2917870"/>
            <a:ext cx="1773190" cy="619469"/>
          </a:xfrm>
          <a:prstGeom prst="rect">
            <a:avLst/>
          </a:prstGeom>
          <a:noFill/>
          <a:ln>
            <a:noFill/>
          </a:ln>
        </p:spPr>
        <p:txBody>
          <a:bodyPr wrap="square" rtlCol="0">
            <a:spAutoFit/>
          </a:bodyPr>
          <a:lstStyle/>
          <a:p>
            <a:endParaRPr lang="en-GB" dirty="0"/>
          </a:p>
        </p:txBody>
      </p:sp>
      <p:sp>
        <p:nvSpPr>
          <p:cNvPr id="16" name="Arrow: Down 15">
            <a:extLst>
              <a:ext uri="{FF2B5EF4-FFF2-40B4-BE49-F238E27FC236}">
                <a16:creationId xmlns:a16="http://schemas.microsoft.com/office/drawing/2014/main" id="{D412B9BE-3163-445F-B645-67E099CAA269}"/>
              </a:ext>
            </a:extLst>
          </p:cNvPr>
          <p:cNvSpPr/>
          <p:nvPr/>
        </p:nvSpPr>
        <p:spPr>
          <a:xfrm>
            <a:off x="5144138" y="1971066"/>
            <a:ext cx="731483" cy="619125"/>
          </a:xfrm>
          <a:prstGeom prst="downArrow">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Oval 20">
            <a:extLst>
              <a:ext uri="{FF2B5EF4-FFF2-40B4-BE49-F238E27FC236}">
                <a16:creationId xmlns:a16="http://schemas.microsoft.com/office/drawing/2014/main" id="{16C42BD7-FDC8-4F13-86DF-31AB1B8A0101}"/>
              </a:ext>
            </a:extLst>
          </p:cNvPr>
          <p:cNvSpPr/>
          <p:nvPr/>
        </p:nvSpPr>
        <p:spPr>
          <a:xfrm>
            <a:off x="4591818" y="2174713"/>
            <a:ext cx="2185148" cy="1396552"/>
          </a:xfrm>
          <a:prstGeom prst="ellips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Oval 21">
            <a:extLst>
              <a:ext uri="{FF2B5EF4-FFF2-40B4-BE49-F238E27FC236}">
                <a16:creationId xmlns:a16="http://schemas.microsoft.com/office/drawing/2014/main" id="{AF7F1ABC-FF6C-49EE-AE40-DF39E0F4B6C6}"/>
              </a:ext>
            </a:extLst>
          </p:cNvPr>
          <p:cNvSpPr/>
          <p:nvPr/>
        </p:nvSpPr>
        <p:spPr>
          <a:xfrm>
            <a:off x="6646876" y="1914422"/>
            <a:ext cx="2250311" cy="1842158"/>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Oval 22">
            <a:extLst>
              <a:ext uri="{FF2B5EF4-FFF2-40B4-BE49-F238E27FC236}">
                <a16:creationId xmlns:a16="http://schemas.microsoft.com/office/drawing/2014/main" id="{D51CEFFA-7C86-489C-8825-C9723073FA5A}"/>
              </a:ext>
            </a:extLst>
          </p:cNvPr>
          <p:cNvSpPr/>
          <p:nvPr/>
        </p:nvSpPr>
        <p:spPr>
          <a:xfrm>
            <a:off x="2316873" y="2095499"/>
            <a:ext cx="2217027" cy="171844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1450" indent="-171450">
              <a:buFont typeface="Arial" panose="020B0604020202020204" pitchFamily="34" charset="0"/>
              <a:buChar char="•"/>
            </a:pPr>
            <a:r>
              <a:rPr lang="en-GB" sz="1000" b="1" dirty="0">
                <a:solidFill>
                  <a:schemeClr val="tx1"/>
                </a:solidFill>
              </a:rPr>
              <a:t>Saying prayers</a:t>
            </a:r>
          </a:p>
          <a:p>
            <a:pPr marL="171450" indent="-171450">
              <a:buFont typeface="Arial" panose="020B0604020202020204" pitchFamily="34" charset="0"/>
              <a:buChar char="•"/>
            </a:pPr>
            <a:r>
              <a:rPr lang="en-GB" sz="1000" b="1" dirty="0">
                <a:solidFill>
                  <a:schemeClr val="tx1"/>
                </a:solidFill>
              </a:rPr>
              <a:t>Be punctual</a:t>
            </a:r>
          </a:p>
          <a:p>
            <a:pPr marL="171450" indent="-171450">
              <a:buFont typeface="Arial" panose="020B0604020202020204" pitchFamily="34" charset="0"/>
              <a:buChar char="•"/>
            </a:pPr>
            <a:r>
              <a:rPr lang="en-GB" sz="1000" b="1" dirty="0">
                <a:solidFill>
                  <a:schemeClr val="tx1"/>
                </a:solidFill>
              </a:rPr>
              <a:t>Listen to teachers</a:t>
            </a:r>
          </a:p>
          <a:p>
            <a:pPr marL="171450" indent="-171450">
              <a:buFont typeface="Arial" panose="020B0604020202020204" pitchFamily="34" charset="0"/>
              <a:buChar char="•"/>
            </a:pPr>
            <a:r>
              <a:rPr lang="en-GB" sz="1000" b="1" dirty="0">
                <a:solidFill>
                  <a:schemeClr val="tx1"/>
                </a:solidFill>
              </a:rPr>
              <a:t>Sit at desks</a:t>
            </a:r>
          </a:p>
        </p:txBody>
      </p:sp>
      <p:pic>
        <p:nvPicPr>
          <p:cNvPr id="24" name="Picture 23">
            <a:extLst>
              <a:ext uri="{FF2B5EF4-FFF2-40B4-BE49-F238E27FC236}">
                <a16:creationId xmlns:a16="http://schemas.microsoft.com/office/drawing/2014/main" id="{72DF0C2C-257C-4921-B393-85AEDDBE9799}"/>
              </a:ext>
            </a:extLst>
          </p:cNvPr>
          <p:cNvPicPr>
            <a:picLocks noChangeAspect="1"/>
          </p:cNvPicPr>
          <p:nvPr/>
        </p:nvPicPr>
        <p:blipFill>
          <a:blip r:embed="rId3"/>
          <a:stretch>
            <a:fillRect/>
          </a:stretch>
        </p:blipFill>
        <p:spPr>
          <a:xfrm>
            <a:off x="3854974" y="2694119"/>
            <a:ext cx="617775" cy="583916"/>
          </a:xfrm>
          <a:prstGeom prst="rect">
            <a:avLst/>
          </a:prstGeom>
        </p:spPr>
      </p:pic>
      <p:sp>
        <p:nvSpPr>
          <p:cNvPr id="25" name="TextBox 24">
            <a:extLst>
              <a:ext uri="{FF2B5EF4-FFF2-40B4-BE49-F238E27FC236}">
                <a16:creationId xmlns:a16="http://schemas.microsoft.com/office/drawing/2014/main" id="{3EA1B911-DC7F-46C8-A52E-943399BBBF28}"/>
              </a:ext>
            </a:extLst>
          </p:cNvPr>
          <p:cNvSpPr txBox="1"/>
          <p:nvPr/>
        </p:nvSpPr>
        <p:spPr>
          <a:xfrm>
            <a:off x="2574991" y="2218273"/>
            <a:ext cx="1706694" cy="276999"/>
          </a:xfrm>
          <a:prstGeom prst="rect">
            <a:avLst/>
          </a:prstGeom>
          <a:noFill/>
        </p:spPr>
        <p:txBody>
          <a:bodyPr wrap="square" rtlCol="0">
            <a:spAutoFit/>
          </a:bodyPr>
          <a:lstStyle/>
          <a:p>
            <a:pPr algn="ctr"/>
            <a:r>
              <a:rPr lang="en-GB" sz="1200" b="1" dirty="0"/>
              <a:t>NORMS</a:t>
            </a:r>
          </a:p>
        </p:txBody>
      </p:sp>
      <p:pic>
        <p:nvPicPr>
          <p:cNvPr id="29" name="Picture 28">
            <a:extLst>
              <a:ext uri="{FF2B5EF4-FFF2-40B4-BE49-F238E27FC236}">
                <a16:creationId xmlns:a16="http://schemas.microsoft.com/office/drawing/2014/main" id="{CD65D6E0-AC19-4CBA-B12B-D554F4C1B031}"/>
              </a:ext>
            </a:extLst>
          </p:cNvPr>
          <p:cNvPicPr>
            <a:picLocks noChangeAspect="1"/>
          </p:cNvPicPr>
          <p:nvPr/>
        </p:nvPicPr>
        <p:blipFill>
          <a:blip r:embed="rId4"/>
          <a:stretch>
            <a:fillRect/>
          </a:stretch>
        </p:blipFill>
        <p:spPr>
          <a:xfrm>
            <a:off x="6081454" y="2767156"/>
            <a:ext cx="446272" cy="471934"/>
          </a:xfrm>
          <a:prstGeom prst="rect">
            <a:avLst/>
          </a:prstGeom>
          <a:solidFill>
            <a:schemeClr val="accent6">
              <a:lumMod val="75000"/>
            </a:schemeClr>
          </a:solidFill>
          <a:ln w="19050">
            <a:solidFill>
              <a:schemeClr val="tx1"/>
            </a:solidFill>
          </a:ln>
        </p:spPr>
      </p:pic>
      <p:sp>
        <p:nvSpPr>
          <p:cNvPr id="31" name="TextBox 30">
            <a:extLst>
              <a:ext uri="{FF2B5EF4-FFF2-40B4-BE49-F238E27FC236}">
                <a16:creationId xmlns:a16="http://schemas.microsoft.com/office/drawing/2014/main" id="{8FEBA745-E520-43E3-A826-761FE8ECDB6A}"/>
              </a:ext>
            </a:extLst>
          </p:cNvPr>
          <p:cNvSpPr txBox="1"/>
          <p:nvPr/>
        </p:nvSpPr>
        <p:spPr>
          <a:xfrm>
            <a:off x="7241327" y="2212388"/>
            <a:ext cx="1383306" cy="276999"/>
          </a:xfrm>
          <a:prstGeom prst="rect">
            <a:avLst/>
          </a:prstGeom>
          <a:noFill/>
        </p:spPr>
        <p:txBody>
          <a:bodyPr wrap="square" rtlCol="0">
            <a:spAutoFit/>
          </a:bodyPr>
          <a:lstStyle/>
          <a:p>
            <a:r>
              <a:rPr lang="en-GB" sz="1200" b="1" dirty="0"/>
              <a:t> </a:t>
            </a:r>
            <a:r>
              <a:rPr lang="en-GB" sz="1000" b="1" dirty="0"/>
              <a:t>PROCEDURES</a:t>
            </a:r>
          </a:p>
        </p:txBody>
      </p:sp>
      <p:pic>
        <p:nvPicPr>
          <p:cNvPr id="32" name="Picture 31">
            <a:extLst>
              <a:ext uri="{FF2B5EF4-FFF2-40B4-BE49-F238E27FC236}">
                <a16:creationId xmlns:a16="http://schemas.microsoft.com/office/drawing/2014/main" id="{3E3A5136-706A-4A5D-AAB7-AC90C1936CE4}"/>
              </a:ext>
            </a:extLst>
          </p:cNvPr>
          <p:cNvPicPr>
            <a:picLocks noChangeAspect="1"/>
          </p:cNvPicPr>
          <p:nvPr/>
        </p:nvPicPr>
        <p:blipFill>
          <a:blip r:embed="rId5"/>
          <a:stretch>
            <a:fillRect/>
          </a:stretch>
        </p:blipFill>
        <p:spPr>
          <a:xfrm>
            <a:off x="8110234" y="2797645"/>
            <a:ext cx="520863" cy="467146"/>
          </a:xfrm>
          <a:prstGeom prst="rect">
            <a:avLst/>
          </a:prstGeom>
          <a:ln w="19050">
            <a:solidFill>
              <a:schemeClr val="accent2">
                <a:lumMod val="75000"/>
              </a:schemeClr>
            </a:solidFill>
          </a:ln>
        </p:spPr>
      </p:pic>
      <p:sp>
        <p:nvSpPr>
          <p:cNvPr id="33" name="TextBox 32">
            <a:extLst>
              <a:ext uri="{FF2B5EF4-FFF2-40B4-BE49-F238E27FC236}">
                <a16:creationId xmlns:a16="http://schemas.microsoft.com/office/drawing/2014/main" id="{267C226B-FD17-4EBC-A01C-C6C1CAF3E6DC}"/>
              </a:ext>
            </a:extLst>
          </p:cNvPr>
          <p:cNvSpPr txBox="1"/>
          <p:nvPr/>
        </p:nvSpPr>
        <p:spPr>
          <a:xfrm>
            <a:off x="4773068" y="2406863"/>
            <a:ext cx="1354022" cy="861774"/>
          </a:xfrm>
          <a:prstGeom prst="rect">
            <a:avLst/>
          </a:prstGeom>
          <a:noFill/>
        </p:spPr>
        <p:txBody>
          <a:bodyPr wrap="square" rtlCol="0">
            <a:spAutoFit/>
          </a:bodyPr>
          <a:lstStyle/>
          <a:p>
            <a:pPr marL="285750" indent="-285750">
              <a:buFont typeface="Arial" panose="020B0604020202020204" pitchFamily="34" charset="0"/>
              <a:buChar char="•"/>
            </a:pPr>
            <a:r>
              <a:rPr lang="en-GB" sz="1000" b="1" dirty="0"/>
              <a:t>Value each other</a:t>
            </a:r>
          </a:p>
          <a:p>
            <a:pPr marL="285750" indent="-285750">
              <a:buFont typeface="Arial" panose="020B0604020202020204" pitchFamily="34" charset="0"/>
              <a:buChar char="•"/>
            </a:pPr>
            <a:r>
              <a:rPr lang="en-GB" sz="1000" b="1" dirty="0"/>
              <a:t>Growth mindset</a:t>
            </a:r>
          </a:p>
          <a:p>
            <a:pPr marL="285750" indent="-285750">
              <a:buFont typeface="Arial" panose="020B0604020202020204" pitchFamily="34" charset="0"/>
              <a:buChar char="•"/>
            </a:pPr>
            <a:r>
              <a:rPr lang="en-GB" sz="1000" b="1" dirty="0"/>
              <a:t>Reflect</a:t>
            </a:r>
          </a:p>
          <a:p>
            <a:pPr marL="285750" indent="-285750">
              <a:buFont typeface="Arial" panose="020B0604020202020204" pitchFamily="34" charset="0"/>
              <a:buChar char="•"/>
            </a:pPr>
            <a:r>
              <a:rPr lang="en-GB" sz="1000" b="1" dirty="0"/>
              <a:t>Responsibility</a:t>
            </a:r>
          </a:p>
        </p:txBody>
      </p:sp>
      <p:sp>
        <p:nvSpPr>
          <p:cNvPr id="34" name="TextBox 33">
            <a:extLst>
              <a:ext uri="{FF2B5EF4-FFF2-40B4-BE49-F238E27FC236}">
                <a16:creationId xmlns:a16="http://schemas.microsoft.com/office/drawing/2014/main" id="{4E09E586-3C4C-44E8-9084-9CC65F3A28B7}"/>
              </a:ext>
            </a:extLst>
          </p:cNvPr>
          <p:cNvSpPr txBox="1"/>
          <p:nvPr/>
        </p:nvSpPr>
        <p:spPr>
          <a:xfrm>
            <a:off x="6927776" y="2604275"/>
            <a:ext cx="1383306" cy="861774"/>
          </a:xfrm>
          <a:prstGeom prst="rect">
            <a:avLst/>
          </a:prstGeom>
          <a:noFill/>
        </p:spPr>
        <p:txBody>
          <a:bodyPr wrap="square" rtlCol="0">
            <a:spAutoFit/>
          </a:bodyPr>
          <a:lstStyle/>
          <a:p>
            <a:pPr marL="285750" indent="-285750">
              <a:buFont typeface="Arial" panose="020B0604020202020204" pitchFamily="34" charset="0"/>
              <a:buChar char="•"/>
            </a:pPr>
            <a:r>
              <a:rPr lang="en-GB" sz="1000" b="1" dirty="0"/>
              <a:t>School policies</a:t>
            </a:r>
          </a:p>
          <a:p>
            <a:pPr marL="285750" indent="-285750">
              <a:buFont typeface="Arial" panose="020B0604020202020204" pitchFamily="34" charset="0"/>
              <a:buChar char="•"/>
            </a:pPr>
            <a:r>
              <a:rPr lang="en-GB" sz="1000" b="1" dirty="0"/>
              <a:t>School rules</a:t>
            </a:r>
          </a:p>
          <a:p>
            <a:pPr marL="285750" indent="-285750">
              <a:buFont typeface="Arial" panose="020B0604020202020204" pitchFamily="34" charset="0"/>
              <a:buChar char="•"/>
            </a:pPr>
            <a:r>
              <a:rPr lang="en-GB" sz="1000" b="1" dirty="0"/>
              <a:t>Break times</a:t>
            </a:r>
          </a:p>
          <a:p>
            <a:pPr marL="285750" indent="-285750">
              <a:buFont typeface="Arial" panose="020B0604020202020204" pitchFamily="34" charset="0"/>
              <a:buChar char="•"/>
            </a:pPr>
            <a:r>
              <a:rPr lang="en-GB" sz="1000" b="1" dirty="0"/>
              <a:t>Timetables</a:t>
            </a:r>
          </a:p>
          <a:p>
            <a:pPr marL="285750" indent="-285750">
              <a:buFont typeface="Arial" panose="020B0604020202020204" pitchFamily="34" charset="0"/>
              <a:buChar char="•"/>
            </a:pPr>
            <a:endParaRPr lang="en-GB" sz="1000" dirty="0"/>
          </a:p>
        </p:txBody>
      </p:sp>
      <p:pic>
        <p:nvPicPr>
          <p:cNvPr id="36" name="Picture 35">
            <a:extLst>
              <a:ext uri="{FF2B5EF4-FFF2-40B4-BE49-F238E27FC236}">
                <a16:creationId xmlns:a16="http://schemas.microsoft.com/office/drawing/2014/main" id="{C04C53B0-0A1D-4104-B971-D75A627897B6}"/>
              </a:ext>
            </a:extLst>
          </p:cNvPr>
          <p:cNvPicPr>
            <a:picLocks noChangeAspect="1"/>
          </p:cNvPicPr>
          <p:nvPr/>
        </p:nvPicPr>
        <p:blipFill>
          <a:blip r:embed="rId6"/>
          <a:stretch>
            <a:fillRect/>
          </a:stretch>
        </p:blipFill>
        <p:spPr>
          <a:xfrm>
            <a:off x="7866423" y="1067563"/>
            <a:ext cx="842242" cy="1069045"/>
          </a:xfrm>
          <a:prstGeom prst="rect">
            <a:avLst/>
          </a:prstGeom>
          <a:ln w="38100">
            <a:solidFill>
              <a:schemeClr val="tx1"/>
            </a:solidFill>
            <a:prstDash val="sysDash"/>
          </a:ln>
        </p:spPr>
      </p:pic>
      <p:sp>
        <p:nvSpPr>
          <p:cNvPr id="49" name="TextBox 48">
            <a:extLst>
              <a:ext uri="{FF2B5EF4-FFF2-40B4-BE49-F238E27FC236}">
                <a16:creationId xmlns:a16="http://schemas.microsoft.com/office/drawing/2014/main" id="{71F1AC9E-9D0B-444B-9E02-175016BD9636}"/>
              </a:ext>
            </a:extLst>
          </p:cNvPr>
          <p:cNvSpPr txBox="1"/>
          <p:nvPr/>
        </p:nvSpPr>
        <p:spPr>
          <a:xfrm rot="21337527">
            <a:off x="452021" y="483497"/>
            <a:ext cx="1846841" cy="707886"/>
          </a:xfrm>
          <a:prstGeom prst="rect">
            <a:avLst/>
          </a:prstGeom>
          <a:solidFill>
            <a:srgbClr val="FFFF00"/>
          </a:solidFill>
          <a:ln w="57150">
            <a:solidFill>
              <a:srgbClr val="FF0066"/>
            </a:solidFill>
            <a:prstDash val="sysDash"/>
          </a:ln>
        </p:spPr>
        <p:txBody>
          <a:bodyPr wrap="square">
            <a:spAutoFit/>
          </a:bodyPr>
          <a:lstStyle/>
          <a:p>
            <a:r>
              <a:rPr lang="en-GB" sz="800" b="1" dirty="0"/>
              <a:t>Article 29</a:t>
            </a:r>
            <a:r>
              <a:rPr lang="en-GB" sz="800" dirty="0"/>
              <a:t> of the </a:t>
            </a:r>
            <a:r>
              <a:rPr lang="en-GB" sz="800" b="1" dirty="0"/>
              <a:t>UNCRC</a:t>
            </a:r>
            <a:r>
              <a:rPr lang="en-GB" sz="800" dirty="0"/>
              <a:t> states that “ Every child has the right to education. To develop their abilities, talents and personalities to the maximum. (U</a:t>
            </a:r>
            <a:r>
              <a:rPr lang="en-GB" sz="800" dirty="0">
                <a:hlinkClick r:id="rId7">
                  <a:extLst>
                    <a:ext uri="{A12FA001-AC4F-418D-AE19-62706E023703}">
                      <ahyp:hlinkClr xmlns:ahyp="http://schemas.microsoft.com/office/drawing/2018/hyperlinkcolor" val="tx"/>
                    </a:ext>
                  </a:extLst>
                </a:hlinkClick>
              </a:rPr>
              <a:t>nicef.org.uk</a:t>
            </a:r>
            <a:r>
              <a:rPr lang="en-GB" sz="800" dirty="0"/>
              <a:t>, 2018).</a:t>
            </a:r>
            <a:r>
              <a:rPr lang="en-GB" sz="700" dirty="0"/>
              <a:t> </a:t>
            </a:r>
            <a:endParaRPr lang="en-GB" sz="800" dirty="0"/>
          </a:p>
        </p:txBody>
      </p:sp>
      <p:sp>
        <p:nvSpPr>
          <p:cNvPr id="56" name="TextBox 55">
            <a:extLst>
              <a:ext uri="{FF2B5EF4-FFF2-40B4-BE49-F238E27FC236}">
                <a16:creationId xmlns:a16="http://schemas.microsoft.com/office/drawing/2014/main" id="{AA45EB44-BB59-4AC1-A3A7-437D40B98227}"/>
              </a:ext>
            </a:extLst>
          </p:cNvPr>
          <p:cNvSpPr txBox="1"/>
          <p:nvPr/>
        </p:nvSpPr>
        <p:spPr>
          <a:xfrm>
            <a:off x="3162559" y="3317108"/>
            <a:ext cx="945091" cy="276999"/>
          </a:xfrm>
          <a:prstGeom prst="rect">
            <a:avLst/>
          </a:prstGeom>
          <a:noFill/>
        </p:spPr>
        <p:txBody>
          <a:bodyPr wrap="square" rtlCol="0">
            <a:spAutoFit/>
          </a:bodyPr>
          <a:lstStyle/>
          <a:p>
            <a:r>
              <a:rPr lang="en-GB" sz="600" dirty="0"/>
              <a:t>(capelmanor.enfield.sch.uk, 2020)</a:t>
            </a:r>
          </a:p>
        </p:txBody>
      </p:sp>
      <p:sp>
        <p:nvSpPr>
          <p:cNvPr id="58" name="TextBox 57">
            <a:extLst>
              <a:ext uri="{FF2B5EF4-FFF2-40B4-BE49-F238E27FC236}">
                <a16:creationId xmlns:a16="http://schemas.microsoft.com/office/drawing/2014/main" id="{2F38E012-D49F-4341-A6EA-D66DEF7641EE}"/>
              </a:ext>
            </a:extLst>
          </p:cNvPr>
          <p:cNvSpPr txBox="1"/>
          <p:nvPr/>
        </p:nvSpPr>
        <p:spPr>
          <a:xfrm>
            <a:off x="7971197" y="2106880"/>
            <a:ext cx="1087167" cy="215444"/>
          </a:xfrm>
          <a:prstGeom prst="rect">
            <a:avLst/>
          </a:prstGeom>
          <a:noFill/>
        </p:spPr>
        <p:txBody>
          <a:bodyPr wrap="square" rtlCol="0">
            <a:spAutoFit/>
          </a:bodyPr>
          <a:lstStyle/>
          <a:p>
            <a:r>
              <a:rPr lang="en-GB" sz="600" dirty="0"/>
              <a:t>(pinterest.co.uk, no date)</a:t>
            </a:r>
            <a:r>
              <a:rPr lang="en-GB" sz="800" dirty="0"/>
              <a:t> </a:t>
            </a:r>
          </a:p>
        </p:txBody>
      </p:sp>
      <p:sp>
        <p:nvSpPr>
          <p:cNvPr id="59" name="TextBox 58">
            <a:extLst>
              <a:ext uri="{FF2B5EF4-FFF2-40B4-BE49-F238E27FC236}">
                <a16:creationId xmlns:a16="http://schemas.microsoft.com/office/drawing/2014/main" id="{5C362617-6ACA-4137-8BFA-26F16649C410}"/>
              </a:ext>
            </a:extLst>
          </p:cNvPr>
          <p:cNvSpPr txBox="1"/>
          <p:nvPr/>
        </p:nvSpPr>
        <p:spPr>
          <a:xfrm>
            <a:off x="4947522" y="3228139"/>
            <a:ext cx="1980253" cy="184666"/>
          </a:xfrm>
          <a:prstGeom prst="rect">
            <a:avLst/>
          </a:prstGeom>
          <a:noFill/>
        </p:spPr>
        <p:txBody>
          <a:bodyPr wrap="square" rtlCol="0">
            <a:spAutoFit/>
          </a:bodyPr>
          <a:lstStyle/>
          <a:p>
            <a:r>
              <a:rPr lang="en-GB" sz="600" dirty="0"/>
              <a:t>(chapters.indigo.ca, 2020)</a:t>
            </a:r>
          </a:p>
        </p:txBody>
      </p:sp>
      <p:sp>
        <p:nvSpPr>
          <p:cNvPr id="60" name="TextBox 59">
            <a:extLst>
              <a:ext uri="{FF2B5EF4-FFF2-40B4-BE49-F238E27FC236}">
                <a16:creationId xmlns:a16="http://schemas.microsoft.com/office/drawing/2014/main" id="{73BE85F7-EB4F-4A60-87F5-C32AA43EAFE4}"/>
              </a:ext>
            </a:extLst>
          </p:cNvPr>
          <p:cNvSpPr txBox="1"/>
          <p:nvPr/>
        </p:nvSpPr>
        <p:spPr>
          <a:xfrm>
            <a:off x="7147306" y="3268638"/>
            <a:ext cx="1092760" cy="276999"/>
          </a:xfrm>
          <a:prstGeom prst="rect">
            <a:avLst/>
          </a:prstGeom>
          <a:noFill/>
        </p:spPr>
        <p:txBody>
          <a:bodyPr wrap="square" rtlCol="0">
            <a:spAutoFit/>
          </a:bodyPr>
          <a:lstStyle/>
          <a:p>
            <a:r>
              <a:rPr lang="en-GB" sz="600" dirty="0"/>
              <a:t>(capelmanor.enfield.sch.uk,2020)</a:t>
            </a:r>
          </a:p>
        </p:txBody>
      </p:sp>
      <p:sp>
        <p:nvSpPr>
          <p:cNvPr id="72" name="TextBox 71">
            <a:extLst>
              <a:ext uri="{FF2B5EF4-FFF2-40B4-BE49-F238E27FC236}">
                <a16:creationId xmlns:a16="http://schemas.microsoft.com/office/drawing/2014/main" id="{D4C38C45-4347-43C6-8044-26181F7281F3}"/>
              </a:ext>
            </a:extLst>
          </p:cNvPr>
          <p:cNvSpPr txBox="1"/>
          <p:nvPr/>
        </p:nvSpPr>
        <p:spPr>
          <a:xfrm rot="372641">
            <a:off x="9468810" y="4783649"/>
            <a:ext cx="1873301" cy="184666"/>
          </a:xfrm>
          <a:prstGeom prst="rect">
            <a:avLst/>
          </a:prstGeom>
          <a:noFill/>
        </p:spPr>
        <p:txBody>
          <a:bodyPr wrap="square" rtlCol="0">
            <a:spAutoFit/>
          </a:bodyPr>
          <a:lstStyle/>
          <a:p>
            <a:r>
              <a:rPr lang="en-GB" sz="600" dirty="0"/>
              <a:t>(</a:t>
            </a:r>
          </a:p>
        </p:txBody>
      </p:sp>
      <p:pic>
        <p:nvPicPr>
          <p:cNvPr id="75" name="Picture 74">
            <a:extLst>
              <a:ext uri="{FF2B5EF4-FFF2-40B4-BE49-F238E27FC236}">
                <a16:creationId xmlns:a16="http://schemas.microsoft.com/office/drawing/2014/main" id="{37823A1C-B8CB-4352-BBC9-CECFF2FE4782}"/>
              </a:ext>
            </a:extLst>
          </p:cNvPr>
          <p:cNvPicPr>
            <a:picLocks noChangeAspect="1"/>
          </p:cNvPicPr>
          <p:nvPr/>
        </p:nvPicPr>
        <p:blipFill>
          <a:blip r:embed="rId8"/>
          <a:stretch>
            <a:fillRect/>
          </a:stretch>
        </p:blipFill>
        <p:spPr>
          <a:xfrm>
            <a:off x="99650" y="4724661"/>
            <a:ext cx="1050083" cy="1286057"/>
          </a:xfrm>
          <a:prstGeom prst="rect">
            <a:avLst/>
          </a:prstGeom>
          <a:ln w="38100">
            <a:solidFill>
              <a:srgbClr val="7030A0"/>
            </a:solidFill>
            <a:prstDash val="sysDash"/>
          </a:ln>
        </p:spPr>
      </p:pic>
      <p:pic>
        <p:nvPicPr>
          <p:cNvPr id="77" name="Picture 76">
            <a:extLst>
              <a:ext uri="{FF2B5EF4-FFF2-40B4-BE49-F238E27FC236}">
                <a16:creationId xmlns:a16="http://schemas.microsoft.com/office/drawing/2014/main" id="{ABAF85C3-5EDC-44F1-AD6B-AD131A83E041}"/>
              </a:ext>
            </a:extLst>
          </p:cNvPr>
          <p:cNvPicPr>
            <a:picLocks noChangeAspect="1"/>
          </p:cNvPicPr>
          <p:nvPr/>
        </p:nvPicPr>
        <p:blipFill>
          <a:blip r:embed="rId9"/>
          <a:stretch>
            <a:fillRect/>
          </a:stretch>
        </p:blipFill>
        <p:spPr>
          <a:xfrm>
            <a:off x="6309662" y="4130412"/>
            <a:ext cx="2065065" cy="1389749"/>
          </a:xfrm>
          <a:prstGeom prst="rect">
            <a:avLst/>
          </a:prstGeom>
          <a:ln w="28575">
            <a:solidFill>
              <a:srgbClr val="FF0000"/>
            </a:solidFill>
          </a:ln>
        </p:spPr>
      </p:pic>
      <p:sp>
        <p:nvSpPr>
          <p:cNvPr id="78" name="TextBox 77">
            <a:extLst>
              <a:ext uri="{FF2B5EF4-FFF2-40B4-BE49-F238E27FC236}">
                <a16:creationId xmlns:a16="http://schemas.microsoft.com/office/drawing/2014/main" id="{38FA97B0-B42D-4EDB-806F-56B1ED2EA0D5}"/>
              </a:ext>
            </a:extLst>
          </p:cNvPr>
          <p:cNvSpPr txBox="1"/>
          <p:nvPr/>
        </p:nvSpPr>
        <p:spPr>
          <a:xfrm rot="10800000" flipV="1">
            <a:off x="6401234" y="5644126"/>
            <a:ext cx="2104019" cy="184666"/>
          </a:xfrm>
          <a:prstGeom prst="rect">
            <a:avLst/>
          </a:prstGeom>
          <a:noFill/>
        </p:spPr>
        <p:txBody>
          <a:bodyPr wrap="square" rtlCol="0">
            <a:spAutoFit/>
          </a:bodyPr>
          <a:lstStyle/>
          <a:p>
            <a:r>
              <a:rPr lang="en-GB" sz="600" dirty="0"/>
              <a:t>(Beatgoeson,2017) </a:t>
            </a:r>
          </a:p>
        </p:txBody>
      </p:sp>
      <p:sp>
        <p:nvSpPr>
          <p:cNvPr id="79" name="TextBox 78">
            <a:extLst>
              <a:ext uri="{FF2B5EF4-FFF2-40B4-BE49-F238E27FC236}">
                <a16:creationId xmlns:a16="http://schemas.microsoft.com/office/drawing/2014/main" id="{6AE4384C-B393-4999-9C9A-A867973E4E36}"/>
              </a:ext>
            </a:extLst>
          </p:cNvPr>
          <p:cNvSpPr txBox="1"/>
          <p:nvPr/>
        </p:nvSpPr>
        <p:spPr>
          <a:xfrm>
            <a:off x="1659992" y="6036156"/>
            <a:ext cx="45719" cy="369332"/>
          </a:xfrm>
          <a:prstGeom prst="rect">
            <a:avLst/>
          </a:prstGeom>
          <a:noFill/>
        </p:spPr>
        <p:txBody>
          <a:bodyPr wrap="square" rtlCol="0">
            <a:spAutoFit/>
          </a:bodyPr>
          <a:lstStyle/>
          <a:p>
            <a:endParaRPr lang="en-GB" dirty="0"/>
          </a:p>
        </p:txBody>
      </p:sp>
      <p:sp>
        <p:nvSpPr>
          <p:cNvPr id="81" name="Rectangle: Rounded Corners 80">
            <a:extLst>
              <a:ext uri="{FF2B5EF4-FFF2-40B4-BE49-F238E27FC236}">
                <a16:creationId xmlns:a16="http://schemas.microsoft.com/office/drawing/2014/main" id="{F671E2D8-37FA-43C4-8FFD-50A231A3F99C}"/>
              </a:ext>
            </a:extLst>
          </p:cNvPr>
          <p:cNvSpPr/>
          <p:nvPr/>
        </p:nvSpPr>
        <p:spPr>
          <a:xfrm>
            <a:off x="1289632" y="4473136"/>
            <a:ext cx="1924309" cy="2304447"/>
          </a:xfrm>
          <a:prstGeom prst="roundRect">
            <a:avLst/>
          </a:prstGeom>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3" name="Arrow: Curved Up 82">
            <a:extLst>
              <a:ext uri="{FF2B5EF4-FFF2-40B4-BE49-F238E27FC236}">
                <a16:creationId xmlns:a16="http://schemas.microsoft.com/office/drawing/2014/main" id="{295A4A5F-DB62-493A-8BE7-BA31A58ABD0D}"/>
              </a:ext>
            </a:extLst>
          </p:cNvPr>
          <p:cNvSpPr/>
          <p:nvPr/>
        </p:nvSpPr>
        <p:spPr>
          <a:xfrm>
            <a:off x="773398" y="6115050"/>
            <a:ext cx="1299226" cy="469293"/>
          </a:xfrm>
          <a:prstGeom prst="curvedUp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85" name="TextBox 84">
            <a:extLst>
              <a:ext uri="{FF2B5EF4-FFF2-40B4-BE49-F238E27FC236}">
                <a16:creationId xmlns:a16="http://schemas.microsoft.com/office/drawing/2014/main" id="{41BC8FD4-1DEA-450B-8556-A0A9B6BE2D3F}"/>
              </a:ext>
            </a:extLst>
          </p:cNvPr>
          <p:cNvSpPr txBox="1"/>
          <p:nvPr/>
        </p:nvSpPr>
        <p:spPr>
          <a:xfrm>
            <a:off x="8915400" y="188864"/>
            <a:ext cx="2784111" cy="369332"/>
          </a:xfrm>
          <a:prstGeom prst="rect">
            <a:avLst/>
          </a:prstGeom>
          <a:solidFill>
            <a:srgbClr val="FF0066"/>
          </a:solidFill>
          <a:ln w="28575">
            <a:solidFill>
              <a:schemeClr val="tx1"/>
            </a:solidFill>
          </a:ln>
        </p:spPr>
        <p:txBody>
          <a:bodyPr wrap="square" rtlCol="0">
            <a:spAutoFit/>
          </a:bodyPr>
          <a:lstStyle/>
          <a:p>
            <a:pPr algn="ctr"/>
            <a:r>
              <a:rPr lang="en-GB" dirty="0"/>
              <a:t>Sociological Perspectives</a:t>
            </a:r>
          </a:p>
        </p:txBody>
      </p:sp>
      <p:sp>
        <p:nvSpPr>
          <p:cNvPr id="86" name="TextBox 85">
            <a:extLst>
              <a:ext uri="{FF2B5EF4-FFF2-40B4-BE49-F238E27FC236}">
                <a16:creationId xmlns:a16="http://schemas.microsoft.com/office/drawing/2014/main" id="{62DF0C82-4711-42F8-9CE3-FA243D31A49D}"/>
              </a:ext>
            </a:extLst>
          </p:cNvPr>
          <p:cNvSpPr txBox="1"/>
          <p:nvPr/>
        </p:nvSpPr>
        <p:spPr>
          <a:xfrm>
            <a:off x="6242893" y="5935402"/>
            <a:ext cx="2465772" cy="707886"/>
          </a:xfrm>
          <a:prstGeom prst="rect">
            <a:avLst/>
          </a:prstGeom>
          <a:noFill/>
          <a:ln w="28575">
            <a:solidFill>
              <a:schemeClr val="tx1"/>
            </a:solidFill>
            <a:prstDash val="sysDot"/>
          </a:ln>
        </p:spPr>
        <p:txBody>
          <a:bodyPr wrap="square" rtlCol="0">
            <a:spAutoFit/>
          </a:bodyPr>
          <a:lstStyle/>
          <a:p>
            <a:r>
              <a:rPr lang="en-GB" sz="1000" b="1" i="0" dirty="0">
                <a:solidFill>
                  <a:srgbClr val="1A1A1A"/>
                </a:solidFill>
                <a:effectLst/>
                <a:latin typeface="Merriweather"/>
              </a:rPr>
              <a:t>Sir Ken Robinson argues that “ our current educational systems are still based on a industrial paradigm of education” (</a:t>
            </a:r>
            <a:r>
              <a:rPr lang="en-GB" sz="800" b="1" i="0" dirty="0">
                <a:solidFill>
                  <a:srgbClr val="1A1A1A"/>
                </a:solidFill>
                <a:effectLst/>
                <a:latin typeface="Merriweather"/>
              </a:rPr>
              <a:t>Revisescociology, 2017) </a:t>
            </a:r>
            <a:endParaRPr lang="en-GB" sz="800" b="1" dirty="0"/>
          </a:p>
        </p:txBody>
      </p:sp>
      <p:sp>
        <p:nvSpPr>
          <p:cNvPr id="90" name="TextBox 89">
            <a:extLst>
              <a:ext uri="{FF2B5EF4-FFF2-40B4-BE49-F238E27FC236}">
                <a16:creationId xmlns:a16="http://schemas.microsoft.com/office/drawing/2014/main" id="{9C865856-8316-4B1B-BD1E-C837232BA139}"/>
              </a:ext>
            </a:extLst>
          </p:cNvPr>
          <p:cNvSpPr txBox="1"/>
          <p:nvPr/>
        </p:nvSpPr>
        <p:spPr>
          <a:xfrm>
            <a:off x="2151147" y="3870632"/>
            <a:ext cx="3567899" cy="369332"/>
          </a:xfrm>
          <a:prstGeom prst="rect">
            <a:avLst/>
          </a:prstGeom>
          <a:solidFill>
            <a:srgbClr val="FFC000"/>
          </a:solidFill>
          <a:ln w="38100">
            <a:solidFill>
              <a:srgbClr val="00B050"/>
            </a:solidFill>
          </a:ln>
        </p:spPr>
        <p:txBody>
          <a:bodyPr wrap="square" rtlCol="0">
            <a:spAutoFit/>
          </a:bodyPr>
          <a:lstStyle/>
          <a:p>
            <a:pPr algn="ctr"/>
            <a:r>
              <a:rPr lang="en-GB" dirty="0">
                <a:ln>
                  <a:solidFill>
                    <a:srgbClr val="FF0000"/>
                  </a:solidFill>
                </a:ln>
              </a:rPr>
              <a:t>Educational Theorists</a:t>
            </a:r>
          </a:p>
        </p:txBody>
      </p:sp>
      <p:sp>
        <p:nvSpPr>
          <p:cNvPr id="93" name="Rectangle: Single Corner Rounded 92">
            <a:extLst>
              <a:ext uri="{FF2B5EF4-FFF2-40B4-BE49-F238E27FC236}">
                <a16:creationId xmlns:a16="http://schemas.microsoft.com/office/drawing/2014/main" id="{F53190AB-9758-4B35-8A4F-A6F829BDE66C}"/>
              </a:ext>
            </a:extLst>
          </p:cNvPr>
          <p:cNvSpPr/>
          <p:nvPr/>
        </p:nvSpPr>
        <p:spPr>
          <a:xfrm>
            <a:off x="8934989" y="1629485"/>
            <a:ext cx="2933725" cy="1373638"/>
          </a:xfrm>
          <a:prstGeom prst="round1Rect">
            <a:avLst/>
          </a:prstGeom>
          <a:solidFill>
            <a:schemeClr val="accent6"/>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4" name="TextBox 93">
            <a:extLst>
              <a:ext uri="{FF2B5EF4-FFF2-40B4-BE49-F238E27FC236}">
                <a16:creationId xmlns:a16="http://schemas.microsoft.com/office/drawing/2014/main" id="{695725B3-36D4-4824-8711-4F33747468B2}"/>
              </a:ext>
            </a:extLst>
          </p:cNvPr>
          <p:cNvSpPr txBox="1"/>
          <p:nvPr/>
        </p:nvSpPr>
        <p:spPr>
          <a:xfrm>
            <a:off x="8934989" y="1649157"/>
            <a:ext cx="2840568" cy="1354217"/>
          </a:xfrm>
          <a:prstGeom prst="rect">
            <a:avLst/>
          </a:prstGeom>
          <a:noFill/>
          <a:ln w="38100">
            <a:noFill/>
          </a:ln>
        </p:spPr>
        <p:txBody>
          <a:bodyPr wrap="square" rtlCol="0">
            <a:spAutoFit/>
          </a:bodyPr>
          <a:lstStyle/>
          <a:p>
            <a:pPr algn="just"/>
            <a:r>
              <a:rPr lang="en-GB" sz="800" dirty="0"/>
              <a:t>Jackson (1968) sees the concept of “ Hidden Curriculum” as all the unspoken norms, values and beliefs ingrained and conveyed to children directed by school rules, daily routines and relationships with peers throughout their school lives (Giroux, 2001). Jackson acknowledges that the Hidden Curriculum exacts control over pupils by continuing to have agency over them through differing institutions in place. Pupils have to continually evaluate their personal experiences within the dominant structures of the educational system that constructs the oral opponents of the hidden curriculum ( Rao, 2021)</a:t>
            </a:r>
            <a:endParaRPr lang="en-GB" sz="1000" dirty="0"/>
          </a:p>
        </p:txBody>
      </p:sp>
      <p:sp>
        <p:nvSpPr>
          <p:cNvPr id="95" name="TextBox 94">
            <a:extLst>
              <a:ext uri="{FF2B5EF4-FFF2-40B4-BE49-F238E27FC236}">
                <a16:creationId xmlns:a16="http://schemas.microsoft.com/office/drawing/2014/main" id="{009ECDAA-0D6E-4B14-A201-F8828C2751BC}"/>
              </a:ext>
            </a:extLst>
          </p:cNvPr>
          <p:cNvSpPr txBox="1"/>
          <p:nvPr/>
        </p:nvSpPr>
        <p:spPr>
          <a:xfrm>
            <a:off x="5231341" y="2202006"/>
            <a:ext cx="873068" cy="276999"/>
          </a:xfrm>
          <a:prstGeom prst="rect">
            <a:avLst/>
          </a:prstGeom>
          <a:noFill/>
        </p:spPr>
        <p:txBody>
          <a:bodyPr wrap="square" rtlCol="0">
            <a:spAutoFit/>
          </a:bodyPr>
          <a:lstStyle/>
          <a:p>
            <a:pPr algn="ctr"/>
            <a:r>
              <a:rPr lang="en-GB" sz="1200" b="1" dirty="0">
                <a:solidFill>
                  <a:srgbClr val="FF0000"/>
                </a:solidFill>
              </a:rPr>
              <a:t>VALUES</a:t>
            </a:r>
          </a:p>
        </p:txBody>
      </p:sp>
      <p:sp>
        <p:nvSpPr>
          <p:cNvPr id="96" name="Arrow: Down 95">
            <a:extLst>
              <a:ext uri="{FF2B5EF4-FFF2-40B4-BE49-F238E27FC236}">
                <a16:creationId xmlns:a16="http://schemas.microsoft.com/office/drawing/2014/main" id="{8EEC5157-4E5F-491E-8727-5C86E416CFA6}"/>
              </a:ext>
            </a:extLst>
          </p:cNvPr>
          <p:cNvSpPr/>
          <p:nvPr/>
        </p:nvSpPr>
        <p:spPr>
          <a:xfrm>
            <a:off x="3752850" y="1990243"/>
            <a:ext cx="528835" cy="338560"/>
          </a:xfrm>
          <a:prstGeom prst="downArrow">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7" name="Arrow: Down 96">
            <a:extLst>
              <a:ext uri="{FF2B5EF4-FFF2-40B4-BE49-F238E27FC236}">
                <a16:creationId xmlns:a16="http://schemas.microsoft.com/office/drawing/2014/main" id="{9CD17CEA-EF52-4120-8B92-97F27C10AF1B}"/>
              </a:ext>
            </a:extLst>
          </p:cNvPr>
          <p:cNvSpPr/>
          <p:nvPr/>
        </p:nvSpPr>
        <p:spPr>
          <a:xfrm>
            <a:off x="6804345" y="1971066"/>
            <a:ext cx="288804" cy="27699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8" name="Rectangle: Single Corner Snipped 97">
            <a:extLst>
              <a:ext uri="{FF2B5EF4-FFF2-40B4-BE49-F238E27FC236}">
                <a16:creationId xmlns:a16="http://schemas.microsoft.com/office/drawing/2014/main" id="{993585A9-BDBC-44EA-A479-5B0032EBB209}"/>
              </a:ext>
            </a:extLst>
          </p:cNvPr>
          <p:cNvSpPr/>
          <p:nvPr/>
        </p:nvSpPr>
        <p:spPr>
          <a:xfrm>
            <a:off x="8995740" y="3134621"/>
            <a:ext cx="2933725" cy="851868"/>
          </a:xfrm>
          <a:prstGeom prst="snip1Rect">
            <a:avLst/>
          </a:prstGeom>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p>
        </p:txBody>
      </p:sp>
      <p:sp>
        <p:nvSpPr>
          <p:cNvPr id="99" name="TextBox 98">
            <a:extLst>
              <a:ext uri="{FF2B5EF4-FFF2-40B4-BE49-F238E27FC236}">
                <a16:creationId xmlns:a16="http://schemas.microsoft.com/office/drawing/2014/main" id="{BFC9D55F-214E-4685-9166-446FB3031147}"/>
              </a:ext>
            </a:extLst>
          </p:cNvPr>
          <p:cNvSpPr txBox="1"/>
          <p:nvPr/>
        </p:nvSpPr>
        <p:spPr>
          <a:xfrm>
            <a:off x="9085008" y="3155492"/>
            <a:ext cx="2725291" cy="830997"/>
          </a:xfrm>
          <a:prstGeom prst="rect">
            <a:avLst/>
          </a:prstGeom>
          <a:noFill/>
          <a:ln w="28575">
            <a:noFill/>
          </a:ln>
        </p:spPr>
        <p:txBody>
          <a:bodyPr wrap="square" rtlCol="0">
            <a:spAutoFit/>
          </a:bodyPr>
          <a:lstStyle/>
          <a:p>
            <a:pPr algn="just"/>
            <a:r>
              <a:rPr lang="en-GB" sz="800" dirty="0"/>
              <a:t>Parsons (1946) believes that school transmits society's customs through which the next generation receive their ethics traditions of their society. This moulds people together into a unitary system by giving them shared norms by means of the Hidden Curriculum (Agnihotri, sociologyarticles.co.uk/, 2017). </a:t>
            </a:r>
          </a:p>
        </p:txBody>
      </p:sp>
      <p:sp>
        <p:nvSpPr>
          <p:cNvPr id="100" name="Rectangle: Single Corner Rounded 99">
            <a:extLst>
              <a:ext uri="{FF2B5EF4-FFF2-40B4-BE49-F238E27FC236}">
                <a16:creationId xmlns:a16="http://schemas.microsoft.com/office/drawing/2014/main" id="{27EEAE0B-F690-4190-BF19-CB6D42C9E379}"/>
              </a:ext>
            </a:extLst>
          </p:cNvPr>
          <p:cNvSpPr/>
          <p:nvPr/>
        </p:nvSpPr>
        <p:spPr>
          <a:xfrm>
            <a:off x="8934989" y="5461530"/>
            <a:ext cx="3032278" cy="1237213"/>
          </a:xfrm>
          <a:prstGeom prst="round1Rect">
            <a:avLst/>
          </a:prstGeom>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p>
        </p:txBody>
      </p:sp>
      <p:sp>
        <p:nvSpPr>
          <p:cNvPr id="105" name="Rectangle: Rounded Corners 104">
            <a:extLst>
              <a:ext uri="{FF2B5EF4-FFF2-40B4-BE49-F238E27FC236}">
                <a16:creationId xmlns:a16="http://schemas.microsoft.com/office/drawing/2014/main" id="{608F74BA-4536-45F4-8E48-A0C838B70658}"/>
              </a:ext>
            </a:extLst>
          </p:cNvPr>
          <p:cNvSpPr/>
          <p:nvPr/>
        </p:nvSpPr>
        <p:spPr>
          <a:xfrm>
            <a:off x="3341884" y="4269865"/>
            <a:ext cx="2900868" cy="1845185"/>
          </a:xfrm>
          <a:prstGeom prst="roundRect">
            <a:avLst/>
          </a:prstGeom>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p>
        </p:txBody>
      </p:sp>
      <p:pic>
        <p:nvPicPr>
          <p:cNvPr id="106" name="Picture 105">
            <a:extLst>
              <a:ext uri="{FF2B5EF4-FFF2-40B4-BE49-F238E27FC236}">
                <a16:creationId xmlns:a16="http://schemas.microsoft.com/office/drawing/2014/main" id="{432C2ACB-5AD9-40AF-87DE-E538D9668675}"/>
              </a:ext>
            </a:extLst>
          </p:cNvPr>
          <p:cNvPicPr>
            <a:picLocks noChangeAspect="1"/>
          </p:cNvPicPr>
          <p:nvPr/>
        </p:nvPicPr>
        <p:blipFill>
          <a:blip r:embed="rId10"/>
          <a:stretch>
            <a:fillRect/>
          </a:stretch>
        </p:blipFill>
        <p:spPr>
          <a:xfrm>
            <a:off x="4836117" y="5896891"/>
            <a:ext cx="923162" cy="888542"/>
          </a:xfrm>
          <a:prstGeom prst="rect">
            <a:avLst/>
          </a:prstGeom>
          <a:ln w="38100">
            <a:solidFill>
              <a:srgbClr val="FF0000"/>
            </a:solidFill>
          </a:ln>
        </p:spPr>
      </p:pic>
      <p:sp>
        <p:nvSpPr>
          <p:cNvPr id="107" name="TextBox 106">
            <a:extLst>
              <a:ext uri="{FF2B5EF4-FFF2-40B4-BE49-F238E27FC236}">
                <a16:creationId xmlns:a16="http://schemas.microsoft.com/office/drawing/2014/main" id="{325AF468-918F-4416-AB66-873BA7BA0029}"/>
              </a:ext>
            </a:extLst>
          </p:cNvPr>
          <p:cNvSpPr txBox="1"/>
          <p:nvPr/>
        </p:nvSpPr>
        <p:spPr>
          <a:xfrm>
            <a:off x="3016637" y="4149809"/>
            <a:ext cx="3194472" cy="2554545"/>
          </a:xfrm>
          <a:prstGeom prst="rect">
            <a:avLst/>
          </a:prstGeom>
          <a:noFill/>
        </p:spPr>
        <p:txBody>
          <a:bodyPr wrap="square" rtlCol="0">
            <a:spAutoFit/>
          </a:bodyPr>
          <a:lstStyle/>
          <a:p>
            <a:pPr marL="457200" indent="-457200">
              <a:buFont typeface="Arial" panose="020B0604020202020204" pitchFamily="34" charset="0"/>
              <a:buChar char="•"/>
              <a:defRPr/>
            </a:pPr>
            <a:endParaRPr lang="en-GB" sz="800" i="1" dirty="0">
              <a:solidFill>
                <a:srgbClr val="121212"/>
              </a:solidFill>
              <a:effectLst/>
              <a:latin typeface="Noto Sans"/>
            </a:endParaRPr>
          </a:p>
          <a:p>
            <a:pPr marL="457200" indent="-457200">
              <a:buFont typeface="Arial" panose="020B0604020202020204" pitchFamily="34" charset="0"/>
              <a:buChar char="•"/>
              <a:defRPr/>
            </a:pPr>
            <a:endParaRPr lang="en-GB" sz="800" i="1" dirty="0">
              <a:solidFill>
                <a:srgbClr val="121212"/>
              </a:solidFill>
              <a:latin typeface="Noto Sans"/>
            </a:endParaRPr>
          </a:p>
          <a:p>
            <a:pPr marL="457200" indent="-457200">
              <a:buFont typeface="Arial" panose="020B0604020202020204" pitchFamily="34" charset="0"/>
              <a:buChar char="•"/>
              <a:defRPr/>
            </a:pPr>
            <a:endParaRPr lang="en-GB" sz="800" i="1" dirty="0">
              <a:solidFill>
                <a:srgbClr val="121212"/>
              </a:solidFill>
              <a:effectLst/>
              <a:latin typeface="Noto Sans"/>
            </a:endParaRPr>
          </a:p>
          <a:p>
            <a:pPr marL="457200" indent="-457200">
              <a:buFont typeface="Arial" panose="020B0604020202020204" pitchFamily="34" charset="0"/>
              <a:buChar char="•"/>
              <a:defRPr/>
            </a:pPr>
            <a:r>
              <a:rPr lang="en-GB" sz="800" i="1" dirty="0">
                <a:solidFill>
                  <a:srgbClr val="121212"/>
                </a:solidFill>
                <a:effectLst/>
                <a:latin typeface="Noto Sans"/>
              </a:rPr>
              <a:t>B</a:t>
            </a:r>
            <a:r>
              <a:rPr lang="en-GB" sz="800" i="1" dirty="0">
                <a:solidFill>
                  <a:srgbClr val="121212"/>
                </a:solidFill>
                <a:effectLst/>
                <a:latin typeface="Baskerville Old Face" panose="02020602080505020303" pitchFamily="18" charset="0"/>
              </a:rPr>
              <a:t>.F.Skinner uses the term “Positive reinforcement” for his theory “operant conditioning.  With positive reinforcement  a response or behaviour is established by rewards, leading to the reproduction of desired behaviour. The reward is a reinforcing agent.  </a:t>
            </a:r>
            <a:r>
              <a:rPr lang="en-GB" altLang="en-US" sz="800" i="1" dirty="0">
                <a:solidFill>
                  <a:prstClr val="black"/>
                </a:solidFill>
                <a:latin typeface="Baskerville Old Face" panose="02020602080505020303" pitchFamily="18" charset="0"/>
              </a:rPr>
              <a:t>Positive reinforcement is more effective at changing and establishing behaviour than punishment. The main thing people learn from being punished is how to avoid punishment.</a:t>
            </a:r>
          </a:p>
          <a:p>
            <a:pPr>
              <a:defRPr/>
            </a:pPr>
            <a:r>
              <a:rPr lang="en-GB" sz="800" i="1" dirty="0">
                <a:solidFill>
                  <a:prstClr val="black"/>
                </a:solidFill>
                <a:latin typeface="Baskerville Old Face" panose="02020602080505020303" pitchFamily="18" charset="0"/>
                <a:ea typeface="ＭＳ Ｐゴシック" pitchFamily="34" charset="-128"/>
              </a:rPr>
              <a:t>                    Skinner is also a</a:t>
            </a:r>
            <a:r>
              <a:rPr lang="en-US" sz="800" i="1" dirty="0">
                <a:solidFill>
                  <a:prstClr val="black"/>
                </a:solidFill>
                <a:latin typeface="Baskerville Old Face" panose="02020602080505020303" pitchFamily="18" charset="0"/>
              </a:rPr>
              <a:t>n advocate of </a:t>
            </a:r>
            <a:r>
              <a:rPr lang="en-US" sz="800" i="1" dirty="0">
                <a:solidFill>
                  <a:prstClr val="black">
                    <a:lumMod val="95000"/>
                    <a:lumOff val="5000"/>
                  </a:prstClr>
                </a:solidFill>
                <a:latin typeface="Baskerville Old Face" panose="02020602080505020303" pitchFamily="18" charset="0"/>
              </a:rPr>
              <a:t>behavioral  engineering.</a:t>
            </a:r>
          </a:p>
          <a:p>
            <a:pPr>
              <a:defRPr/>
            </a:pPr>
            <a:r>
              <a:rPr lang="en-US" sz="800" i="1" dirty="0">
                <a:solidFill>
                  <a:prstClr val="black">
                    <a:lumMod val="95000"/>
                    <a:lumOff val="5000"/>
                  </a:prstClr>
                </a:solidFill>
                <a:latin typeface="Baskerville Old Face" panose="02020602080505020303" pitchFamily="18" charset="0"/>
              </a:rPr>
              <a:t>                    </a:t>
            </a:r>
            <a:r>
              <a:rPr lang="en-GB" altLang="en-US" sz="800" i="1" dirty="0">
                <a:solidFill>
                  <a:prstClr val="black"/>
                </a:solidFill>
                <a:latin typeface="Baskerville Old Face" panose="02020602080505020303" pitchFamily="18" charset="0"/>
                <a:ea typeface="ＭＳ Ｐゴシック" pitchFamily="34" charset="-128"/>
              </a:rPr>
              <a:t>People learn best by being rewarded for ‘right responses’     </a:t>
            </a:r>
          </a:p>
          <a:p>
            <a:pPr>
              <a:defRPr/>
            </a:pPr>
            <a:r>
              <a:rPr lang="en-GB" altLang="en-US" sz="800" i="1" dirty="0">
                <a:solidFill>
                  <a:prstClr val="black"/>
                </a:solidFill>
                <a:latin typeface="Baskerville Old Face" panose="02020602080505020303" pitchFamily="18" charset="0"/>
                <a:ea typeface="ＭＳ Ｐゴシック" pitchFamily="34" charset="-128"/>
              </a:rPr>
              <a:t>                   or by responses that show evidence of having the</a:t>
            </a:r>
          </a:p>
          <a:p>
            <a:pPr>
              <a:defRPr/>
            </a:pPr>
            <a:r>
              <a:rPr lang="en-GB" altLang="en-US" sz="800" i="1" dirty="0">
                <a:solidFill>
                  <a:prstClr val="black"/>
                </a:solidFill>
                <a:latin typeface="Baskerville Old Face" panose="02020602080505020303" pitchFamily="18" charset="0"/>
                <a:ea typeface="ＭＳ Ｐゴシック" pitchFamily="34" charset="-128"/>
              </a:rPr>
              <a:t>                    potential eventually to lead to right responses.</a:t>
            </a:r>
          </a:p>
          <a:p>
            <a:pPr>
              <a:defRPr/>
            </a:pPr>
            <a:endParaRPr lang="en-GB" altLang="en-US" sz="800" i="1" dirty="0">
              <a:solidFill>
                <a:prstClr val="black"/>
              </a:solidFill>
              <a:latin typeface="Baskerville Old Face" panose="02020602080505020303" pitchFamily="18" charset="0"/>
              <a:ea typeface="ＭＳ Ｐゴシック" pitchFamily="34" charset="-128"/>
            </a:endParaRPr>
          </a:p>
          <a:p>
            <a:pPr>
              <a:defRPr/>
            </a:pPr>
            <a:endParaRPr lang="en-GB" altLang="en-US" sz="800" i="1" dirty="0">
              <a:solidFill>
                <a:prstClr val="black"/>
              </a:solidFill>
              <a:latin typeface="Baskerville Old Face" panose="02020602080505020303" pitchFamily="18" charset="0"/>
              <a:ea typeface="ＭＳ Ｐゴシック" pitchFamily="34" charset="-128"/>
            </a:endParaRPr>
          </a:p>
          <a:p>
            <a:endParaRPr lang="en-GB" sz="800" i="1" dirty="0">
              <a:solidFill>
                <a:srgbClr val="121212"/>
              </a:solidFill>
              <a:latin typeface="Noto Sans"/>
            </a:endParaRPr>
          </a:p>
          <a:p>
            <a:endParaRPr lang="en-GB" sz="800" i="1" dirty="0">
              <a:solidFill>
                <a:srgbClr val="121212"/>
              </a:solidFill>
              <a:latin typeface="Noto Sans"/>
            </a:endParaRPr>
          </a:p>
          <a:p>
            <a:endParaRPr lang="en-GB" sz="800" i="1" dirty="0">
              <a:solidFill>
                <a:srgbClr val="121212"/>
              </a:solidFill>
              <a:latin typeface="Noto Sans"/>
            </a:endParaRPr>
          </a:p>
          <a:p>
            <a:pPr algn="just"/>
            <a:endParaRPr lang="en-GB" sz="800" dirty="0"/>
          </a:p>
        </p:txBody>
      </p:sp>
      <p:sp>
        <p:nvSpPr>
          <p:cNvPr id="109" name="TextBox 108">
            <a:extLst>
              <a:ext uri="{FF2B5EF4-FFF2-40B4-BE49-F238E27FC236}">
                <a16:creationId xmlns:a16="http://schemas.microsoft.com/office/drawing/2014/main" id="{E9016E66-46BC-40B2-97D9-D1A575F6D3F9}"/>
              </a:ext>
            </a:extLst>
          </p:cNvPr>
          <p:cNvSpPr txBox="1"/>
          <p:nvPr/>
        </p:nvSpPr>
        <p:spPr>
          <a:xfrm>
            <a:off x="8934987" y="5516210"/>
            <a:ext cx="2933727" cy="1077218"/>
          </a:xfrm>
          <a:prstGeom prst="rect">
            <a:avLst/>
          </a:prstGeom>
          <a:noFill/>
        </p:spPr>
        <p:txBody>
          <a:bodyPr wrap="square" rtlCol="0">
            <a:spAutoFit/>
          </a:bodyPr>
          <a:lstStyle/>
          <a:p>
            <a:r>
              <a:rPr lang="en-GB" sz="800" dirty="0"/>
              <a:t>Their book “Schooling in Capitalist America” written in 1976 by Bowles &amp; Gintis states the primary function of education is to train an efficient and obedient labor- force from the lower classes of society. A capitalistic system requires an indoctrinated workforce who will work long hours for low pay in poor conditions. Marxists hold the view that societal inequalities are primarily caused by the indoctrination in educational establishments in a Capitalist system (</a:t>
            </a:r>
            <a:r>
              <a:rPr lang="en-GB" altLang="en-US" sz="800" dirty="0">
                <a:ea typeface="ＭＳ Ｐゴシック" pitchFamily="34" charset="-128"/>
              </a:rPr>
              <a:t>Bowles  &amp;Gintis ,1976.) </a:t>
            </a:r>
            <a:endParaRPr lang="en-GB" sz="800" dirty="0"/>
          </a:p>
        </p:txBody>
      </p:sp>
      <p:sp>
        <p:nvSpPr>
          <p:cNvPr id="110" name="TextBox 109">
            <a:extLst>
              <a:ext uri="{FF2B5EF4-FFF2-40B4-BE49-F238E27FC236}">
                <a16:creationId xmlns:a16="http://schemas.microsoft.com/office/drawing/2014/main" id="{D67C51E7-A85A-46D0-9BB4-87580F0F85BC}"/>
              </a:ext>
            </a:extLst>
          </p:cNvPr>
          <p:cNvSpPr txBox="1"/>
          <p:nvPr/>
        </p:nvSpPr>
        <p:spPr>
          <a:xfrm>
            <a:off x="1458056" y="4547355"/>
            <a:ext cx="1715404" cy="2308324"/>
          </a:xfrm>
          <a:prstGeom prst="rect">
            <a:avLst/>
          </a:prstGeom>
          <a:noFill/>
        </p:spPr>
        <p:txBody>
          <a:bodyPr wrap="square" rtlCol="0">
            <a:spAutoFit/>
          </a:bodyPr>
          <a:lstStyle/>
          <a:p>
            <a:r>
              <a:rPr lang="en-GB" sz="800" dirty="0"/>
              <a:t>In 1960’s Bruner promoted a theory of </a:t>
            </a:r>
            <a:r>
              <a:rPr lang="en-GB" sz="800" b="1" dirty="0"/>
              <a:t>cognitive growth </a:t>
            </a:r>
            <a:r>
              <a:rPr lang="en-GB" sz="800" dirty="0"/>
              <a:t>which studied  the effect of environmental and exploratory elements towards a child’s education, and which demonstrated that each child’s intellectual capability develops changes in stages through in how the mind is used ( Sheldon Clark, 2010). </a:t>
            </a:r>
            <a:r>
              <a:rPr lang="en-GB" sz="800" b="1" dirty="0"/>
              <a:t>Bruner </a:t>
            </a:r>
            <a:r>
              <a:rPr lang="en-GB" sz="800" dirty="0"/>
              <a:t>believes that children should be educated through a ‘spiralling’ effect meaning that they should refer back to what they have already learnt in order to progress their learning ( First Discoverers, 2020).</a:t>
            </a:r>
          </a:p>
          <a:p>
            <a:endParaRPr lang="en-GB" sz="800" dirty="0"/>
          </a:p>
          <a:p>
            <a:endParaRPr lang="en-GB" sz="800" dirty="0"/>
          </a:p>
        </p:txBody>
      </p:sp>
      <p:sp>
        <p:nvSpPr>
          <p:cNvPr id="112" name="TextBox 111">
            <a:extLst>
              <a:ext uri="{FF2B5EF4-FFF2-40B4-BE49-F238E27FC236}">
                <a16:creationId xmlns:a16="http://schemas.microsoft.com/office/drawing/2014/main" id="{409B6B9A-7E68-48BD-8D8E-6347C46F4A8F}"/>
              </a:ext>
            </a:extLst>
          </p:cNvPr>
          <p:cNvSpPr txBox="1"/>
          <p:nvPr/>
        </p:nvSpPr>
        <p:spPr>
          <a:xfrm>
            <a:off x="4795884" y="4867373"/>
            <a:ext cx="923162" cy="276999"/>
          </a:xfrm>
          <a:prstGeom prst="rect">
            <a:avLst/>
          </a:prstGeom>
          <a:noFill/>
        </p:spPr>
        <p:txBody>
          <a:bodyPr wrap="square" rtlCol="0">
            <a:spAutoFit/>
          </a:bodyPr>
          <a:lstStyle/>
          <a:p>
            <a:r>
              <a:rPr lang="en-GB" sz="600" dirty="0"/>
              <a:t>(shutterstock.com, 2021)</a:t>
            </a:r>
          </a:p>
        </p:txBody>
      </p:sp>
      <p:sp>
        <p:nvSpPr>
          <p:cNvPr id="113" name="TextBox 112">
            <a:extLst>
              <a:ext uri="{FF2B5EF4-FFF2-40B4-BE49-F238E27FC236}">
                <a16:creationId xmlns:a16="http://schemas.microsoft.com/office/drawing/2014/main" id="{2A531777-7116-487D-A541-ADBAF4F28471}"/>
              </a:ext>
            </a:extLst>
          </p:cNvPr>
          <p:cNvSpPr txBox="1"/>
          <p:nvPr/>
        </p:nvSpPr>
        <p:spPr>
          <a:xfrm>
            <a:off x="51007" y="6159031"/>
            <a:ext cx="1012300" cy="276999"/>
          </a:xfrm>
          <a:prstGeom prst="rect">
            <a:avLst/>
          </a:prstGeom>
          <a:noFill/>
        </p:spPr>
        <p:txBody>
          <a:bodyPr wrap="square" rtlCol="0">
            <a:spAutoFit/>
          </a:bodyPr>
          <a:lstStyle/>
          <a:p>
            <a:r>
              <a:rPr lang="en-GB" sz="600" dirty="0"/>
              <a:t>(firstdiscoverers.co.uk, 2020)</a:t>
            </a:r>
          </a:p>
        </p:txBody>
      </p:sp>
      <p:sp>
        <p:nvSpPr>
          <p:cNvPr id="116" name="TextBox 115">
            <a:extLst>
              <a:ext uri="{FF2B5EF4-FFF2-40B4-BE49-F238E27FC236}">
                <a16:creationId xmlns:a16="http://schemas.microsoft.com/office/drawing/2014/main" id="{4CD5D6F2-FA2E-4FCE-B3B1-66D17E66A454}"/>
              </a:ext>
            </a:extLst>
          </p:cNvPr>
          <p:cNvSpPr txBox="1"/>
          <p:nvPr/>
        </p:nvSpPr>
        <p:spPr>
          <a:xfrm>
            <a:off x="4281685" y="5896892"/>
            <a:ext cx="1309490" cy="215444"/>
          </a:xfrm>
          <a:prstGeom prst="rect">
            <a:avLst/>
          </a:prstGeom>
          <a:noFill/>
        </p:spPr>
        <p:txBody>
          <a:bodyPr wrap="square" rtlCol="0">
            <a:spAutoFit/>
          </a:bodyPr>
          <a:lstStyle/>
          <a:p>
            <a:r>
              <a:rPr lang="en-GB" sz="800" dirty="0"/>
              <a:t>(shutterstock.com, 2021)</a:t>
            </a:r>
          </a:p>
        </p:txBody>
      </p:sp>
      <p:pic>
        <p:nvPicPr>
          <p:cNvPr id="117" name="Picture 116">
            <a:extLst>
              <a:ext uri="{FF2B5EF4-FFF2-40B4-BE49-F238E27FC236}">
                <a16:creationId xmlns:a16="http://schemas.microsoft.com/office/drawing/2014/main" id="{3E4777DE-189D-4569-9876-6B4D0E065207}"/>
              </a:ext>
            </a:extLst>
          </p:cNvPr>
          <p:cNvPicPr>
            <a:picLocks noChangeAspect="1"/>
          </p:cNvPicPr>
          <p:nvPr/>
        </p:nvPicPr>
        <p:blipFill>
          <a:blip r:embed="rId11"/>
          <a:stretch>
            <a:fillRect/>
          </a:stretch>
        </p:blipFill>
        <p:spPr>
          <a:xfrm>
            <a:off x="51008" y="1914423"/>
            <a:ext cx="1982386" cy="1899526"/>
          </a:xfrm>
          <a:prstGeom prst="rect">
            <a:avLst/>
          </a:prstGeom>
          <a:ln w="38100">
            <a:solidFill>
              <a:srgbClr val="00B050"/>
            </a:solidFill>
          </a:ln>
        </p:spPr>
      </p:pic>
      <p:sp>
        <p:nvSpPr>
          <p:cNvPr id="118" name="TextBox 117">
            <a:extLst>
              <a:ext uri="{FF2B5EF4-FFF2-40B4-BE49-F238E27FC236}">
                <a16:creationId xmlns:a16="http://schemas.microsoft.com/office/drawing/2014/main" id="{7619F9E1-AC4D-474B-8345-C16EA5A5EEB9}"/>
              </a:ext>
            </a:extLst>
          </p:cNvPr>
          <p:cNvSpPr txBox="1"/>
          <p:nvPr/>
        </p:nvSpPr>
        <p:spPr>
          <a:xfrm>
            <a:off x="2346350" y="1833288"/>
            <a:ext cx="6028377" cy="184666"/>
          </a:xfrm>
          <a:prstGeom prst="rect">
            <a:avLst/>
          </a:prstGeom>
          <a:noFill/>
        </p:spPr>
        <p:txBody>
          <a:bodyPr wrap="square" rtlCol="0">
            <a:spAutoFit/>
          </a:bodyPr>
          <a:lstStyle/>
          <a:p>
            <a:r>
              <a:rPr lang="en-GB" sz="600" dirty="0"/>
              <a:t>(childandyouthadvocate.nl.ca, 2019)</a:t>
            </a:r>
          </a:p>
        </p:txBody>
      </p:sp>
      <p:sp>
        <p:nvSpPr>
          <p:cNvPr id="120" name="TextBox 119">
            <a:extLst>
              <a:ext uri="{FF2B5EF4-FFF2-40B4-BE49-F238E27FC236}">
                <a16:creationId xmlns:a16="http://schemas.microsoft.com/office/drawing/2014/main" id="{4846C0F2-55C4-4218-82B9-F535A0E31F76}"/>
              </a:ext>
            </a:extLst>
          </p:cNvPr>
          <p:cNvSpPr txBox="1"/>
          <p:nvPr/>
        </p:nvSpPr>
        <p:spPr>
          <a:xfrm>
            <a:off x="192690" y="1427603"/>
            <a:ext cx="2390323" cy="215444"/>
          </a:xfrm>
          <a:prstGeom prst="rect">
            <a:avLst/>
          </a:prstGeom>
          <a:noFill/>
        </p:spPr>
        <p:txBody>
          <a:bodyPr wrap="square" rtlCol="0">
            <a:spAutoFit/>
          </a:bodyPr>
          <a:lstStyle/>
          <a:p>
            <a:r>
              <a:rPr lang="en-GB" sz="800" dirty="0"/>
              <a:t>(curriculumforwales.gov.wales, 2019)</a:t>
            </a:r>
          </a:p>
        </p:txBody>
      </p:sp>
      <p:pic>
        <p:nvPicPr>
          <p:cNvPr id="1026" name="Picture 2">
            <a:extLst>
              <a:ext uri="{FF2B5EF4-FFF2-40B4-BE49-F238E27FC236}">
                <a16:creationId xmlns:a16="http://schemas.microsoft.com/office/drawing/2014/main" id="{8CA7B66B-2F09-4AFA-BF3B-365546217BBC}"/>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1992268" y="997205"/>
            <a:ext cx="817069" cy="8170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9361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B9DFB13-5275-4541-A2A8-5F0737B87934}"/>
              </a:ext>
            </a:extLst>
          </p:cNvPr>
          <p:cNvSpPr txBox="1"/>
          <p:nvPr/>
        </p:nvSpPr>
        <p:spPr>
          <a:xfrm>
            <a:off x="277586" y="85725"/>
            <a:ext cx="11772900" cy="6709529"/>
          </a:xfrm>
          <a:prstGeom prst="rect">
            <a:avLst/>
          </a:prstGeom>
          <a:noFill/>
          <a:ln w="28575">
            <a:solidFill>
              <a:srgbClr val="0070C0"/>
            </a:solidFill>
          </a:ln>
        </p:spPr>
        <p:txBody>
          <a:bodyPr wrap="square" rtlCol="0">
            <a:spAutoFit/>
          </a:bodyPr>
          <a:lstStyle/>
          <a:p>
            <a:r>
              <a:rPr lang="en-GB" altLang="en-US" sz="1400" b="1" dirty="0">
                <a:latin typeface="Comic Sans MS" panose="030F0702030302020204" pitchFamily="66" charset="0"/>
                <a:ea typeface="ＭＳ Ｐゴシック" pitchFamily="34" charset="-128"/>
              </a:rPr>
              <a:t>References:</a:t>
            </a:r>
          </a:p>
          <a:p>
            <a:endParaRPr lang="en-GB" altLang="en-US" sz="1000" dirty="0">
              <a:latin typeface="Comic Sans MS" panose="030F0702030302020204" pitchFamily="66" charset="0"/>
              <a:ea typeface="ＭＳ Ｐゴシック" pitchFamily="34" charset="-128"/>
            </a:endParaRPr>
          </a:p>
          <a:p>
            <a:r>
              <a:rPr lang="en-GB" altLang="en-US" sz="1000" dirty="0">
                <a:latin typeface="Comic Sans MS" panose="030F0702030302020204" pitchFamily="66" charset="0"/>
                <a:ea typeface="ＭＳ Ｐゴシック" pitchFamily="34" charset="-128"/>
              </a:rPr>
              <a:t>Beatgoeson ( 2017) </a:t>
            </a:r>
            <a:r>
              <a:rPr lang="en-GB" sz="1000" b="0" i="1" dirty="0">
                <a:effectLst/>
                <a:latin typeface="Comic Sans MS" panose="030F0702030302020204" pitchFamily="66" charset="0"/>
              </a:rPr>
              <a:t>Three quotes about the value of music and creativity in our schools </a:t>
            </a:r>
            <a:r>
              <a:rPr lang="en-GB" sz="1000" b="0" dirty="0">
                <a:effectLst/>
                <a:latin typeface="Comic Sans MS" panose="030F0702030302020204" pitchFamily="66" charset="0"/>
              </a:rPr>
              <a:t>Available At: </a:t>
            </a:r>
            <a:r>
              <a:rPr lang="en-GB" sz="1000" dirty="0">
                <a:latin typeface="Comic Sans MS" panose="030F0702030302020204" pitchFamily="66" charset="0"/>
                <a:hlinkClick r:id="rId3"/>
              </a:rPr>
              <a:t>Three quotes about the value of music and creativity in our schools (beatgoeson.co.uk)</a:t>
            </a:r>
            <a:r>
              <a:rPr lang="en-GB" sz="1000" dirty="0">
                <a:latin typeface="Comic Sans MS" panose="030F0702030302020204" pitchFamily="66" charset="0"/>
              </a:rPr>
              <a:t> (Accessed 04/01/2021).</a:t>
            </a:r>
          </a:p>
          <a:p>
            <a:endParaRPr lang="en-GB" sz="1000" b="0" dirty="0">
              <a:effectLst/>
              <a:latin typeface="Comic Sans MS" panose="030F0702030302020204" pitchFamily="66" charset="0"/>
            </a:endParaRPr>
          </a:p>
          <a:p>
            <a:r>
              <a:rPr lang="en-GB" altLang="en-US" sz="1000" dirty="0">
                <a:latin typeface="Comic Sans MS" panose="030F0702030302020204" pitchFamily="66" charset="0"/>
                <a:ea typeface="ＭＳ Ｐゴシック" pitchFamily="34" charset="-128"/>
              </a:rPr>
              <a:t>Bowles S &amp; Gintis H (1976) </a:t>
            </a:r>
            <a:r>
              <a:rPr lang="en-GB" altLang="en-US" sz="1000" i="1" dirty="0">
                <a:latin typeface="Comic Sans MS" panose="030F0702030302020204" pitchFamily="66" charset="0"/>
                <a:ea typeface="ＭＳ Ｐゴシック" pitchFamily="34" charset="-128"/>
              </a:rPr>
              <a:t>Schooling in Capitalist America: Educational Reform and the Contradictions of Economic Life</a:t>
            </a:r>
            <a:r>
              <a:rPr lang="en-GB" altLang="en-US" sz="1000" dirty="0">
                <a:latin typeface="Comic Sans MS" panose="030F0702030302020204" pitchFamily="66" charset="0"/>
                <a:ea typeface="ＭＳ Ｐゴシック" pitchFamily="34" charset="-128"/>
              </a:rPr>
              <a:t>,  London: Routledge &amp; Kegan Paul</a:t>
            </a:r>
          </a:p>
          <a:p>
            <a:endParaRPr lang="en-GB" sz="1000" dirty="0">
              <a:latin typeface="Comic Sans MS" panose="030F0702030302020204" pitchFamily="66" charset="0"/>
            </a:endParaRPr>
          </a:p>
          <a:p>
            <a:r>
              <a:rPr lang="en-GB" sz="1000" dirty="0">
                <a:latin typeface="Comic Sans MS" panose="030F0702030302020204" pitchFamily="66" charset="0"/>
              </a:rPr>
              <a:t>Capel Manor Primary School (2020) </a:t>
            </a:r>
            <a:r>
              <a:rPr lang="en-GB" sz="1000" i="1" dirty="0">
                <a:latin typeface="Comic Sans MS" panose="030F0702030302020204" pitchFamily="66" charset="0"/>
              </a:rPr>
              <a:t>School Policy image</a:t>
            </a:r>
            <a:r>
              <a:rPr lang="en-GB" sz="1000" dirty="0">
                <a:latin typeface="Comic Sans MS" panose="030F0702030302020204" pitchFamily="66" charset="0"/>
              </a:rPr>
              <a:t>. Available At: </a:t>
            </a:r>
            <a:r>
              <a:rPr lang="en-GB" sz="1000" b="0" i="0" u="sng" dirty="0">
                <a:solidFill>
                  <a:schemeClr val="accent1">
                    <a:lumMod val="75000"/>
                  </a:schemeClr>
                </a:solidFill>
                <a:effectLst/>
                <a:latin typeface="Comic Sans MS" panose="030F0702030302020204" pitchFamily="66" charset="0"/>
                <a:hlinkClick r:id="rId4"/>
              </a:rPr>
              <a:t>https://www.capelmanor.enfield.sch.uk/parents</a:t>
            </a:r>
            <a:r>
              <a:rPr lang="en-GB" sz="1000" b="0" i="0" u="sng" dirty="0">
                <a:solidFill>
                  <a:schemeClr val="accent1">
                    <a:lumMod val="75000"/>
                  </a:schemeClr>
                </a:solidFill>
                <a:effectLst/>
                <a:latin typeface="Comic Sans MS" panose="030F0702030302020204" pitchFamily="66" charset="0"/>
              </a:rPr>
              <a:t> </a:t>
            </a:r>
            <a:r>
              <a:rPr lang="en-GB" sz="1000" b="0" i="0" dirty="0">
                <a:effectLst/>
                <a:latin typeface="Comic Sans MS" panose="030F0702030302020204" pitchFamily="66" charset="0"/>
              </a:rPr>
              <a:t>(Accessed 29/12/2020).</a:t>
            </a:r>
          </a:p>
          <a:p>
            <a:endParaRPr lang="en-GB" sz="1000" dirty="0">
              <a:latin typeface="Comic Sans MS" panose="030F0702030302020204" pitchFamily="66" charset="0"/>
            </a:endParaRPr>
          </a:p>
          <a:p>
            <a:r>
              <a:rPr lang="en-GB" sz="1000" b="0" i="0" dirty="0">
                <a:effectLst/>
                <a:latin typeface="Comic Sans MS" panose="030F0702030302020204" pitchFamily="66" charset="0"/>
              </a:rPr>
              <a:t>Childandyouthadvocate (2019</a:t>
            </a:r>
            <a:r>
              <a:rPr lang="en-GB" sz="1000" b="0" i="1" dirty="0">
                <a:effectLst/>
                <a:latin typeface="Comic Sans MS" panose="030F0702030302020204" pitchFamily="66" charset="0"/>
              </a:rPr>
              <a:t>) </a:t>
            </a:r>
            <a:r>
              <a:rPr lang="en-GB" sz="1000" i="1" dirty="0">
                <a:solidFill>
                  <a:srgbClr val="000000"/>
                </a:solidFill>
                <a:effectLst/>
                <a:latin typeface="Comic Sans MS" panose="030F0702030302020204" pitchFamily="66" charset="0"/>
              </a:rPr>
              <a:t>Know Your Rights Available At</a:t>
            </a:r>
            <a:r>
              <a:rPr lang="en-GB" sz="1000" b="1" i="0" dirty="0">
                <a:solidFill>
                  <a:srgbClr val="000000"/>
                </a:solidFill>
                <a:effectLst/>
                <a:latin typeface="Comic Sans MS" panose="030F0702030302020204" pitchFamily="66" charset="0"/>
              </a:rPr>
              <a:t>: </a:t>
            </a:r>
            <a:r>
              <a:rPr lang="en-GB" sz="1000" dirty="0">
                <a:latin typeface="Comic Sans MS" panose="030F0702030302020204" pitchFamily="66" charset="0"/>
                <a:hlinkClick r:id="rId5"/>
              </a:rPr>
              <a:t>OCYA (childandyouthadvocate.nl.ca)</a:t>
            </a:r>
            <a:r>
              <a:rPr lang="en-GB" sz="1000" dirty="0">
                <a:latin typeface="Comic Sans MS" panose="030F0702030302020204" pitchFamily="66" charset="0"/>
              </a:rPr>
              <a:t> ( Accessed 02/01/2021).</a:t>
            </a:r>
          </a:p>
          <a:p>
            <a:endParaRPr lang="en-GB" sz="1000" b="1" i="0" dirty="0">
              <a:solidFill>
                <a:srgbClr val="000000"/>
              </a:solidFill>
              <a:effectLst/>
              <a:latin typeface="Comic Sans MS" panose="030F0702030302020204" pitchFamily="66" charset="0"/>
            </a:endParaRPr>
          </a:p>
          <a:p>
            <a:r>
              <a:rPr lang="en-GB" sz="1000" dirty="0">
                <a:latin typeface="Comic Sans MS" panose="030F0702030302020204" pitchFamily="66" charset="0"/>
              </a:rPr>
              <a:t>Crossman, A. (2020) </a:t>
            </a:r>
            <a:r>
              <a:rPr lang="en-GB" sz="1000" i="1" dirty="0">
                <a:latin typeface="Comic Sans MS" panose="030F0702030302020204" pitchFamily="66" charset="0"/>
              </a:rPr>
              <a:t>"What Is Hidden Curriculum?" </a:t>
            </a:r>
            <a:r>
              <a:rPr lang="en-GB" sz="1000" dirty="0">
                <a:latin typeface="Comic Sans MS" panose="030F0702030302020204" pitchFamily="66" charset="0"/>
              </a:rPr>
              <a:t>Available At: </a:t>
            </a:r>
            <a:r>
              <a:rPr lang="en-GB" sz="1000" u="sng" dirty="0">
                <a:solidFill>
                  <a:srgbClr val="0070C0"/>
                </a:solidFill>
                <a:latin typeface="Comic Sans MS" panose="030F0702030302020204" pitchFamily="66" charset="0"/>
              </a:rPr>
              <a:t>thoughtco.com/hidden-curriculum-3026346. </a:t>
            </a:r>
            <a:r>
              <a:rPr lang="en-GB" sz="1000" dirty="0">
                <a:latin typeface="Comic Sans MS" panose="030F0702030302020204" pitchFamily="66" charset="0"/>
              </a:rPr>
              <a:t>( Accessed 20/12/2020).</a:t>
            </a:r>
          </a:p>
          <a:p>
            <a:endParaRPr lang="en-GB" sz="1000" dirty="0">
              <a:latin typeface="Comic Sans MS" panose="030F0702030302020204" pitchFamily="66" charset="0"/>
            </a:endParaRPr>
          </a:p>
          <a:p>
            <a:r>
              <a:rPr lang="en-GB" sz="1000" dirty="0">
                <a:effectLst/>
                <a:latin typeface="Comic Sans MS" panose="030F0702030302020204" pitchFamily="66" charset="0"/>
                <a:ea typeface="Times New Roman" panose="02020603050405020304" pitchFamily="18" charset="0"/>
              </a:rPr>
              <a:t>Donaldson, G. (2015) </a:t>
            </a:r>
            <a:r>
              <a:rPr lang="en-GB" sz="1000" i="1" dirty="0">
                <a:effectLst/>
                <a:latin typeface="Comic Sans MS" panose="030F0702030302020204" pitchFamily="66" charset="0"/>
                <a:ea typeface="Times New Roman" panose="02020603050405020304" pitchFamily="18" charset="0"/>
              </a:rPr>
              <a:t>Successful Futures</a:t>
            </a:r>
            <a:r>
              <a:rPr lang="en-GB" sz="1000" dirty="0">
                <a:effectLst/>
                <a:latin typeface="Comic Sans MS" panose="030F0702030302020204" pitchFamily="66" charset="0"/>
                <a:ea typeface="Times New Roman" panose="02020603050405020304" pitchFamily="18" charset="0"/>
              </a:rPr>
              <a:t>. Cardiff: Crown </a:t>
            </a:r>
            <a:endParaRPr lang="en-GB" sz="1000" dirty="0">
              <a:latin typeface="Comic Sans MS" panose="030F0702030302020204" pitchFamily="66" charset="0"/>
            </a:endParaRPr>
          </a:p>
          <a:p>
            <a:endParaRPr lang="en-GB" sz="1000" b="0" i="0" dirty="0">
              <a:effectLst/>
              <a:latin typeface="Comic Sans MS" panose="030F0702030302020204" pitchFamily="66" charset="0"/>
            </a:endParaRPr>
          </a:p>
          <a:p>
            <a:r>
              <a:rPr lang="en-GB" sz="1000" dirty="0">
                <a:latin typeface="Comic Sans MS" panose="030F0702030302020204" pitchFamily="66" charset="0"/>
              </a:rPr>
              <a:t>Education &amp; Social Class (2014)</a:t>
            </a:r>
            <a:r>
              <a:rPr lang="en-GB" sz="1000" b="1" i="0" cap="all" dirty="0">
                <a:solidFill>
                  <a:srgbClr val="000000"/>
                </a:solidFill>
                <a:effectLst/>
                <a:latin typeface="Comic Sans MS" panose="030F0702030302020204" pitchFamily="66" charset="0"/>
              </a:rPr>
              <a:t> </a:t>
            </a:r>
            <a:r>
              <a:rPr lang="en-GB" sz="1000" i="1" cap="all" dirty="0">
                <a:solidFill>
                  <a:srgbClr val="000000"/>
                </a:solidFill>
                <a:effectLst/>
                <a:latin typeface="Comic Sans MS" panose="030F0702030302020204" pitchFamily="66" charset="0"/>
              </a:rPr>
              <a:t>HIDDEN CURRICULUM NOTES </a:t>
            </a:r>
            <a:r>
              <a:rPr lang="en-GB" sz="1000" cap="all" dirty="0">
                <a:solidFill>
                  <a:srgbClr val="000000"/>
                </a:solidFill>
                <a:effectLst/>
                <a:latin typeface="Comic Sans MS" panose="030F0702030302020204" pitchFamily="66" charset="0"/>
              </a:rPr>
              <a:t>Available At: </a:t>
            </a:r>
            <a:r>
              <a:rPr lang="en-GB" sz="1000" dirty="0">
                <a:latin typeface="Comic Sans MS" panose="030F0702030302020204" pitchFamily="66" charset="0"/>
                <a:hlinkClick r:id="rId6"/>
              </a:rPr>
              <a:t>Hidden Curriculum Notes – educationandsocialclass (wordpress.com)</a:t>
            </a:r>
            <a:r>
              <a:rPr lang="en-GB" sz="1000" dirty="0">
                <a:latin typeface="Comic Sans MS" panose="030F0702030302020204" pitchFamily="66" charset="0"/>
              </a:rPr>
              <a:t> (Accessed 29/12/2020).</a:t>
            </a:r>
          </a:p>
          <a:p>
            <a:endParaRPr lang="en-GB" sz="1000" dirty="0">
              <a:latin typeface="Comic Sans MS" panose="030F0702030302020204" pitchFamily="66" charset="0"/>
            </a:endParaRPr>
          </a:p>
          <a:p>
            <a:r>
              <a:rPr lang="en-GB" sz="1000" dirty="0">
                <a:latin typeface="Comic Sans MS" panose="030F0702030302020204" pitchFamily="66" charset="0"/>
                <a:cs typeface="Arial" panose="020B0604020202020204" pitchFamily="34" charset="0"/>
              </a:rPr>
              <a:t>GOV.UK (2010) </a:t>
            </a:r>
            <a:r>
              <a:rPr lang="en-GB" sz="1000" i="1" dirty="0">
                <a:latin typeface="Comic Sans MS" panose="030F0702030302020204" pitchFamily="66" charset="0"/>
                <a:cs typeface="Arial" panose="020B0604020202020204" pitchFamily="34" charset="0"/>
              </a:rPr>
              <a:t>Disability Rights. </a:t>
            </a:r>
            <a:r>
              <a:rPr lang="en-GB" sz="1000" dirty="0">
                <a:latin typeface="Comic Sans MS" panose="030F0702030302020204" pitchFamily="66" charset="0"/>
                <a:cs typeface="Arial" panose="020B0604020202020204" pitchFamily="34" charset="0"/>
              </a:rPr>
              <a:t>Available at: </a:t>
            </a:r>
            <a:r>
              <a:rPr lang="en-GB" sz="1000" dirty="0">
                <a:latin typeface="Comic Sans MS" panose="030F0702030302020204" pitchFamily="66" charset="0"/>
                <a:cs typeface="Arial" panose="020B0604020202020204" pitchFamily="34" charset="0"/>
                <a:hlinkClick r:id="rId7"/>
              </a:rPr>
              <a:t>https://www.gov.uk/rights-disabled-person</a:t>
            </a:r>
            <a:r>
              <a:rPr lang="en-GB" sz="1000" dirty="0">
                <a:latin typeface="Comic Sans MS" panose="030F0702030302020204" pitchFamily="66" charset="0"/>
                <a:cs typeface="Arial" panose="020B0604020202020204" pitchFamily="34" charset="0"/>
              </a:rPr>
              <a:t> ( Accessed 07/01/2021).</a:t>
            </a:r>
            <a:endParaRPr lang="en-GB" sz="1000" dirty="0">
              <a:latin typeface="Comic Sans MS" panose="030F0702030302020204" pitchFamily="66" charset="0"/>
            </a:endParaRPr>
          </a:p>
          <a:p>
            <a:endParaRPr lang="en-GB" sz="1000" dirty="0">
              <a:latin typeface="Comic Sans MS" panose="030F0702030302020204" pitchFamily="66" charset="0"/>
            </a:endParaRPr>
          </a:p>
          <a:p>
            <a:r>
              <a:rPr lang="en-GB" sz="1000" dirty="0">
                <a:latin typeface="Comic Sans MS" panose="030F0702030302020204" pitchFamily="66" charset="0"/>
              </a:rPr>
              <a:t>FirstDiscoverers ( 2020</a:t>
            </a:r>
            <a:r>
              <a:rPr lang="en-GB" sz="1000" i="1" dirty="0">
                <a:latin typeface="Comic Sans MS" panose="030F0702030302020204" pitchFamily="66" charset="0"/>
              </a:rPr>
              <a:t>)</a:t>
            </a:r>
            <a:r>
              <a:rPr lang="pt-BR" sz="1000" i="1" dirty="0">
                <a:solidFill>
                  <a:srgbClr val="111111"/>
                </a:solidFill>
                <a:effectLst/>
                <a:latin typeface="Comic Sans MS" panose="030F0702030302020204" pitchFamily="66" charset="0"/>
              </a:rPr>
              <a:t> Bruner’s spiral curriculum (Bruner, 1960</a:t>
            </a:r>
            <a:r>
              <a:rPr lang="en-GB" sz="1000" i="1" dirty="0">
                <a:solidFill>
                  <a:srgbClr val="111111"/>
                </a:solidFill>
                <a:effectLst/>
                <a:latin typeface="Comic Sans MS" panose="030F0702030302020204" pitchFamily="66" charset="0"/>
              </a:rPr>
              <a:t>) </a:t>
            </a:r>
            <a:r>
              <a:rPr lang="en-GB" sz="1000" dirty="0">
                <a:solidFill>
                  <a:srgbClr val="111111"/>
                </a:solidFill>
                <a:effectLst/>
                <a:latin typeface="Comic Sans MS" panose="030F0702030302020204" pitchFamily="66" charset="0"/>
              </a:rPr>
              <a:t>Available At: </a:t>
            </a:r>
            <a:r>
              <a:rPr lang="en-GB" sz="1000" dirty="0">
                <a:latin typeface="Comic Sans MS" panose="030F0702030302020204" pitchFamily="66" charset="0"/>
                <a:hlinkClick r:id="rId8"/>
              </a:rPr>
              <a:t>Cognitive development: The Science of Childcare (firstdiscoverers.co.uk)</a:t>
            </a:r>
            <a:r>
              <a:rPr lang="en-GB" sz="1000" dirty="0">
                <a:latin typeface="Comic Sans MS" panose="030F0702030302020204" pitchFamily="66" charset="0"/>
              </a:rPr>
              <a:t> (Accessed 29/12/2020).</a:t>
            </a:r>
          </a:p>
          <a:p>
            <a:endParaRPr lang="en-GB" sz="1000" i="1" dirty="0">
              <a:latin typeface="Comic Sans MS" panose="030F0702030302020204" pitchFamily="66" charset="0"/>
            </a:endParaRPr>
          </a:p>
          <a:p>
            <a:r>
              <a:rPr lang="en-GB" sz="1000" i="1" dirty="0">
                <a:latin typeface="Comic Sans MS" panose="030F0702030302020204" pitchFamily="66" charset="0"/>
              </a:rPr>
              <a:t>The Glossary of Education Reform ( 2014) Hidden Curriculum Available At: Hidden</a:t>
            </a:r>
            <a:r>
              <a:rPr lang="en-GB" sz="1000" dirty="0">
                <a:latin typeface="Comic Sans MS" panose="030F0702030302020204" pitchFamily="66" charset="0"/>
                <a:hlinkClick r:id="rId9"/>
              </a:rPr>
              <a:t> Curriculum Definition (edglossary.org)</a:t>
            </a:r>
            <a:r>
              <a:rPr lang="en-GB" sz="1000" dirty="0">
                <a:latin typeface="Comic Sans MS" panose="030F0702030302020204" pitchFamily="66" charset="0"/>
              </a:rPr>
              <a:t> ( Accessed 06/01/2021).</a:t>
            </a:r>
            <a:r>
              <a:rPr lang="en-GB" sz="1000" i="1" dirty="0">
                <a:latin typeface="Comic Sans MS" panose="030F0702030302020204" pitchFamily="66" charset="0"/>
              </a:rPr>
              <a:t> </a:t>
            </a:r>
          </a:p>
          <a:p>
            <a:endParaRPr lang="en-GB" sz="1000" dirty="0">
              <a:latin typeface="Comic Sans MS" panose="030F0702030302020204" pitchFamily="66" charset="0"/>
            </a:endParaRPr>
          </a:p>
          <a:p>
            <a:r>
              <a:rPr lang="en-GB" sz="1000" dirty="0">
                <a:latin typeface="Comic Sans MS" panose="030F0702030302020204" pitchFamily="66" charset="0"/>
              </a:rPr>
              <a:t>Indigo (2020) </a:t>
            </a:r>
            <a:r>
              <a:rPr lang="en-GB" sz="1000" i="1" cap="all" dirty="0">
                <a:solidFill>
                  <a:srgbClr val="000000"/>
                </a:solidFill>
                <a:latin typeface="Comic Sans MS" panose="030F0702030302020204" pitchFamily="66" charset="0"/>
              </a:rPr>
              <a:t>Accept and value each person. </a:t>
            </a:r>
            <a:r>
              <a:rPr lang="en-GB" sz="1000" cap="all" dirty="0">
                <a:solidFill>
                  <a:srgbClr val="000000"/>
                </a:solidFill>
                <a:latin typeface="Comic Sans MS" panose="030F0702030302020204" pitchFamily="66" charset="0"/>
              </a:rPr>
              <a:t>Available At</a:t>
            </a:r>
            <a:r>
              <a:rPr lang="en-GB" sz="1000" b="1" cap="all" dirty="0">
                <a:solidFill>
                  <a:srgbClr val="000000"/>
                </a:solidFill>
                <a:effectLst/>
                <a:latin typeface="Comic Sans MS" panose="030F0702030302020204" pitchFamily="66" charset="0"/>
              </a:rPr>
              <a:t>: </a:t>
            </a:r>
            <a:r>
              <a:rPr lang="en-GB" sz="1000" dirty="0">
                <a:latin typeface="Comic Sans MS" panose="030F0702030302020204" pitchFamily="66" charset="0"/>
                <a:hlinkClick r:id="rId10"/>
              </a:rPr>
              <a:t>www.chapters.indigo.ca</a:t>
            </a:r>
            <a:r>
              <a:rPr lang="en-GB" sz="1000" dirty="0">
                <a:latin typeface="Comic Sans MS" panose="030F0702030302020204" pitchFamily="66" charset="0"/>
              </a:rPr>
              <a:t>  ( Accessed 29/12/2020).</a:t>
            </a:r>
            <a:r>
              <a:rPr lang="en-GB" sz="1000" b="1" cap="all" dirty="0">
                <a:solidFill>
                  <a:srgbClr val="000000"/>
                </a:solidFill>
                <a:effectLst/>
                <a:latin typeface="Comic Sans MS" panose="030F0702030302020204" pitchFamily="66" charset="0"/>
              </a:rPr>
              <a:t> </a:t>
            </a:r>
          </a:p>
          <a:p>
            <a:endParaRPr lang="en-GB" sz="1000" b="1" cap="all" dirty="0">
              <a:solidFill>
                <a:srgbClr val="000000"/>
              </a:solidFill>
              <a:latin typeface="Comic Sans MS" panose="030F0702030302020204" pitchFamily="66" charset="0"/>
            </a:endParaRPr>
          </a:p>
          <a:p>
            <a:r>
              <a:rPr lang="en-GB" sz="1000" dirty="0">
                <a:effectLst/>
                <a:latin typeface="Comic Sans MS" panose="030F0702030302020204" pitchFamily="66" charset="0"/>
                <a:ea typeface="Times New Roman" panose="02020603050405020304" pitchFamily="18" charset="0"/>
                <a:cs typeface="Arial" panose="020B0604020202020204" pitchFamily="34" charset="0"/>
              </a:rPr>
              <a:t>Moore, A. (2012) </a:t>
            </a:r>
            <a:r>
              <a:rPr lang="en-GB" sz="1000" i="1" dirty="0">
                <a:effectLst/>
                <a:latin typeface="Comic Sans MS" panose="030F0702030302020204" pitchFamily="66" charset="0"/>
                <a:ea typeface="Times New Roman" panose="02020603050405020304" pitchFamily="18" charset="0"/>
                <a:cs typeface="Arial" panose="020B0604020202020204" pitchFamily="34" charset="0"/>
              </a:rPr>
              <a:t>Teaching and Learning: Pedagogy, Curriculum and Culture. </a:t>
            </a:r>
            <a:r>
              <a:rPr lang="en-GB" sz="1000" dirty="0">
                <a:effectLst/>
                <a:latin typeface="Comic Sans MS" panose="030F0702030302020204" pitchFamily="66" charset="0"/>
                <a:ea typeface="Times New Roman" panose="02020603050405020304" pitchFamily="18" charset="0"/>
                <a:cs typeface="Arial" panose="020B0604020202020204" pitchFamily="34" charset="0"/>
              </a:rPr>
              <a:t>London: Routledge.</a:t>
            </a:r>
            <a:endParaRPr lang="en-GB" sz="1000" dirty="0">
              <a:effectLst/>
              <a:latin typeface="Comic Sans MS" panose="030F0702030302020204" pitchFamily="66" charset="0"/>
              <a:ea typeface="Times New Roman" panose="02020603050405020304" pitchFamily="18" charset="0"/>
              <a:cs typeface="Times New Roman" panose="02020603050405020304" pitchFamily="18" charset="0"/>
            </a:endParaRPr>
          </a:p>
          <a:p>
            <a:endParaRPr lang="en-GB" sz="1000" b="1" cap="all" dirty="0">
              <a:solidFill>
                <a:srgbClr val="000000"/>
              </a:solidFill>
              <a:effectLst/>
              <a:latin typeface="Comic Sans MS" panose="030F0702030302020204" pitchFamily="66" charset="0"/>
            </a:endParaRPr>
          </a:p>
          <a:p>
            <a:r>
              <a:rPr lang="en-GB" sz="1000" dirty="0">
                <a:latin typeface="Comic Sans MS" panose="030F0702030302020204" pitchFamily="66" charset="0"/>
              </a:rPr>
              <a:t>Pinterest ( No Date) </a:t>
            </a:r>
            <a:r>
              <a:rPr lang="en-GB" sz="1000" i="1" dirty="0">
                <a:solidFill>
                  <a:srgbClr val="211922"/>
                </a:solidFill>
                <a:effectLst/>
                <a:latin typeface="Comic Sans MS" panose="030F0702030302020204" pitchFamily="66" charset="0"/>
              </a:rPr>
              <a:t>Diversity and Inclusion Training </a:t>
            </a:r>
            <a:r>
              <a:rPr lang="en-GB" sz="1000" i="0" dirty="0">
                <a:solidFill>
                  <a:srgbClr val="211922"/>
                </a:solidFill>
                <a:effectLst/>
                <a:latin typeface="Comic Sans MS" panose="030F0702030302020204" pitchFamily="66" charset="0"/>
              </a:rPr>
              <a:t>Available At: </a:t>
            </a:r>
            <a:r>
              <a:rPr lang="en-GB" sz="1000" dirty="0">
                <a:latin typeface="Comic Sans MS" panose="030F0702030302020204" pitchFamily="66" charset="0"/>
                <a:hlinkClick r:id="rId11"/>
              </a:rPr>
              <a:t>Diversity and Inclusion Training | Diversity, Intercultural, Gaming logos (pinterest.co.uk)</a:t>
            </a:r>
            <a:r>
              <a:rPr lang="en-GB" sz="1000" dirty="0">
                <a:latin typeface="Comic Sans MS" panose="030F0702030302020204" pitchFamily="66" charset="0"/>
              </a:rPr>
              <a:t> ( Accessed 26/12/2020).</a:t>
            </a:r>
          </a:p>
          <a:p>
            <a:endParaRPr lang="en-GB" sz="1000" dirty="0">
              <a:latin typeface="Comic Sans MS" panose="030F0702030302020204" pitchFamily="66" charset="0"/>
            </a:endParaRPr>
          </a:p>
          <a:p>
            <a:r>
              <a:rPr lang="en-GB" sz="1000" dirty="0">
                <a:latin typeface="Comic Sans MS" panose="030F0702030302020204" pitchFamily="66" charset="0"/>
              </a:rPr>
              <a:t>Rao, A. (2021)</a:t>
            </a:r>
            <a:r>
              <a:rPr lang="en-GB" altLang="en-US" sz="1000" dirty="0">
                <a:latin typeface="Comic Sans MS" panose="030F0702030302020204" pitchFamily="66" charset="0"/>
                <a:ea typeface="ＭＳ Ｐゴシック" pitchFamily="34" charset="-128"/>
              </a:rPr>
              <a:t> </a:t>
            </a:r>
            <a:r>
              <a:rPr lang="en-GB" sz="1000" b="0" i="1" dirty="0">
                <a:solidFill>
                  <a:srgbClr val="333333"/>
                </a:solidFill>
                <a:effectLst/>
                <a:latin typeface="Comic Sans MS" panose="030F0702030302020204" pitchFamily="66" charset="0"/>
              </a:rPr>
              <a:t>Hidden Curriculum in schools: Its role in social control and identity formation </a:t>
            </a:r>
            <a:r>
              <a:rPr lang="en-GB" sz="1000" b="0" i="0" dirty="0">
                <a:solidFill>
                  <a:srgbClr val="333333"/>
                </a:solidFill>
                <a:effectLst/>
                <a:latin typeface="Comic Sans MS" panose="030F0702030302020204" pitchFamily="66" charset="0"/>
              </a:rPr>
              <a:t>Available At: </a:t>
            </a:r>
            <a:r>
              <a:rPr lang="en-GB" sz="1000" dirty="0">
                <a:latin typeface="Comic Sans MS" panose="030F0702030302020204" pitchFamily="66" charset="0"/>
                <a:hlinkClick r:id="rId12"/>
              </a:rPr>
              <a:t>(PDF) Hidden Curriculum in schools: Its role in social control and identity formation | arpitha rao - Academia.edu</a:t>
            </a:r>
            <a:r>
              <a:rPr lang="en-GB" sz="1000" dirty="0">
                <a:latin typeface="Comic Sans MS" panose="030F0702030302020204" pitchFamily="66" charset="0"/>
              </a:rPr>
              <a:t> (Accessed 04/01/2021).</a:t>
            </a:r>
            <a:endParaRPr lang="en-GB" sz="1000" b="0" i="0" dirty="0">
              <a:solidFill>
                <a:srgbClr val="333333"/>
              </a:solidFill>
              <a:effectLst/>
              <a:latin typeface="Comic Sans MS" panose="030F0702030302020204" pitchFamily="66" charset="0"/>
            </a:endParaRPr>
          </a:p>
          <a:p>
            <a:endParaRPr lang="en-GB" altLang="en-US" sz="1000" dirty="0">
              <a:latin typeface="Comic Sans MS" panose="030F0702030302020204" pitchFamily="66" charset="0"/>
              <a:ea typeface="ＭＳ Ｐゴシック" pitchFamily="34" charset="-128"/>
            </a:endParaRPr>
          </a:p>
          <a:p>
            <a:r>
              <a:rPr lang="en-GB" altLang="en-US" sz="1000" dirty="0">
                <a:latin typeface="Comic Sans MS" panose="030F0702030302020204" pitchFamily="66" charset="0"/>
                <a:ea typeface="ＭＳ Ｐゴシック" pitchFamily="34" charset="-128"/>
              </a:rPr>
              <a:t>Revise Sociology (2017) </a:t>
            </a:r>
            <a:r>
              <a:rPr lang="en-GB" sz="1000" i="1" dirty="0">
                <a:solidFill>
                  <a:srgbClr val="1A1A1A"/>
                </a:solidFill>
                <a:effectLst/>
                <a:latin typeface="Comic Sans MS" panose="030F0702030302020204" pitchFamily="66" charset="0"/>
              </a:rPr>
              <a:t>Changing Education Paradigms </a:t>
            </a:r>
            <a:r>
              <a:rPr lang="en-GB" sz="1000" i="0" dirty="0">
                <a:solidFill>
                  <a:srgbClr val="1A1A1A"/>
                </a:solidFill>
                <a:effectLst/>
                <a:latin typeface="Comic Sans MS" panose="030F0702030302020204" pitchFamily="66" charset="0"/>
              </a:rPr>
              <a:t>Available At</a:t>
            </a:r>
            <a:r>
              <a:rPr lang="en-GB" sz="1000" b="1" i="0" dirty="0">
                <a:solidFill>
                  <a:srgbClr val="1A1A1A"/>
                </a:solidFill>
                <a:effectLst/>
                <a:latin typeface="Comic Sans MS" panose="030F0702030302020204" pitchFamily="66" charset="0"/>
              </a:rPr>
              <a:t>: </a:t>
            </a:r>
            <a:r>
              <a:rPr lang="en-GB" sz="1000" dirty="0">
                <a:latin typeface="Comic Sans MS" panose="030F0702030302020204" pitchFamily="66" charset="0"/>
                <a:hlinkClick r:id="rId13"/>
              </a:rPr>
              <a:t>Changing Education Paradigms – Revise Sociology</a:t>
            </a:r>
            <a:r>
              <a:rPr lang="en-GB" sz="1000" dirty="0">
                <a:latin typeface="Comic Sans MS" panose="030F0702030302020204" pitchFamily="66" charset="0"/>
              </a:rPr>
              <a:t> (Accessed 02/01/2021).</a:t>
            </a:r>
          </a:p>
          <a:p>
            <a:endParaRPr lang="en-GB" sz="1000" b="1" i="0" dirty="0">
              <a:solidFill>
                <a:srgbClr val="1A1A1A"/>
              </a:solidFill>
              <a:effectLst/>
              <a:latin typeface="Comic Sans MS" panose="030F0702030302020204" pitchFamily="66" charset="0"/>
            </a:endParaRPr>
          </a:p>
          <a:p>
            <a:r>
              <a:rPr lang="en-GB" sz="1000" dirty="0">
                <a:solidFill>
                  <a:srgbClr val="211922"/>
                </a:solidFill>
                <a:latin typeface="Comic Sans MS" panose="030F0702030302020204" pitchFamily="66" charset="0"/>
              </a:rPr>
              <a:t>S</a:t>
            </a:r>
            <a:r>
              <a:rPr lang="en-GB" sz="1000" i="0" dirty="0">
                <a:solidFill>
                  <a:srgbClr val="211922"/>
                </a:solidFill>
                <a:effectLst/>
                <a:latin typeface="Comic Sans MS" panose="030F0702030302020204" pitchFamily="66" charset="0"/>
              </a:rPr>
              <a:t>heldon Clark (2010)</a:t>
            </a:r>
            <a:r>
              <a:rPr lang="en-GB" sz="1000" dirty="0">
                <a:latin typeface="Comic Sans MS" panose="030F0702030302020204" pitchFamily="66" charset="0"/>
              </a:rPr>
              <a:t> </a:t>
            </a:r>
            <a:r>
              <a:rPr lang="en-GB" sz="1000" i="1" dirty="0">
                <a:latin typeface="Comic Sans MS" panose="030F0702030302020204" pitchFamily="66" charset="0"/>
              </a:rPr>
              <a:t>Jerome Bruner: Teaching, Learning and the Spiral Curriculum Sheldon</a:t>
            </a:r>
            <a:r>
              <a:rPr lang="en-GB" sz="1000" dirty="0">
                <a:latin typeface="Comic Sans MS" panose="030F0702030302020204" pitchFamily="66" charset="0"/>
              </a:rPr>
              <a:t> Available At: Microsoft</a:t>
            </a:r>
            <a:r>
              <a:rPr lang="en-GB" sz="1000" dirty="0">
                <a:latin typeface="Comic Sans MS" panose="030F0702030302020204" pitchFamily="66" charset="0"/>
                <a:hlinkClick r:id="rId14"/>
              </a:rPr>
              <a:t> Word - Jerome Bruner, Teaching, Learning and the Spiral Curriculum.doc (wordpress.com)</a:t>
            </a:r>
            <a:r>
              <a:rPr lang="en-GB" sz="1000" dirty="0">
                <a:latin typeface="Comic Sans MS" panose="030F0702030302020204" pitchFamily="66" charset="0"/>
              </a:rPr>
              <a:t> (Accessed 19/12/2020).</a:t>
            </a:r>
          </a:p>
          <a:p>
            <a:r>
              <a:rPr lang="en-GB" sz="1000" dirty="0">
                <a:latin typeface="Comic Sans MS" panose="030F0702030302020204" pitchFamily="66" charset="0"/>
              </a:rPr>
              <a:t> </a:t>
            </a:r>
            <a:r>
              <a:rPr lang="en-GB" sz="1000" b="1" i="0" dirty="0">
                <a:solidFill>
                  <a:srgbClr val="211922"/>
                </a:solidFill>
                <a:effectLst/>
                <a:latin typeface="Comic Sans MS" panose="030F0702030302020204" pitchFamily="66" charset="0"/>
              </a:rPr>
              <a:t> </a:t>
            </a:r>
          </a:p>
          <a:p>
            <a:r>
              <a:rPr lang="en-GB" sz="1000" dirty="0">
                <a:solidFill>
                  <a:srgbClr val="211922"/>
                </a:solidFill>
                <a:latin typeface="Comic Sans MS" panose="030F0702030302020204" pitchFamily="66" charset="0"/>
              </a:rPr>
              <a:t>Shutterstock (</a:t>
            </a:r>
            <a:r>
              <a:rPr lang="en-GB" sz="1000" i="0" dirty="0">
                <a:solidFill>
                  <a:srgbClr val="211922"/>
                </a:solidFill>
                <a:effectLst/>
                <a:latin typeface="Comic Sans MS" panose="030F0702030302020204" pitchFamily="66" charset="0"/>
              </a:rPr>
              <a:t> 2021) </a:t>
            </a:r>
            <a:r>
              <a:rPr lang="en-GB" sz="1000" i="1" dirty="0">
                <a:solidFill>
                  <a:srgbClr val="211922"/>
                </a:solidFill>
                <a:effectLst/>
                <a:latin typeface="Comic Sans MS" panose="030F0702030302020204" pitchFamily="66" charset="0"/>
              </a:rPr>
              <a:t>ward images </a:t>
            </a:r>
            <a:r>
              <a:rPr lang="en-GB" sz="1000" i="0" dirty="0">
                <a:solidFill>
                  <a:srgbClr val="211922"/>
                </a:solidFill>
                <a:effectLst/>
                <a:latin typeface="Comic Sans MS" panose="030F0702030302020204" pitchFamily="66" charset="0"/>
              </a:rPr>
              <a:t>Available At: </a:t>
            </a:r>
            <a:r>
              <a:rPr lang="en-GB" sz="1000" dirty="0">
                <a:latin typeface="Comic Sans MS" panose="030F0702030302020204" pitchFamily="66" charset="0"/>
                <a:hlinkClick r:id="rId15"/>
              </a:rPr>
              <a:t>Rewards Word Colourful Stars Illustrating Reward Stock Illustration 234009130 (shutterstock.com)</a:t>
            </a:r>
            <a:r>
              <a:rPr lang="en-GB" sz="1000" dirty="0">
                <a:latin typeface="Comic Sans MS" panose="030F0702030302020204" pitchFamily="66" charset="0"/>
              </a:rPr>
              <a:t> ( Accessed 22/12/2020).</a:t>
            </a:r>
          </a:p>
          <a:p>
            <a:endParaRPr lang="en-GB" sz="1000" dirty="0">
              <a:latin typeface="Comic Sans MS" panose="030F0702030302020204" pitchFamily="66" charset="0"/>
            </a:endParaRPr>
          </a:p>
          <a:p>
            <a:r>
              <a:rPr lang="en-GB" sz="1000" dirty="0">
                <a:latin typeface="Comic Sans MS" panose="030F0702030302020204" pitchFamily="66" charset="0"/>
                <a:cs typeface="Arial" panose="020B0604020202020204" pitchFamily="34" charset="0"/>
              </a:rPr>
              <a:t>Smith Myles. B., Simpson, R.L., (2001) Understanding the Hidden Curriculum: An Essential Social Skill for Children and Youth with Asperger Syndrome, </a:t>
            </a:r>
            <a:r>
              <a:rPr lang="en-GB" sz="1000" i="1" dirty="0">
                <a:latin typeface="Comic Sans MS" panose="030F0702030302020204" pitchFamily="66" charset="0"/>
                <a:cs typeface="Arial" panose="020B0604020202020204" pitchFamily="34" charset="0"/>
              </a:rPr>
              <a:t>Intervention in School and Clinic</a:t>
            </a:r>
            <a:r>
              <a:rPr lang="en-GB" sz="1000" dirty="0">
                <a:latin typeface="Comic Sans MS" panose="030F0702030302020204" pitchFamily="66" charset="0"/>
                <a:cs typeface="Arial" panose="020B0604020202020204" pitchFamily="34" charset="0"/>
              </a:rPr>
              <a:t>, Vol. 36 No. 5 Available at </a:t>
            </a:r>
            <a:r>
              <a:rPr lang="en-GB" sz="1000" dirty="0">
                <a:latin typeface="Comic Sans MS" panose="030F0702030302020204" pitchFamily="66" charset="0"/>
                <a:cs typeface="Arial" panose="020B0604020202020204" pitchFamily="34" charset="0"/>
                <a:hlinkClick r:id="rId16"/>
              </a:rPr>
              <a:t>http://journals.sagepub.com/doi/pdf/10.1177/105345120103600504</a:t>
            </a:r>
            <a:r>
              <a:rPr lang="en-GB" sz="1000" dirty="0">
                <a:latin typeface="Comic Sans MS" panose="030F0702030302020204" pitchFamily="66" charset="0"/>
                <a:cs typeface="Arial" panose="020B0604020202020204" pitchFamily="34" charset="0"/>
              </a:rPr>
              <a:t> (Accessed 07/01/2021).</a:t>
            </a:r>
            <a:r>
              <a:rPr lang="en-GB" sz="1000" dirty="0">
                <a:latin typeface="Comic Sans MS" panose="030F0702030302020204" pitchFamily="66" charset="0"/>
              </a:rPr>
              <a:t> </a:t>
            </a:r>
            <a:br>
              <a:rPr lang="en-GB" sz="1000" dirty="0">
                <a:latin typeface="Comic Sans MS" panose="030F0702030302020204" pitchFamily="66" charset="0"/>
              </a:rPr>
            </a:br>
            <a:endParaRPr lang="en-GB" sz="1000" dirty="0">
              <a:latin typeface="Comic Sans MS" panose="030F0702030302020204" pitchFamily="66" charset="0"/>
            </a:endParaRPr>
          </a:p>
          <a:p>
            <a:endParaRPr lang="en-GB" sz="1000" b="1" i="0" u="none" strike="noStrike" dirty="0">
              <a:solidFill>
                <a:srgbClr val="444444"/>
              </a:solidFill>
              <a:effectLst/>
              <a:latin typeface="Comic Sans MS" panose="030F0702030302020204" pitchFamily="66" charset="0"/>
            </a:endParaRPr>
          </a:p>
        </p:txBody>
      </p:sp>
    </p:spTree>
    <p:extLst>
      <p:ext uri="{BB962C8B-B14F-4D97-AF65-F5344CB8AC3E}">
        <p14:creationId xmlns:p14="http://schemas.microsoft.com/office/powerpoint/2010/main" val="16210425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B456998-2913-4748-B544-6CAB05B8FFFF}"/>
              </a:ext>
            </a:extLst>
          </p:cNvPr>
          <p:cNvSpPr txBox="1"/>
          <p:nvPr/>
        </p:nvSpPr>
        <p:spPr>
          <a:xfrm>
            <a:off x="295275" y="257175"/>
            <a:ext cx="11677650" cy="2246769"/>
          </a:xfrm>
          <a:prstGeom prst="rect">
            <a:avLst/>
          </a:prstGeom>
          <a:noFill/>
          <a:ln w="28575">
            <a:solidFill>
              <a:srgbClr val="0070C0"/>
            </a:solidFill>
          </a:ln>
        </p:spPr>
        <p:txBody>
          <a:bodyPr wrap="square" rtlCol="0">
            <a:spAutoFit/>
          </a:bodyPr>
          <a:lstStyle/>
          <a:p>
            <a:r>
              <a:rPr lang="en-GB" sz="1000" dirty="0">
                <a:solidFill>
                  <a:srgbClr val="211922"/>
                </a:solidFill>
                <a:latin typeface="Comic Sans MS" panose="030F0702030302020204" pitchFamily="66" charset="0"/>
              </a:rPr>
              <a:t>Sociology Articles (2021) </a:t>
            </a:r>
            <a:r>
              <a:rPr lang="en-GB" sz="1000" i="1" dirty="0">
                <a:solidFill>
                  <a:srgbClr val="211922"/>
                </a:solidFill>
                <a:latin typeface="Comic Sans MS" panose="030F0702030302020204" pitchFamily="66" charset="0"/>
              </a:rPr>
              <a:t>Education and Functionalism </a:t>
            </a:r>
            <a:r>
              <a:rPr lang="en-GB" sz="1000" dirty="0">
                <a:solidFill>
                  <a:srgbClr val="211922"/>
                </a:solidFill>
                <a:latin typeface="Comic Sans MS" panose="030F0702030302020204" pitchFamily="66" charset="0"/>
              </a:rPr>
              <a:t>Available At: </a:t>
            </a:r>
            <a:r>
              <a:rPr lang="en-GB" sz="1000" dirty="0">
                <a:latin typeface="Comic Sans MS" panose="030F0702030302020204" pitchFamily="66" charset="0"/>
                <a:hlinkClick r:id="rId3"/>
              </a:rPr>
              <a:t>Education and Functionalism – Sociology Articles </a:t>
            </a:r>
            <a:r>
              <a:rPr lang="en-GB" sz="1000" dirty="0">
                <a:latin typeface="Comic Sans MS" panose="030F0702030302020204" pitchFamily="66" charset="0"/>
              </a:rPr>
              <a:t> (Accessed 04//01/2021).</a:t>
            </a:r>
            <a:r>
              <a:rPr lang="en-GB" sz="1000" i="0" dirty="0">
                <a:solidFill>
                  <a:srgbClr val="FFFFFF"/>
                </a:solidFill>
                <a:effectLst/>
                <a:latin typeface="Comic Sans MS" panose="030F0702030302020204" pitchFamily="66" charset="0"/>
              </a:rPr>
              <a:t>Ed Education and Functionalism</a:t>
            </a:r>
            <a:br>
              <a:rPr lang="en-GB" sz="1000" i="0" dirty="0">
                <a:solidFill>
                  <a:srgbClr val="FFFFFF"/>
                </a:solidFill>
                <a:effectLst/>
                <a:latin typeface="Comic Sans MS" panose="030F0702030302020204" pitchFamily="66" charset="0"/>
              </a:rPr>
            </a:br>
            <a:r>
              <a:rPr lang="en-GB" sz="1000" i="0" dirty="0">
                <a:solidFill>
                  <a:srgbClr val="FFFFFF"/>
                </a:solidFill>
                <a:effectLst/>
                <a:latin typeface="Comic Sans MS" panose="030F0702030302020204" pitchFamily="66" charset="0"/>
              </a:rPr>
              <a:t>cation and Functionalism</a:t>
            </a:r>
            <a:br>
              <a:rPr lang="en-GB" sz="1000" i="0" dirty="0">
                <a:solidFill>
                  <a:srgbClr val="FFFFFF"/>
                </a:solidFill>
                <a:effectLst/>
                <a:latin typeface="Comic Sans MS" panose="030F0702030302020204" pitchFamily="66" charset="0"/>
              </a:rPr>
            </a:br>
            <a:r>
              <a:rPr lang="en-GB" sz="1000" dirty="0">
                <a:latin typeface="Comic Sans MS" panose="030F0702030302020204" pitchFamily="66" charset="0"/>
              </a:rPr>
              <a:t>Thought.Co (2019) </a:t>
            </a:r>
            <a:r>
              <a:rPr lang="en-GB" sz="1000" i="1" dirty="0">
                <a:latin typeface="Comic Sans MS" panose="030F0702030302020204" pitchFamily="66" charset="0"/>
              </a:rPr>
              <a:t>What does the law say about prayer in school</a:t>
            </a:r>
            <a:r>
              <a:rPr lang="en-GB" sz="1000" dirty="0">
                <a:latin typeface="Comic Sans MS" panose="030F0702030302020204" pitchFamily="66" charset="0"/>
              </a:rPr>
              <a:t>? Available At: </a:t>
            </a:r>
            <a:r>
              <a:rPr lang="en-GB" sz="1000" dirty="0">
                <a:latin typeface="Comic Sans MS" panose="030F0702030302020204" pitchFamily="66" charset="0"/>
                <a:hlinkClick r:id="rId4"/>
              </a:rPr>
              <a:t>What Does the Law Say About Prayer in School? (thoughtco.com)</a:t>
            </a:r>
            <a:r>
              <a:rPr lang="en-GB" sz="1000" dirty="0">
                <a:latin typeface="Comic Sans MS" panose="030F0702030302020204" pitchFamily="66" charset="0"/>
              </a:rPr>
              <a:t>  ( Accessed 29/12/2020).</a:t>
            </a:r>
            <a:br>
              <a:rPr lang="en-GB" sz="1000" dirty="0">
                <a:latin typeface="Comic Sans MS" panose="030F0702030302020204" pitchFamily="66" charset="0"/>
              </a:rPr>
            </a:br>
            <a:br>
              <a:rPr lang="en-GB" sz="1000" dirty="0">
                <a:latin typeface="Comic Sans MS" panose="030F0702030302020204" pitchFamily="66" charset="0"/>
              </a:rPr>
            </a:br>
            <a:r>
              <a:rPr lang="en-GB" sz="1000" dirty="0">
                <a:latin typeface="Comic Sans MS" panose="030F0702030302020204" pitchFamily="66" charset="0"/>
              </a:rPr>
              <a:t>UKEssays ( 2018) </a:t>
            </a:r>
            <a:r>
              <a:rPr lang="en-GB" sz="1000" i="1" dirty="0">
                <a:latin typeface="Comic Sans MS" panose="030F0702030302020204" pitchFamily="66" charset="0"/>
              </a:rPr>
              <a:t>Sociological Perspectives On Educatio</a:t>
            </a:r>
            <a:r>
              <a:rPr lang="en-GB" sz="1000" dirty="0">
                <a:latin typeface="Comic Sans MS" panose="030F0702030302020204" pitchFamily="66" charset="0"/>
              </a:rPr>
              <a:t>n. Available At: </a:t>
            </a:r>
            <a:r>
              <a:rPr lang="en-GB" sz="1000" u="sng" dirty="0">
                <a:solidFill>
                  <a:schemeClr val="accent1">
                    <a:lumMod val="75000"/>
                  </a:schemeClr>
                </a:solidFill>
                <a:latin typeface="Comic Sans MS" panose="030F0702030302020204" pitchFamily="66" charset="0"/>
                <a:hlinkClick r:id="rId5"/>
              </a:rPr>
              <a:t>https://www.ukessays.com/essays/sociology/assessing-sociological-perspectives-on-education-sociology-essay.php?vref=1</a:t>
            </a:r>
            <a:r>
              <a:rPr lang="en-GB" sz="1000" u="sng" dirty="0">
                <a:solidFill>
                  <a:schemeClr val="accent1">
                    <a:lumMod val="75000"/>
                  </a:schemeClr>
                </a:solidFill>
                <a:latin typeface="Comic Sans MS" panose="030F0702030302020204" pitchFamily="66" charset="0"/>
              </a:rPr>
              <a:t> </a:t>
            </a:r>
            <a:r>
              <a:rPr lang="en-GB" sz="1000" dirty="0">
                <a:latin typeface="Comic Sans MS" panose="030F0702030302020204" pitchFamily="66" charset="0"/>
              </a:rPr>
              <a:t>(Accessed 29/12/2020).</a:t>
            </a:r>
            <a:br>
              <a:rPr lang="en-GB" sz="1000" dirty="0">
                <a:latin typeface="Comic Sans MS" panose="030F0702030302020204" pitchFamily="66" charset="0"/>
              </a:rPr>
            </a:br>
            <a:br>
              <a:rPr lang="en-GB" sz="1000" dirty="0">
                <a:latin typeface="Comic Sans MS" panose="030F0702030302020204" pitchFamily="66" charset="0"/>
              </a:rPr>
            </a:br>
            <a:r>
              <a:rPr lang="en-GB" sz="1000" dirty="0">
                <a:latin typeface="Comic Sans MS" panose="030F0702030302020204" pitchFamily="66" charset="0"/>
              </a:rPr>
              <a:t>UNICEF UK (2017) </a:t>
            </a:r>
            <a:r>
              <a:rPr lang="en-GB" sz="1000" i="1" dirty="0">
                <a:latin typeface="Comic Sans MS" panose="030F0702030302020204" pitchFamily="66" charset="0"/>
              </a:rPr>
              <a:t>Our Rights </a:t>
            </a:r>
            <a:r>
              <a:rPr lang="en-GB" sz="1000" dirty="0">
                <a:latin typeface="Comic Sans MS" panose="030F0702030302020204" pitchFamily="66" charset="0"/>
              </a:rPr>
              <a:t>Available At: Our-rights_UNCRC.pdf</a:t>
            </a:r>
            <a:r>
              <a:rPr lang="en-GB" sz="1000" dirty="0">
                <a:latin typeface="Comic Sans MS" panose="030F0702030302020204" pitchFamily="66" charset="0"/>
                <a:hlinkClick r:id="rId6"/>
              </a:rPr>
              <a:t> (unicef.org.uk)</a:t>
            </a:r>
            <a:r>
              <a:rPr lang="en-GB" sz="1000" dirty="0">
                <a:latin typeface="Comic Sans MS" panose="030F0702030302020204" pitchFamily="66" charset="0"/>
              </a:rPr>
              <a:t> (Accessed 29/12/2020).</a:t>
            </a:r>
            <a:br>
              <a:rPr lang="en-GB" sz="1000" dirty="0">
                <a:latin typeface="Comic Sans MS" panose="030F0702030302020204" pitchFamily="66" charset="0"/>
              </a:rPr>
            </a:br>
            <a:br>
              <a:rPr lang="en-GB" sz="1000" dirty="0">
                <a:latin typeface="Comic Sans MS" panose="030F0702030302020204" pitchFamily="66" charset="0"/>
              </a:rPr>
            </a:br>
            <a:r>
              <a:rPr lang="en-GB" sz="1000" dirty="0">
                <a:latin typeface="Comic Sans MS" panose="030F0702030302020204" pitchFamily="66" charset="0"/>
              </a:rPr>
              <a:t>Valentine, M. (2006) </a:t>
            </a:r>
            <a:r>
              <a:rPr lang="en-GB" sz="1000" i="1" dirty="0">
                <a:latin typeface="Comic Sans MS" panose="030F0702030302020204" pitchFamily="66" charset="0"/>
              </a:rPr>
              <a:t>The Reggio Emilia Approach to Early Years Education </a:t>
            </a:r>
            <a:r>
              <a:rPr lang="en-GB" sz="1000" dirty="0">
                <a:latin typeface="Comic Sans MS" panose="030F0702030302020204" pitchFamily="66" charset="0"/>
              </a:rPr>
              <a:t>Livingstone: Learning and Teaching Scotland. Available at: </a:t>
            </a:r>
            <a:r>
              <a:rPr lang="en-GB" sz="1000" dirty="0">
                <a:latin typeface="Comic Sans MS" panose="030F0702030302020204" pitchFamily="66" charset="0"/>
                <a:hlinkClick r:id="rId7"/>
              </a:rPr>
              <a:t>http://www.educationscotland.gov.uk/Images/ReggioAug06_tcm4-393250.pdf</a:t>
            </a:r>
            <a:r>
              <a:rPr lang="en-GB" sz="1000" dirty="0">
                <a:latin typeface="Comic Sans MS" panose="030F0702030302020204" pitchFamily="66" charset="0"/>
              </a:rPr>
              <a:t> ( Accessed 07/01/2021).</a:t>
            </a:r>
            <a:br>
              <a:rPr lang="en-GB" sz="1000" dirty="0">
                <a:latin typeface="Comic Sans MS" panose="030F0702030302020204" pitchFamily="66" charset="0"/>
              </a:rPr>
            </a:br>
            <a:br>
              <a:rPr lang="en-GB" sz="1000" dirty="0">
                <a:latin typeface="Comic Sans MS" panose="030F0702030302020204" pitchFamily="66" charset="0"/>
              </a:rPr>
            </a:br>
            <a:r>
              <a:rPr lang="en-GB" sz="1000" dirty="0">
                <a:latin typeface="Comic Sans MS" panose="030F0702030302020204" pitchFamily="66" charset="0"/>
              </a:rPr>
              <a:t>Welsh Government (2019)</a:t>
            </a:r>
            <a:r>
              <a:rPr lang="en-GB" sz="1000" i="0" u="none" strike="noStrike" dirty="0">
                <a:solidFill>
                  <a:srgbClr val="444444"/>
                </a:solidFill>
                <a:effectLst/>
                <a:latin typeface="Comic Sans MS" panose="030F0702030302020204" pitchFamily="66" charset="0"/>
              </a:rPr>
              <a:t> </a:t>
            </a:r>
            <a:r>
              <a:rPr lang="en-GB" sz="1000" i="1" u="none" strike="noStrike" dirty="0">
                <a:effectLst/>
                <a:latin typeface="Comic Sans MS" panose="030F0702030302020204" pitchFamily="66" charset="0"/>
              </a:rPr>
              <a:t>Assessment and the new curriculum </a:t>
            </a:r>
            <a:r>
              <a:rPr lang="en-GB" sz="1000" i="0" u="none" strike="noStrike" dirty="0">
                <a:effectLst/>
                <a:latin typeface="Comic Sans MS" panose="030F0702030302020204" pitchFamily="66" charset="0"/>
              </a:rPr>
              <a:t>Available At: </a:t>
            </a:r>
            <a:r>
              <a:rPr lang="en-GB" sz="1000" dirty="0">
                <a:latin typeface="Comic Sans MS" panose="030F0702030302020204" pitchFamily="66" charset="0"/>
                <a:hlinkClick r:id="rId8"/>
              </a:rPr>
              <a:t>Assessment and the new curriculum | Curriculum for Wales Blog (gov.wales)</a:t>
            </a:r>
            <a:r>
              <a:rPr lang="en-GB" sz="1000" dirty="0">
                <a:latin typeface="Comic Sans MS" panose="030F0702030302020204" pitchFamily="66" charset="0"/>
              </a:rPr>
              <a:t> ( Accessed 05/01/2021).</a:t>
            </a:r>
            <a:br>
              <a:rPr lang="en-GB" sz="1000" dirty="0">
                <a:latin typeface="Comic Sans MS" panose="030F0702030302020204" pitchFamily="66" charset="0"/>
              </a:rPr>
            </a:br>
            <a:endParaRPr lang="en-GB" sz="1000" dirty="0"/>
          </a:p>
        </p:txBody>
      </p:sp>
    </p:spTree>
    <p:extLst>
      <p:ext uri="{BB962C8B-B14F-4D97-AF65-F5344CB8AC3E}">
        <p14:creationId xmlns:p14="http://schemas.microsoft.com/office/powerpoint/2010/main" val="28567414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20114</TotalTime>
  <Words>1631</Words>
  <Application>Microsoft Office PowerPoint</Application>
  <PresentationFormat>Widescreen</PresentationFormat>
  <Paragraphs>92</Paragraphs>
  <Slides>3</Slides>
  <Notes>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vt:i4>
      </vt:variant>
    </vt:vector>
  </HeadingPairs>
  <TitlesOfParts>
    <vt:vector size="13" baseType="lpstr">
      <vt:lpstr>Antique Olive Compact</vt:lpstr>
      <vt:lpstr>Arial</vt:lpstr>
      <vt:lpstr>Baskerville Old Face</vt:lpstr>
      <vt:lpstr>Bernard MT Condensed</vt:lpstr>
      <vt:lpstr>Calibri</vt:lpstr>
      <vt:lpstr>Calibri Light</vt:lpstr>
      <vt:lpstr>Comic Sans MS</vt:lpstr>
      <vt:lpstr>Merriweather</vt:lpstr>
      <vt:lpstr>Noto Sans</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Anna Morgan</dc:creator>
  <cp:lastModifiedBy>Anna Willington (1602526)</cp:lastModifiedBy>
  <cp:revision>9</cp:revision>
  <dcterms:created xsi:type="dcterms:W3CDTF">2020-12-14T12:01:53Z</dcterms:created>
  <dcterms:modified xsi:type="dcterms:W3CDTF">2021-01-09T11:28:46Z</dcterms:modified>
</cp:coreProperties>
</file>