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1" r:id="rId6"/>
    <p:sldId id="258"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E52802-2602-362E-C9C8-F160B75F7A52}" v="4952" dt="2021-01-14T22:43:04.231"/>
    <p1510:client id="{F415D8FE-7D21-492E-BC75-AA6E001EA8D2}" v="3461" dt="2021-01-14T02:37:09.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1/14/2021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664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1/14/2021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242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1/14/2021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72751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1/14/2021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94198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1/14/2021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26755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1/14/2021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3165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1/14/2021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5545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1/14/2021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1412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1/14/2021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6818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1/14/2021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30180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1/14/2021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07833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1/14/2021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95557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SGjSMqwlP3E?feature=oembed" TargetMode="External"/><Relationship Id="rId6" Type="http://schemas.openxmlformats.org/officeDocument/2006/relationships/image" Target="../media/image8.pn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3.jpeg"/><Relationship Id="rId7"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video" Target="https://www.youtube.com/embed/8I2hrSRbmHE?feature=oembed" TargetMode="External"/><Relationship Id="rId6" Type="http://schemas.openxmlformats.org/officeDocument/2006/relationships/image" Target="../media/image9.png"/><Relationship Id="rId5" Type="http://schemas.openxmlformats.org/officeDocument/2006/relationships/image" Target="../media/image15.jpeg"/><Relationship Id="rId10" Type="http://schemas.openxmlformats.org/officeDocument/2006/relationships/image" Target="../media/image11.png"/><Relationship Id="rId4" Type="http://schemas.openxmlformats.org/officeDocument/2006/relationships/image" Target="../media/image14.jpe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7.jpeg"/><Relationship Id="rId7" Type="http://schemas.openxmlformats.org/officeDocument/2006/relationships/image" Target="../media/image20.jpe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8.png"/><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6.xml.rels><?xml version="1.0" encoding="UTF-8" standalone="yes"?>
<Relationships xmlns="http://schemas.openxmlformats.org/package/2006/relationships"><Relationship Id="rId8" Type="http://schemas.openxmlformats.org/officeDocument/2006/relationships/hyperlink" Target="https://www.decoratingcentreonline.co.uk/gran-deco-vintage-brick-wallpaper-red.html" TargetMode="External"/><Relationship Id="rId13" Type="http://schemas.openxmlformats.org/officeDocument/2006/relationships/hyperlink" Target="https://www.thisgrandmaisfun.com/sensory-activities-kids-autism/" TargetMode="External"/><Relationship Id="rId18" Type="http://schemas.openxmlformats.org/officeDocument/2006/relationships/hyperlink" Target="http://www.clipartbest.com/autism-puzzle-piece" TargetMode="External"/><Relationship Id="rId26" Type="http://schemas.openxmlformats.org/officeDocument/2006/relationships/hyperlink" Target="http://www.urbanchildinstitute.org/articles/research-to-policy/overviews/peer-relationships-and-play-encourage-healthy-development" TargetMode="External"/><Relationship Id="rId3" Type="http://schemas.openxmlformats.org/officeDocument/2006/relationships/hyperlink" Target="https://artfever.uk/products/rb392-wooden-plank-effect-printed-photo-picture-roller-blind" TargetMode="External"/><Relationship Id="rId21" Type="http://schemas.openxmlformats.org/officeDocument/2006/relationships/hyperlink" Target="https://www.mortisportandplay.co.uk/design-installation/inclusive-play" TargetMode="External"/><Relationship Id="rId7" Type="http://schemas.openxmlformats.org/officeDocument/2006/relationships/hyperlink" Target="https://www.shutterstock.com/image-photo/old-wooden-board-isolated-on-white-1171260835" TargetMode="External"/><Relationship Id="rId12" Type="http://schemas.openxmlformats.org/officeDocument/2006/relationships/hyperlink" Target="http://clipart-library.com/clip-art/notepad-transparent-background-6.htm" TargetMode="External"/><Relationship Id="rId17" Type="http://schemas.openxmlformats.org/officeDocument/2006/relationships/hyperlink" Target="https://www.dreamstime.com/stock-illustration-colorful-paint-splatter-border-around-white-copyspace-image90880264" TargetMode="External"/><Relationship Id="rId25" Type="http://schemas.openxmlformats.org/officeDocument/2006/relationships/hyperlink" Target="https://www.educatall.com/page/1182/Enjoying-group-activities-with-an-autistic-child.html" TargetMode="External"/><Relationship Id="rId2" Type="http://schemas.openxmlformats.org/officeDocument/2006/relationships/hyperlink" Target="https://scholarlyoa.com/the-effect-of-brain-based-learning-strategy-on-academic-skills-2020/" TargetMode="External"/><Relationship Id="rId16" Type="http://schemas.openxmlformats.org/officeDocument/2006/relationships/hyperlink" Target="https://hwb.gov.wales/curriculum-for-wales/supporting-learner-progression-assessment-guidance/" TargetMode="External"/><Relationship Id="rId20" Type="http://schemas.openxmlformats.org/officeDocument/2006/relationships/hyperlink" Target="http://clipart-library.com/handprint-border-cliparts.html" TargetMode="External"/><Relationship Id="rId1" Type="http://schemas.openxmlformats.org/officeDocument/2006/relationships/slideLayout" Target="../slideLayouts/slideLayout7.xml"/><Relationship Id="rId6" Type="http://schemas.openxmlformats.org/officeDocument/2006/relationships/hyperlink" Target="https://ourpolitics.net/john-dewey-the-quest-for-certainty/" TargetMode="External"/><Relationship Id="rId11" Type="http://schemas.openxmlformats.org/officeDocument/2006/relationships/hyperlink" Target="https://pixabay.com/photos/wooden-surface-texture-old-dry-820037/" TargetMode="External"/><Relationship Id="rId24" Type="http://schemas.openxmlformats.org/officeDocument/2006/relationships/hyperlink" Target="https://gov.wales/sites/default/files/publications/2018-05/guidance-inclusion-and-pupil-support_0.pdf" TargetMode="External"/><Relationship Id="rId5" Type="http://schemas.openxmlformats.org/officeDocument/2006/relationships/hyperlink" Target="https://www.youtube.com/watch?v=SGjSMqwlP3E" TargetMode="External"/><Relationship Id="rId15" Type="http://schemas.openxmlformats.org/officeDocument/2006/relationships/hyperlink" Target="https://gameonfamily.com/how-to-play-hopscotch/" TargetMode="External"/><Relationship Id="rId23" Type="http://schemas.openxmlformats.org/officeDocument/2006/relationships/hyperlink" Target="https://ramblingbrick.com/2019/01/29/anniversary-alert-50-years-of-lego-duplo-bricks/" TargetMode="External"/><Relationship Id="rId10" Type="http://schemas.openxmlformats.org/officeDocument/2006/relationships/hyperlink" Target="https://en.wikipedia.org/wiki/John_Dewey" TargetMode="External"/><Relationship Id="rId19" Type="http://schemas.openxmlformats.org/officeDocument/2006/relationships/hyperlink" Target="https://parentinghub.co.za/calming-sensory-activities-for-the-classroom/" TargetMode="External"/><Relationship Id="rId4" Type="http://schemas.openxmlformats.org/officeDocument/2006/relationships/hyperlink" Target="https://www.youtube.com/watch?v=8I2hrSRbmHE" TargetMode="External"/><Relationship Id="rId9" Type="http://schemas.openxmlformats.org/officeDocument/2006/relationships/hyperlink" Target="https://ast.wikipedia.org/wiki/Lev_Vygotski" TargetMode="External"/><Relationship Id="rId14" Type="http://schemas.openxmlformats.org/officeDocument/2006/relationships/hyperlink" Target="https://www.earlyyearsresources.co.uk/eyfs-maths-c1931/numicon-c1938/numicon-shapes-1-10-p83256" TargetMode="External"/><Relationship Id="rId22" Type="http://schemas.openxmlformats.org/officeDocument/2006/relationships/hyperlink" Target="https://dlpng.com/png/64902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Background pattern&#10;&#10;Description automatically generated">
            <a:extLst>
              <a:ext uri="{FF2B5EF4-FFF2-40B4-BE49-F238E27FC236}">
                <a16:creationId xmlns:a16="http://schemas.microsoft.com/office/drawing/2014/main" id="{1C7ACB33-5319-484A-B315-D3D7660904AC}"/>
              </a:ext>
            </a:extLst>
          </p:cNvPr>
          <p:cNvPicPr>
            <a:picLocks noChangeAspect="1"/>
          </p:cNvPicPr>
          <p:nvPr/>
        </p:nvPicPr>
        <p:blipFill>
          <a:blip r:embed="rId2"/>
          <a:stretch>
            <a:fillRect/>
          </a:stretch>
        </p:blipFill>
        <p:spPr>
          <a:xfrm>
            <a:off x="-5750" y="-343619"/>
            <a:ext cx="12361651" cy="8537275"/>
          </a:xfrm>
          <a:prstGeom prst="rect">
            <a:avLst/>
          </a:prstGeom>
        </p:spPr>
      </p:pic>
      <p:pic>
        <p:nvPicPr>
          <p:cNvPr id="4" name="Picture 4" descr="A picture containing clock&#10;&#10;Description automatically generated">
            <a:extLst>
              <a:ext uri="{FF2B5EF4-FFF2-40B4-BE49-F238E27FC236}">
                <a16:creationId xmlns:a16="http://schemas.microsoft.com/office/drawing/2014/main" id="{7FEADFEF-627F-4A88-BBEB-C211111A1686}"/>
              </a:ext>
            </a:extLst>
          </p:cNvPr>
          <p:cNvPicPr>
            <a:picLocks noChangeAspect="1"/>
          </p:cNvPicPr>
          <p:nvPr/>
        </p:nvPicPr>
        <p:blipFill rotWithShape="1">
          <a:blip r:embed="rId3"/>
          <a:srcRect l="12999" r="13001"/>
          <a:stretch/>
        </p:blipFill>
        <p:spPr>
          <a:xfrm>
            <a:off x="3520643" y="801854"/>
            <a:ext cx="5260250" cy="5260252"/>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6" name="Picture 6" descr="A person wearing a suit and tie&#10;&#10;Description automatically generated">
            <a:extLst>
              <a:ext uri="{FF2B5EF4-FFF2-40B4-BE49-F238E27FC236}">
                <a16:creationId xmlns:a16="http://schemas.microsoft.com/office/drawing/2014/main" id="{1A04DAEB-7C24-4AE7-8BB5-3AD4FD43F768}"/>
              </a:ext>
            </a:extLst>
          </p:cNvPr>
          <p:cNvPicPr>
            <a:picLocks noChangeAspect="1"/>
          </p:cNvPicPr>
          <p:nvPr/>
        </p:nvPicPr>
        <p:blipFill rotWithShape="1">
          <a:blip r:embed="rId4"/>
          <a:srcRect t="6763" r="1" b="10764"/>
          <a:stretch/>
        </p:blipFill>
        <p:spPr>
          <a:xfrm>
            <a:off x="586461" y="1757695"/>
            <a:ext cx="3323982" cy="3717710"/>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7" name="Picture 7" descr="A person wearing a suit and tie&#10;&#10;Description automatically generated">
            <a:extLst>
              <a:ext uri="{FF2B5EF4-FFF2-40B4-BE49-F238E27FC236}">
                <a16:creationId xmlns:a16="http://schemas.microsoft.com/office/drawing/2014/main" id="{63487C9B-1DAA-4B49-92C7-E68C72E18EF4}"/>
              </a:ext>
            </a:extLst>
          </p:cNvPr>
          <p:cNvPicPr>
            <a:picLocks noChangeAspect="1"/>
          </p:cNvPicPr>
          <p:nvPr/>
        </p:nvPicPr>
        <p:blipFill rotWithShape="1">
          <a:blip r:embed="rId5"/>
          <a:srcRect r="-3" b="16732"/>
          <a:stretch/>
        </p:blipFill>
        <p:spPr>
          <a:xfrm>
            <a:off x="8297994" y="1757695"/>
            <a:ext cx="3311074" cy="3760842"/>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3" name="TextBox 2">
            <a:extLst>
              <a:ext uri="{FF2B5EF4-FFF2-40B4-BE49-F238E27FC236}">
                <a16:creationId xmlns:a16="http://schemas.microsoft.com/office/drawing/2014/main" id="{52926C76-7FFE-40E3-8094-CB0E33C7CF2D}"/>
              </a:ext>
            </a:extLst>
          </p:cNvPr>
          <p:cNvSpPr txBox="1"/>
          <p:nvPr/>
        </p:nvSpPr>
        <p:spPr>
          <a:xfrm>
            <a:off x="2553418" y="-5751"/>
            <a:ext cx="78327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i="1" dirty="0">
                <a:latin typeface="Arial Nova Light"/>
              </a:rPr>
              <a:t>Principles of Learning </a:t>
            </a:r>
            <a:r>
              <a:rPr lang="en-GB" sz="3600" b="1" i="1">
                <a:latin typeface="Arial Nova Light"/>
              </a:rPr>
              <a:t>and Teaching </a:t>
            </a:r>
            <a:endParaRPr lang="en-GB" sz="3600" b="1" dirty="0">
              <a:latin typeface="Arial Nova Light"/>
            </a:endParaRPr>
          </a:p>
        </p:txBody>
      </p:sp>
      <p:sp>
        <p:nvSpPr>
          <p:cNvPr id="5" name="TextBox 4">
            <a:extLst>
              <a:ext uri="{FF2B5EF4-FFF2-40B4-BE49-F238E27FC236}">
                <a16:creationId xmlns:a16="http://schemas.microsoft.com/office/drawing/2014/main" id="{DDC5CC8C-4B14-481B-BEA7-508B0C176216}"/>
              </a:ext>
            </a:extLst>
          </p:cNvPr>
          <p:cNvSpPr txBox="1"/>
          <p:nvPr/>
        </p:nvSpPr>
        <p:spPr>
          <a:xfrm>
            <a:off x="3717985" y="6219645"/>
            <a:ext cx="541738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t>SJIE4006 By Roxanne Walton</a:t>
            </a:r>
            <a:endParaRPr lang="en-GB" sz="2800" i="1"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ackground pattern&#10;&#10;Description automatically generated">
            <a:extLst>
              <a:ext uri="{FF2B5EF4-FFF2-40B4-BE49-F238E27FC236}">
                <a16:creationId xmlns:a16="http://schemas.microsoft.com/office/drawing/2014/main" id="{F4523940-F1C2-45C0-B148-B73FEEE6797C}"/>
              </a:ext>
            </a:extLst>
          </p:cNvPr>
          <p:cNvPicPr>
            <a:picLocks noChangeAspect="1"/>
          </p:cNvPicPr>
          <p:nvPr/>
        </p:nvPicPr>
        <p:blipFill>
          <a:blip r:embed="rId3"/>
          <a:stretch>
            <a:fillRect/>
          </a:stretch>
        </p:blipFill>
        <p:spPr>
          <a:xfrm rot="-5400000">
            <a:off x="2769080" y="-2789524"/>
            <a:ext cx="6797616" cy="12437048"/>
          </a:xfrm>
          <a:prstGeom prst="rect">
            <a:avLst/>
          </a:prstGeom>
        </p:spPr>
      </p:pic>
      <p:pic>
        <p:nvPicPr>
          <p:cNvPr id="4" name="Picture 4">
            <a:hlinkClick r:id="" action="ppaction://media"/>
            <a:extLst>
              <a:ext uri="{FF2B5EF4-FFF2-40B4-BE49-F238E27FC236}">
                <a16:creationId xmlns:a16="http://schemas.microsoft.com/office/drawing/2014/main" id="{212E558D-165C-41D4-A013-A727BC792034}"/>
              </a:ext>
            </a:extLst>
          </p:cNvPr>
          <p:cNvPicPr>
            <a:picLocks noRot="1" noChangeAspect="1"/>
          </p:cNvPicPr>
          <p:nvPr>
            <a:videoFile r:link="rId1"/>
          </p:nvPr>
        </p:nvPicPr>
        <p:blipFill>
          <a:blip r:embed="rId4"/>
          <a:stretch>
            <a:fillRect/>
          </a:stretch>
        </p:blipFill>
        <p:spPr>
          <a:xfrm>
            <a:off x="8741433" y="3379578"/>
            <a:ext cx="3134265" cy="2456731"/>
          </a:xfrm>
          <a:prstGeom prst="rect">
            <a:avLst/>
          </a:prstGeom>
        </p:spPr>
      </p:pic>
      <p:pic>
        <p:nvPicPr>
          <p:cNvPr id="5" name="Picture 5" descr="A person wearing a suit and tie smiling at the camera&#10;&#10;Description automatically generated">
            <a:extLst>
              <a:ext uri="{FF2B5EF4-FFF2-40B4-BE49-F238E27FC236}">
                <a16:creationId xmlns:a16="http://schemas.microsoft.com/office/drawing/2014/main" id="{03BE20CA-0EF7-4882-BD1D-D6987258DDA8}"/>
              </a:ext>
            </a:extLst>
          </p:cNvPr>
          <p:cNvPicPr>
            <a:picLocks noChangeAspect="1"/>
          </p:cNvPicPr>
          <p:nvPr/>
        </p:nvPicPr>
        <p:blipFill>
          <a:blip r:embed="rId5"/>
          <a:stretch>
            <a:fillRect/>
          </a:stretch>
        </p:blipFill>
        <p:spPr>
          <a:xfrm rot="-600000">
            <a:off x="357989" y="942377"/>
            <a:ext cx="3059502" cy="2853248"/>
          </a:xfrm>
          <a:prstGeom prst="rect">
            <a:avLst/>
          </a:prstGeom>
          <a:ln>
            <a:noFill/>
          </a:ln>
          <a:effectLst>
            <a:softEdge rad="112500"/>
          </a:effectLst>
        </p:spPr>
      </p:pic>
      <p:pic>
        <p:nvPicPr>
          <p:cNvPr id="7" name="Picture 7" descr="Background pattern, letter&#10;&#10;Description automatically generated">
            <a:extLst>
              <a:ext uri="{FF2B5EF4-FFF2-40B4-BE49-F238E27FC236}">
                <a16:creationId xmlns:a16="http://schemas.microsoft.com/office/drawing/2014/main" id="{1C3276A9-868B-4A88-AEF0-56CBDC40F28F}"/>
              </a:ext>
            </a:extLst>
          </p:cNvPr>
          <p:cNvPicPr>
            <a:picLocks noChangeAspect="1"/>
          </p:cNvPicPr>
          <p:nvPr/>
        </p:nvPicPr>
        <p:blipFill>
          <a:blip r:embed="rId6"/>
          <a:stretch>
            <a:fillRect/>
          </a:stretch>
        </p:blipFill>
        <p:spPr>
          <a:xfrm>
            <a:off x="3157268" y="1186609"/>
            <a:ext cx="5086709" cy="2932026"/>
          </a:xfrm>
          <a:prstGeom prst="rect">
            <a:avLst/>
          </a:prstGeom>
        </p:spPr>
      </p:pic>
      <p:sp>
        <p:nvSpPr>
          <p:cNvPr id="6" name="TextBox 5">
            <a:extLst>
              <a:ext uri="{FF2B5EF4-FFF2-40B4-BE49-F238E27FC236}">
                <a16:creationId xmlns:a16="http://schemas.microsoft.com/office/drawing/2014/main" id="{A19FCE9C-334A-4A1E-AC9A-4782915F2CAD}"/>
              </a:ext>
            </a:extLst>
          </p:cNvPr>
          <p:cNvSpPr txBox="1"/>
          <p:nvPr/>
        </p:nvSpPr>
        <p:spPr>
          <a:xfrm>
            <a:off x="3645199" y="1718633"/>
            <a:ext cx="435346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John Dewey developed his theory in 1894. He fell in love with a former student and started a family, with growing children gave Dewey the curiosity to develop his theory.</a:t>
            </a:r>
            <a:r>
              <a:rPr lang="en-GB" b="1" dirty="0">
                <a:solidFill>
                  <a:schemeClr val="bg2"/>
                </a:solidFill>
                <a:latin typeface="Arial"/>
                <a:cs typeface="Arial"/>
              </a:rPr>
              <a:t> </a:t>
            </a:r>
          </a:p>
        </p:txBody>
      </p:sp>
      <p:pic>
        <p:nvPicPr>
          <p:cNvPr id="8" name="Picture 8" descr="A wooden bench&#10;&#10;Description automatically generated">
            <a:extLst>
              <a:ext uri="{FF2B5EF4-FFF2-40B4-BE49-F238E27FC236}">
                <a16:creationId xmlns:a16="http://schemas.microsoft.com/office/drawing/2014/main" id="{214E8ADC-A7F3-43ED-A68D-4A0618AD4E33}"/>
              </a:ext>
            </a:extLst>
          </p:cNvPr>
          <p:cNvPicPr>
            <a:picLocks noChangeAspect="1"/>
          </p:cNvPicPr>
          <p:nvPr/>
        </p:nvPicPr>
        <p:blipFill>
          <a:blip r:embed="rId7"/>
          <a:stretch>
            <a:fillRect/>
          </a:stretch>
        </p:blipFill>
        <p:spPr>
          <a:xfrm>
            <a:off x="1575758" y="-194889"/>
            <a:ext cx="8479766" cy="2057548"/>
          </a:xfrm>
          <a:prstGeom prst="rect">
            <a:avLst/>
          </a:prstGeom>
        </p:spPr>
      </p:pic>
      <p:sp>
        <p:nvSpPr>
          <p:cNvPr id="9" name="TextBox 8">
            <a:extLst>
              <a:ext uri="{FF2B5EF4-FFF2-40B4-BE49-F238E27FC236}">
                <a16:creationId xmlns:a16="http://schemas.microsoft.com/office/drawing/2014/main" id="{20A8A41F-2874-4F8E-899F-87F3D5B8557F}"/>
              </a:ext>
            </a:extLst>
          </p:cNvPr>
          <p:cNvSpPr txBox="1"/>
          <p:nvPr/>
        </p:nvSpPr>
        <p:spPr>
          <a:xfrm>
            <a:off x="3802452" y="136226"/>
            <a:ext cx="454036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dirty="0">
                <a:latin typeface="Blackadder ITC"/>
              </a:rPr>
              <a:t>John</a:t>
            </a:r>
            <a:r>
              <a:rPr lang="en-GB" sz="4800" dirty="0">
                <a:latin typeface="Blackadder ITC"/>
              </a:rPr>
              <a:t> </a:t>
            </a:r>
            <a:r>
              <a:rPr lang="en-GB" sz="6600" b="1" dirty="0">
                <a:latin typeface="Blackadder ITC"/>
              </a:rPr>
              <a:t>Dewey</a:t>
            </a:r>
          </a:p>
        </p:txBody>
      </p:sp>
      <p:pic>
        <p:nvPicPr>
          <p:cNvPr id="10" name="Picture 10" descr="A picture containing sitting, clock&#10;&#10;Description automatically generated">
            <a:extLst>
              <a:ext uri="{FF2B5EF4-FFF2-40B4-BE49-F238E27FC236}">
                <a16:creationId xmlns:a16="http://schemas.microsoft.com/office/drawing/2014/main" id="{0A82423C-47AD-4931-B845-20B1F35CCFEF}"/>
              </a:ext>
            </a:extLst>
          </p:cNvPr>
          <p:cNvPicPr>
            <a:picLocks noChangeAspect="1"/>
          </p:cNvPicPr>
          <p:nvPr/>
        </p:nvPicPr>
        <p:blipFill>
          <a:blip r:embed="rId8"/>
          <a:stretch>
            <a:fillRect/>
          </a:stretch>
        </p:blipFill>
        <p:spPr>
          <a:xfrm>
            <a:off x="-623976" y="3178833"/>
            <a:ext cx="5805576" cy="3850257"/>
          </a:xfrm>
          <a:prstGeom prst="rect">
            <a:avLst/>
          </a:prstGeom>
        </p:spPr>
      </p:pic>
      <p:pic>
        <p:nvPicPr>
          <p:cNvPr id="11" name="Picture 11" descr="A picture containing text&#10;&#10;Description automatically generated">
            <a:extLst>
              <a:ext uri="{FF2B5EF4-FFF2-40B4-BE49-F238E27FC236}">
                <a16:creationId xmlns:a16="http://schemas.microsoft.com/office/drawing/2014/main" id="{E9A41016-5F4F-42FD-AC6F-63AADD66D38F}"/>
              </a:ext>
            </a:extLst>
          </p:cNvPr>
          <p:cNvPicPr>
            <a:picLocks noChangeAspect="1"/>
          </p:cNvPicPr>
          <p:nvPr/>
        </p:nvPicPr>
        <p:blipFill>
          <a:blip r:embed="rId9"/>
          <a:stretch>
            <a:fillRect/>
          </a:stretch>
        </p:blipFill>
        <p:spPr>
          <a:xfrm rot="4380000">
            <a:off x="-695864" y="4683975"/>
            <a:ext cx="2743200" cy="566807"/>
          </a:xfrm>
          <a:prstGeom prst="rect">
            <a:avLst/>
          </a:prstGeom>
        </p:spPr>
      </p:pic>
      <p:sp>
        <p:nvSpPr>
          <p:cNvPr id="3" name="Speech Bubble: Oval 2">
            <a:extLst>
              <a:ext uri="{FF2B5EF4-FFF2-40B4-BE49-F238E27FC236}">
                <a16:creationId xmlns:a16="http://schemas.microsoft.com/office/drawing/2014/main" id="{B447975E-956F-4AB3-BC0C-6299E247A1CF}"/>
              </a:ext>
            </a:extLst>
          </p:cNvPr>
          <p:cNvSpPr/>
          <p:nvPr/>
        </p:nvSpPr>
        <p:spPr>
          <a:xfrm rot="480000">
            <a:off x="7867626" y="774362"/>
            <a:ext cx="4241318" cy="2846714"/>
          </a:xfrm>
          <a:prstGeom prst="wedgeEllipseCallout">
            <a:avLst/>
          </a:prstGeom>
          <a:solidFill>
            <a:srgbClr val="9C511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B3E3575-F929-4004-A3CC-458157EA9E48}"/>
              </a:ext>
            </a:extLst>
          </p:cNvPr>
          <p:cNvSpPr txBox="1"/>
          <p:nvPr/>
        </p:nvSpPr>
        <p:spPr>
          <a:xfrm rot="900000">
            <a:off x="7984478" y="1630715"/>
            <a:ext cx="435346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Arial Nova"/>
              </a:rPr>
              <a:t>Dubbed - 'The Father of </a:t>
            </a:r>
            <a:r>
              <a:rPr lang="en-GB" sz="2800" i="1">
                <a:latin typeface="Arial Nova"/>
              </a:rPr>
              <a:t>Experimental</a:t>
            </a:r>
            <a:r>
              <a:rPr lang="en-GB" sz="2800" i="1" dirty="0">
                <a:latin typeface="Arial Nova"/>
              </a:rPr>
              <a:t> Education'</a:t>
            </a:r>
          </a:p>
        </p:txBody>
      </p:sp>
      <p:sp>
        <p:nvSpPr>
          <p:cNvPr id="13" name="TextBox 12">
            <a:extLst>
              <a:ext uri="{FF2B5EF4-FFF2-40B4-BE49-F238E27FC236}">
                <a16:creationId xmlns:a16="http://schemas.microsoft.com/office/drawing/2014/main" id="{D76F2CE2-EE9C-4A18-8199-A7D648183BEE}"/>
              </a:ext>
            </a:extLst>
          </p:cNvPr>
          <p:cNvSpPr txBox="1"/>
          <p:nvPr/>
        </p:nvSpPr>
        <p:spPr>
          <a:xfrm>
            <a:off x="971910" y="4537495"/>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Back during Dewey's time, the idea of a pragmatistic approach to education was very controversial. The mere thought that a classroom that was child led rather than teacher led was totally unheard of yet, Dewey believed that pupils needed to form their own educational strive and teachers were there to guide </a:t>
            </a:r>
            <a:r>
              <a:rPr lang="en-GB" sz="1200"/>
              <a:t>them. </a:t>
            </a:r>
            <a:endParaRPr lang="en-GB" sz="1200" dirty="0"/>
          </a:p>
        </p:txBody>
      </p:sp>
      <p:sp>
        <p:nvSpPr>
          <p:cNvPr id="14" name="TextBox 13">
            <a:extLst>
              <a:ext uri="{FF2B5EF4-FFF2-40B4-BE49-F238E27FC236}">
                <a16:creationId xmlns:a16="http://schemas.microsoft.com/office/drawing/2014/main" id="{5192B274-F7E7-43AD-A252-1F4B6320AB8C}"/>
              </a:ext>
            </a:extLst>
          </p:cNvPr>
          <p:cNvSpPr txBox="1"/>
          <p:nvPr/>
        </p:nvSpPr>
        <p:spPr>
          <a:xfrm>
            <a:off x="1574859" y="41771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b="1">
                <a:solidFill>
                  <a:srgbClr val="FF0000"/>
                </a:solidFill>
                <a:latin typeface="Arial Nova Light"/>
              </a:rPr>
              <a:t> NOTES</a:t>
            </a:r>
            <a:endParaRPr lang="en-GB" b="1" dirty="0">
              <a:solidFill>
                <a:srgbClr val="FF0000"/>
              </a:solidFill>
              <a:latin typeface="Arial Nova Light"/>
            </a:endParaRPr>
          </a:p>
        </p:txBody>
      </p:sp>
      <p:pic>
        <p:nvPicPr>
          <p:cNvPr id="16" name="Picture 16" descr="A picture containing food&#10;&#10;Description automatically generated">
            <a:extLst>
              <a:ext uri="{FF2B5EF4-FFF2-40B4-BE49-F238E27FC236}">
                <a16:creationId xmlns:a16="http://schemas.microsoft.com/office/drawing/2014/main" id="{7E317FFD-9D24-4A6F-BCE1-6EE1459D00D9}"/>
              </a:ext>
            </a:extLst>
          </p:cNvPr>
          <p:cNvPicPr>
            <a:picLocks noChangeAspect="1"/>
          </p:cNvPicPr>
          <p:nvPr/>
        </p:nvPicPr>
        <p:blipFill>
          <a:blip r:embed="rId10"/>
          <a:stretch>
            <a:fillRect/>
          </a:stretch>
        </p:blipFill>
        <p:spPr>
          <a:xfrm>
            <a:off x="6248400" y="4033420"/>
            <a:ext cx="2369389" cy="2701801"/>
          </a:xfrm>
          <a:prstGeom prst="rect">
            <a:avLst/>
          </a:prstGeom>
        </p:spPr>
      </p:pic>
      <p:sp>
        <p:nvSpPr>
          <p:cNvPr id="15" name="Ribbon: Tilted Up 14">
            <a:extLst>
              <a:ext uri="{FF2B5EF4-FFF2-40B4-BE49-F238E27FC236}">
                <a16:creationId xmlns:a16="http://schemas.microsoft.com/office/drawing/2014/main" id="{3DCFD883-71E0-4176-A1FA-3CE46C081F49}"/>
              </a:ext>
            </a:extLst>
          </p:cNvPr>
          <p:cNvSpPr/>
          <p:nvPr/>
        </p:nvSpPr>
        <p:spPr>
          <a:xfrm>
            <a:off x="8490993" y="5507519"/>
            <a:ext cx="3651847" cy="776376"/>
          </a:xfrm>
          <a:prstGeom prst="ribbon2">
            <a:avLst/>
          </a:prstGeom>
          <a:solidFill>
            <a:schemeClr val="accent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27356D1D-A576-44C3-9FCA-439E6FFF6EB4}"/>
              </a:ext>
            </a:extLst>
          </p:cNvPr>
          <p:cNvSpPr txBox="1"/>
          <p:nvPr/>
        </p:nvSpPr>
        <p:spPr>
          <a:xfrm>
            <a:off x="6244806" y="4533900"/>
            <a:ext cx="223999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Dewey says 'Progressive Education' way forward in society. </a:t>
            </a:r>
            <a:r>
              <a:rPr lang="en-GB" sz="1600"/>
              <a:t>Learn by doing urged. Out with </a:t>
            </a:r>
            <a:r>
              <a:rPr lang="en-GB" sz="1600" dirty="0"/>
              <a:t>the old and in with the new .</a:t>
            </a:r>
          </a:p>
        </p:txBody>
      </p:sp>
      <p:sp>
        <p:nvSpPr>
          <p:cNvPr id="19" name="Rectangle: Rounded Corners 18">
            <a:extLst>
              <a:ext uri="{FF2B5EF4-FFF2-40B4-BE49-F238E27FC236}">
                <a16:creationId xmlns:a16="http://schemas.microsoft.com/office/drawing/2014/main" id="{967F8745-218D-4661-9915-C9B2C585A65B}"/>
              </a:ext>
            </a:extLst>
          </p:cNvPr>
          <p:cNvSpPr/>
          <p:nvPr/>
        </p:nvSpPr>
        <p:spPr>
          <a:xfrm>
            <a:off x="3952156" y="4031231"/>
            <a:ext cx="2214112" cy="2631056"/>
          </a:xfrm>
          <a:prstGeom prst="roundRect">
            <a:avLst/>
          </a:prstGeom>
          <a:solidFill>
            <a:schemeClr val="accent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49825CE-DDE3-43A7-A69A-0D1CFB9762A9}"/>
              </a:ext>
            </a:extLst>
          </p:cNvPr>
          <p:cNvSpPr txBox="1"/>
          <p:nvPr/>
        </p:nvSpPr>
        <p:spPr>
          <a:xfrm>
            <a:off x="4103477" y="4362270"/>
            <a:ext cx="205308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t>As a teaching assistant, it is of my view that teachers are more structured members for pupils than </a:t>
            </a:r>
            <a:r>
              <a:rPr lang="en-GB" sz="1200" i="1"/>
              <a:t>'guides'. As a teaching </a:t>
            </a:r>
            <a:r>
              <a:rPr lang="en-GB" sz="1200" i="1" dirty="0"/>
              <a:t>assistant in special education it is fair to say our pupils require </a:t>
            </a:r>
            <a:r>
              <a:rPr lang="en-GB" sz="1200" i="1"/>
              <a:t>more than what dewey's </a:t>
            </a:r>
            <a:r>
              <a:rPr lang="en-GB" sz="1200" i="1" dirty="0"/>
              <a:t>theory suggests.</a:t>
            </a:r>
          </a:p>
        </p:txBody>
      </p:sp>
      <p:sp>
        <p:nvSpPr>
          <p:cNvPr id="20" name="TextBox 19">
            <a:extLst>
              <a:ext uri="{FF2B5EF4-FFF2-40B4-BE49-F238E27FC236}">
                <a16:creationId xmlns:a16="http://schemas.microsoft.com/office/drawing/2014/main" id="{E0B23BBD-2B89-4117-A49F-17152416D7E7}"/>
              </a:ext>
            </a:extLst>
          </p:cNvPr>
          <p:cNvSpPr txBox="1"/>
          <p:nvPr/>
        </p:nvSpPr>
        <p:spPr>
          <a:xfrm>
            <a:off x="9598325" y="5587042"/>
            <a:ext cx="163614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Davidson Films Inc (2020)</a:t>
            </a:r>
            <a:endParaRPr lang="en-GB" sz="1400" dirty="0"/>
          </a:p>
        </p:txBody>
      </p:sp>
    </p:spTree>
    <p:extLst>
      <p:ext uri="{BB962C8B-B14F-4D97-AF65-F5344CB8AC3E}">
        <p14:creationId xmlns:p14="http://schemas.microsoft.com/office/powerpoint/2010/main" val="2250092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descr="A person sitting on the side of a brick wall&#10;&#10;Description automatically generated">
            <a:extLst>
              <a:ext uri="{FF2B5EF4-FFF2-40B4-BE49-F238E27FC236}">
                <a16:creationId xmlns:a16="http://schemas.microsoft.com/office/drawing/2014/main" id="{70A902DB-C077-47D5-892B-21DB63551FF5}"/>
              </a:ext>
            </a:extLst>
          </p:cNvPr>
          <p:cNvPicPr>
            <a:picLocks noChangeAspect="1"/>
          </p:cNvPicPr>
          <p:nvPr/>
        </p:nvPicPr>
        <p:blipFill rotWithShape="1">
          <a:blip r:embed="rId3"/>
          <a:srcRect t="26761" r="-1" b="20826"/>
          <a:stretch/>
        </p:blipFill>
        <p:spPr>
          <a:xfrm>
            <a:off x="-6683" y="505"/>
            <a:ext cx="12312506" cy="6859052"/>
          </a:xfrm>
          <a:prstGeom prst="rect">
            <a:avLst/>
          </a:prstGeom>
        </p:spPr>
      </p:pic>
      <p:sp>
        <p:nvSpPr>
          <p:cNvPr id="11" name="Rectangle 10">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3" descr="A person wearing a suit and tie&#10;&#10;Description automatically generated">
            <a:extLst>
              <a:ext uri="{FF2B5EF4-FFF2-40B4-BE49-F238E27FC236}">
                <a16:creationId xmlns:a16="http://schemas.microsoft.com/office/drawing/2014/main" id="{68631ED7-393D-426D-AAFB-A13BA11F45CA}"/>
              </a:ext>
            </a:extLst>
          </p:cNvPr>
          <p:cNvPicPr>
            <a:picLocks noChangeAspect="1"/>
          </p:cNvPicPr>
          <p:nvPr/>
        </p:nvPicPr>
        <p:blipFill>
          <a:blip r:embed="rId4"/>
          <a:stretch>
            <a:fillRect/>
          </a:stretch>
        </p:blipFill>
        <p:spPr>
          <a:xfrm rot="360000">
            <a:off x="9243145" y="134022"/>
            <a:ext cx="2757578" cy="3842006"/>
          </a:xfrm>
          <a:prstGeom prst="rect">
            <a:avLst/>
          </a:prstGeom>
          <a:ln>
            <a:noFill/>
          </a:ln>
          <a:effectLst>
            <a:softEdge rad="112500"/>
          </a:effectLst>
        </p:spPr>
      </p:pic>
      <p:pic>
        <p:nvPicPr>
          <p:cNvPr id="5" name="Picture 5">
            <a:hlinkClick r:id="" action="ppaction://media"/>
            <a:extLst>
              <a:ext uri="{FF2B5EF4-FFF2-40B4-BE49-F238E27FC236}">
                <a16:creationId xmlns:a16="http://schemas.microsoft.com/office/drawing/2014/main" id="{D07D943D-8D05-4035-8F8A-D706D0E673EC}"/>
              </a:ext>
            </a:extLst>
          </p:cNvPr>
          <p:cNvPicPr>
            <a:picLocks noRot="1" noChangeAspect="1"/>
          </p:cNvPicPr>
          <p:nvPr>
            <a:videoFile r:link="rId1"/>
          </p:nvPr>
        </p:nvPicPr>
        <p:blipFill>
          <a:blip r:embed="rId5"/>
          <a:stretch>
            <a:fillRect/>
          </a:stretch>
        </p:blipFill>
        <p:spPr>
          <a:xfrm>
            <a:off x="301924" y="3437088"/>
            <a:ext cx="3234906" cy="2514241"/>
          </a:xfrm>
          <a:prstGeom prst="rect">
            <a:avLst/>
          </a:prstGeom>
        </p:spPr>
      </p:pic>
      <p:pic>
        <p:nvPicPr>
          <p:cNvPr id="6" name="Picture 7" descr="A wooden bench&#10;&#10;Description automatically generated">
            <a:extLst>
              <a:ext uri="{FF2B5EF4-FFF2-40B4-BE49-F238E27FC236}">
                <a16:creationId xmlns:a16="http://schemas.microsoft.com/office/drawing/2014/main" id="{D5B6FFDE-A728-4D9B-8811-6FDB6ECEBEB1}"/>
              </a:ext>
            </a:extLst>
          </p:cNvPr>
          <p:cNvPicPr>
            <a:picLocks noChangeAspect="1"/>
          </p:cNvPicPr>
          <p:nvPr/>
        </p:nvPicPr>
        <p:blipFill>
          <a:blip r:embed="rId6"/>
          <a:stretch>
            <a:fillRect/>
          </a:stretch>
        </p:blipFill>
        <p:spPr>
          <a:xfrm>
            <a:off x="2251494" y="-108624"/>
            <a:ext cx="8163464" cy="2057548"/>
          </a:xfrm>
          <a:prstGeom prst="rect">
            <a:avLst/>
          </a:prstGeom>
        </p:spPr>
      </p:pic>
      <p:sp>
        <p:nvSpPr>
          <p:cNvPr id="4" name="Speech Bubble: Oval 3">
            <a:extLst>
              <a:ext uri="{FF2B5EF4-FFF2-40B4-BE49-F238E27FC236}">
                <a16:creationId xmlns:a16="http://schemas.microsoft.com/office/drawing/2014/main" id="{E777C062-930A-46B3-93FC-8EAB23D5D0F9}"/>
              </a:ext>
            </a:extLst>
          </p:cNvPr>
          <p:cNvSpPr/>
          <p:nvPr/>
        </p:nvSpPr>
        <p:spPr>
          <a:xfrm rot="20940000" flipH="1">
            <a:off x="-34168" y="182326"/>
            <a:ext cx="4313206" cy="3191772"/>
          </a:xfrm>
          <a:prstGeom prst="wedgeEllipseCallout">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4DD536D-1FBB-4AC2-AE51-EF2D850924D0}"/>
              </a:ext>
            </a:extLst>
          </p:cNvPr>
          <p:cNvSpPr txBox="1"/>
          <p:nvPr/>
        </p:nvSpPr>
        <p:spPr>
          <a:xfrm>
            <a:off x="4105275" y="295275"/>
            <a:ext cx="472727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latin typeface="Blackadder ITC"/>
              </a:rPr>
              <a:t>Lev Vygotsky</a:t>
            </a:r>
            <a:endParaRPr lang="en-GB" sz="6600" b="1" dirty="0">
              <a:latin typeface="Blackadder ITC"/>
            </a:endParaRPr>
          </a:p>
        </p:txBody>
      </p:sp>
      <p:pic>
        <p:nvPicPr>
          <p:cNvPr id="10" name="Picture 11" descr="Background pattern, letter&#10;&#10;Description automatically generated">
            <a:extLst>
              <a:ext uri="{FF2B5EF4-FFF2-40B4-BE49-F238E27FC236}">
                <a16:creationId xmlns:a16="http://schemas.microsoft.com/office/drawing/2014/main" id="{EDB66D27-5DCB-4B54-A60C-496DDA69B2B1}"/>
              </a:ext>
            </a:extLst>
          </p:cNvPr>
          <p:cNvPicPr>
            <a:picLocks noChangeAspect="1"/>
          </p:cNvPicPr>
          <p:nvPr/>
        </p:nvPicPr>
        <p:blipFill>
          <a:blip r:embed="rId7"/>
          <a:stretch>
            <a:fillRect/>
          </a:stretch>
        </p:blipFill>
        <p:spPr>
          <a:xfrm>
            <a:off x="3976778" y="1258497"/>
            <a:ext cx="5474897" cy="3147686"/>
          </a:xfrm>
          <a:prstGeom prst="rect">
            <a:avLst/>
          </a:prstGeom>
        </p:spPr>
      </p:pic>
      <p:pic>
        <p:nvPicPr>
          <p:cNvPr id="12" name="Picture 12" descr="A picture containing sitting, clock&#10;&#10;Description automatically generated">
            <a:extLst>
              <a:ext uri="{FF2B5EF4-FFF2-40B4-BE49-F238E27FC236}">
                <a16:creationId xmlns:a16="http://schemas.microsoft.com/office/drawing/2014/main" id="{463DFB6F-0E73-4A33-BA8B-4B39EF74DE11}"/>
              </a:ext>
            </a:extLst>
          </p:cNvPr>
          <p:cNvPicPr>
            <a:picLocks noChangeAspect="1"/>
          </p:cNvPicPr>
          <p:nvPr/>
        </p:nvPicPr>
        <p:blipFill>
          <a:blip r:embed="rId8"/>
          <a:stretch>
            <a:fillRect/>
          </a:stretch>
        </p:blipFill>
        <p:spPr>
          <a:xfrm rot="-360000">
            <a:off x="7617422" y="3198564"/>
            <a:ext cx="5532406" cy="3792746"/>
          </a:xfrm>
          <a:prstGeom prst="rect">
            <a:avLst/>
          </a:prstGeom>
        </p:spPr>
      </p:pic>
      <p:sp>
        <p:nvSpPr>
          <p:cNvPr id="13" name="TextBox 12">
            <a:extLst>
              <a:ext uri="{FF2B5EF4-FFF2-40B4-BE49-F238E27FC236}">
                <a16:creationId xmlns:a16="http://schemas.microsoft.com/office/drawing/2014/main" id="{D25DC20D-5013-4FA7-8521-E2D6324C480C}"/>
              </a:ext>
            </a:extLst>
          </p:cNvPr>
          <p:cNvSpPr txBox="1"/>
          <p:nvPr/>
        </p:nvSpPr>
        <p:spPr>
          <a:xfrm rot="-360000">
            <a:off x="9007056" y="3955405"/>
            <a:ext cx="2743200"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FF0000"/>
                </a:solidFill>
                <a:latin typeface="Bradley Hand ITC"/>
              </a:rPr>
              <a:t>               </a:t>
            </a:r>
            <a:r>
              <a:rPr lang="en-GB" sz="1600" b="1" u="sng" dirty="0">
                <a:solidFill>
                  <a:srgbClr val="FF0000"/>
                </a:solidFill>
                <a:latin typeface="Bradley Hand ITC"/>
              </a:rPr>
              <a:t>Notes</a:t>
            </a:r>
          </a:p>
          <a:p>
            <a:r>
              <a:rPr lang="en-GB" sz="1400" b="1" dirty="0">
                <a:latin typeface="Bradley Hand ITC"/>
              </a:rPr>
              <a:t>"What lies in the zone of proximal development at one stage is realised and moves to the level of actual development at a second. /in other words, what the child is able to do in collaboration today, he will be able to do independently tomorrow." (Vygotsky, 1987, p.211). </a:t>
            </a:r>
          </a:p>
        </p:txBody>
      </p:sp>
      <p:sp>
        <p:nvSpPr>
          <p:cNvPr id="14" name="TextBox 13">
            <a:extLst>
              <a:ext uri="{FF2B5EF4-FFF2-40B4-BE49-F238E27FC236}">
                <a16:creationId xmlns:a16="http://schemas.microsoft.com/office/drawing/2014/main" id="{0D7C9F51-1E76-4A47-AB5F-A844CBDE9B15}"/>
              </a:ext>
            </a:extLst>
          </p:cNvPr>
          <p:cNvSpPr txBox="1"/>
          <p:nvPr/>
        </p:nvSpPr>
        <p:spPr>
          <a:xfrm>
            <a:off x="4419780" y="1774346"/>
            <a:ext cx="494293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Vygotsky founded the Sociocultural theory. He believed that children learn and grow if they receive positive social relationships.</a:t>
            </a:r>
            <a:endParaRPr lang="en-GB" sz="1200" dirty="0"/>
          </a:p>
          <a:p>
            <a:r>
              <a:rPr lang="en-GB" sz="1200" dirty="0"/>
              <a:t>He theorised that children develop with encouragement and gain more knowledge from learning from their peers. He named the gap in learning 'The zone of proximal development' which, occurs when children need structured assistance from a partner or guide to build knowledge they didn’t have before. He reffered to this as 'scaffolding'. Vygotskys theory is adapted to schools across the world today and is encouraged in other groups of development, such as playgroups and playgrounds . We rely on social interaction for many things yet, social knowledge is what happens when we are </a:t>
            </a:r>
            <a:r>
              <a:rPr lang="en-GB" sz="1200"/>
              <a:t>not actively seeking  new education. </a:t>
            </a:r>
          </a:p>
        </p:txBody>
      </p:sp>
      <p:sp>
        <p:nvSpPr>
          <p:cNvPr id="15" name="TextBox 14">
            <a:extLst>
              <a:ext uri="{FF2B5EF4-FFF2-40B4-BE49-F238E27FC236}">
                <a16:creationId xmlns:a16="http://schemas.microsoft.com/office/drawing/2014/main" id="{5D8E54F5-FD00-42D7-94C6-F4465EFB6DB3}"/>
              </a:ext>
            </a:extLst>
          </p:cNvPr>
          <p:cNvSpPr txBox="1"/>
          <p:nvPr/>
        </p:nvSpPr>
        <p:spPr>
          <a:xfrm rot="21120000">
            <a:off x="882051" y="13277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16" name="Picture 16" descr="A picture containing food&#10;&#10;Description automatically generated">
            <a:extLst>
              <a:ext uri="{FF2B5EF4-FFF2-40B4-BE49-F238E27FC236}">
                <a16:creationId xmlns:a16="http://schemas.microsoft.com/office/drawing/2014/main" id="{03E782BF-778E-448E-8ACE-D9981BC3F62C}"/>
              </a:ext>
            </a:extLst>
          </p:cNvPr>
          <p:cNvPicPr>
            <a:picLocks noChangeAspect="1"/>
          </p:cNvPicPr>
          <p:nvPr/>
        </p:nvPicPr>
        <p:blipFill>
          <a:blip r:embed="rId9"/>
          <a:stretch>
            <a:fillRect/>
          </a:stretch>
        </p:blipFill>
        <p:spPr>
          <a:xfrm>
            <a:off x="3804248" y="4090929"/>
            <a:ext cx="1966824" cy="2773688"/>
          </a:xfrm>
          <a:prstGeom prst="rect">
            <a:avLst/>
          </a:prstGeom>
        </p:spPr>
      </p:pic>
      <p:sp>
        <p:nvSpPr>
          <p:cNvPr id="17" name="Rectangle: Rounded Corners 16">
            <a:extLst>
              <a:ext uri="{FF2B5EF4-FFF2-40B4-BE49-F238E27FC236}">
                <a16:creationId xmlns:a16="http://schemas.microsoft.com/office/drawing/2014/main" id="{488F24D1-C718-480D-9918-759D20586B89}"/>
              </a:ext>
            </a:extLst>
          </p:cNvPr>
          <p:cNvSpPr/>
          <p:nvPr/>
        </p:nvSpPr>
        <p:spPr>
          <a:xfrm>
            <a:off x="6127629" y="4093234"/>
            <a:ext cx="2170980" cy="2702942"/>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8" descr="A picture containing text&#10;&#10;Description automatically generated">
            <a:extLst>
              <a:ext uri="{FF2B5EF4-FFF2-40B4-BE49-F238E27FC236}">
                <a16:creationId xmlns:a16="http://schemas.microsoft.com/office/drawing/2014/main" id="{59264B6D-3CB0-42FE-93C9-D88FDF02D423}"/>
              </a:ext>
            </a:extLst>
          </p:cNvPr>
          <p:cNvPicPr>
            <a:picLocks noChangeAspect="1"/>
          </p:cNvPicPr>
          <p:nvPr/>
        </p:nvPicPr>
        <p:blipFill>
          <a:blip r:embed="rId10"/>
          <a:stretch>
            <a:fillRect/>
          </a:stretch>
        </p:blipFill>
        <p:spPr>
          <a:xfrm rot="5400000">
            <a:off x="7614249" y="5287823"/>
            <a:ext cx="2743200" cy="566807"/>
          </a:xfrm>
          <a:prstGeom prst="rect">
            <a:avLst/>
          </a:prstGeom>
        </p:spPr>
      </p:pic>
      <p:sp>
        <p:nvSpPr>
          <p:cNvPr id="19" name="Ribbon: Tilted Up 18">
            <a:extLst>
              <a:ext uri="{FF2B5EF4-FFF2-40B4-BE49-F238E27FC236}">
                <a16:creationId xmlns:a16="http://schemas.microsoft.com/office/drawing/2014/main" id="{5FFC0960-D829-411E-9948-5D25FEDA9B7B}"/>
              </a:ext>
            </a:extLst>
          </p:cNvPr>
          <p:cNvSpPr/>
          <p:nvPr/>
        </p:nvSpPr>
        <p:spPr>
          <a:xfrm>
            <a:off x="66760" y="5709702"/>
            <a:ext cx="3565584" cy="920150"/>
          </a:xfrm>
          <a:prstGeom prst="ribbon2">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8D65209-123E-4823-8C8E-3E27F4F0BF76}"/>
              </a:ext>
            </a:extLst>
          </p:cNvPr>
          <p:cNvSpPr txBox="1"/>
          <p:nvPr/>
        </p:nvSpPr>
        <p:spPr>
          <a:xfrm>
            <a:off x="6232225" y="4104376"/>
            <a:ext cx="2024333"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dirty="0"/>
              <a:t>The work I assist with in my school setting benefits greatly from the sociocultural theory </a:t>
            </a:r>
            <a:r>
              <a:rPr lang="en-GB" sz="1400" i="1"/>
              <a:t>however, it is not always guarenteed to work. Many pupils within the setting are autistic and require more than social development.</a:t>
            </a:r>
            <a:r>
              <a:rPr lang="en-GB" sz="1400" dirty="0"/>
              <a:t> </a:t>
            </a:r>
          </a:p>
        </p:txBody>
      </p:sp>
      <p:sp>
        <p:nvSpPr>
          <p:cNvPr id="21" name="TextBox 20">
            <a:extLst>
              <a:ext uri="{FF2B5EF4-FFF2-40B4-BE49-F238E27FC236}">
                <a16:creationId xmlns:a16="http://schemas.microsoft.com/office/drawing/2014/main" id="{A3B3C56E-60CD-4A73-95A0-4D3EEB845036}"/>
              </a:ext>
            </a:extLst>
          </p:cNvPr>
          <p:cNvSpPr txBox="1"/>
          <p:nvPr/>
        </p:nvSpPr>
        <p:spPr>
          <a:xfrm>
            <a:off x="624157" y="1069855"/>
            <a:ext cx="34764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ooper Black"/>
              </a:rPr>
              <a:t>Founder of the Sociocultural Theory. Developed 'The zone of </a:t>
            </a:r>
            <a:r>
              <a:rPr lang="en-GB">
                <a:latin typeface="Cooper Black"/>
              </a:rPr>
              <a:t>proximal development'.</a:t>
            </a:r>
            <a:endParaRPr lang="en-GB" dirty="0">
              <a:latin typeface="Cooper Black"/>
            </a:endParaRPr>
          </a:p>
        </p:txBody>
      </p:sp>
      <p:sp>
        <p:nvSpPr>
          <p:cNvPr id="22" name="TextBox 21">
            <a:extLst>
              <a:ext uri="{FF2B5EF4-FFF2-40B4-BE49-F238E27FC236}">
                <a16:creationId xmlns:a16="http://schemas.microsoft.com/office/drawing/2014/main" id="{6630E164-7998-48B7-8C28-0ABB23611F4E}"/>
              </a:ext>
            </a:extLst>
          </p:cNvPr>
          <p:cNvSpPr txBox="1"/>
          <p:nvPr/>
        </p:nvSpPr>
        <p:spPr>
          <a:xfrm>
            <a:off x="1000664" y="58170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Sprouts (2020)</a:t>
            </a:r>
            <a:endParaRPr lang="en-GB" dirty="0"/>
          </a:p>
        </p:txBody>
      </p:sp>
      <p:sp>
        <p:nvSpPr>
          <p:cNvPr id="23" name="TextBox 22">
            <a:extLst>
              <a:ext uri="{FF2B5EF4-FFF2-40B4-BE49-F238E27FC236}">
                <a16:creationId xmlns:a16="http://schemas.microsoft.com/office/drawing/2014/main" id="{4BFA8EB9-E198-48DA-93CF-05CF1B54EA46}"/>
              </a:ext>
            </a:extLst>
          </p:cNvPr>
          <p:cNvSpPr txBox="1"/>
          <p:nvPr/>
        </p:nvSpPr>
        <p:spPr>
          <a:xfrm>
            <a:off x="3919268" y="4609381"/>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Psychologist </a:t>
            </a:r>
          </a:p>
          <a:p>
            <a:r>
              <a:rPr lang="en-GB" b="1"/>
              <a:t>Vygotsky dies </a:t>
            </a:r>
            <a:endParaRPr lang="en-GB" dirty="0"/>
          </a:p>
          <a:p>
            <a:r>
              <a:rPr lang="en-GB" b="1"/>
              <a:t>At 37 years.</a:t>
            </a:r>
            <a:endParaRPr lang="en-GB"/>
          </a:p>
          <a:p>
            <a:endParaRPr lang="en-GB" b="1" dirty="0"/>
          </a:p>
          <a:p>
            <a:r>
              <a:rPr lang="en-GB" b="1"/>
              <a:t>Turbucolosis </a:t>
            </a:r>
          </a:p>
          <a:p>
            <a:r>
              <a:rPr lang="en-GB" b="1"/>
              <a:t>Strikes in the </a:t>
            </a:r>
          </a:p>
          <a:p>
            <a:r>
              <a:rPr lang="en-GB" b="1"/>
              <a:t>Vygotsky family </a:t>
            </a:r>
            <a:endParaRPr lang="en-GB" b="1" dirty="0"/>
          </a:p>
          <a:p>
            <a:r>
              <a:rPr lang="en-GB" b="1"/>
              <a:t>again</a:t>
            </a:r>
          </a:p>
        </p:txBody>
      </p:sp>
    </p:spTree>
    <p:extLst>
      <p:ext uri="{BB962C8B-B14F-4D97-AF65-F5344CB8AC3E}">
        <p14:creationId xmlns:p14="http://schemas.microsoft.com/office/powerpoint/2010/main" val="215601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A picture containing map, scatter chart&#10;&#10;Description automatically generated">
            <a:extLst>
              <a:ext uri="{FF2B5EF4-FFF2-40B4-BE49-F238E27FC236}">
                <a16:creationId xmlns:a16="http://schemas.microsoft.com/office/drawing/2014/main" id="{CDB4378A-AB25-459D-9145-B21EF3E44E11}"/>
              </a:ext>
            </a:extLst>
          </p:cNvPr>
          <p:cNvPicPr>
            <a:picLocks noChangeAspect="1"/>
          </p:cNvPicPr>
          <p:nvPr/>
        </p:nvPicPr>
        <p:blipFill>
          <a:blip r:embed="rId2"/>
          <a:stretch>
            <a:fillRect/>
          </a:stretch>
        </p:blipFill>
        <p:spPr>
          <a:xfrm>
            <a:off x="8626" y="-2813"/>
            <a:ext cx="13598104" cy="6863625"/>
          </a:xfrm>
          <a:prstGeom prst="rect">
            <a:avLst/>
          </a:prstGeom>
        </p:spPr>
      </p:pic>
      <p:pic>
        <p:nvPicPr>
          <p:cNvPr id="2" name="Picture 2" descr="A picture containing cup, table, coffee, bottle&#10;&#10;Description automatically generated">
            <a:extLst>
              <a:ext uri="{FF2B5EF4-FFF2-40B4-BE49-F238E27FC236}">
                <a16:creationId xmlns:a16="http://schemas.microsoft.com/office/drawing/2014/main" id="{55B8BDAD-2FDC-4C2C-85B8-BDAC71C1DE75}"/>
              </a:ext>
            </a:extLst>
          </p:cNvPr>
          <p:cNvPicPr>
            <a:picLocks noChangeAspect="1"/>
          </p:cNvPicPr>
          <p:nvPr/>
        </p:nvPicPr>
        <p:blipFill>
          <a:blip r:embed="rId3"/>
          <a:stretch>
            <a:fillRect/>
          </a:stretch>
        </p:blipFill>
        <p:spPr>
          <a:xfrm rot="21000000">
            <a:off x="1532627" y="3721898"/>
            <a:ext cx="1521125" cy="2275296"/>
          </a:xfrm>
          <a:prstGeom prst="rect">
            <a:avLst/>
          </a:prstGeom>
          <a:ln>
            <a:noFill/>
          </a:ln>
          <a:effectLst>
            <a:softEdge rad="112500"/>
          </a:effectLst>
        </p:spPr>
      </p:pic>
      <p:pic>
        <p:nvPicPr>
          <p:cNvPr id="9" name="Picture 9" descr="Logo, icon&#10;&#10;Description automatically generated">
            <a:extLst>
              <a:ext uri="{FF2B5EF4-FFF2-40B4-BE49-F238E27FC236}">
                <a16:creationId xmlns:a16="http://schemas.microsoft.com/office/drawing/2014/main" id="{8ABEBF5E-859E-47DC-9263-397B7D078B1F}"/>
              </a:ext>
            </a:extLst>
          </p:cNvPr>
          <p:cNvPicPr>
            <a:picLocks noChangeAspect="1"/>
          </p:cNvPicPr>
          <p:nvPr/>
        </p:nvPicPr>
        <p:blipFill>
          <a:blip r:embed="rId4"/>
          <a:stretch>
            <a:fillRect/>
          </a:stretch>
        </p:blipFill>
        <p:spPr>
          <a:xfrm rot="4800000">
            <a:off x="4029748" y="755751"/>
            <a:ext cx="1262332" cy="1550596"/>
          </a:xfrm>
          <a:prstGeom prst="rect">
            <a:avLst/>
          </a:prstGeom>
        </p:spPr>
      </p:pic>
      <p:pic>
        <p:nvPicPr>
          <p:cNvPr id="10" name="Picture 10" descr="Background pattern, letter&#10;&#10;Description automatically generated">
            <a:extLst>
              <a:ext uri="{FF2B5EF4-FFF2-40B4-BE49-F238E27FC236}">
                <a16:creationId xmlns:a16="http://schemas.microsoft.com/office/drawing/2014/main" id="{783B1249-A40B-4BF7-9F07-EBA1C5BFBF77}"/>
              </a:ext>
            </a:extLst>
          </p:cNvPr>
          <p:cNvPicPr>
            <a:picLocks noChangeAspect="1"/>
          </p:cNvPicPr>
          <p:nvPr/>
        </p:nvPicPr>
        <p:blipFill>
          <a:blip r:embed="rId5"/>
          <a:stretch>
            <a:fillRect/>
          </a:stretch>
        </p:blipFill>
        <p:spPr>
          <a:xfrm>
            <a:off x="4479985" y="2624346"/>
            <a:ext cx="6596331" cy="3837799"/>
          </a:xfrm>
          <a:prstGeom prst="rect">
            <a:avLst/>
          </a:prstGeom>
        </p:spPr>
      </p:pic>
      <p:pic>
        <p:nvPicPr>
          <p:cNvPr id="4" name="Picture 4" descr="A close up of a toy&#10;&#10;Description automatically generated">
            <a:extLst>
              <a:ext uri="{FF2B5EF4-FFF2-40B4-BE49-F238E27FC236}">
                <a16:creationId xmlns:a16="http://schemas.microsoft.com/office/drawing/2014/main" id="{8125EC69-B5D1-4C10-B985-B212AA3AF802}"/>
              </a:ext>
            </a:extLst>
          </p:cNvPr>
          <p:cNvPicPr>
            <a:picLocks noChangeAspect="1"/>
          </p:cNvPicPr>
          <p:nvPr/>
        </p:nvPicPr>
        <p:blipFill>
          <a:blip r:embed="rId6"/>
          <a:stretch>
            <a:fillRect/>
          </a:stretch>
        </p:blipFill>
        <p:spPr>
          <a:xfrm>
            <a:off x="8246853" y="950343"/>
            <a:ext cx="2153729" cy="2153729"/>
          </a:xfrm>
          <a:prstGeom prst="rect">
            <a:avLst/>
          </a:prstGeom>
          <a:ln>
            <a:noFill/>
          </a:ln>
          <a:effectLst>
            <a:softEdge rad="112500"/>
          </a:effectLst>
        </p:spPr>
      </p:pic>
      <p:sp>
        <p:nvSpPr>
          <p:cNvPr id="6" name="Speech Bubble: Rectangle with Corners Rounded 5">
            <a:extLst>
              <a:ext uri="{FF2B5EF4-FFF2-40B4-BE49-F238E27FC236}">
                <a16:creationId xmlns:a16="http://schemas.microsoft.com/office/drawing/2014/main" id="{F353A295-E6B8-4BE1-B285-AC5BFA245BC4}"/>
              </a:ext>
            </a:extLst>
          </p:cNvPr>
          <p:cNvSpPr/>
          <p:nvPr/>
        </p:nvSpPr>
        <p:spPr>
          <a:xfrm rot="-780000">
            <a:off x="491998" y="478727"/>
            <a:ext cx="3321168" cy="1797169"/>
          </a:xfrm>
          <a:prstGeom prst="wedgeRoundRectCallou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D01FE72-B63A-416C-93EC-EA2399A1DBF0}"/>
              </a:ext>
            </a:extLst>
          </p:cNvPr>
          <p:cNvSpPr txBox="1"/>
          <p:nvPr/>
        </p:nvSpPr>
        <p:spPr>
          <a:xfrm>
            <a:off x="5083834" y="3487947"/>
            <a:ext cx="570493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volini"/>
                <a:cs typeface="Cavolini"/>
              </a:rPr>
              <a:t>Dewey's Hands on approach is adapted and used within schools and settings with additional needs. Due to sensory needs it has been proven to be beneficial when learning as it maintains a calm and effective approach to development. Many students with ALN are encouraged to reach their full potential by using many different resources such as sand, water, mud, playdough and foam. As a TA in an LRC, I would encourage Dewey's theory in the setting as it does just as he theoriesed, allowing teachers to guide and encourage rather than lead. The pupil is in charge of the pace that they set, the topic that they choose, the length of time they can manage and also</a:t>
            </a:r>
            <a:r>
              <a:rPr lang="en-GB" sz="1200">
                <a:latin typeface="Cavolini"/>
                <a:cs typeface="Cavolini"/>
              </a:rPr>
              <a:t> more importantly, is whether or not they can cope with the task at hand. It is completely a pupil led education and it works perfectly. </a:t>
            </a:r>
            <a:endParaRPr lang="en-GB" dirty="0"/>
          </a:p>
        </p:txBody>
      </p:sp>
      <p:sp>
        <p:nvSpPr>
          <p:cNvPr id="7" name="TextBox 6">
            <a:extLst>
              <a:ext uri="{FF2B5EF4-FFF2-40B4-BE49-F238E27FC236}">
                <a16:creationId xmlns:a16="http://schemas.microsoft.com/office/drawing/2014/main" id="{82D416C8-AA6D-4455-A3F5-EBFC6A37197A}"/>
              </a:ext>
            </a:extLst>
          </p:cNvPr>
          <p:cNvSpPr txBox="1"/>
          <p:nvPr/>
        </p:nvSpPr>
        <p:spPr>
          <a:xfrm rot="-840000">
            <a:off x="869470" y="493276"/>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"Practitioners should support and challenge learners effectively to ensure they each make progress." - Welsh Curriculum (2020)</a:t>
            </a:r>
            <a:endParaRPr lang="en-US"/>
          </a:p>
        </p:txBody>
      </p:sp>
      <p:pic>
        <p:nvPicPr>
          <p:cNvPr id="3" name="Picture 3" descr="A picture containing chalk, implement, child, small&#10;&#10;Description automatically generated">
            <a:extLst>
              <a:ext uri="{FF2B5EF4-FFF2-40B4-BE49-F238E27FC236}">
                <a16:creationId xmlns:a16="http://schemas.microsoft.com/office/drawing/2014/main" id="{4404B7F6-F887-487A-81B2-829CC897D315}"/>
              </a:ext>
            </a:extLst>
          </p:cNvPr>
          <p:cNvPicPr>
            <a:picLocks noChangeAspect="1"/>
          </p:cNvPicPr>
          <p:nvPr/>
        </p:nvPicPr>
        <p:blipFill>
          <a:blip r:embed="rId7"/>
          <a:stretch>
            <a:fillRect/>
          </a:stretch>
        </p:blipFill>
        <p:spPr>
          <a:xfrm rot="960000">
            <a:off x="9468928" y="221791"/>
            <a:ext cx="2743200" cy="1784909"/>
          </a:xfrm>
          <a:prstGeom prst="rect">
            <a:avLst/>
          </a:prstGeom>
          <a:ln>
            <a:noFill/>
          </a:ln>
          <a:effectLst>
            <a:softEdge rad="112500"/>
          </a:effectLst>
        </p:spPr>
      </p:pic>
      <p:sp>
        <p:nvSpPr>
          <p:cNvPr id="12" name="Rectangle: Diagonal Corners Rounded 11">
            <a:extLst>
              <a:ext uri="{FF2B5EF4-FFF2-40B4-BE49-F238E27FC236}">
                <a16:creationId xmlns:a16="http://schemas.microsoft.com/office/drawing/2014/main" id="{C5E4E37D-3806-4260-95B5-BADC25309854}"/>
              </a:ext>
            </a:extLst>
          </p:cNvPr>
          <p:cNvSpPr/>
          <p:nvPr/>
        </p:nvSpPr>
        <p:spPr>
          <a:xfrm>
            <a:off x="5393486" y="1317505"/>
            <a:ext cx="3105508" cy="1523999"/>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18E4E48-C268-40B7-AFC8-370C4F9E1FF1}"/>
              </a:ext>
            </a:extLst>
          </p:cNvPr>
          <p:cNvSpPr txBox="1"/>
          <p:nvPr/>
        </p:nvSpPr>
        <p:spPr>
          <a:xfrm>
            <a:off x="5529531" y="1489495"/>
            <a:ext cx="32607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latin typeface="Arial Nova Light"/>
              </a:rPr>
              <a:t>Supporting Hands on Learning </a:t>
            </a:r>
            <a:r>
              <a:rPr lang="en-GB" i="1">
                <a:latin typeface="Arial Nova Light"/>
              </a:rPr>
              <a:t>in schools with Additional Needs is </a:t>
            </a:r>
            <a:r>
              <a:rPr lang="en-GB" i="1" dirty="0">
                <a:latin typeface="Arial Nova Light"/>
              </a:rPr>
              <a:t>encouraged all over the Country</a:t>
            </a:r>
          </a:p>
        </p:txBody>
      </p:sp>
      <p:pic>
        <p:nvPicPr>
          <p:cNvPr id="13" name="Picture 13" descr="A picture containing person, indoor, holding, table&#10;&#10;Description automatically generated">
            <a:extLst>
              <a:ext uri="{FF2B5EF4-FFF2-40B4-BE49-F238E27FC236}">
                <a16:creationId xmlns:a16="http://schemas.microsoft.com/office/drawing/2014/main" id="{3DB46D00-9B50-49C8-B07C-EE99AEA18DC6}"/>
              </a:ext>
            </a:extLst>
          </p:cNvPr>
          <p:cNvPicPr>
            <a:picLocks noChangeAspect="1"/>
          </p:cNvPicPr>
          <p:nvPr/>
        </p:nvPicPr>
        <p:blipFill>
          <a:blip r:embed="rId8"/>
          <a:stretch>
            <a:fillRect/>
          </a:stretch>
        </p:blipFill>
        <p:spPr>
          <a:xfrm rot="5100000">
            <a:off x="2524665" y="2699799"/>
            <a:ext cx="2901351" cy="1817837"/>
          </a:xfrm>
          <a:prstGeom prst="rect">
            <a:avLst/>
          </a:prstGeom>
          <a:ln>
            <a:noFill/>
          </a:ln>
          <a:effectLst>
            <a:softEdge rad="112500"/>
          </a:effectLst>
        </p:spPr>
      </p:pic>
      <p:sp>
        <p:nvSpPr>
          <p:cNvPr id="15" name="Ribbon: Curved and Tilted Up 14">
            <a:extLst>
              <a:ext uri="{FF2B5EF4-FFF2-40B4-BE49-F238E27FC236}">
                <a16:creationId xmlns:a16="http://schemas.microsoft.com/office/drawing/2014/main" id="{CA41B224-A5E2-45A1-BAC8-38EBB22EE6DF}"/>
              </a:ext>
            </a:extLst>
          </p:cNvPr>
          <p:cNvSpPr/>
          <p:nvPr/>
        </p:nvSpPr>
        <p:spPr>
          <a:xfrm>
            <a:off x="5242609" y="130022"/>
            <a:ext cx="3306791" cy="1135811"/>
          </a:xfrm>
          <a:prstGeom prst="ellipseRibbon2">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Dewey's </a:t>
            </a:r>
          </a:p>
          <a:p>
            <a:pPr algn="ctr"/>
            <a:r>
              <a:rPr lang="en-GB">
                <a:solidFill>
                  <a:schemeClr val="tx1"/>
                </a:solidFill>
              </a:rPr>
              <a:t>Approach</a:t>
            </a:r>
            <a:endParaRPr lang="en-GB" dirty="0">
              <a:solidFill>
                <a:schemeClr val="tx1"/>
              </a:solidFill>
            </a:endParaRPr>
          </a:p>
        </p:txBody>
      </p:sp>
    </p:spTree>
    <p:extLst>
      <p:ext uri="{BB962C8B-B14F-4D97-AF65-F5344CB8AC3E}">
        <p14:creationId xmlns:p14="http://schemas.microsoft.com/office/powerpoint/2010/main" val="251671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Freeform: Shape 8">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5" descr="A picture containing text&#10;&#10;Description automatically generated">
            <a:extLst>
              <a:ext uri="{FF2B5EF4-FFF2-40B4-BE49-F238E27FC236}">
                <a16:creationId xmlns:a16="http://schemas.microsoft.com/office/drawing/2014/main" id="{95D9C024-B7C2-4C0F-B911-7630E544D94E}"/>
              </a:ext>
            </a:extLst>
          </p:cNvPr>
          <p:cNvPicPr>
            <a:picLocks noChangeAspect="1"/>
          </p:cNvPicPr>
          <p:nvPr/>
        </p:nvPicPr>
        <p:blipFill>
          <a:blip r:embed="rId2"/>
          <a:stretch>
            <a:fillRect/>
          </a:stretch>
        </p:blipFill>
        <p:spPr>
          <a:xfrm>
            <a:off x="-359" y="1254"/>
            <a:ext cx="12045350" cy="7200786"/>
          </a:xfrm>
          <a:prstGeom prst="rect">
            <a:avLst/>
          </a:prstGeom>
          <a:ln>
            <a:noFill/>
          </a:ln>
          <a:effectLst>
            <a:softEdge rad="112500"/>
          </a:effectLst>
        </p:spPr>
      </p:pic>
      <p:pic>
        <p:nvPicPr>
          <p:cNvPr id="6" name="Picture 7" descr="A picture containing person, child, outdoor, child&#10;&#10;Description automatically generated">
            <a:extLst>
              <a:ext uri="{FF2B5EF4-FFF2-40B4-BE49-F238E27FC236}">
                <a16:creationId xmlns:a16="http://schemas.microsoft.com/office/drawing/2014/main" id="{3EE7F52F-B7CC-4A88-8A31-128AB9207C25}"/>
              </a:ext>
            </a:extLst>
          </p:cNvPr>
          <p:cNvPicPr>
            <a:picLocks noChangeAspect="1"/>
          </p:cNvPicPr>
          <p:nvPr/>
        </p:nvPicPr>
        <p:blipFill>
          <a:blip r:embed="rId3"/>
          <a:stretch>
            <a:fillRect/>
          </a:stretch>
        </p:blipFill>
        <p:spPr>
          <a:xfrm rot="-780000">
            <a:off x="209909" y="317740"/>
            <a:ext cx="2096219" cy="2096219"/>
          </a:xfrm>
          <a:prstGeom prst="rect">
            <a:avLst/>
          </a:prstGeom>
          <a:ln>
            <a:noFill/>
          </a:ln>
          <a:effectLst>
            <a:softEdge rad="112500"/>
          </a:effectLst>
        </p:spPr>
      </p:pic>
      <p:pic>
        <p:nvPicPr>
          <p:cNvPr id="8" name="Picture 9" descr="Diagram&#10;&#10;Description automatically generated">
            <a:extLst>
              <a:ext uri="{FF2B5EF4-FFF2-40B4-BE49-F238E27FC236}">
                <a16:creationId xmlns:a16="http://schemas.microsoft.com/office/drawing/2014/main" id="{E53C2355-809B-471F-8252-B1727AFFDB7A}"/>
              </a:ext>
            </a:extLst>
          </p:cNvPr>
          <p:cNvPicPr>
            <a:picLocks noChangeAspect="1"/>
          </p:cNvPicPr>
          <p:nvPr/>
        </p:nvPicPr>
        <p:blipFill rotWithShape="1">
          <a:blip r:embed="rId4"/>
          <a:srcRect r="523" b="9314"/>
          <a:stretch/>
        </p:blipFill>
        <p:spPr>
          <a:xfrm>
            <a:off x="4666891" y="2210375"/>
            <a:ext cx="2728840" cy="2653554"/>
          </a:xfrm>
          <a:prstGeom prst="rect">
            <a:avLst/>
          </a:prstGeom>
        </p:spPr>
      </p:pic>
      <p:pic>
        <p:nvPicPr>
          <p:cNvPr id="10" name="Picture 11" descr="A picture containing person, young, indoor, child&#10;&#10;Description automatically generated">
            <a:extLst>
              <a:ext uri="{FF2B5EF4-FFF2-40B4-BE49-F238E27FC236}">
                <a16:creationId xmlns:a16="http://schemas.microsoft.com/office/drawing/2014/main" id="{5BB64A15-53AE-4558-90AA-F35E359BB7E2}"/>
              </a:ext>
            </a:extLst>
          </p:cNvPr>
          <p:cNvPicPr>
            <a:picLocks noChangeAspect="1"/>
          </p:cNvPicPr>
          <p:nvPr/>
        </p:nvPicPr>
        <p:blipFill>
          <a:blip r:embed="rId5"/>
          <a:stretch>
            <a:fillRect/>
          </a:stretch>
        </p:blipFill>
        <p:spPr>
          <a:xfrm rot="840000">
            <a:off x="9037608" y="407080"/>
            <a:ext cx="2743200" cy="2075688"/>
          </a:xfrm>
          <a:prstGeom prst="rect">
            <a:avLst/>
          </a:prstGeom>
          <a:ln>
            <a:noFill/>
          </a:ln>
          <a:effectLst>
            <a:softEdge rad="112500"/>
          </a:effectLst>
        </p:spPr>
      </p:pic>
      <p:sp>
        <p:nvSpPr>
          <p:cNvPr id="12" name="Speech Bubble: Rectangle with Corners Rounded 11">
            <a:extLst>
              <a:ext uri="{FF2B5EF4-FFF2-40B4-BE49-F238E27FC236}">
                <a16:creationId xmlns:a16="http://schemas.microsoft.com/office/drawing/2014/main" id="{DA282A98-709A-4EE4-9795-AAAB5EC1C47D}"/>
              </a:ext>
            </a:extLst>
          </p:cNvPr>
          <p:cNvSpPr/>
          <p:nvPr/>
        </p:nvSpPr>
        <p:spPr>
          <a:xfrm rot="21180000">
            <a:off x="1232064" y="2391379"/>
            <a:ext cx="2889848" cy="1883433"/>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732FCF7-5F24-4F5A-81B7-EE2AA2A62EC0}"/>
              </a:ext>
            </a:extLst>
          </p:cNvPr>
          <p:cNvSpPr txBox="1"/>
          <p:nvPr/>
        </p:nvSpPr>
        <p:spPr>
          <a:xfrm rot="21120000">
            <a:off x="1301691" y="2484321"/>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Vygotsky's Ideas of a sociocultural approach is also encouraged in an LRC and many activities centre around group activity to allow for </a:t>
            </a:r>
            <a:r>
              <a:rPr lang="en-GB" sz="1600"/>
              <a:t>variety.</a:t>
            </a:r>
            <a:endParaRPr lang="en-GB" sz="1600" dirty="0"/>
          </a:p>
        </p:txBody>
      </p:sp>
      <p:sp>
        <p:nvSpPr>
          <p:cNvPr id="14" name="Oval 13">
            <a:extLst>
              <a:ext uri="{FF2B5EF4-FFF2-40B4-BE49-F238E27FC236}">
                <a16:creationId xmlns:a16="http://schemas.microsoft.com/office/drawing/2014/main" id="{AE396111-4F93-4B3C-9E21-031D6536DB13}"/>
              </a:ext>
            </a:extLst>
          </p:cNvPr>
          <p:cNvSpPr/>
          <p:nvPr/>
        </p:nvSpPr>
        <p:spPr>
          <a:xfrm>
            <a:off x="7996687" y="4323272"/>
            <a:ext cx="3694979" cy="2228489"/>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707CB03-B051-4228-979F-D5646516FBA0}"/>
              </a:ext>
            </a:extLst>
          </p:cNvPr>
          <p:cNvSpPr txBox="1"/>
          <p:nvPr/>
        </p:nvSpPr>
        <p:spPr>
          <a:xfrm>
            <a:off x="8706928" y="4652513"/>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"Those pupils not in mainstream education should have links to their peers in </a:t>
            </a:r>
            <a:r>
              <a:rPr lang="en-GB" sz="1600">
                <a:ea typeface="+mn-lt"/>
                <a:cs typeface="+mn-lt"/>
              </a:rPr>
              <a:t>mainstream schools." Welsh</a:t>
            </a:r>
            <a:r>
              <a:rPr lang="en-GB" sz="1600" dirty="0"/>
              <a:t> </a:t>
            </a:r>
            <a:r>
              <a:rPr lang="en-GB" sz="1600"/>
              <a:t>Government </a:t>
            </a:r>
            <a:r>
              <a:rPr lang="en-GB" sz="1600" dirty="0"/>
              <a:t>(2016)</a:t>
            </a:r>
          </a:p>
        </p:txBody>
      </p:sp>
      <p:sp>
        <p:nvSpPr>
          <p:cNvPr id="2" name="Ribbon: Curved and Tilted Up 1">
            <a:extLst>
              <a:ext uri="{FF2B5EF4-FFF2-40B4-BE49-F238E27FC236}">
                <a16:creationId xmlns:a16="http://schemas.microsoft.com/office/drawing/2014/main" id="{54741F34-403E-4B7F-B302-927DDA17AF59}"/>
              </a:ext>
            </a:extLst>
          </p:cNvPr>
          <p:cNvSpPr/>
          <p:nvPr/>
        </p:nvSpPr>
        <p:spPr>
          <a:xfrm>
            <a:off x="4237093" y="116543"/>
            <a:ext cx="3508075" cy="1322716"/>
          </a:xfrm>
          <a:prstGeom prst="ellipseRibbon2">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Vygotsky's </a:t>
            </a:r>
          </a:p>
          <a:p>
            <a:pPr algn="ctr"/>
            <a:r>
              <a:rPr lang="en-GB">
                <a:solidFill>
                  <a:schemeClr val="tx1"/>
                </a:solidFill>
              </a:rPr>
              <a:t>Approach</a:t>
            </a:r>
            <a:endParaRPr lang="en-GB" dirty="0">
              <a:solidFill>
                <a:schemeClr val="tx1"/>
              </a:solidFill>
            </a:endParaRPr>
          </a:p>
        </p:txBody>
      </p:sp>
      <p:pic>
        <p:nvPicPr>
          <p:cNvPr id="7" name="Picture 8" descr="A group of young children sitting next to a child&#10;&#10;Description automatically generated">
            <a:extLst>
              <a:ext uri="{FF2B5EF4-FFF2-40B4-BE49-F238E27FC236}">
                <a16:creationId xmlns:a16="http://schemas.microsoft.com/office/drawing/2014/main" id="{F2C32105-D95F-4CC3-989E-53DBBF9B944C}"/>
              </a:ext>
            </a:extLst>
          </p:cNvPr>
          <p:cNvPicPr>
            <a:picLocks noChangeAspect="1"/>
          </p:cNvPicPr>
          <p:nvPr/>
        </p:nvPicPr>
        <p:blipFill>
          <a:blip r:embed="rId6"/>
          <a:stretch>
            <a:fillRect/>
          </a:stretch>
        </p:blipFill>
        <p:spPr>
          <a:xfrm>
            <a:off x="2380891" y="4762307"/>
            <a:ext cx="2743200" cy="1445311"/>
          </a:xfrm>
          <a:prstGeom prst="rect">
            <a:avLst/>
          </a:prstGeom>
          <a:ln>
            <a:noFill/>
          </a:ln>
          <a:effectLst>
            <a:softEdge rad="112500"/>
          </a:effectLst>
        </p:spPr>
      </p:pic>
      <p:pic>
        <p:nvPicPr>
          <p:cNvPr id="9" name="Picture 10" descr="A child sitting on a table&#10;&#10;Description automatically generated">
            <a:extLst>
              <a:ext uri="{FF2B5EF4-FFF2-40B4-BE49-F238E27FC236}">
                <a16:creationId xmlns:a16="http://schemas.microsoft.com/office/drawing/2014/main" id="{09F6789F-6666-4BA6-AA6E-2BCEA1E579F8}"/>
              </a:ext>
            </a:extLst>
          </p:cNvPr>
          <p:cNvPicPr>
            <a:picLocks noChangeAspect="1"/>
          </p:cNvPicPr>
          <p:nvPr/>
        </p:nvPicPr>
        <p:blipFill>
          <a:blip r:embed="rId7"/>
          <a:stretch>
            <a:fillRect/>
          </a:stretch>
        </p:blipFill>
        <p:spPr>
          <a:xfrm>
            <a:off x="7384211" y="2417531"/>
            <a:ext cx="2743200" cy="1821656"/>
          </a:xfrm>
          <a:prstGeom prst="ellipse">
            <a:avLst/>
          </a:prstGeom>
          <a:ln>
            <a:noFill/>
          </a:ln>
          <a:effectLst>
            <a:softEdge rad="112500"/>
          </a:effectLst>
        </p:spPr>
      </p:pic>
    </p:spTree>
    <p:extLst>
      <p:ext uri="{BB962C8B-B14F-4D97-AF65-F5344CB8AC3E}">
        <p14:creationId xmlns:p14="http://schemas.microsoft.com/office/powerpoint/2010/main" val="2416412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0E4E64-7211-4B9E-AA6E-B90CF13FBE63}"/>
              </a:ext>
            </a:extLst>
          </p:cNvPr>
          <p:cNvSpPr txBox="1"/>
          <p:nvPr/>
        </p:nvSpPr>
        <p:spPr>
          <a:xfrm>
            <a:off x="123645" y="-5751"/>
            <a:ext cx="11915954" cy="7663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Reference List.</a:t>
            </a:r>
          </a:p>
          <a:p>
            <a:r>
              <a:rPr lang="en-GB" sz="1200" dirty="0">
                <a:ea typeface="+mn-lt"/>
                <a:cs typeface="+mn-lt"/>
              </a:rPr>
              <a:t>Cary, I (2020) </a:t>
            </a:r>
            <a:r>
              <a:rPr lang="en-GB" sz="1200" i="1" dirty="0">
                <a:ea typeface="+mn-lt"/>
                <a:cs typeface="+mn-lt"/>
              </a:rPr>
              <a:t>The Effect of Brain-based Learning strategy on academic skills.</a:t>
            </a:r>
            <a:r>
              <a:rPr lang="en-GB" sz="1200" dirty="0">
                <a:ea typeface="+mn-lt"/>
                <a:cs typeface="+mn-lt"/>
              </a:rPr>
              <a:t> [Blog] Available at: </a:t>
            </a:r>
            <a:r>
              <a:rPr lang="en-GB" sz="1200" dirty="0">
                <a:ea typeface="+mn-lt"/>
                <a:cs typeface="+mn-lt"/>
                <a:hlinkClick r:id="rId2"/>
              </a:rPr>
              <a:t>https://scholarlyoa.com/the-effect-of-brain-based-learning-strategy-on-academic-skills-2020/</a:t>
            </a:r>
            <a:r>
              <a:rPr lang="en-GB" sz="1200" dirty="0">
                <a:ea typeface="+mn-lt"/>
                <a:cs typeface="+mn-lt"/>
              </a:rPr>
              <a:t> (Accessed 13</a:t>
            </a:r>
            <a:r>
              <a:rPr lang="en-GB" sz="1200" baseline="30000" dirty="0">
                <a:ea typeface="+mn-lt"/>
                <a:cs typeface="+mn-lt"/>
              </a:rPr>
              <a:t>th</a:t>
            </a:r>
            <a:r>
              <a:rPr lang="en-GB" sz="1200" dirty="0">
                <a:ea typeface="+mn-lt"/>
                <a:cs typeface="+mn-lt"/>
              </a:rPr>
              <a:t> Jan 2020)</a:t>
            </a:r>
            <a:endParaRPr lang="en-GB" sz="1200" dirty="0"/>
          </a:p>
          <a:p>
            <a:r>
              <a:rPr lang="en-GB" sz="1200" dirty="0"/>
              <a:t>Art Fever (2021) Wooden plank effect Available at: </a:t>
            </a:r>
            <a:r>
              <a:rPr lang="en-GB" sz="1200" dirty="0">
                <a:ea typeface="+mn-lt"/>
                <a:cs typeface="+mn-lt"/>
                <a:hlinkClick r:id="rId3"/>
              </a:rPr>
              <a:t>https://artfever.uk/products/rb392-wooden-plank-effect-printed-photo-picture-roller-blind</a:t>
            </a:r>
            <a:r>
              <a:rPr lang="en-GB" sz="1200" dirty="0">
                <a:ea typeface="+mn-lt"/>
                <a:cs typeface="+mn-lt"/>
              </a:rPr>
              <a:t> (Accessed on: Janu 13th 2021) </a:t>
            </a:r>
          </a:p>
          <a:p>
            <a:r>
              <a:rPr lang="en-GB" sz="1200" dirty="0"/>
              <a:t>Sprouts (2020) </a:t>
            </a:r>
            <a:r>
              <a:rPr lang="en-GB" sz="1200" i="1" dirty="0"/>
              <a:t>Vygotsky's cognitive development through social relationships </a:t>
            </a:r>
            <a:r>
              <a:rPr lang="en-GB" sz="1200" dirty="0"/>
              <a:t>[Video] Available at: </a:t>
            </a:r>
            <a:r>
              <a:rPr lang="en-GB" sz="1200" dirty="0">
                <a:ea typeface="+mn-lt"/>
                <a:cs typeface="+mn-lt"/>
                <a:hlinkClick r:id="rId4"/>
              </a:rPr>
              <a:t>https://www.youtube.com/watch?v=8I2hrSRbmHE</a:t>
            </a:r>
            <a:r>
              <a:rPr lang="en-GB" sz="1200" dirty="0">
                <a:ea typeface="+mn-lt"/>
                <a:cs typeface="+mn-lt"/>
              </a:rPr>
              <a:t> (Accessed on 13th Jan 2021)</a:t>
            </a:r>
          </a:p>
          <a:p>
            <a:r>
              <a:rPr lang="en-GB" sz="1200" dirty="0"/>
              <a:t>Davidson Films Inc (2010) </a:t>
            </a:r>
            <a:r>
              <a:rPr lang="en-GB" sz="1200" i="1" dirty="0"/>
              <a:t>John Dewey's Theories on Education and Learning : An Introduction to his Life and Work. </a:t>
            </a:r>
            <a:r>
              <a:rPr lang="en-GB" sz="1200" dirty="0"/>
              <a:t>[Video] Available at: </a:t>
            </a:r>
            <a:r>
              <a:rPr lang="en-GB" sz="1200" dirty="0">
                <a:ea typeface="+mn-lt"/>
                <a:cs typeface="+mn-lt"/>
                <a:hlinkClick r:id="rId5"/>
              </a:rPr>
              <a:t>https://www.youtube.com/watch?v=SGjSMqwlP3E</a:t>
            </a:r>
            <a:r>
              <a:rPr lang="en-GB" sz="1200" dirty="0">
                <a:ea typeface="+mn-lt"/>
                <a:cs typeface="+mn-lt"/>
              </a:rPr>
              <a:t> (Accessed 13th Jan 2021) </a:t>
            </a:r>
            <a:endParaRPr lang="en-GB" sz="1200" dirty="0"/>
          </a:p>
          <a:p>
            <a:r>
              <a:rPr lang="en-GB" sz="1200" dirty="0"/>
              <a:t>Rose, M (2016) </a:t>
            </a:r>
            <a:r>
              <a:rPr lang="en-GB" sz="1200" i="1" dirty="0"/>
              <a:t>John Dewey &amp; The 'Quest for Certainty' </a:t>
            </a:r>
            <a:r>
              <a:rPr lang="en-GB" sz="1200" dirty="0"/>
              <a:t>[Image] Available at: </a:t>
            </a:r>
            <a:r>
              <a:rPr lang="en-GB" sz="1200" dirty="0">
                <a:ea typeface="+mn-lt"/>
                <a:cs typeface="+mn-lt"/>
                <a:hlinkClick r:id="rId6"/>
              </a:rPr>
              <a:t>https://ourpolitics.net/john-dewey-the-quest-for-certainty/</a:t>
            </a:r>
            <a:r>
              <a:rPr lang="en-GB" sz="1200" dirty="0">
                <a:ea typeface="+mn-lt"/>
                <a:cs typeface="+mn-lt"/>
              </a:rPr>
              <a:t> (Accessed Jan 13th 2021) </a:t>
            </a:r>
          </a:p>
          <a:p>
            <a:r>
              <a:rPr lang="en-GB" sz="1200" dirty="0"/>
              <a:t>Shutterstock (2003) Old wooden board [Image] Available at: </a:t>
            </a:r>
            <a:r>
              <a:rPr lang="en-GB" sz="1200" dirty="0">
                <a:ea typeface="+mn-lt"/>
                <a:cs typeface="+mn-lt"/>
                <a:hlinkClick r:id="rId7"/>
              </a:rPr>
              <a:t>https://www.shutterstock.com/image-photo/old-wooden-board-isolated-on-white-1171260835</a:t>
            </a:r>
            <a:r>
              <a:rPr lang="en-GB" sz="1200" dirty="0">
                <a:ea typeface="+mn-lt"/>
                <a:cs typeface="+mn-lt"/>
              </a:rPr>
              <a:t> (Accessed Jan 13th 2021) </a:t>
            </a:r>
          </a:p>
          <a:p>
            <a:r>
              <a:rPr lang="en-GB" sz="1200" dirty="0">
                <a:ea typeface="+mn-lt"/>
                <a:cs typeface="+mn-lt"/>
              </a:rPr>
              <a:t>Decorating Centre Online [Image] Available at: </a:t>
            </a:r>
            <a:r>
              <a:rPr lang="en-GB" sz="1200" dirty="0">
                <a:ea typeface="+mn-lt"/>
                <a:cs typeface="+mn-lt"/>
                <a:hlinkClick r:id="rId8"/>
              </a:rPr>
              <a:t>https://www.decoratingcentreonline.co.uk/gran-deco-vintage-brick-wallpaper-red.html</a:t>
            </a:r>
            <a:r>
              <a:rPr lang="en-GB" sz="1200" dirty="0">
                <a:ea typeface="+mn-lt"/>
                <a:cs typeface="+mn-lt"/>
              </a:rPr>
              <a:t> (Accessed Jan 13th 2021) </a:t>
            </a:r>
          </a:p>
          <a:p>
            <a:r>
              <a:rPr lang="en-GB" sz="1200" dirty="0">
                <a:ea typeface="+mn-lt"/>
                <a:cs typeface="+mn-lt"/>
              </a:rPr>
              <a:t>Wikipedia (2020) [Image] Available at: </a:t>
            </a:r>
            <a:r>
              <a:rPr lang="en-GB" sz="1200" dirty="0">
                <a:ea typeface="+mn-lt"/>
                <a:cs typeface="+mn-lt"/>
                <a:hlinkClick r:id="rId9"/>
              </a:rPr>
              <a:t>https://ast.wikipedia.org/wiki/Lev_Vygotski</a:t>
            </a:r>
            <a:r>
              <a:rPr lang="en-GB" sz="1200" dirty="0">
                <a:ea typeface="+mn-lt"/>
                <a:cs typeface="+mn-lt"/>
              </a:rPr>
              <a:t> (Accessed Jan 13th 2021) </a:t>
            </a:r>
          </a:p>
          <a:p>
            <a:r>
              <a:rPr lang="en-GB" sz="1200" dirty="0">
                <a:ea typeface="+mn-lt"/>
                <a:cs typeface="+mn-lt"/>
              </a:rPr>
              <a:t>Wikipedia (2021) [Image] Available at: </a:t>
            </a:r>
            <a:r>
              <a:rPr lang="en-GB" sz="1200" dirty="0">
                <a:ea typeface="+mn-lt"/>
                <a:cs typeface="+mn-lt"/>
                <a:hlinkClick r:id="rId10"/>
              </a:rPr>
              <a:t>https://en.wikipedia.org/wiki/John_Dewey</a:t>
            </a:r>
            <a:r>
              <a:rPr lang="en-GB" sz="1200" dirty="0">
                <a:ea typeface="+mn-lt"/>
                <a:cs typeface="+mn-lt"/>
              </a:rPr>
              <a:t> (Accessed Jan 13th 2021) </a:t>
            </a:r>
          </a:p>
          <a:p>
            <a:r>
              <a:rPr lang="en-GB" sz="1200" dirty="0">
                <a:ea typeface="+mn-lt"/>
                <a:cs typeface="+mn-lt"/>
              </a:rPr>
              <a:t>Pixabay [Image] Available at: </a:t>
            </a:r>
            <a:r>
              <a:rPr lang="en-GB" sz="1200" dirty="0">
                <a:ea typeface="+mn-lt"/>
                <a:cs typeface="+mn-lt"/>
                <a:hlinkClick r:id="rId11"/>
              </a:rPr>
              <a:t>https://pixabay.com/photos/wooden-surface-texture-old-dry-820037/</a:t>
            </a:r>
            <a:r>
              <a:rPr lang="en-GB" sz="1200" dirty="0">
                <a:ea typeface="+mn-lt"/>
                <a:cs typeface="+mn-lt"/>
              </a:rPr>
              <a:t> (Accessed Jan 13th 2021) </a:t>
            </a:r>
          </a:p>
          <a:p>
            <a:r>
              <a:rPr lang="en-GB" sz="1200" dirty="0">
                <a:ea typeface="+mn-lt"/>
                <a:cs typeface="+mn-lt"/>
              </a:rPr>
              <a:t>Clipart Library (2016) [Image] Available at: </a:t>
            </a:r>
            <a:r>
              <a:rPr lang="en-GB" sz="1200" dirty="0">
                <a:ea typeface="+mn-lt"/>
                <a:cs typeface="+mn-lt"/>
                <a:hlinkClick r:id="rId12"/>
              </a:rPr>
              <a:t>http://clipart-library.com/clip-art/notepad-transparent-background-6.htm</a:t>
            </a:r>
            <a:r>
              <a:rPr lang="en-GB" sz="1200" dirty="0">
                <a:ea typeface="+mn-lt"/>
                <a:cs typeface="+mn-lt"/>
              </a:rPr>
              <a:t> (Accessed Jan 13th 2021) </a:t>
            </a:r>
          </a:p>
          <a:p>
            <a:r>
              <a:rPr lang="en-GB" sz="1200" dirty="0">
                <a:ea typeface="+mn-lt"/>
                <a:cs typeface="+mn-lt"/>
              </a:rPr>
              <a:t>Vygotsky,L.S. (1987) Thinking and Speech </a:t>
            </a:r>
            <a:r>
              <a:rPr lang="en-GB" sz="1200" i="1" dirty="0">
                <a:ea typeface="+mn-lt"/>
                <a:cs typeface="+mn-lt"/>
              </a:rPr>
              <a:t>Collected Works </a:t>
            </a:r>
            <a:r>
              <a:rPr lang="en-GB" sz="1200" dirty="0">
                <a:ea typeface="+mn-lt"/>
                <a:cs typeface="+mn-lt"/>
              </a:rPr>
              <a:t>(Vol.1, pp. 39-285) R. Reiber &amp; A. Carton, eds.; N. Minick, Trans.). New York: Plenum</a:t>
            </a:r>
          </a:p>
          <a:p>
            <a:r>
              <a:rPr lang="en-GB" sz="1200">
                <a:ea typeface="+mn-lt"/>
                <a:cs typeface="+mn-lt"/>
              </a:rPr>
              <a:t>This Grandma is fun (2021) Senory weather bottles [image] Available at: </a:t>
            </a:r>
            <a:r>
              <a:rPr lang="en-GB" sz="1200" dirty="0">
                <a:ea typeface="+mn-lt"/>
                <a:cs typeface="+mn-lt"/>
                <a:hlinkClick r:id="rId13"/>
              </a:rPr>
              <a:t>https://www.thisgrandmaisfun.com/sensory-activities-kids-autism/</a:t>
            </a:r>
            <a:r>
              <a:rPr lang="en-GB" sz="1200">
                <a:ea typeface="+mn-lt"/>
                <a:cs typeface="+mn-lt"/>
              </a:rPr>
              <a:t> (Accessed 14th Jan 2021)</a:t>
            </a:r>
          </a:p>
          <a:p>
            <a:r>
              <a:rPr lang="en-GB" sz="1200" dirty="0">
                <a:ea typeface="+mn-lt"/>
                <a:cs typeface="+mn-lt"/>
              </a:rPr>
              <a:t>Early years resources (est 1992) Numicon Numbers [image] Available at: </a:t>
            </a:r>
            <a:r>
              <a:rPr lang="en-GB" sz="1200" dirty="0">
                <a:ea typeface="+mn-lt"/>
                <a:cs typeface="+mn-lt"/>
                <a:hlinkClick r:id="rId14"/>
              </a:rPr>
              <a:t>https://www.earlyyearsresources.co.uk/eyfs-maths-c1931/numicon-c1938/numicon-shapes-1-10-p83256</a:t>
            </a:r>
            <a:r>
              <a:rPr lang="en-GB" sz="1200">
                <a:ea typeface="+mn-lt"/>
                <a:cs typeface="+mn-lt"/>
              </a:rPr>
              <a:t> (Accessed Jan 14th 2021)</a:t>
            </a:r>
            <a:endParaRPr lang="en-GB" sz="1200" dirty="0">
              <a:ea typeface="+mn-lt"/>
              <a:cs typeface="+mn-lt"/>
            </a:endParaRPr>
          </a:p>
          <a:p>
            <a:r>
              <a:rPr lang="en-GB" sz="1200">
                <a:ea typeface="+mn-lt"/>
                <a:cs typeface="+mn-lt"/>
              </a:rPr>
              <a:t>Game on Family (2021) Hopscotch [image] Available at: </a:t>
            </a:r>
            <a:r>
              <a:rPr lang="en-GB" sz="1200" dirty="0">
                <a:ea typeface="+mn-lt"/>
                <a:cs typeface="+mn-lt"/>
                <a:hlinkClick r:id="rId15"/>
              </a:rPr>
              <a:t>https://gameonfamily.com/how-to-play-hopscotch/</a:t>
            </a:r>
            <a:r>
              <a:rPr lang="en-GB" sz="1200">
                <a:ea typeface="+mn-lt"/>
                <a:cs typeface="+mn-lt"/>
              </a:rPr>
              <a:t> (Accessed 14th Jan 2021) </a:t>
            </a:r>
            <a:endParaRPr lang="en-GB" sz="1200" dirty="0">
              <a:ea typeface="+mn-lt"/>
              <a:cs typeface="+mn-lt"/>
            </a:endParaRPr>
          </a:p>
          <a:p>
            <a:r>
              <a:rPr lang="en-GB" sz="1200">
                <a:ea typeface="+mn-lt"/>
                <a:cs typeface="+mn-lt"/>
              </a:rPr>
              <a:t>Welsh Government (2020) Supporting Learner Progression: Assessment guidance Welsh Curriculum. Available at: </a:t>
            </a:r>
            <a:r>
              <a:rPr lang="en-GB" sz="1200" dirty="0">
                <a:ea typeface="+mn-lt"/>
                <a:cs typeface="+mn-lt"/>
                <a:hlinkClick r:id="rId16"/>
              </a:rPr>
              <a:t>https://hwb.gov.wales/curriculum-for-wales/supporting-learner-progression-assessment-guidance/</a:t>
            </a:r>
            <a:r>
              <a:rPr lang="en-GB" sz="1200">
                <a:ea typeface="+mn-lt"/>
                <a:cs typeface="+mn-lt"/>
              </a:rPr>
              <a:t> (Accessed 14th Jan 2021) </a:t>
            </a:r>
            <a:endParaRPr lang="en-GB" sz="1200" dirty="0">
              <a:ea typeface="+mn-lt"/>
              <a:cs typeface="+mn-lt"/>
            </a:endParaRPr>
          </a:p>
          <a:p>
            <a:r>
              <a:rPr lang="en-GB" sz="1200" dirty="0">
                <a:ea typeface="+mn-lt"/>
                <a:cs typeface="+mn-lt"/>
              </a:rPr>
              <a:t>Dreamstime (2020) Colourful paint splatter boarder [image] Available at: </a:t>
            </a:r>
            <a:r>
              <a:rPr lang="en-GB" sz="1200" dirty="0">
                <a:ea typeface="+mn-lt"/>
                <a:cs typeface="+mn-lt"/>
                <a:hlinkClick r:id="rId17"/>
              </a:rPr>
              <a:t>https://www.dreamstime.com/stock-illustration-colorful-paint-splatter-border-around-white-copyspace-image90880264</a:t>
            </a:r>
            <a:r>
              <a:rPr lang="en-GB" sz="1200">
                <a:ea typeface="+mn-lt"/>
                <a:cs typeface="+mn-lt"/>
              </a:rPr>
              <a:t> (Accessed 14th Jan 2021) </a:t>
            </a:r>
            <a:endParaRPr lang="en-GB" sz="1200" dirty="0">
              <a:ea typeface="+mn-lt"/>
              <a:cs typeface="+mn-lt"/>
            </a:endParaRPr>
          </a:p>
          <a:p>
            <a:r>
              <a:rPr lang="en-GB" sz="1200">
                <a:ea typeface="+mn-lt"/>
                <a:cs typeface="+mn-lt"/>
              </a:rPr>
              <a:t>Clipartbest (2013) Puzzle Piece [image] Available at: </a:t>
            </a:r>
            <a:r>
              <a:rPr lang="en-GB" sz="1200" dirty="0">
                <a:ea typeface="+mn-lt"/>
                <a:cs typeface="+mn-lt"/>
                <a:hlinkClick r:id="rId18"/>
              </a:rPr>
              <a:t>http://www.clipartbest.com/autism-puzzle-piece</a:t>
            </a:r>
            <a:r>
              <a:rPr lang="en-GB" sz="1200">
                <a:ea typeface="+mn-lt"/>
                <a:cs typeface="+mn-lt"/>
              </a:rPr>
              <a:t> (Accessed 14th Jan 2021) </a:t>
            </a:r>
            <a:endParaRPr lang="en-GB" sz="1200" dirty="0">
              <a:ea typeface="+mn-lt"/>
              <a:cs typeface="+mn-lt"/>
            </a:endParaRPr>
          </a:p>
          <a:p>
            <a:r>
              <a:rPr lang="en-GB" sz="1200">
                <a:ea typeface="+mn-lt"/>
                <a:cs typeface="+mn-lt"/>
              </a:rPr>
              <a:t>Parenting Hub (2021) Sensory activities [Image} Available at: </a:t>
            </a:r>
            <a:r>
              <a:rPr lang="en-GB" sz="1200" dirty="0">
                <a:ea typeface="+mn-lt"/>
                <a:cs typeface="+mn-lt"/>
                <a:hlinkClick r:id="rId19"/>
              </a:rPr>
              <a:t>https://parentinghub.co.za/calming-sensory-activities-for-the-classroom/</a:t>
            </a:r>
            <a:r>
              <a:rPr lang="en-GB" sz="1200">
                <a:ea typeface="+mn-lt"/>
                <a:cs typeface="+mn-lt"/>
              </a:rPr>
              <a:t> (Accessed 14th Jan 2021) </a:t>
            </a:r>
            <a:endParaRPr lang="en-GB" sz="1200" dirty="0">
              <a:ea typeface="+mn-lt"/>
              <a:cs typeface="+mn-lt"/>
            </a:endParaRPr>
          </a:p>
          <a:p>
            <a:r>
              <a:rPr lang="en-GB" sz="1200">
                <a:ea typeface="+mn-lt"/>
                <a:cs typeface="+mn-lt"/>
              </a:rPr>
              <a:t>The Clipart Library (2016) Handprint boarder [image] Available at: </a:t>
            </a:r>
            <a:r>
              <a:rPr lang="en-GB" sz="1200" dirty="0">
                <a:ea typeface="+mn-lt"/>
                <a:cs typeface="+mn-lt"/>
                <a:hlinkClick r:id="rId20"/>
              </a:rPr>
              <a:t>http://clipart-library.com/handprint-border-cliparts.html</a:t>
            </a:r>
            <a:r>
              <a:rPr lang="en-GB" sz="1200">
                <a:ea typeface="+mn-lt"/>
                <a:cs typeface="+mn-lt"/>
              </a:rPr>
              <a:t> (Accessed 14th Jan 2021)</a:t>
            </a:r>
            <a:endParaRPr lang="en-GB" sz="1200" dirty="0">
              <a:ea typeface="+mn-lt"/>
              <a:cs typeface="+mn-lt"/>
            </a:endParaRPr>
          </a:p>
          <a:p>
            <a:r>
              <a:rPr lang="en-GB" sz="1200" dirty="0">
                <a:ea typeface="+mn-lt"/>
                <a:cs typeface="+mn-lt"/>
              </a:rPr>
              <a:t>Morti Sport and Play (2021) Inclusive play [image] Available at: </a:t>
            </a:r>
            <a:r>
              <a:rPr lang="en-GB" sz="1200" dirty="0">
                <a:ea typeface="+mn-lt"/>
                <a:cs typeface="+mn-lt"/>
                <a:hlinkClick r:id="rId21"/>
              </a:rPr>
              <a:t>https://www.mortisportandplay.co.uk/design-installation/inclusive-play</a:t>
            </a:r>
            <a:r>
              <a:rPr lang="en-GB" sz="1200">
                <a:ea typeface="+mn-lt"/>
                <a:cs typeface="+mn-lt"/>
              </a:rPr>
              <a:t> (Accessed 14th Jan 2021)</a:t>
            </a:r>
            <a:endParaRPr lang="en-GB" sz="1200" dirty="0">
              <a:ea typeface="+mn-lt"/>
              <a:cs typeface="+mn-lt"/>
            </a:endParaRPr>
          </a:p>
          <a:p>
            <a:r>
              <a:rPr lang="en-GB" sz="1200">
                <a:ea typeface="+mn-lt"/>
                <a:cs typeface="+mn-lt"/>
              </a:rPr>
              <a:t>Dlpng (2016) Circle time clipart [image] Available at: </a:t>
            </a:r>
            <a:r>
              <a:rPr lang="en-GB" sz="1200" dirty="0">
                <a:ea typeface="+mn-lt"/>
                <a:cs typeface="+mn-lt"/>
                <a:hlinkClick r:id="rId22"/>
              </a:rPr>
              <a:t>https://dlpng.com/png/6490271</a:t>
            </a:r>
            <a:r>
              <a:rPr lang="en-GB" sz="1200">
                <a:ea typeface="+mn-lt"/>
                <a:cs typeface="+mn-lt"/>
              </a:rPr>
              <a:t> (Accessed 14th Jan 2021) </a:t>
            </a:r>
            <a:endParaRPr lang="en-GB" sz="1200" dirty="0">
              <a:ea typeface="+mn-lt"/>
              <a:cs typeface="+mn-lt"/>
            </a:endParaRPr>
          </a:p>
          <a:p>
            <a:r>
              <a:rPr lang="en-GB" sz="1200">
                <a:ea typeface="+mn-lt"/>
                <a:cs typeface="+mn-lt"/>
              </a:rPr>
              <a:t>The Rambling Brick (2019) [Blog} Available at: </a:t>
            </a:r>
            <a:r>
              <a:rPr lang="en-GB" sz="1200" dirty="0">
                <a:ea typeface="+mn-lt"/>
                <a:cs typeface="+mn-lt"/>
                <a:hlinkClick r:id="rId23"/>
              </a:rPr>
              <a:t>https://ramblingbrick.com/2019/01/29/anniversary-alert-50-years-of-lego-duplo-bricks/</a:t>
            </a:r>
            <a:r>
              <a:rPr lang="en-GB" sz="1200">
                <a:ea typeface="+mn-lt"/>
                <a:cs typeface="+mn-lt"/>
              </a:rPr>
              <a:t> (Accessed 14th Jan 2021)</a:t>
            </a:r>
            <a:endParaRPr lang="en-GB" sz="1200" dirty="0">
              <a:ea typeface="+mn-lt"/>
              <a:cs typeface="+mn-lt"/>
            </a:endParaRPr>
          </a:p>
          <a:p>
            <a:r>
              <a:rPr lang="en-GB" sz="1200" dirty="0">
                <a:ea typeface="+mn-lt"/>
                <a:cs typeface="+mn-lt"/>
              </a:rPr>
              <a:t>Gov Website (2016)  Guidance Inclusion and Pupil Support Available at: </a:t>
            </a:r>
            <a:r>
              <a:rPr lang="en-GB" sz="1200" dirty="0">
                <a:ea typeface="+mn-lt"/>
                <a:cs typeface="+mn-lt"/>
                <a:hlinkClick r:id="rId24"/>
              </a:rPr>
              <a:t>https://gov.wales/sites/default/files/publications/2018-05/guidance-inclusion-and-pupil-support_0.pdf</a:t>
            </a:r>
            <a:r>
              <a:rPr lang="en-GB" sz="1200">
                <a:ea typeface="+mn-lt"/>
                <a:cs typeface="+mn-lt"/>
              </a:rPr>
              <a:t> (Accessed 14th Jan 2021) </a:t>
            </a:r>
            <a:endParaRPr lang="en-GB" sz="1200" dirty="0">
              <a:ea typeface="+mn-lt"/>
              <a:cs typeface="+mn-lt"/>
            </a:endParaRPr>
          </a:p>
          <a:p>
            <a:r>
              <a:rPr lang="en-GB" sz="1200">
                <a:ea typeface="+mn-lt"/>
                <a:cs typeface="+mn-lt"/>
              </a:rPr>
              <a:t>Educatall (2016) [Image] Available at: </a:t>
            </a:r>
            <a:r>
              <a:rPr lang="en-GB" sz="1200" dirty="0">
                <a:ea typeface="+mn-lt"/>
                <a:cs typeface="+mn-lt"/>
                <a:hlinkClick r:id="rId25"/>
              </a:rPr>
              <a:t>https://www.educatall.com/page/1182/Enjoying-group-activities-with-an-autistic-child.html</a:t>
            </a:r>
            <a:r>
              <a:rPr lang="en-GB" sz="1200">
                <a:ea typeface="+mn-lt"/>
                <a:cs typeface="+mn-lt"/>
              </a:rPr>
              <a:t> (Accessed Jan 14th 2021)</a:t>
            </a:r>
            <a:endParaRPr lang="en-GB" sz="1200" dirty="0">
              <a:ea typeface="+mn-lt"/>
              <a:cs typeface="+mn-lt"/>
            </a:endParaRPr>
          </a:p>
          <a:p>
            <a:r>
              <a:rPr lang="en-GB" sz="1200">
                <a:ea typeface="+mn-lt"/>
                <a:cs typeface="+mn-lt"/>
              </a:rPr>
              <a:t>The Urban Child Instatute (2021) [image] Available at: </a:t>
            </a:r>
            <a:r>
              <a:rPr lang="en-GB" sz="1200" dirty="0">
                <a:ea typeface="+mn-lt"/>
                <a:cs typeface="+mn-lt"/>
                <a:hlinkClick r:id="rId26"/>
              </a:rPr>
              <a:t>http://www.urbanchildinstitute.org/articles/research-to-policy/overviews/peer-relationships-and-play-encourage-healthy-development</a:t>
            </a:r>
            <a:r>
              <a:rPr lang="en-GB" sz="1200">
                <a:ea typeface="+mn-lt"/>
                <a:cs typeface="+mn-lt"/>
              </a:rPr>
              <a:t> (Accessed Jan 14th 2021) </a:t>
            </a:r>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p:txBody>
      </p:sp>
    </p:spTree>
    <p:extLst>
      <p:ext uri="{BB962C8B-B14F-4D97-AF65-F5344CB8AC3E}">
        <p14:creationId xmlns:p14="http://schemas.microsoft.com/office/powerpoint/2010/main" val="3234262760"/>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AccentBoxVTI</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829</cp:revision>
  <dcterms:created xsi:type="dcterms:W3CDTF">2021-01-14T00:14:58Z</dcterms:created>
  <dcterms:modified xsi:type="dcterms:W3CDTF">2021-01-14T22:43:48Z</dcterms:modified>
</cp:coreProperties>
</file>