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71" r:id="rId3"/>
    <p:sldId id="272" r:id="rId4"/>
    <p:sldId id="259" r:id="rId5"/>
    <p:sldId id="261" r:id="rId6"/>
    <p:sldId id="273" r:id="rId7"/>
    <p:sldId id="267" r:id="rId8"/>
    <p:sldId id="268" r:id="rId9"/>
    <p:sldId id="260" r:id="rId10"/>
    <p:sldId id="262" r:id="rId11"/>
    <p:sldId id="263" r:id="rId12"/>
    <p:sldId id="264" r:id="rId13"/>
    <p:sldId id="269" r:id="rId14"/>
    <p:sldId id="265" r:id="rId15"/>
    <p:sldId id="266" r:id="rId16"/>
    <p:sldId id="275" r:id="rId17"/>
    <p:sldId id="276" r:id="rId18"/>
    <p:sldId id="274" r:id="rId19"/>
    <p:sldId id="277" r:id="rId20"/>
    <p:sldId id="279" r:id="rId21"/>
    <p:sldId id="281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31"/>
            <a:ext cx="10363200" cy="147002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3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6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1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350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052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6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178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5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3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88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062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24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418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2973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96752"/>
            <a:ext cx="10972800" cy="648072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916832"/>
            <a:ext cx="5384800" cy="38884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916833"/>
            <a:ext cx="5384800" cy="381642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1788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96752"/>
            <a:ext cx="10972800" cy="504056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853134"/>
            <a:ext cx="5386917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8" indent="0">
              <a:buNone/>
              <a:defRPr sz="20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513241"/>
            <a:ext cx="5386917" cy="329202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73" y="1853134"/>
            <a:ext cx="5389033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178" indent="0">
              <a:buNone/>
              <a:defRPr sz="2000" b="1"/>
            </a:lvl2pPr>
            <a:lvl3pPr marL="914354" indent="0">
              <a:buNone/>
              <a:defRPr sz="1800" b="1"/>
            </a:lvl3pPr>
            <a:lvl4pPr marL="1371532" indent="0">
              <a:buNone/>
              <a:defRPr sz="1600" b="1"/>
            </a:lvl4pPr>
            <a:lvl5pPr marL="1828709" indent="0">
              <a:buNone/>
              <a:defRPr sz="1600" b="1"/>
            </a:lvl5pPr>
            <a:lvl6pPr marL="2285886" indent="0">
              <a:buNone/>
              <a:defRPr sz="1600" b="1"/>
            </a:lvl6pPr>
            <a:lvl7pPr marL="2743062" indent="0">
              <a:buNone/>
              <a:defRPr sz="1600" b="1"/>
            </a:lvl7pPr>
            <a:lvl8pPr marL="3200240" indent="0">
              <a:buNone/>
              <a:defRPr sz="1600" b="1"/>
            </a:lvl8pPr>
            <a:lvl9pPr marL="3657418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73" y="2513241"/>
            <a:ext cx="5389033" cy="329202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4553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9315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10304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1204919"/>
            <a:ext cx="4011084" cy="63991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1204914"/>
            <a:ext cx="6815667" cy="49212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6" y="1844830"/>
            <a:ext cx="4011084" cy="4281339"/>
          </a:xfrm>
        </p:spPr>
        <p:txBody>
          <a:bodyPr/>
          <a:lstStyle>
            <a:lvl1pPr marL="0" indent="0">
              <a:buNone/>
              <a:defRPr sz="1400"/>
            </a:lvl1pPr>
            <a:lvl2pPr marL="457178" indent="0">
              <a:buNone/>
              <a:defRPr sz="1200"/>
            </a:lvl2pPr>
            <a:lvl3pPr marL="914354" indent="0">
              <a:buNone/>
              <a:defRPr sz="1000"/>
            </a:lvl3pPr>
            <a:lvl4pPr marL="1371532" indent="0">
              <a:buNone/>
              <a:defRPr sz="900"/>
            </a:lvl4pPr>
            <a:lvl5pPr marL="1828709" indent="0">
              <a:buNone/>
              <a:defRPr sz="900"/>
            </a:lvl5pPr>
            <a:lvl6pPr marL="2285886" indent="0">
              <a:buNone/>
              <a:defRPr sz="900"/>
            </a:lvl6pPr>
            <a:lvl7pPr marL="2743062" indent="0">
              <a:buNone/>
              <a:defRPr sz="900"/>
            </a:lvl7pPr>
            <a:lvl8pPr marL="3200240" indent="0">
              <a:buNone/>
              <a:defRPr sz="900"/>
            </a:lvl8pPr>
            <a:lvl9pPr marL="3657418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48530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1"/>
            <a:ext cx="73152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1196758"/>
            <a:ext cx="7315200" cy="3530823"/>
          </a:xfrm>
        </p:spPr>
        <p:txBody>
          <a:bodyPr/>
          <a:lstStyle>
            <a:lvl1pPr marL="0" indent="0">
              <a:buNone/>
              <a:defRPr sz="3200"/>
            </a:lvl1pPr>
            <a:lvl2pPr marL="457178" indent="0">
              <a:buNone/>
              <a:defRPr sz="2800"/>
            </a:lvl2pPr>
            <a:lvl3pPr marL="914354" indent="0">
              <a:buNone/>
              <a:defRPr sz="2400"/>
            </a:lvl3pPr>
            <a:lvl4pPr marL="1371532" indent="0">
              <a:buNone/>
              <a:defRPr sz="2000"/>
            </a:lvl4pPr>
            <a:lvl5pPr marL="1828709" indent="0">
              <a:buNone/>
              <a:defRPr sz="2000"/>
            </a:lvl5pPr>
            <a:lvl6pPr marL="2285886" indent="0">
              <a:buNone/>
              <a:defRPr sz="2000"/>
            </a:lvl6pPr>
            <a:lvl7pPr marL="2743062" indent="0">
              <a:buNone/>
              <a:defRPr sz="2000"/>
            </a:lvl7pPr>
            <a:lvl8pPr marL="3200240" indent="0">
              <a:buNone/>
              <a:defRPr sz="2000"/>
            </a:lvl8pPr>
            <a:lvl9pPr marL="3657418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178" indent="0">
              <a:buNone/>
              <a:defRPr sz="1200"/>
            </a:lvl2pPr>
            <a:lvl3pPr marL="914354" indent="0">
              <a:buNone/>
              <a:defRPr sz="1000"/>
            </a:lvl3pPr>
            <a:lvl4pPr marL="1371532" indent="0">
              <a:buNone/>
              <a:defRPr sz="900"/>
            </a:lvl4pPr>
            <a:lvl5pPr marL="1828709" indent="0">
              <a:buNone/>
              <a:defRPr sz="900"/>
            </a:lvl5pPr>
            <a:lvl6pPr marL="2285886" indent="0">
              <a:buNone/>
              <a:defRPr sz="900"/>
            </a:lvl6pPr>
            <a:lvl7pPr marL="2743062" indent="0">
              <a:buNone/>
              <a:defRPr sz="900"/>
            </a:lvl7pPr>
            <a:lvl8pPr marL="3200240" indent="0">
              <a:buNone/>
              <a:defRPr sz="900"/>
            </a:lvl8pPr>
            <a:lvl9pPr marL="3657418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7915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96752"/>
            <a:ext cx="10972800" cy="648072"/>
          </a:xfrm>
        </p:spPr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988845"/>
            <a:ext cx="10972800" cy="367240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08207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1196753"/>
            <a:ext cx="2743200" cy="4536504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196753"/>
            <a:ext cx="8026400" cy="453650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09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6F2F555-E6F7-44CF-9BBB-5B80781EB7C6}" type="datetimeFigureOut">
              <a:rPr lang="en-GB">
                <a:solidFill>
                  <a:prstClr val="black"/>
                </a:solidFill>
              </a:rPr>
              <a:pPr/>
              <a:t>12/11/2019</a:t>
            </a:fld>
            <a:endParaRPr lang="en-GB">
              <a:solidFill>
                <a:prstClr val="black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65600" y="6356356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737600" y="6356356"/>
            <a:ext cx="2844800" cy="365125"/>
          </a:xfrm>
          <a:prstGeom prst="rect">
            <a:avLst/>
          </a:prstGeom>
        </p:spPr>
        <p:txBody>
          <a:bodyPr/>
          <a:lstStyle/>
          <a:p>
            <a:fld id="{D2BAE3BD-2D61-4D5B-9A8F-62CB8C34002D}" type="slidenum">
              <a:rPr lang="en-GB">
                <a:solidFill>
                  <a:prstClr val="black"/>
                </a:solidFill>
              </a:rPr>
              <a:pPr/>
              <a:t>‹#›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8126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 userDrawn="1"/>
        </p:nvSpPr>
        <p:spPr>
          <a:xfrm>
            <a:off x="0" y="-27384"/>
            <a:ext cx="12192000" cy="1224136"/>
          </a:xfrm>
          <a:prstGeom prst="rect">
            <a:avLst/>
          </a:prstGeom>
          <a:solidFill>
            <a:srgbClr val="4B5C6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1196752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2420894"/>
            <a:ext cx="10972800" cy="37052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393" y="5805264"/>
            <a:ext cx="1797635" cy="990104"/>
          </a:xfrm>
          <a:prstGeom prst="rect">
            <a:avLst/>
          </a:prstGeom>
        </p:spPr>
      </p:pic>
      <p:sp>
        <p:nvSpPr>
          <p:cNvPr id="8" name="TextBox 7"/>
          <p:cNvSpPr txBox="1"/>
          <p:nvPr userDrawn="1"/>
        </p:nvSpPr>
        <p:spPr>
          <a:xfrm>
            <a:off x="609606" y="26621"/>
            <a:ext cx="846272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>
                <a:solidFill>
                  <a:prstClr val="white"/>
                </a:solidFill>
                <a:cs typeface="Segoe UI" panose="020B0502040204020203" pitchFamily="34" charset="0"/>
              </a:rPr>
              <a:t>Busnes</a:t>
            </a:r>
            <a:r>
              <a:rPr lang="en-GB" sz="2800" b="1" dirty="0">
                <a:solidFill>
                  <a:prstClr val="white"/>
                </a:solidFill>
                <a:cs typeface="Segoe UI" panose="020B0502040204020203" pitchFamily="34" charset="0"/>
              </a:rPr>
              <a:t> </a:t>
            </a:r>
            <a:r>
              <a:rPr lang="en-GB" sz="2800" b="1" dirty="0" err="1">
                <a:solidFill>
                  <a:prstClr val="white"/>
                </a:solidFill>
                <a:cs typeface="Segoe UI" panose="020B0502040204020203" pitchFamily="34" charset="0"/>
              </a:rPr>
              <a:t>Cymdeithasol</a:t>
            </a:r>
            <a:r>
              <a:rPr lang="en-GB" sz="2800" b="1" dirty="0">
                <a:solidFill>
                  <a:prstClr val="white"/>
                </a:solidFill>
                <a:cs typeface="Segoe UI" panose="020B0502040204020203" pitchFamily="34" charset="0"/>
              </a:rPr>
              <a:t> </a:t>
            </a:r>
            <a:r>
              <a:rPr lang="en-GB" sz="2800" b="1" dirty="0" err="1">
                <a:solidFill>
                  <a:prstClr val="white"/>
                </a:solidFill>
                <a:cs typeface="Segoe UI" panose="020B0502040204020203" pitchFamily="34" charset="0"/>
              </a:rPr>
              <a:t>Cymru</a:t>
            </a:r>
            <a:endParaRPr lang="en-GB" sz="2800" b="1" dirty="0">
              <a:solidFill>
                <a:prstClr val="white"/>
              </a:solidFill>
              <a:cs typeface="Segoe UI" panose="020B0502040204020203" pitchFamily="34" charset="0"/>
            </a:endParaRPr>
          </a:p>
          <a:p>
            <a:r>
              <a:rPr lang="en-GB" sz="2800" b="1" dirty="0">
                <a:solidFill>
                  <a:prstClr val="white"/>
                </a:solidFill>
                <a:cs typeface="Segoe UI" panose="020B0502040204020203" pitchFamily="34" charset="0"/>
              </a:rPr>
              <a:t>Social Business Wales</a:t>
            </a:r>
          </a:p>
          <a:p>
            <a:r>
              <a:rPr lang="en-GB" sz="1000" dirty="0">
                <a:solidFill>
                  <a:prstClr val="white"/>
                </a:solidFill>
                <a:cs typeface="Segoe UI" panose="020B0502040204020203" pitchFamily="34" charset="0"/>
              </a:rPr>
              <a:t>/</a:t>
            </a:r>
            <a:r>
              <a:rPr lang="en-GB" sz="1000" dirty="0" err="1">
                <a:solidFill>
                  <a:prstClr val="white"/>
                </a:solidFill>
                <a:cs typeface="Segoe UI" panose="020B0502040204020203" pitchFamily="34" charset="0"/>
              </a:rPr>
              <a:t>busnescymru.llyw.cymru</a:t>
            </a:r>
            <a:r>
              <a:rPr lang="en-GB" sz="1000" dirty="0">
                <a:solidFill>
                  <a:prstClr val="white"/>
                </a:solidFill>
                <a:cs typeface="Segoe UI" panose="020B0502040204020203" pitchFamily="34" charset="0"/>
              </a:rPr>
              <a:t>/</a:t>
            </a:r>
            <a:r>
              <a:rPr lang="en-GB" sz="1000" dirty="0" err="1">
                <a:solidFill>
                  <a:prstClr val="white"/>
                </a:solidFill>
                <a:cs typeface="Segoe UI" panose="020B0502040204020203" pitchFamily="34" charset="0"/>
              </a:rPr>
              <a:t>busnescymdeithasol</a:t>
            </a:r>
            <a:r>
              <a:rPr lang="en-GB" sz="1000" dirty="0">
                <a:solidFill>
                  <a:prstClr val="white"/>
                </a:solidFill>
                <a:cs typeface="Segoe UI" panose="020B0502040204020203" pitchFamily="34" charset="0"/>
              </a:rPr>
              <a:t>      /</a:t>
            </a:r>
            <a:r>
              <a:rPr lang="en-GB" sz="1000" dirty="0" err="1">
                <a:solidFill>
                  <a:prstClr val="white"/>
                </a:solidFill>
                <a:cs typeface="Segoe UI" panose="020B0502040204020203" pitchFamily="34" charset="0"/>
              </a:rPr>
              <a:t>businesswales.gov.wales</a:t>
            </a:r>
            <a:r>
              <a:rPr lang="en-GB" sz="1000" dirty="0">
                <a:solidFill>
                  <a:prstClr val="white"/>
                </a:solidFill>
                <a:cs typeface="Segoe UI" panose="020B0502040204020203" pitchFamily="34" charset="0"/>
              </a:rPr>
              <a:t>/</a:t>
            </a:r>
            <a:r>
              <a:rPr lang="en-GB" sz="1000" dirty="0" err="1">
                <a:solidFill>
                  <a:prstClr val="white"/>
                </a:solidFill>
                <a:cs typeface="Segoe UI" panose="020B0502040204020203" pitchFamily="34" charset="0"/>
              </a:rPr>
              <a:t>socialbusinesswales</a:t>
            </a:r>
            <a:endParaRPr lang="en-GB" sz="1000" dirty="0">
              <a:solidFill>
                <a:prstClr val="white"/>
              </a:solidFill>
              <a:cs typeface="Segoe UI" panose="020B0502040204020203" pitchFamily="34" charset="0"/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4261" y="5805264"/>
            <a:ext cx="6410915" cy="93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8047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54" rtl="0" eaLnBrk="1" latinLnBrk="0" hangingPunct="1">
        <a:spcBef>
          <a:spcPct val="0"/>
        </a:spcBef>
        <a:buNone/>
        <a:defRPr sz="4400" kern="1200">
          <a:solidFill>
            <a:srgbClr val="C80108"/>
          </a:solidFill>
          <a:latin typeface="+mj-lt"/>
          <a:ea typeface="+mj-ea"/>
          <a:cs typeface="+mj-cs"/>
        </a:defRPr>
      </a:lvl1pPr>
    </p:titleStyle>
    <p:bodyStyle>
      <a:lvl1pPr marL="342882" indent="-342882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13" indent="-285737" algn="l" defTabSz="914354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42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20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98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474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52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29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06" indent="-228589" algn="l" defTabSz="914354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7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54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3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09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86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62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40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18" algn="l" defTabSz="914354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IhDVKRH02k0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eQMhemxPHY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322060"/>
            <a:ext cx="7772400" cy="1470025"/>
          </a:xfrm>
        </p:spPr>
        <p:txBody>
          <a:bodyPr/>
          <a:lstStyle/>
          <a:p>
            <a:r>
              <a:rPr lang="en-GB" b="1" dirty="0" smtClean="0">
                <a:solidFill>
                  <a:srgbClr val="D92333"/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The Only Way Is Ethics</a:t>
            </a:r>
            <a:endParaRPr lang="en-GB" b="1" dirty="0">
              <a:solidFill>
                <a:srgbClr val="D92333"/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041" y="2419722"/>
            <a:ext cx="11789433" cy="996338"/>
          </a:xfrm>
        </p:spPr>
        <p:txBody>
          <a:bodyPr>
            <a:noAutofit/>
          </a:bodyPr>
          <a:lstStyle/>
          <a:p>
            <a:r>
              <a:rPr lang="en-GB" sz="2400" b="1" dirty="0" smtClean="0">
                <a:solidFill>
                  <a:srgbClr val="4B5C69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How social businesses are changing the world</a:t>
            </a:r>
          </a:p>
          <a:p>
            <a:r>
              <a:rPr lang="en-GB" sz="2400" b="1" dirty="0" smtClean="0">
                <a:solidFill>
                  <a:srgbClr val="4B5C69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and why you should probably start one</a:t>
            </a:r>
            <a:endParaRPr lang="en-GB" sz="2400" b="1" dirty="0">
              <a:solidFill>
                <a:srgbClr val="4B5C69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750" y="3665507"/>
            <a:ext cx="47625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3802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800" y="1914407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4B5C69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Martin Downes </a:t>
            </a:r>
            <a:br>
              <a:rPr lang="en-GB" b="1" dirty="0">
                <a:solidFill>
                  <a:srgbClr val="4B5C69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</a:br>
            <a:r>
              <a:rPr lang="en-GB" sz="4000" b="1" dirty="0">
                <a:solidFill>
                  <a:srgbClr val="4B5C69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Social Entrepreneurship Officer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95600" y="3670176"/>
            <a:ext cx="6400800" cy="1343000"/>
          </a:xfrm>
        </p:spPr>
        <p:txBody>
          <a:bodyPr/>
          <a:lstStyle/>
          <a:p>
            <a:endParaRPr lang="en-GB" b="1" dirty="0">
              <a:solidFill>
                <a:srgbClr val="4B5C69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6509" y="3306792"/>
            <a:ext cx="4762500" cy="2590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7686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2" y="1347794"/>
            <a:ext cx="6786407" cy="4054630"/>
          </a:xfrm>
        </p:spPr>
        <p:txBody>
          <a:bodyPr>
            <a:normAutofit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Learning outcomes 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Gain an overview of social enterprise</a:t>
            </a: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Identify and discuss real life examples of social enterprise to deepen your understanding</a:t>
            </a: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Define the values and impact of social enterprise</a:t>
            </a:r>
            <a:endParaRPr lang="en-GB" sz="2800" dirty="0">
              <a:solidFill>
                <a:srgbClr val="D92333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3478" y="1595083"/>
            <a:ext cx="3890513" cy="3931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7684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A30DBAC3-506E-44F2-B2AC-81128451135B}"/>
              </a:ext>
            </a:extLst>
          </p:cNvPr>
          <p:cNvSpPr/>
          <p:nvPr/>
        </p:nvSpPr>
        <p:spPr>
          <a:xfrm>
            <a:off x="2126795" y="2013632"/>
            <a:ext cx="7386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What’s a social business? </a:t>
            </a:r>
            <a:endParaRPr lang="en-GB" sz="48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6610" y="2844629"/>
            <a:ext cx="6477000" cy="3162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1895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3" y="1347794"/>
            <a:ext cx="7257984" cy="4054630"/>
          </a:xfrm>
        </p:spPr>
        <p:txBody>
          <a:bodyPr>
            <a:normAutofit lnSpcReduction="10000"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business? 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business which makes the world a better place</a:t>
            </a:r>
          </a:p>
          <a:p>
            <a:pPr defTabSz="685766">
              <a:defRPr/>
            </a:pPr>
            <a:r>
              <a:rPr lang="en-GB" sz="2800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business </a:t>
            </a: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that creates positive impact, e.g. social, environmental, cultural or economic</a:t>
            </a:r>
          </a:p>
          <a:p>
            <a:pPr defTabSz="685766">
              <a:defRPr/>
            </a:pPr>
            <a:r>
              <a:rPr lang="en-GB" sz="2800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business </a:t>
            </a: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that makes money, it generates income</a:t>
            </a:r>
            <a:endParaRPr lang="en-GB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01797" y="2554497"/>
            <a:ext cx="3409950" cy="2324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4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3" y="1422556"/>
            <a:ext cx="5888899" cy="4054630"/>
          </a:xfrm>
        </p:spPr>
        <p:txBody>
          <a:bodyPr>
            <a:normAutofit fontScale="92500" lnSpcReduction="10000"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business? 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defTabSz="685766">
              <a:defRPr/>
            </a:pP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Typically described as “not for profit”</a:t>
            </a:r>
          </a:p>
          <a:p>
            <a:pPr defTabSz="685766">
              <a:defRPr/>
            </a:pP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But all businesses must be “for profit”</a:t>
            </a:r>
          </a:p>
          <a:p>
            <a:pPr defTabSz="685766">
              <a:defRPr/>
            </a:pPr>
            <a:r>
              <a:rPr lang="en-GB" sz="3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“Not for profit” </a:t>
            </a: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really means </a:t>
            </a:r>
            <a:r>
              <a:rPr lang="en-GB" sz="3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“profit for good” </a:t>
            </a: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 </a:t>
            </a:r>
            <a:r>
              <a:rPr lang="en-GB" sz="3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“profit for purpose”</a:t>
            </a:r>
            <a:endParaRPr lang="en-GB" sz="3000" b="1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7692" y="2611737"/>
            <a:ext cx="5153205" cy="2362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388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2420894"/>
            <a:ext cx="5992483" cy="34393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A social enterprise is a business with </a:t>
            </a:r>
            <a:r>
              <a:rPr lang="en-GB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primarily social objectives </a:t>
            </a: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whose </a:t>
            </a:r>
            <a:r>
              <a:rPr lang="en-GB" sz="2400" b="1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surpluses are principally reinvested in the business or in the community</a:t>
            </a: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, rather than being driven by the need to maximise profit for shareholders and owners. </a:t>
            </a:r>
          </a:p>
          <a:p>
            <a:pPr marL="0" indent="0">
              <a:buNone/>
            </a:pPr>
            <a:endParaRPr lang="en-GB" sz="2400" dirty="0" smtClean="0">
              <a:solidFill>
                <a:schemeClr val="tx1">
                  <a:lumMod val="65000"/>
                  <a:lumOff val="35000"/>
                </a:schemeClr>
              </a:solidFill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(Welsh </a:t>
            </a:r>
            <a:r>
              <a:rPr lang="en-GB" sz="2400" dirty="0" err="1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Gov</a:t>
            </a:r>
            <a:r>
              <a:rPr lang="en-GB" sz="24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Segoe UI" panose="020B0502040204020203" pitchFamily="34" charset="0"/>
                <a:cs typeface="Segoe UI" panose="020B0502040204020203" pitchFamily="34" charset="0"/>
              </a:rPr>
              <a:t> Social Enterprise Action Plan 2009)</a:t>
            </a:r>
            <a:endParaRPr lang="en-GB" sz="2400" dirty="0">
              <a:latin typeface="Segoe UI" panose="020B0502040204020203" pitchFamily="34" charset="0"/>
              <a:cs typeface="Segoe UI" panose="020B0502040204020203" pitchFamily="34" charset="0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What’s a social business?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11992" y="2557193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776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0808" y="1502217"/>
            <a:ext cx="671135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defRPr/>
            </a:pPr>
            <a:r>
              <a:rPr lang="en-GB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business with </a:t>
            </a:r>
            <a:r>
              <a:rPr lang="en-GB" sz="2400" b="1" dirty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primarily social objectives. Profit is mostly reinvested in the business or in the community</a:t>
            </a:r>
            <a:r>
              <a:rPr lang="en-GB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rather than maximising profit for shareholders and owners. Social enterprises also compete in the marketplace and need to be well run to </a:t>
            </a:r>
            <a:r>
              <a:rPr lang="en-GB" sz="2400" b="1" dirty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make money and achieve their social aims</a:t>
            </a:r>
            <a:r>
              <a:rPr lang="en-GB" sz="2400" dirty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They can vary from small community owned village shops to large organisations delivering public services</a:t>
            </a:r>
            <a:r>
              <a:rPr lang="en-GB" sz="2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defRPr/>
            </a:pPr>
            <a:endParaRPr lang="en-GB" sz="2400" dirty="0">
              <a:solidFill>
                <a:prstClr val="black">
                  <a:lumMod val="65000"/>
                  <a:lumOff val="3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defRPr/>
            </a:pPr>
            <a:r>
              <a:rPr lang="en-GB" sz="2400" dirty="0" smtClean="0">
                <a:solidFill>
                  <a:prstClr val="black">
                    <a:lumMod val="65000"/>
                    <a:lumOff val="35000"/>
                  </a:prst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(Welsh Gov. Social Services &amp; Wellbeing Act 2014)</a:t>
            </a:r>
            <a:endParaRPr lang="en-GB" sz="2400" dirty="0">
              <a:solidFill>
                <a:prstClr val="black">
                  <a:lumMod val="65000"/>
                  <a:lumOff val="35000"/>
                </a:prst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8834" y="2226782"/>
            <a:ext cx="4743450" cy="2657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56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A30DBAC3-506E-44F2-B2AC-81128451135B}"/>
              </a:ext>
            </a:extLst>
          </p:cNvPr>
          <p:cNvSpPr/>
          <p:nvPr/>
        </p:nvSpPr>
        <p:spPr>
          <a:xfrm>
            <a:off x="569343" y="2657738"/>
            <a:ext cx="5768197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How could you turn this into a social business? </a:t>
            </a:r>
            <a:endParaRPr lang="en-GB" sz="480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5753" y="2657738"/>
            <a:ext cx="4143375" cy="2381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908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82D78D-3369-4F37-9069-A0444483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1804" y="1343612"/>
            <a:ext cx="10422294" cy="4782555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</a:t>
            </a: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0" indent="0">
              <a:buNone/>
            </a:pPr>
            <a:endParaRPr lang="en-GB" sz="2800" b="1" dirty="0">
              <a:solidFill>
                <a:schemeClr val="tx2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Some </a:t>
            </a:r>
            <a:r>
              <a:rPr lang="en-GB" sz="28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create jobs or opportunities </a:t>
            </a: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people who wouldn’t otherwise have them.</a:t>
            </a: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539C211F-1739-48E1-AA40-7DDA3A0EB3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771" y="3661733"/>
            <a:ext cx="2487384" cy="193259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C832AF8-34E8-482C-AC9F-45D9B8003A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743" y="3661733"/>
            <a:ext cx="3310415" cy="18594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8778895E-684A-42D2-AC7A-60E8CD7CB45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98026" y="3661733"/>
            <a:ext cx="2435291" cy="1729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247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82D78D-3369-4F37-9069-A0444483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127" y="1343612"/>
            <a:ext cx="10403632" cy="4782555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</a:t>
            </a: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0" indent="0">
              <a:buNone/>
            </a:pPr>
            <a:endParaRPr lang="en-GB" sz="2400" b="1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Some </a:t>
            </a:r>
            <a:r>
              <a:rPr lang="en-GB" sz="24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create products or services </a:t>
            </a: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for people who wouldn’t otherwise have them – they </a:t>
            </a:r>
            <a:r>
              <a:rPr lang="en-GB" sz="24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fill gaps </a:t>
            </a: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in health, social care, or youth work.</a:t>
            </a: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3E122FC3-E3C9-485A-9BA7-FCAFAE350F7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612" y="3429000"/>
            <a:ext cx="2767824" cy="187773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="" xmlns:a16="http://schemas.microsoft.com/office/drawing/2014/main" id="{8B56CFD7-A405-4A8B-818E-4E7D0A9392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1002" y="3518923"/>
            <a:ext cx="2139881" cy="213988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14BD6B77-A3A7-49CA-AC5E-0D4FDAB1BC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08566" y="3429000"/>
            <a:ext cx="2694667" cy="211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2552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82D78D-3369-4F37-9069-A0444483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7117" y="1343612"/>
            <a:ext cx="10562253" cy="4782555"/>
          </a:xfrm>
        </p:spPr>
        <p:txBody>
          <a:bodyPr/>
          <a:lstStyle/>
          <a:p>
            <a:pPr marL="0" indent="0">
              <a:buNone/>
            </a:pPr>
            <a:r>
              <a:rPr lang="en-GB" sz="3600" b="1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</a:t>
            </a:r>
            <a:r>
              <a:rPr lang="en-GB" sz="36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0" indent="0">
              <a:buNone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400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Some </a:t>
            </a:r>
            <a:r>
              <a:rPr lang="en-GB" sz="24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give away products or services</a:t>
            </a: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 to people in need. </a:t>
            </a:r>
            <a:r>
              <a:rPr lang="en-GB" sz="2400" dirty="0" smtClean="0">
                <a:solidFill>
                  <a:srgbClr val="C00000"/>
                </a:solidFill>
                <a:cs typeface="Arial" panose="020B0604020202020204" pitchFamily="34" charset="0"/>
              </a:rPr>
              <a:t> </a:t>
            </a:r>
            <a:endParaRPr lang="en-GB" sz="24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F7CA1C20-9C85-44A1-9878-493CA7CBB2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17" y="2936671"/>
            <a:ext cx="2664183" cy="26641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9B3C2A84-CA1D-4CAA-AD7E-CB4C7950396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52111" y="3055488"/>
            <a:ext cx="3298223" cy="264589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ACE83E4A-1217-42F9-B41C-9D2DF8B7EEF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1145" y="3319637"/>
            <a:ext cx="3298223" cy="2194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4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hDVKRH02k0"/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88998" y="1296476"/>
            <a:ext cx="7945116" cy="4454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27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82D78D-3369-4F37-9069-A0444483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710" y="1343612"/>
            <a:ext cx="10916817" cy="4782555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</a:t>
            </a: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0" indent="0">
              <a:buNone/>
            </a:pPr>
            <a:endParaRPr lang="en-GB" sz="40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400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Some </a:t>
            </a: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recycle or upcycle items and </a:t>
            </a:r>
            <a:r>
              <a:rPr lang="en-GB" sz="24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turn waste into value</a:t>
            </a:r>
            <a:endParaRPr lang="en-GB" sz="2400" b="1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2" descr="Image result for too good to waste">
            <a:extLst>
              <a:ext uri="{FF2B5EF4-FFF2-40B4-BE49-F238E27FC236}">
                <a16:creationId xmlns="" xmlns:a16="http://schemas.microsoft.com/office/drawing/2014/main" id="{5D694FF2-9B1B-439B-8B21-0681784565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473" y="3969595"/>
            <a:ext cx="3295651" cy="13906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>
            <a:extLst>
              <a:ext uri="{FF2B5EF4-FFF2-40B4-BE49-F238E27FC236}">
                <a16:creationId xmlns="" xmlns:a16="http://schemas.microsoft.com/office/drawing/2014/main" id="{6E31AAFD-1CE2-4BE0-8280-F37941A44DB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9619" y="3969595"/>
            <a:ext cx="3822523" cy="106689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="" xmlns:a16="http://schemas.microsoft.com/office/drawing/2014/main" id="{E1A167FC-E870-4A85-B665-08421C31202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35425" y="2831916"/>
            <a:ext cx="2011855" cy="268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201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B382D78D-3369-4F37-9069-A04444838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73" y="1343612"/>
            <a:ext cx="10954139" cy="4782555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</a:t>
            </a: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?</a:t>
            </a:r>
          </a:p>
          <a:p>
            <a:pPr marL="0" indent="0">
              <a:buNone/>
            </a:pPr>
            <a:endParaRPr lang="en-GB" sz="36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  <a:defRPr/>
            </a:pP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Others </a:t>
            </a:r>
            <a:r>
              <a:rPr lang="en-GB" sz="24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disrupt the status quo </a:t>
            </a:r>
            <a:r>
              <a:rPr lang="en-GB" sz="24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or make business ownership fairer or offer services and solutions to the social sector</a:t>
            </a:r>
            <a:endParaRPr lang="en-GB" sz="24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D6EA5DFD-DF01-4579-A375-FDEA1BD49E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98" y="3429000"/>
            <a:ext cx="2139881" cy="213988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5DE09FBB-246E-42B0-843D-49692D6B02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511" y="3429000"/>
            <a:ext cx="2792211" cy="156680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="" xmlns:a16="http://schemas.microsoft.com/office/drawing/2014/main" id="{AA54EF60-2BCF-4C14-B176-9FDA559B4C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05531" y="2977862"/>
            <a:ext cx="2792211" cy="2469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611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793" y="1422556"/>
            <a:ext cx="5888899" cy="4054630"/>
          </a:xfrm>
        </p:spPr>
        <p:txBody>
          <a:bodyPr>
            <a:normAutofit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business? 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defTabSz="685766">
              <a:defRPr/>
            </a:pP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Social and business aims</a:t>
            </a:r>
          </a:p>
          <a:p>
            <a:pPr defTabSz="685766">
              <a:defRPr/>
            </a:pP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How do you measure social impact?</a:t>
            </a:r>
          </a:p>
          <a:p>
            <a:pPr defTabSz="685766">
              <a:defRPr/>
            </a:pPr>
            <a:r>
              <a:rPr lang="en-GB" sz="30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Theory of Change</a:t>
            </a:r>
            <a:endParaRPr lang="en-GB" sz="30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9928" y="2800661"/>
            <a:ext cx="4762500" cy="267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8788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A30DBAC3-506E-44F2-B2AC-81128451135B}"/>
              </a:ext>
            </a:extLst>
          </p:cNvPr>
          <p:cNvSpPr/>
          <p:nvPr/>
        </p:nvSpPr>
        <p:spPr>
          <a:xfrm>
            <a:off x="2126795" y="2013632"/>
            <a:ext cx="7386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en-GB" sz="480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2344"/>
            <a:ext cx="12365182" cy="692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524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3eQMhemxPH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369142" y="1187245"/>
            <a:ext cx="9144000" cy="4645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7494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A30DBAC3-506E-44F2-B2AC-81128451135B}"/>
              </a:ext>
            </a:extLst>
          </p:cNvPr>
          <p:cNvSpPr/>
          <p:nvPr/>
        </p:nvSpPr>
        <p:spPr>
          <a:xfrm>
            <a:off x="2126795" y="2013632"/>
            <a:ext cx="738632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800" b="1" dirty="0" smtClean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 </a:t>
            </a:r>
            <a:endParaRPr lang="en-GB" sz="4800" dirty="0">
              <a:solidFill>
                <a:prstClr val="black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62344"/>
            <a:ext cx="12365182" cy="6920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05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3" y="1347794"/>
            <a:ext cx="5660005" cy="4054630"/>
          </a:xfrm>
        </p:spPr>
        <p:txBody>
          <a:bodyPr>
            <a:normAutofit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What’s a social business? 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marL="0" indent="0" defTabSz="685766">
              <a:buNone/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Social businesses find sustainable business solutions to tackle social problems</a:t>
            </a:r>
            <a:endParaRPr lang="en-GB" sz="2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637" y="2830674"/>
            <a:ext cx="4572000" cy="2571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499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="" xmlns:a16="http://schemas.microsoft.com/office/drawing/2014/main" id="{405BA108-547E-4519-98A5-5747077F22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813" y="1347794"/>
            <a:ext cx="6475855" cy="4054630"/>
          </a:xfrm>
        </p:spPr>
        <p:txBody>
          <a:bodyPr>
            <a:normAutofit fontScale="92500" lnSpcReduction="10000"/>
          </a:bodyPr>
          <a:lstStyle/>
          <a:p>
            <a:pPr marL="0" indent="0" defTabSz="685766">
              <a:buNone/>
            </a:pPr>
            <a:r>
              <a:rPr lang="en-GB" sz="4000" b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The Triple Bottom Line</a:t>
            </a:r>
            <a:endParaRPr lang="en-US" sz="4000" b="1" dirty="0">
              <a:solidFill>
                <a:srgbClr val="C00000"/>
              </a:solidFill>
              <a:latin typeface="+mj-lt"/>
              <a:ea typeface="Arial" charset="0"/>
              <a:cs typeface="Arial" panose="020B0604020202020204" pitchFamily="34" charset="0"/>
            </a:endParaRPr>
          </a:p>
          <a:p>
            <a:pPr defTabSz="685766">
              <a:defRPr/>
            </a:pPr>
            <a:endParaRPr lang="en-GB" sz="2800" dirty="0">
              <a:solidFill>
                <a:srgbClr val="C00000"/>
              </a:solidFill>
              <a:cs typeface="Arial" panose="020B0604020202020204" pitchFamily="34" charset="0"/>
            </a:endParaRP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A concept proposed by John Elkington in 1994</a:t>
            </a:r>
          </a:p>
          <a:p>
            <a:pPr defTabSz="685766">
              <a:defRPr/>
            </a:pP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“The triple bottom line (TBL) consists of three Ps: profit, people, and planet. It aims to measure the financial, social and environmental performance of the corporation over a period of time.” (</a:t>
            </a:r>
            <a:r>
              <a:rPr lang="en-GB" sz="2800" i="1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The Economist</a:t>
            </a:r>
            <a:r>
              <a:rPr lang="en-GB" sz="2800" dirty="0" smtClean="0">
                <a:solidFill>
                  <a:srgbClr val="D92333"/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)</a:t>
            </a:r>
            <a:endParaRPr lang="en-GB" sz="2800" dirty="0" smtClean="0">
              <a:solidFill>
                <a:srgbClr val="D92333"/>
              </a:solidFill>
              <a:latin typeface="Segoe UI" panose="020B0502040204020203" pitchFamily="34" charset="0"/>
              <a:ea typeface="Segoe UI" panose="020B0502040204020203" pitchFamily="34" charset="0"/>
              <a:cs typeface="Segoe UI" panose="020B0502040204020203" pitchFamily="34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5805" y="2527360"/>
            <a:ext cx="4572000" cy="2228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904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="" xmlns:a16="http://schemas.microsoft.com/office/drawing/2014/main" id="{A30DBAC3-506E-44F2-B2AC-81128451135B}"/>
              </a:ext>
            </a:extLst>
          </p:cNvPr>
          <p:cNvSpPr/>
          <p:nvPr/>
        </p:nvSpPr>
        <p:spPr>
          <a:xfrm>
            <a:off x="2126795" y="1431741"/>
            <a:ext cx="73863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 smtClean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The End</a:t>
            </a:r>
          </a:p>
          <a:p>
            <a:pPr algn="ctr"/>
            <a:r>
              <a:rPr lang="en-GB" sz="3600" b="1" dirty="0" smtClean="0">
                <a:solidFill>
                  <a:srgbClr val="D92333"/>
                </a:solidFill>
                <a:ea typeface="Segoe UI" panose="020B0502040204020203" pitchFamily="34" charset="0"/>
                <a:cs typeface="Segoe UI" panose="020B0502040204020203" pitchFamily="34" charset="0"/>
              </a:rPr>
              <a:t>(any questions?) </a:t>
            </a:r>
            <a:endParaRPr lang="en-GB" sz="3600" dirty="0">
              <a:solidFill>
                <a:prstClr val="black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1205" y="2902234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736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Office Theme">
  <a:themeElements>
    <a:clrScheme name="SBW">
      <a:dk1>
        <a:sysClr val="windowText" lastClr="000000"/>
      </a:dk1>
      <a:lt1>
        <a:sysClr val="window" lastClr="FFFFFF"/>
      </a:lt1>
      <a:dk2>
        <a:srgbClr val="C80801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ustom 2">
      <a:majorFont>
        <a:latin typeface="Segoe UI"/>
        <a:ea typeface=""/>
        <a:cs typeface="Arial"/>
      </a:majorFont>
      <a:minorFont>
        <a:latin typeface="Segoe UI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476</Words>
  <Application>Microsoft Office PowerPoint</Application>
  <PresentationFormat>Widescreen</PresentationFormat>
  <Paragraphs>59</Paragraphs>
  <Slides>22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Segoe UI</vt:lpstr>
      <vt:lpstr>1_Office Theme</vt:lpstr>
      <vt:lpstr>The Only Way Is Ethics</vt:lpstr>
      <vt:lpstr>Martin Downes  Social Entrepreneurship Officer</vt:lpstr>
      <vt:lpstr>PowerPoint Presentation</vt:lpstr>
      <vt:lpstr>PowerPoint Presentation</vt:lpstr>
      <vt:lpstr>PowerPoint Presentation</vt:lpstr>
      <vt:lpstr>PowerPoint Presentation</vt:lpstr>
      <vt:lpstr>What’s a social business?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Only Way is Ethics</dc:title>
  <dc:creator>Martin Downes</dc:creator>
  <cp:lastModifiedBy>Martin Downes</cp:lastModifiedBy>
  <cp:revision>34</cp:revision>
  <dcterms:created xsi:type="dcterms:W3CDTF">2019-11-12T10:44:25Z</dcterms:created>
  <dcterms:modified xsi:type="dcterms:W3CDTF">2019-11-12T16:28:08Z</dcterms:modified>
</cp:coreProperties>
</file>