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8" r:id="rId4"/>
  </p:sldMasterIdLst>
  <p:notesMasterIdLst>
    <p:notesMasterId r:id="rId15"/>
  </p:notesMasterIdLst>
  <p:handoutMasterIdLst>
    <p:handoutMasterId r:id="rId16"/>
  </p:handoutMasterIdLst>
  <p:sldIdLst>
    <p:sldId id="3825" r:id="rId5"/>
    <p:sldId id="3826" r:id="rId6"/>
    <p:sldId id="3827" r:id="rId7"/>
    <p:sldId id="3828" r:id="rId8"/>
    <p:sldId id="3791" r:id="rId9"/>
    <p:sldId id="3792" r:id="rId10"/>
    <p:sldId id="3829" r:id="rId11"/>
    <p:sldId id="3830" r:id="rId12"/>
    <p:sldId id="3831" r:id="rId13"/>
    <p:sldId id="3794" r:id="rId1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200" userDrawn="1">
          <p15:clr>
            <a:srgbClr val="A4A3A4"/>
          </p15:clr>
        </p15:guide>
        <p15:guide id="2" orient="horz" pos="3408" userDrawn="1">
          <p15:clr>
            <a:srgbClr val="A4A3A4"/>
          </p15:clr>
        </p15:guide>
        <p15:guide id="3" pos="6936" userDrawn="1">
          <p15:clr>
            <a:srgbClr val="A4A3A4"/>
          </p15:clr>
        </p15:guide>
        <p15:guide id="4" pos="744"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guide orient="horz" pos="1200"/>
        <p:guide orient="horz" pos="3408"/>
        <p:guide pos="6936"/>
        <p:guide pos="744"/>
      </p:guideLst>
    </p:cSldViewPr>
  </p:slideViewPr>
  <p:notesTextViewPr>
    <p:cViewPr>
      <p:scale>
        <a:sx n="1" d="1"/>
        <a:sy n="1" d="1"/>
      </p:scale>
      <p:origin x="0" y="0"/>
    </p:cViewPr>
  </p:notesTextViewPr>
  <p:notesViewPr>
    <p:cSldViewPr snapToGrid="0">
      <p:cViewPr varScale="1">
        <p:scale>
          <a:sx n="87" d="100"/>
          <a:sy n="87" d="100"/>
        </p:scale>
        <p:origin x="3798"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EDCE667-0E8B-4020-B798-9F540ACF8A1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98FE84B-4CF5-479A-98FA-101E6C92240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5249E17-B59A-4F61-B8D2-5B4F41E1978D}" type="datetime1">
              <a:rPr lang="en-GB" smtClean="0"/>
              <a:t>19/07/2023</a:t>
            </a:fld>
            <a:endParaRPr lang="en-GB" dirty="0"/>
          </a:p>
        </p:txBody>
      </p:sp>
      <p:sp>
        <p:nvSpPr>
          <p:cNvPr id="4" name="Footer Placeholder 3">
            <a:extLst>
              <a:ext uri="{FF2B5EF4-FFF2-40B4-BE49-F238E27FC236}">
                <a16:creationId xmlns:a16="http://schemas.microsoft.com/office/drawing/2014/main" id="{E9871FFA-2EDD-435F-95BB-D4913CE5231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9F549EF-DEA6-491C-B092-AD1829A0E2C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3C7C88-02FC-450C-BC0C-36A3D372F9C7}" type="slidenum">
              <a:rPr lang="en-GB" smtClean="0"/>
              <a:t>‹#›</a:t>
            </a:fld>
            <a:endParaRPr lang="en-GB"/>
          </a:p>
        </p:txBody>
      </p:sp>
    </p:spTree>
    <p:extLst>
      <p:ext uri="{BB962C8B-B14F-4D97-AF65-F5344CB8AC3E}">
        <p14:creationId xmlns:p14="http://schemas.microsoft.com/office/powerpoint/2010/main" val="52466972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BE95BD-28DC-4C06-ABE7-D1DD6658916C}" type="datetime1">
              <a:rPr lang="en-GB" smtClean="0"/>
              <a:pPr/>
              <a:t>19/07/2023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40C6A29-4676-420C-BBE3-ACC2B80F64D4}" type="slidenum">
              <a:rPr lang="en-GB" noProof="0" smtClean="0"/>
              <a:t>‹#›</a:t>
            </a:fld>
            <a:endParaRPr lang="en-GB" noProof="0"/>
          </a:p>
        </p:txBody>
      </p:sp>
    </p:spTree>
    <p:extLst>
      <p:ext uri="{BB962C8B-B14F-4D97-AF65-F5344CB8AC3E}">
        <p14:creationId xmlns:p14="http://schemas.microsoft.com/office/powerpoint/2010/main" val="380459704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1</a:t>
            </a:fld>
            <a:endParaRPr lang="en-GB"/>
          </a:p>
        </p:txBody>
      </p:sp>
    </p:spTree>
    <p:extLst>
      <p:ext uri="{BB962C8B-B14F-4D97-AF65-F5344CB8AC3E}">
        <p14:creationId xmlns:p14="http://schemas.microsoft.com/office/powerpoint/2010/main" val="2028141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2</a:t>
            </a:fld>
            <a:endParaRPr lang="en-GB"/>
          </a:p>
        </p:txBody>
      </p:sp>
    </p:spTree>
    <p:extLst>
      <p:ext uri="{BB962C8B-B14F-4D97-AF65-F5344CB8AC3E}">
        <p14:creationId xmlns:p14="http://schemas.microsoft.com/office/powerpoint/2010/main" val="3527779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3</a:t>
            </a:fld>
            <a:endParaRPr lang="en-GB"/>
          </a:p>
        </p:txBody>
      </p:sp>
    </p:spTree>
    <p:extLst>
      <p:ext uri="{BB962C8B-B14F-4D97-AF65-F5344CB8AC3E}">
        <p14:creationId xmlns:p14="http://schemas.microsoft.com/office/powerpoint/2010/main" val="3950943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4</a:t>
            </a:fld>
            <a:endParaRPr lang="en-GB"/>
          </a:p>
        </p:txBody>
      </p:sp>
    </p:spTree>
    <p:extLst>
      <p:ext uri="{BB962C8B-B14F-4D97-AF65-F5344CB8AC3E}">
        <p14:creationId xmlns:p14="http://schemas.microsoft.com/office/powerpoint/2010/main" val="2508888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5</a:t>
            </a:fld>
            <a:endParaRPr lang="en-GB"/>
          </a:p>
        </p:txBody>
      </p:sp>
    </p:spTree>
    <p:extLst>
      <p:ext uri="{BB962C8B-B14F-4D97-AF65-F5344CB8AC3E}">
        <p14:creationId xmlns:p14="http://schemas.microsoft.com/office/powerpoint/2010/main" val="39423596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6</a:t>
            </a:fld>
            <a:endParaRPr lang="en-GB"/>
          </a:p>
        </p:txBody>
      </p:sp>
    </p:spTree>
    <p:extLst>
      <p:ext uri="{BB962C8B-B14F-4D97-AF65-F5344CB8AC3E}">
        <p14:creationId xmlns:p14="http://schemas.microsoft.com/office/powerpoint/2010/main" val="7182458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7</a:t>
            </a:fld>
            <a:endParaRPr lang="en-GB"/>
          </a:p>
        </p:txBody>
      </p:sp>
    </p:spTree>
    <p:extLst>
      <p:ext uri="{BB962C8B-B14F-4D97-AF65-F5344CB8AC3E}">
        <p14:creationId xmlns:p14="http://schemas.microsoft.com/office/powerpoint/2010/main" val="18302403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8</a:t>
            </a:fld>
            <a:endParaRPr lang="en-GB"/>
          </a:p>
        </p:txBody>
      </p:sp>
    </p:spTree>
    <p:extLst>
      <p:ext uri="{BB962C8B-B14F-4D97-AF65-F5344CB8AC3E}">
        <p14:creationId xmlns:p14="http://schemas.microsoft.com/office/powerpoint/2010/main" val="32950130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9</a:t>
            </a:fld>
            <a:endParaRPr lang="en-GB"/>
          </a:p>
        </p:txBody>
      </p:sp>
    </p:spTree>
    <p:extLst>
      <p:ext uri="{BB962C8B-B14F-4D97-AF65-F5344CB8AC3E}">
        <p14:creationId xmlns:p14="http://schemas.microsoft.com/office/powerpoint/2010/main" val="788970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D40C6A29-4676-420C-BBE3-ACC2B80F64D4}" type="slidenum">
              <a:rPr lang="en-GB" smtClean="0"/>
              <a:t>10</a:t>
            </a:fld>
            <a:endParaRPr lang="en-GB"/>
          </a:p>
        </p:txBody>
      </p:sp>
    </p:spTree>
    <p:extLst>
      <p:ext uri="{BB962C8B-B14F-4D97-AF65-F5344CB8AC3E}">
        <p14:creationId xmlns:p14="http://schemas.microsoft.com/office/powerpoint/2010/main" val="42098222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Freeform 13">
            <a:extLst>
              <a:ext uri="{FF2B5EF4-FFF2-40B4-BE49-F238E27FC236}">
                <a16:creationId xmlns:a16="http://schemas.microsoft.com/office/drawing/2014/main" id="{FCE00AC6-1AA1-42D9-83DD-4C308C3F9322}"/>
              </a:ext>
            </a:extLst>
          </p:cNvPr>
          <p:cNvSpPr/>
          <p:nvPr userDrawn="1"/>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5319A315-F756-49EC-8181-0EC3F0A37B09}"/>
              </a:ext>
            </a:extLst>
          </p:cNvPr>
          <p:cNvCxnSpPr>
            <a:cxnSpLocks/>
          </p:cNvCxnSpPr>
          <p:nvPr userDrawn="1"/>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4" name="Freeform: Shape 13">
            <a:extLst>
              <a:ext uri="{FF2B5EF4-FFF2-40B4-BE49-F238E27FC236}">
                <a16:creationId xmlns:a16="http://schemas.microsoft.com/office/drawing/2014/main" id="{560F3E26-F530-48F5-983F-9DCFF41D4F39}"/>
              </a:ext>
            </a:extLst>
          </p:cNvPr>
          <p:cNvSpPr/>
          <p:nvPr userDrawn="1"/>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5C97701E-DAF9-4174-AA91-DA203CD27D6A}"/>
              </a:ext>
            </a:extLst>
          </p:cNvPr>
          <p:cNvSpPr/>
          <p:nvPr userDrawn="1"/>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4F765374-1A4B-41DC-9E75-A95A6C655328}"/>
              </a:ext>
            </a:extLst>
          </p:cNvPr>
          <p:cNvSpPr/>
          <p:nvPr userDrawn="1"/>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7618DB8E-B14E-42E2-B454-6F4F36A8A9D9}"/>
              </a:ext>
            </a:extLst>
          </p:cNvPr>
          <p:cNvSpPr/>
          <p:nvPr userDrawn="1"/>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97666F55-03F1-4D18-9653-0F360E127A7E}"/>
              </a:ext>
            </a:extLst>
          </p:cNvPr>
          <p:cNvSpPr/>
          <p:nvPr userDrawn="1"/>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5093208" y="2743200"/>
            <a:ext cx="6592824" cy="2386584"/>
          </a:xfrm>
        </p:spPr>
        <p:txBody>
          <a:bodyPr rtlCol="0" anchor="b"/>
          <a:lstStyle>
            <a:lvl1pPr algn="r">
              <a:defRPr sz="600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5093208" y="5221224"/>
            <a:ext cx="6592824" cy="996696"/>
          </a:xfrm>
        </p:spPr>
        <p:txBody>
          <a:bodyPr rtlCol="0"/>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1010415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AFA665D7-34D0-4262-B345-9B1A1BA8DA17}"/>
              </a:ext>
            </a:extLst>
          </p:cNvPr>
          <p:cNvSpPr/>
          <p:nvPr userDrawn="1"/>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39ECC553-79E5-4B14-89C9-4DAD2B1021B1}"/>
              </a:ext>
            </a:extLst>
          </p:cNvPr>
          <p:cNvSpPr/>
          <p:nvPr userDrawn="1"/>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55797934-7E2B-4F94-89C4-0279413FF821}"/>
              </a:ext>
            </a:extLst>
          </p:cNvPr>
          <p:cNvSpPr/>
          <p:nvPr userDrawn="1"/>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1170432" y="1399032"/>
            <a:ext cx="3236976" cy="4069080"/>
          </a:xfrm>
        </p:spPr>
        <p:txBody>
          <a:bodyPr rtlCol="0"/>
          <a:lstStyle>
            <a:lvl1pPr algn="ctr">
              <a:defRPr>
                <a:solidFill>
                  <a:schemeClr val="bg1"/>
                </a:solidFill>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788152" y="1527048"/>
            <a:ext cx="5111496" cy="3931920"/>
          </a:xfrm>
        </p:spPr>
        <p:txBody>
          <a:bodyPr rtlCol="0" anchor="ctr"/>
          <a:lstStyle>
            <a:lvl1pPr marL="0" indent="0">
              <a:buNone/>
              <a:defRPr/>
            </a:lvl1pPr>
            <a:lvl2pPr marL="228600">
              <a:defRPr/>
            </a:lvl2pPr>
            <a:lvl3pPr marL="457200">
              <a:defRPr/>
            </a:lvl3pPr>
            <a:lvl4pPr>
              <a:buNone/>
              <a:defRPr/>
            </a:lvl4pPr>
          </a:lstStyle>
          <a:p>
            <a:pPr lvl="0" rtl="0"/>
            <a:r>
              <a:rPr lang="en-US" noProof="0"/>
              <a:t>Click to edit Master text styles</a:t>
            </a:r>
          </a:p>
          <a:p>
            <a:pPr lvl="1" rtl="0"/>
            <a:r>
              <a:rPr lang="en-US" noProof="0"/>
              <a:t>Second level</a:t>
            </a:r>
          </a:p>
          <a:p>
            <a:pPr lvl="2" rtl="0"/>
            <a:r>
              <a:rPr lang="en-US" noProof="0"/>
              <a:t>Third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Tree>
    <p:extLst>
      <p:ext uri="{BB962C8B-B14F-4D97-AF65-F5344CB8AC3E}">
        <p14:creationId xmlns:p14="http://schemas.microsoft.com/office/powerpoint/2010/main" val="813944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2 small pictures">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5A614E3F-4FB2-4152-A59C-941C908D7B05}"/>
              </a:ext>
            </a:extLst>
          </p:cNvPr>
          <p:cNvSpPr>
            <a:spLocks noGrp="1"/>
          </p:cNvSpPr>
          <p:nvPr>
            <p:ph type="pic" sz="quarter" idx="13"/>
          </p:nvPr>
        </p:nvSpPr>
        <p:spPr>
          <a:xfrm>
            <a:off x="7200479" y="1150210"/>
            <a:ext cx="2207046" cy="2204178"/>
          </a:xfrm>
          <a:custGeom>
            <a:avLst/>
            <a:gdLst>
              <a:gd name="connsiteX0" fmla="*/ 1098749 w 2207046"/>
              <a:gd name="connsiteY0" fmla="*/ 0 h 2204178"/>
              <a:gd name="connsiteX1" fmla="*/ 2201707 w 2207046"/>
              <a:gd name="connsiteY1" fmla="*/ 995326 h 2204178"/>
              <a:gd name="connsiteX2" fmla="*/ 2207046 w 2207046"/>
              <a:gd name="connsiteY2" fmla="*/ 1101058 h 2204178"/>
              <a:gd name="connsiteX3" fmla="*/ 2207046 w 2207046"/>
              <a:gd name="connsiteY3" fmla="*/ 1116306 h 2204178"/>
              <a:gd name="connsiteX4" fmla="*/ 2201707 w 2207046"/>
              <a:gd name="connsiteY4" fmla="*/ 1222039 h 2204178"/>
              <a:gd name="connsiteX5" fmla="*/ 1322187 w 2207046"/>
              <a:gd name="connsiteY5" fmla="*/ 2194840 h 2204178"/>
              <a:gd name="connsiteX6" fmla="*/ 1260999 w 2207046"/>
              <a:gd name="connsiteY6" fmla="*/ 2204178 h 2204178"/>
              <a:gd name="connsiteX7" fmla="*/ 936500 w 2207046"/>
              <a:gd name="connsiteY7" fmla="*/ 2204178 h 2204178"/>
              <a:gd name="connsiteX8" fmla="*/ 875311 w 2207046"/>
              <a:gd name="connsiteY8" fmla="*/ 2194840 h 2204178"/>
              <a:gd name="connsiteX9" fmla="*/ 12592 w 2207046"/>
              <a:gd name="connsiteY9" fmla="*/ 1332120 h 2204178"/>
              <a:gd name="connsiteX10" fmla="*/ 0 w 2207046"/>
              <a:gd name="connsiteY10" fmla="*/ 1249617 h 2204178"/>
              <a:gd name="connsiteX11" fmla="*/ 0 w 2207046"/>
              <a:gd name="connsiteY11" fmla="*/ 967747 h 2204178"/>
              <a:gd name="connsiteX12" fmla="*/ 12592 w 2207046"/>
              <a:gd name="connsiteY12" fmla="*/ 885244 h 2204178"/>
              <a:gd name="connsiteX13" fmla="*/ 1098749 w 2207046"/>
              <a:gd name="connsiteY13" fmla="*/ 0 h 220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7046" h="2204178">
                <a:moveTo>
                  <a:pt x="1098749" y="0"/>
                </a:moveTo>
                <a:cubicBezTo>
                  <a:pt x="1672788" y="0"/>
                  <a:pt x="2144931" y="436266"/>
                  <a:pt x="2201707" y="995326"/>
                </a:cubicBezTo>
                <a:lnTo>
                  <a:pt x="2207046" y="1101058"/>
                </a:lnTo>
                <a:lnTo>
                  <a:pt x="2207046" y="1116306"/>
                </a:lnTo>
                <a:lnTo>
                  <a:pt x="2201707" y="1222039"/>
                </a:lnTo>
                <a:cubicBezTo>
                  <a:pt x="2152501" y="1706557"/>
                  <a:pt x="1791308" y="2098844"/>
                  <a:pt x="1322187" y="2194840"/>
                </a:cubicBezTo>
                <a:lnTo>
                  <a:pt x="1260999" y="2204178"/>
                </a:lnTo>
                <a:lnTo>
                  <a:pt x="936500" y="2204178"/>
                </a:lnTo>
                <a:lnTo>
                  <a:pt x="875311" y="2194840"/>
                </a:lnTo>
                <a:cubicBezTo>
                  <a:pt x="442276" y="2106228"/>
                  <a:pt x="101204" y="1765156"/>
                  <a:pt x="12592" y="1332120"/>
                </a:cubicBezTo>
                <a:lnTo>
                  <a:pt x="0" y="1249617"/>
                </a:lnTo>
                <a:lnTo>
                  <a:pt x="0" y="967747"/>
                </a:lnTo>
                <a:lnTo>
                  <a:pt x="12592" y="885244"/>
                </a:lnTo>
                <a:cubicBezTo>
                  <a:pt x="115972" y="380036"/>
                  <a:pt x="562980" y="0"/>
                  <a:pt x="1098749"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1" name="Picture Placeholder 20">
            <a:extLst>
              <a:ext uri="{FF2B5EF4-FFF2-40B4-BE49-F238E27FC236}">
                <a16:creationId xmlns:a16="http://schemas.microsoft.com/office/drawing/2014/main" id="{8A1F486A-F545-4642-B1CB-5356704413D3}"/>
              </a:ext>
            </a:extLst>
          </p:cNvPr>
          <p:cNvSpPr>
            <a:spLocks noGrp="1"/>
          </p:cNvSpPr>
          <p:nvPr>
            <p:ph type="pic" sz="quarter" idx="14"/>
          </p:nvPr>
        </p:nvSpPr>
        <p:spPr>
          <a:xfrm>
            <a:off x="8444632" y="2579683"/>
            <a:ext cx="3096807" cy="3096807"/>
          </a:xfrm>
          <a:custGeom>
            <a:avLst/>
            <a:gdLst>
              <a:gd name="connsiteX0" fmla="*/ 1548404 w 3096807"/>
              <a:gd name="connsiteY0" fmla="*/ 0 h 3096807"/>
              <a:gd name="connsiteX1" fmla="*/ 3096807 w 3096807"/>
              <a:gd name="connsiteY1" fmla="*/ 1548404 h 3096807"/>
              <a:gd name="connsiteX2" fmla="*/ 1548404 w 3096807"/>
              <a:gd name="connsiteY2" fmla="*/ 3096807 h 3096807"/>
              <a:gd name="connsiteX3" fmla="*/ 0 w 3096807"/>
              <a:gd name="connsiteY3" fmla="*/ 1548404 h 3096807"/>
              <a:gd name="connsiteX4" fmla="*/ 1548404 w 3096807"/>
              <a:gd name="connsiteY4" fmla="*/ 0 h 3096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6807" h="3096807">
                <a:moveTo>
                  <a:pt x="1548404" y="0"/>
                </a:moveTo>
                <a:cubicBezTo>
                  <a:pt x="2403564" y="0"/>
                  <a:pt x="3096807" y="693243"/>
                  <a:pt x="3096807" y="1548404"/>
                </a:cubicBezTo>
                <a:cubicBezTo>
                  <a:pt x="3096807" y="2403564"/>
                  <a:pt x="2403564" y="3096807"/>
                  <a:pt x="1548404" y="3096807"/>
                </a:cubicBezTo>
                <a:cubicBezTo>
                  <a:pt x="693243" y="3096807"/>
                  <a:pt x="0" y="2403564"/>
                  <a:pt x="0" y="1548404"/>
                </a:cubicBezTo>
                <a:cubicBezTo>
                  <a:pt x="0" y="693243"/>
                  <a:pt x="693243" y="0"/>
                  <a:pt x="1548404"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4"/>
            <a:ext cx="5806440" cy="1325880"/>
          </a:xfrm>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39496" y="1825625"/>
            <a:ext cx="5806440" cy="4352544"/>
          </a:xfrm>
        </p:spPr>
        <p:txBody>
          <a:bodyPr rtlCol="0">
            <a:normAutofit/>
          </a:bodyPr>
          <a:lstStyle>
            <a:lvl1pPr marL="0" indent="0">
              <a:lnSpc>
                <a:spcPct val="110000"/>
              </a:lnSpc>
              <a:buNone/>
              <a:defRPr sz="2400"/>
            </a:lvl1pPr>
            <a:lvl2pPr marL="228600">
              <a:lnSpc>
                <a:spcPct val="110000"/>
              </a:lnSpc>
              <a:defRPr sz="2000"/>
            </a:lvl2pPr>
            <a:lvl3pPr marL="457200">
              <a:lnSpc>
                <a:spcPct val="110000"/>
              </a:lnSpc>
              <a:defRPr sz="1800"/>
            </a:lvl3pPr>
            <a:lvl4pPr marL="685800">
              <a:lnSpc>
                <a:spcPct val="110000"/>
              </a:lnSpc>
              <a:defRPr sz="1600"/>
            </a:lvl4pPr>
            <a:lvl5pPr>
              <a:lnSpc>
                <a:spcPct val="110000"/>
              </a:lnSpc>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Oval 9">
            <a:extLst>
              <a:ext uri="{FF2B5EF4-FFF2-40B4-BE49-F238E27FC236}">
                <a16:creationId xmlns:a16="http://schemas.microsoft.com/office/drawing/2014/main" id="{E8E71C73-7BAD-4838-88C1-42E045A9D179}"/>
              </a:ext>
            </a:extLst>
          </p:cNvPr>
          <p:cNvSpPr/>
          <p:nvPr userDrawn="1"/>
        </p:nvSpPr>
        <p:spPr>
          <a:xfrm>
            <a:off x="10249620" y="1555068"/>
            <a:ext cx="819303" cy="79707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4560922-5803-412D-880B-065E75DCBC0A}"/>
              </a:ext>
            </a:extLst>
          </p:cNvPr>
          <p:cNvSpPr/>
          <p:nvPr userDrawn="1"/>
        </p:nvSpPr>
        <p:spPr>
          <a:xfrm>
            <a:off x="7590089" y="4034393"/>
            <a:ext cx="876704" cy="876704"/>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0839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200EACD1-D216-4037-8AFF-80CF273586DF}"/>
              </a:ext>
            </a:extLst>
          </p:cNvPr>
          <p:cNvSpPr/>
          <p:nvPr userDrawn="1"/>
        </p:nvSpPr>
        <p:spPr>
          <a:xfrm>
            <a:off x="2815929" y="148929"/>
            <a:ext cx="6560142" cy="6560142"/>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F941DE04-3FEA-4A57-B200-F9F6A765C792}"/>
              </a:ext>
            </a:extLst>
          </p:cNvPr>
          <p:cNvSpPr/>
          <p:nvPr userDrawn="1"/>
        </p:nvSpPr>
        <p:spPr>
          <a:xfrm rot="9222429" flipV="1">
            <a:off x="2494119" y="-28502"/>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A565C7B4-4152-4548-A771-EB148A028FDB}"/>
              </a:ext>
            </a:extLst>
          </p:cNvPr>
          <p:cNvSpPr/>
          <p:nvPr userDrawn="1"/>
        </p:nvSpPr>
        <p:spPr>
          <a:xfrm>
            <a:off x="8165417" y="5241988"/>
            <a:ext cx="759403" cy="73880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3319272" y="1380744"/>
            <a:ext cx="5559552" cy="2514600"/>
          </a:xfrm>
        </p:spPr>
        <p:txBody>
          <a:bodyPr rtlCol="0" anchor="b"/>
          <a:lstStyle>
            <a:lvl1pPr algn="ctr">
              <a:defRPr sz="6000">
                <a:solidFill>
                  <a:schemeClr val="bg1"/>
                </a:solidFill>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3319272" y="4078224"/>
            <a:ext cx="5559552" cy="1536192"/>
          </a:xfrm>
        </p:spPr>
        <p:txBody>
          <a:bodyPr rtlCol="0"/>
          <a:lstStyle>
            <a:lvl1pPr marL="0" indent="0" algn="ctr">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Tree>
    <p:extLst>
      <p:ext uri="{BB962C8B-B14F-4D97-AF65-F5344CB8AC3E}">
        <p14:creationId xmlns:p14="http://schemas.microsoft.com/office/powerpoint/2010/main" val="785573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5"/>
            <a:ext cx="10515600" cy="1325563"/>
          </a:xfrm>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1179576" y="1911096"/>
            <a:ext cx="9829800" cy="3859742"/>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5081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838200" y="1911096"/>
            <a:ext cx="10515600" cy="3859742"/>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898923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slide with picture">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63E3FD7E-C80A-4707-A8E9-4134DF91F3FF}"/>
              </a:ext>
            </a:extLst>
          </p:cNvPr>
          <p:cNvSpPr>
            <a:spLocks noGrp="1"/>
          </p:cNvSpPr>
          <p:nvPr>
            <p:ph type="pic" sz="quarter" idx="10"/>
          </p:nvPr>
        </p:nvSpPr>
        <p:spPr>
          <a:xfrm>
            <a:off x="0" y="1"/>
            <a:ext cx="12192000" cy="6858000"/>
          </a:xfrm>
        </p:spPr>
        <p:txBody>
          <a:bodyPr rtlCol="0"/>
          <a:lstStyle>
            <a:lvl1pPr>
              <a:buNone/>
              <a:defRPr>
                <a:solidFill>
                  <a:schemeClr val="bg1"/>
                </a:solidFill>
              </a:defRPr>
            </a:lvl1pPr>
          </a:lstStyle>
          <a:p>
            <a:pPr rtl="0"/>
            <a:r>
              <a:rPr lang="en-US" noProof="0"/>
              <a:t>Click icon to add picture</a:t>
            </a:r>
            <a:endParaRPr lang="en-GB" noProof="0"/>
          </a:p>
        </p:txBody>
      </p:sp>
      <p:sp>
        <p:nvSpPr>
          <p:cNvPr id="10" name="Title 9">
            <a:extLst>
              <a:ext uri="{FF2B5EF4-FFF2-40B4-BE49-F238E27FC236}">
                <a16:creationId xmlns:a16="http://schemas.microsoft.com/office/drawing/2014/main" id="{10EC23F5-CD2E-4207-A4E6-73BDFF74D868}"/>
              </a:ext>
            </a:extLst>
          </p:cNvPr>
          <p:cNvSpPr>
            <a:spLocks noGrp="1"/>
          </p:cNvSpPr>
          <p:nvPr>
            <p:ph type="title"/>
          </p:nvPr>
        </p:nvSpPr>
        <p:spPr>
          <a:xfrm>
            <a:off x="3111500" y="370600"/>
            <a:ext cx="5923842" cy="5923842"/>
          </a:xfrm>
          <a:custGeom>
            <a:avLst/>
            <a:gdLst>
              <a:gd name="connsiteX0" fmla="*/ 2961921 w 5923842"/>
              <a:gd name="connsiteY0" fmla="*/ 0 h 5923842"/>
              <a:gd name="connsiteX1" fmla="*/ 5923842 w 5923842"/>
              <a:gd name="connsiteY1" fmla="*/ 2961921 h 5923842"/>
              <a:gd name="connsiteX2" fmla="*/ 2961921 w 5923842"/>
              <a:gd name="connsiteY2" fmla="*/ 5923842 h 5923842"/>
              <a:gd name="connsiteX3" fmla="*/ 0 w 5923842"/>
              <a:gd name="connsiteY3" fmla="*/ 2961921 h 5923842"/>
              <a:gd name="connsiteX4" fmla="*/ 2961921 w 5923842"/>
              <a:gd name="connsiteY4" fmla="*/ 0 h 5923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3842" h="5923842">
                <a:moveTo>
                  <a:pt x="2961921" y="0"/>
                </a:moveTo>
                <a:cubicBezTo>
                  <a:pt x="4597745" y="0"/>
                  <a:pt x="5923842" y="1326097"/>
                  <a:pt x="5923842" y="2961921"/>
                </a:cubicBezTo>
                <a:cubicBezTo>
                  <a:pt x="5923842" y="4597745"/>
                  <a:pt x="4597745" y="5923842"/>
                  <a:pt x="2961921" y="5923842"/>
                </a:cubicBezTo>
                <a:cubicBezTo>
                  <a:pt x="1326097" y="5923842"/>
                  <a:pt x="0" y="4597745"/>
                  <a:pt x="0" y="2961921"/>
                </a:cubicBezTo>
                <a:cubicBezTo>
                  <a:pt x="0" y="1326097"/>
                  <a:pt x="1326097" y="0"/>
                  <a:pt x="2961921" y="0"/>
                </a:cubicBezTo>
                <a:close/>
              </a:path>
            </a:pathLst>
          </a:custGeom>
          <a:solidFill>
            <a:schemeClr val="bg1">
              <a:alpha val="95000"/>
            </a:schemeClr>
          </a:solidFill>
        </p:spPr>
        <p:txBody>
          <a:bodyPr wrap="square" lIns="457200" rIns="457200" bIns="2331720" rtlCol="0" anchor="b" anchorCtr="0">
            <a:noAutofit/>
          </a:bodyPr>
          <a:lstStyle>
            <a:lvl1pPr algn="ctr">
              <a:defRPr sz="4000">
                <a:solidFill>
                  <a:schemeClr val="tx1"/>
                </a:solidFill>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3575304" y="4379976"/>
            <a:ext cx="5038344" cy="713232"/>
          </a:xfrm>
        </p:spPr>
        <p:txBody>
          <a:bodyPr rtlCol="0"/>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1" name="Date Placeholder 10">
            <a:extLst>
              <a:ext uri="{FF2B5EF4-FFF2-40B4-BE49-F238E27FC236}">
                <a16:creationId xmlns:a16="http://schemas.microsoft.com/office/drawing/2014/main" id="{6B76FE53-FB67-4871-8485-71BAAFD7D1BF}"/>
              </a:ext>
            </a:extLst>
          </p:cNvPr>
          <p:cNvSpPr>
            <a:spLocks noGrp="1"/>
          </p:cNvSpPr>
          <p:nvPr>
            <p:ph type="dt" sz="half" idx="11"/>
          </p:nvPr>
        </p:nvSpPr>
        <p:spPr/>
        <p:txBody>
          <a:bodyPr rtlCol="0"/>
          <a:lstStyle>
            <a:lvl1pPr>
              <a:defRPr>
                <a:solidFill>
                  <a:schemeClr val="bg1"/>
                </a:solidFill>
                <a:latin typeface="+mn-lt"/>
              </a:defRPr>
            </a:lvl1pPr>
          </a:lstStyle>
          <a:p>
            <a:pPr rtl="0">
              <a:defRPr/>
            </a:pPr>
            <a:r>
              <a:rPr lang="en-GB" noProof="0"/>
              <a:t>9/3/20XX</a:t>
            </a:r>
          </a:p>
        </p:txBody>
      </p:sp>
      <p:sp>
        <p:nvSpPr>
          <p:cNvPr id="12" name="Footer Placeholder 11">
            <a:extLst>
              <a:ext uri="{FF2B5EF4-FFF2-40B4-BE49-F238E27FC236}">
                <a16:creationId xmlns:a16="http://schemas.microsoft.com/office/drawing/2014/main" id="{AD26FED4-1CE2-444B-A77E-EB3CB505AF19}"/>
              </a:ext>
            </a:extLst>
          </p:cNvPr>
          <p:cNvSpPr>
            <a:spLocks noGrp="1"/>
          </p:cNvSpPr>
          <p:nvPr>
            <p:ph type="ftr" sz="quarter" idx="12"/>
          </p:nvPr>
        </p:nvSpPr>
        <p:spPr/>
        <p:txBody>
          <a:bodyPr rtlCol="0"/>
          <a:lstStyle>
            <a:lvl1pPr>
              <a:defRPr>
                <a:solidFill>
                  <a:schemeClr val="bg1"/>
                </a:solidFill>
                <a:latin typeface="+mn-lt"/>
              </a:defRPr>
            </a:lvl1pPr>
          </a:lstStyle>
          <a:p>
            <a:pPr rtl="0">
              <a:defRPr/>
            </a:pPr>
            <a:r>
              <a:rPr lang="en-GB" noProof="0"/>
              <a:t>Presentation Title</a:t>
            </a:r>
          </a:p>
        </p:txBody>
      </p:sp>
      <p:sp>
        <p:nvSpPr>
          <p:cNvPr id="13" name="Slide Number Placeholder 12">
            <a:extLst>
              <a:ext uri="{FF2B5EF4-FFF2-40B4-BE49-F238E27FC236}">
                <a16:creationId xmlns:a16="http://schemas.microsoft.com/office/drawing/2014/main" id="{28FD25AA-10CC-48D8-9577-257871107B9A}"/>
              </a:ext>
            </a:extLst>
          </p:cNvPr>
          <p:cNvSpPr>
            <a:spLocks noGrp="1"/>
          </p:cNvSpPr>
          <p:nvPr>
            <p:ph type="sldNum" sz="quarter" idx="13"/>
          </p:nvPr>
        </p:nvSpPr>
        <p:spPr/>
        <p:txBody>
          <a:bodyPr rtlCol="0"/>
          <a:lstStyle>
            <a:lvl1pPr>
              <a:defRPr>
                <a:solidFill>
                  <a:schemeClr val="bg1"/>
                </a:solidFill>
                <a:latin typeface="+mn-lt"/>
              </a:defRPr>
            </a:lvl1pPr>
          </a:lstStyle>
          <a:p>
            <a:pPr rtl="0">
              <a:defRPr/>
            </a:pPr>
            <a:fld id="{D76B855D-E9CC-4FF8-AD85-6CDC7B89A0DE}" type="slidenum">
              <a:rPr lang="en-GB" noProof="0" smtClean="0"/>
              <a:pPr>
                <a:defRPr/>
              </a:pPr>
              <a:t>‹#›</a:t>
            </a:fld>
            <a:endParaRPr lang="en-GB" noProof="0"/>
          </a:p>
        </p:txBody>
      </p:sp>
    </p:spTree>
    <p:extLst>
      <p:ext uri="{BB962C8B-B14F-4D97-AF65-F5344CB8AC3E}">
        <p14:creationId xmlns:p14="http://schemas.microsoft.com/office/powerpoint/2010/main" val="220328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69069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5946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32918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32918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4453128" y="1681163"/>
            <a:ext cx="32918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4453128" y="2505075"/>
            <a:ext cx="32918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Text Placeholder 4">
            <a:extLst>
              <a:ext uri="{FF2B5EF4-FFF2-40B4-BE49-F238E27FC236}">
                <a16:creationId xmlns:a16="http://schemas.microsoft.com/office/drawing/2014/main" id="{ACF5677B-E56F-4452-ADDC-DA0E20A955EC}"/>
              </a:ext>
            </a:extLst>
          </p:cNvPr>
          <p:cNvSpPr>
            <a:spLocks noGrp="1"/>
          </p:cNvSpPr>
          <p:nvPr>
            <p:ph type="body" sz="quarter" idx="13"/>
          </p:nvPr>
        </p:nvSpPr>
        <p:spPr>
          <a:xfrm>
            <a:off x="8065008" y="1681163"/>
            <a:ext cx="32918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3" name="Content Placeholder 5">
            <a:extLst>
              <a:ext uri="{FF2B5EF4-FFF2-40B4-BE49-F238E27FC236}">
                <a16:creationId xmlns:a16="http://schemas.microsoft.com/office/drawing/2014/main" id="{865D9C09-AB3B-40EB-B1DA-9C6D72343451}"/>
              </a:ext>
            </a:extLst>
          </p:cNvPr>
          <p:cNvSpPr>
            <a:spLocks noGrp="1"/>
          </p:cNvSpPr>
          <p:nvPr>
            <p:ph sz="quarter" idx="14"/>
          </p:nvPr>
        </p:nvSpPr>
        <p:spPr>
          <a:xfrm>
            <a:off x="8065008" y="2505075"/>
            <a:ext cx="32918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567273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medium pictures">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FAA9DFF3-1B49-48A9-BF8A-57DD7D07CFAF}"/>
              </a:ext>
            </a:extLst>
          </p:cNvPr>
          <p:cNvSpPr>
            <a:spLocks noGrp="1"/>
          </p:cNvSpPr>
          <p:nvPr>
            <p:ph type="pic" sz="quarter" idx="14"/>
          </p:nvPr>
        </p:nvSpPr>
        <p:spPr>
          <a:xfrm>
            <a:off x="7901259" y="2727729"/>
            <a:ext cx="4290740" cy="4130271"/>
          </a:xfrm>
          <a:custGeom>
            <a:avLst/>
            <a:gdLst>
              <a:gd name="connsiteX0" fmla="*/ 2503809 w 4290740"/>
              <a:gd name="connsiteY0" fmla="*/ 0 h 4130271"/>
              <a:gd name="connsiteX1" fmla="*/ 4198398 w 4290740"/>
              <a:gd name="connsiteY1" fmla="*/ 660580 h 4130271"/>
              <a:gd name="connsiteX2" fmla="*/ 4290740 w 4290740"/>
              <a:gd name="connsiteY2" fmla="*/ 751285 h 4130271"/>
              <a:gd name="connsiteX3" fmla="*/ 4290740 w 4290740"/>
              <a:gd name="connsiteY3" fmla="*/ 4130271 h 4130271"/>
              <a:gd name="connsiteX4" fmla="*/ 604508 w 4290740"/>
              <a:gd name="connsiteY4" fmla="*/ 4130271 h 4130271"/>
              <a:gd name="connsiteX5" fmla="*/ 461940 w 4290740"/>
              <a:gd name="connsiteY5" fmla="*/ 3953232 h 4130271"/>
              <a:gd name="connsiteX6" fmla="*/ 0 w 4290740"/>
              <a:gd name="connsiteY6" fmla="*/ 2503809 h 4130271"/>
              <a:gd name="connsiteX7" fmla="*/ 2503809 w 4290740"/>
              <a:gd name="connsiteY7" fmla="*/ 0 h 413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90740" h="4130271">
                <a:moveTo>
                  <a:pt x="2503809" y="0"/>
                </a:moveTo>
                <a:cubicBezTo>
                  <a:pt x="3157405" y="0"/>
                  <a:pt x="3752509" y="250434"/>
                  <a:pt x="4198398" y="660580"/>
                </a:cubicBezTo>
                <a:lnTo>
                  <a:pt x="4290740" y="751285"/>
                </a:lnTo>
                <a:lnTo>
                  <a:pt x="4290740" y="4130271"/>
                </a:lnTo>
                <a:lnTo>
                  <a:pt x="604508" y="4130271"/>
                </a:lnTo>
                <a:lnTo>
                  <a:pt x="461940" y="3953232"/>
                </a:lnTo>
                <a:cubicBezTo>
                  <a:pt x="171051" y="3544183"/>
                  <a:pt x="0" y="3043971"/>
                  <a:pt x="0" y="2503809"/>
                </a:cubicBezTo>
                <a:cubicBezTo>
                  <a:pt x="0" y="1120992"/>
                  <a:pt x="1120992" y="0"/>
                  <a:pt x="2503809"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1" name="Picture Placeholder 20">
            <a:extLst>
              <a:ext uri="{FF2B5EF4-FFF2-40B4-BE49-F238E27FC236}">
                <a16:creationId xmlns:a16="http://schemas.microsoft.com/office/drawing/2014/main" id="{5CFEFC13-B998-4A6F-A7ED-411E266D288C}"/>
              </a:ext>
            </a:extLst>
          </p:cNvPr>
          <p:cNvSpPr>
            <a:spLocks noGrp="1"/>
          </p:cNvSpPr>
          <p:nvPr>
            <p:ph type="pic" sz="quarter" idx="13"/>
          </p:nvPr>
        </p:nvSpPr>
        <p:spPr>
          <a:xfrm>
            <a:off x="6261609" y="0"/>
            <a:ext cx="3519311" cy="3007909"/>
          </a:xfrm>
          <a:custGeom>
            <a:avLst/>
            <a:gdLst>
              <a:gd name="connsiteX0" fmla="*/ 519779 w 3519311"/>
              <a:gd name="connsiteY0" fmla="*/ 0 h 3007909"/>
              <a:gd name="connsiteX1" fmla="*/ 2999531 w 3519311"/>
              <a:gd name="connsiteY1" fmla="*/ 0 h 3007909"/>
              <a:gd name="connsiteX2" fmla="*/ 3003920 w 3519311"/>
              <a:gd name="connsiteY2" fmla="*/ 3989 h 3007909"/>
              <a:gd name="connsiteX3" fmla="*/ 3519311 w 3519311"/>
              <a:gd name="connsiteY3" fmla="*/ 1248253 h 3007909"/>
              <a:gd name="connsiteX4" fmla="*/ 1759655 w 3519311"/>
              <a:gd name="connsiteY4" fmla="*/ 3007909 h 3007909"/>
              <a:gd name="connsiteX5" fmla="*/ 9084 w 3519311"/>
              <a:gd name="connsiteY5" fmla="*/ 1428168 h 3007909"/>
              <a:gd name="connsiteX6" fmla="*/ 0 w 3519311"/>
              <a:gd name="connsiteY6" fmla="*/ 1248273 h 3007909"/>
              <a:gd name="connsiteX7" fmla="*/ 0 w 3519311"/>
              <a:gd name="connsiteY7" fmla="*/ 1248233 h 3007909"/>
              <a:gd name="connsiteX8" fmla="*/ 9084 w 3519311"/>
              <a:gd name="connsiteY8" fmla="*/ 1068339 h 3007909"/>
              <a:gd name="connsiteX9" fmla="*/ 515391 w 3519311"/>
              <a:gd name="connsiteY9" fmla="*/ 3989 h 300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19311" h="3007909">
                <a:moveTo>
                  <a:pt x="519779" y="0"/>
                </a:moveTo>
                <a:lnTo>
                  <a:pt x="2999531" y="0"/>
                </a:lnTo>
                <a:lnTo>
                  <a:pt x="3003920" y="3989"/>
                </a:lnTo>
                <a:cubicBezTo>
                  <a:pt x="3322355" y="322424"/>
                  <a:pt x="3519311" y="762338"/>
                  <a:pt x="3519311" y="1248253"/>
                </a:cubicBezTo>
                <a:cubicBezTo>
                  <a:pt x="3519311" y="2220084"/>
                  <a:pt x="2731486" y="3007909"/>
                  <a:pt x="1759655" y="3007909"/>
                </a:cubicBezTo>
                <a:cubicBezTo>
                  <a:pt x="848565" y="3007909"/>
                  <a:pt x="99196" y="2315485"/>
                  <a:pt x="9084" y="1428168"/>
                </a:cubicBezTo>
                <a:lnTo>
                  <a:pt x="0" y="1248273"/>
                </a:lnTo>
                <a:lnTo>
                  <a:pt x="0" y="1248233"/>
                </a:lnTo>
                <a:lnTo>
                  <a:pt x="9084" y="1068339"/>
                </a:lnTo>
                <a:cubicBezTo>
                  <a:pt x="51137" y="654258"/>
                  <a:pt x="236761" y="282620"/>
                  <a:pt x="515391" y="3989"/>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10" name="Oval 9">
            <a:extLst>
              <a:ext uri="{FF2B5EF4-FFF2-40B4-BE49-F238E27FC236}">
                <a16:creationId xmlns:a16="http://schemas.microsoft.com/office/drawing/2014/main" id="{B7BFFB5A-A05C-4B0C-905C-5884361304B2}"/>
              </a:ext>
            </a:extLst>
          </p:cNvPr>
          <p:cNvSpPr/>
          <p:nvPr userDrawn="1"/>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9F33AC6C-4807-4785-AE9F-84BFEEDA9F7E}"/>
              </a:ext>
            </a:extLst>
          </p:cNvPr>
          <p:cNvSpPr/>
          <p:nvPr userDrawn="1"/>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841248" y="365760"/>
            <a:ext cx="5120640" cy="1325880"/>
          </a:xfrm>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841248" y="1828800"/>
            <a:ext cx="5093208" cy="4352544"/>
          </a:xfrm>
        </p:spPr>
        <p:txBody>
          <a:bodyPr rtlCol="0"/>
          <a:lstStyle>
            <a:lvl1pPr marL="0" indent="0">
              <a:buNone/>
              <a:defRPr sz="2400"/>
            </a:lvl1pPr>
            <a:lvl2pPr marL="228600">
              <a:defRPr/>
            </a:lvl2pPr>
            <a:lvl3pPr marL="457200">
              <a:defRPr/>
            </a:lvl3pPr>
            <a:lvl4pPr marL="685800">
              <a:defRPr/>
            </a:lvl4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Tree>
    <p:extLst>
      <p:ext uri="{BB962C8B-B14F-4D97-AF65-F5344CB8AC3E}">
        <p14:creationId xmlns:p14="http://schemas.microsoft.com/office/powerpoint/2010/main" val="14131786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2642EAF0-DE94-4F90-82E3-6F316AA8353A}"/>
              </a:ext>
            </a:extLst>
          </p:cNvPr>
          <p:cNvSpPr/>
          <p:nvPr userDrawn="1"/>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D22D7888-22FA-4AA1-9BA4-CC61D6643D47}"/>
              </a:ext>
            </a:extLst>
          </p:cNvPr>
          <p:cNvSpPr/>
          <p:nvPr userDrawn="1"/>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EBB6E464-8999-4773-A1F2-E6CAA990E572}"/>
              </a:ext>
            </a:extLst>
          </p:cNvPr>
          <p:cNvSpPr/>
          <p:nvPr userDrawn="1"/>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CE9CE183-B21E-41EB-A082-DF9C3AD659D5}"/>
              </a:ext>
            </a:extLst>
          </p:cNvPr>
          <p:cNvSpPr/>
          <p:nvPr userDrawn="1"/>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1EA14BE8-FDD0-4434-9C3E-BFF78C22D9E3}"/>
              </a:ext>
            </a:extLst>
          </p:cNvPr>
          <p:cNvSpPr/>
          <p:nvPr userDrawn="1"/>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5C76330B-4C5E-463F-921A-D91F1F1F6049}"/>
              </a:ext>
            </a:extLst>
          </p:cNvPr>
          <p:cNvSpPr/>
          <p:nvPr userDrawn="1"/>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E494E364-7EA8-4D92-915D-75D1A3A67C07}"/>
              </a:ext>
            </a:extLst>
          </p:cNvPr>
          <p:cNvSpPr/>
          <p:nvPr userDrawn="1"/>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1389888" y="1234440"/>
            <a:ext cx="3236976" cy="4069080"/>
          </a:xfrm>
        </p:spPr>
        <p:txBody>
          <a:bodyPr rtlCol="0"/>
          <a:lstStyle>
            <a:lvl1pPr algn="ctr">
              <a:defRPr>
                <a:solidFill>
                  <a:schemeClr val="bg1"/>
                </a:solidFill>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a:xfrm>
            <a:off x="1682496" y="6356350"/>
            <a:ext cx="1545336" cy="365125"/>
          </a:xfrm>
        </p:spPr>
        <p:txBody>
          <a:bodyPr rtlCol="0"/>
          <a:lstStyle>
            <a:lvl1pPr>
              <a:defRPr>
                <a:latin typeface="+mn-lt"/>
              </a:defRPr>
            </a:lvl1pPr>
          </a:lstStyle>
          <a:p>
            <a:pPr rtl="0">
              <a:defRPr/>
            </a:pPr>
            <a:r>
              <a:rPr lang="en-GB" noProof="0">
                <a:solidFill>
                  <a:prstClr val="black">
                    <a:tint val="75000"/>
                  </a:prstClr>
                </a:solidFill>
              </a:rPr>
              <a:t>9/3/20XX</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a:xfrm>
            <a:off x="6099048" y="6356350"/>
            <a:ext cx="4114800" cy="365125"/>
          </a:xfrm>
        </p:spPr>
        <p:txBody>
          <a:bodyPr rtlCol="0"/>
          <a:lstStyle>
            <a:lvl1pPr algn="l">
              <a:defRPr>
                <a:latin typeface="+mn-lt"/>
              </a:defRPr>
            </a:lvl1pPr>
          </a:lstStyle>
          <a:p>
            <a:pPr algn="l" rtl="0">
              <a:defRPr/>
            </a:pPr>
            <a:r>
              <a:rPr lang="en-GB" noProof="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a:xfrm>
            <a:off x="10506456" y="6356350"/>
            <a:ext cx="850392" cy="365125"/>
          </a:xfrm>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6665976" y="2551176"/>
            <a:ext cx="4709160" cy="1755648"/>
          </a:xfrm>
        </p:spPr>
        <p:txBody>
          <a:bodyPr rtlCol="0"/>
          <a:lstStyle>
            <a:lvl1pPr marL="0" indent="0">
              <a:buNone/>
              <a:defRPr sz="2400"/>
            </a:lvl1pPr>
            <a:lvl2pPr marL="228600">
              <a:defRPr sz="1800"/>
            </a:lvl2pPr>
            <a:lvl3pPr marL="457200">
              <a:defRPr sz="1800"/>
            </a:lvl3pPr>
          </a:lstStyle>
          <a:p>
            <a:pPr lvl="0" rtl="0"/>
            <a:r>
              <a:rPr lang="en-US" noProof="0"/>
              <a:t>Click to edit Master text styles</a:t>
            </a:r>
          </a:p>
          <a:p>
            <a:pPr lvl="1" rtl="0"/>
            <a:r>
              <a:rPr lang="en-US" noProof="0"/>
              <a:t>Second level</a:t>
            </a:r>
          </a:p>
          <a:p>
            <a:pPr lvl="2" rtl="0"/>
            <a:r>
              <a:rPr lang="en-US" noProof="0"/>
              <a:t>Third level</a:t>
            </a:r>
          </a:p>
        </p:txBody>
      </p:sp>
    </p:spTree>
    <p:extLst>
      <p:ext uri="{BB962C8B-B14F-4D97-AF65-F5344CB8AC3E}">
        <p14:creationId xmlns:p14="http://schemas.microsoft.com/office/powerpoint/2010/main" val="826779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4648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C9A1C714-6A0E-456D-A2E2-6288C0EA077B}"/>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6354056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86281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rtlCol="0"/>
          <a:lstStyle>
            <a:lvl1pPr>
              <a:defRPr>
                <a:latin typeface="+mn-lt"/>
              </a:defRPr>
            </a:lvl1pPr>
          </a:lstStyle>
          <a:p>
            <a:pPr rtl="0">
              <a:defRPr/>
            </a:pPr>
            <a:r>
              <a:rPr lang="en-GB" noProof="0">
                <a:solidFill>
                  <a:prstClr val="black">
                    <a:tint val="75000"/>
                  </a:prstClr>
                </a:solidFill>
              </a:rPr>
              <a:t>9/3/20XX</a:t>
            </a:r>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rtlCol="0"/>
          <a:lstStyle>
            <a:lvl1pPr>
              <a:defRPr>
                <a:latin typeface="+mn-lt"/>
              </a:defRPr>
            </a:lvl1pPr>
          </a:lstStyle>
          <a:p>
            <a:pPr rtl="0">
              <a:defRPr/>
            </a:pPr>
            <a:r>
              <a:rPr lang="en-GB" noProof="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4012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pPr rtl="0">
              <a:defRPr/>
            </a:pPr>
            <a:r>
              <a:rPr lang="en-GB" noProof="0">
                <a:solidFill>
                  <a:prstClr val="black">
                    <a:tint val="75000"/>
                  </a:prstClr>
                </a:solidFill>
              </a:rPr>
              <a:t>9/3/20XX</a:t>
            </a:r>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pPr rtl="0">
              <a:defRPr/>
            </a:pPr>
            <a:r>
              <a:rPr lang="en-GB" noProof="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Tree>
    <p:extLst>
      <p:ext uri="{BB962C8B-B14F-4D97-AF65-F5344CB8AC3E}">
        <p14:creationId xmlns:p14="http://schemas.microsoft.com/office/powerpoint/2010/main" val="3067668650"/>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71" r:id="rId4"/>
    <p:sldLayoutId id="2147483770" r:id="rId5"/>
    <p:sldLayoutId id="2147483774" r:id="rId6"/>
    <p:sldLayoutId id="2147483783" r:id="rId7"/>
    <p:sldLayoutId id="2147483772" r:id="rId8"/>
    <p:sldLayoutId id="2147483773" r:id="rId9"/>
    <p:sldLayoutId id="2147483785" r:id="rId10"/>
    <p:sldLayoutId id="2147483786" r:id="rId11"/>
    <p:sldLayoutId id="2147483787" r:id="rId12"/>
    <p:sldLayoutId id="2147483775" r:id="rId13"/>
    <p:sldLayoutId id="2147483788" r:id="rId14"/>
    <p:sldLayoutId id="2147483776" r:id="rId15"/>
    <p:sldLayoutId id="2147483777" r:id="rId16"/>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08836-40C5-46C2-81BA-21AA27176925}"/>
              </a:ext>
            </a:extLst>
          </p:cNvPr>
          <p:cNvSpPr>
            <a:spLocks noGrp="1"/>
          </p:cNvSpPr>
          <p:nvPr>
            <p:ph type="ctrTitle"/>
          </p:nvPr>
        </p:nvSpPr>
        <p:spPr>
          <a:xfrm>
            <a:off x="5093208" y="2743199"/>
            <a:ext cx="6592824" cy="3890075"/>
          </a:xfrm>
        </p:spPr>
        <p:txBody>
          <a:bodyPr rtlCol="0">
            <a:normAutofit fontScale="90000"/>
          </a:bodyPr>
          <a:lstStyle/>
          <a:p>
            <a:pPr algn="ctr" rtl="0">
              <a:lnSpc>
                <a:spcPct val="150000"/>
              </a:lnSpc>
            </a:pPr>
            <a:r>
              <a:rPr lang="en-GB" sz="3600" dirty="0"/>
              <a:t>BMSW5103 CUSTOMER RELATIONSHIP MANAGEMENT&amp;EMERGING THEMES</a:t>
            </a:r>
            <a:br>
              <a:rPr lang="en-GB" sz="3600" dirty="0"/>
            </a:br>
            <a:r>
              <a:rPr lang="en-GB" sz="3600" dirty="0"/>
              <a:t>STUDENT NAME: ANA-MARIA VLAD</a:t>
            </a:r>
            <a:br>
              <a:rPr lang="en-GB" sz="3600" dirty="0"/>
            </a:br>
            <a:r>
              <a:rPr lang="en-GB" sz="3600" dirty="0"/>
              <a:t>STUDENT NUMBER:2129604</a:t>
            </a:r>
            <a:br>
              <a:rPr lang="en-GB" sz="3600" dirty="0"/>
            </a:br>
            <a:r>
              <a:rPr lang="en-GB" sz="3600" dirty="0"/>
              <a:t>LECTURER NAME: OLUWA SEUN    </a:t>
            </a:r>
            <a:r>
              <a:rPr lang="en-GB" dirty="0"/>
              <a:t> </a:t>
            </a:r>
          </a:p>
        </p:txBody>
      </p:sp>
    </p:spTree>
    <p:extLst>
      <p:ext uri="{BB962C8B-B14F-4D97-AF65-F5344CB8AC3E}">
        <p14:creationId xmlns:p14="http://schemas.microsoft.com/office/powerpoint/2010/main" val="800962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E49C-11A0-4C95-8A6E-FC7E9C57C105}"/>
              </a:ext>
            </a:extLst>
          </p:cNvPr>
          <p:cNvSpPr>
            <a:spLocks noGrp="1"/>
          </p:cNvSpPr>
          <p:nvPr>
            <p:ph type="title"/>
          </p:nvPr>
        </p:nvSpPr>
        <p:spPr>
          <a:xfrm>
            <a:off x="1170432" y="1394460"/>
            <a:ext cx="3236976" cy="4069080"/>
          </a:xfrm>
        </p:spPr>
        <p:txBody>
          <a:bodyPr rtlCol="0">
            <a:normAutofit/>
          </a:bodyPr>
          <a:lstStyle/>
          <a:p>
            <a:pPr rtl="0"/>
            <a:r>
              <a:rPr lang="en-GB" sz="2800" dirty="0">
                <a:solidFill>
                  <a:srgbClr val="FFFFFF"/>
                </a:solidFill>
              </a:rPr>
              <a:t>INTRODUCTION</a:t>
            </a:r>
            <a:endParaRPr lang="en-GB" sz="2800" dirty="0"/>
          </a:p>
        </p:txBody>
      </p:sp>
      <p:sp>
        <p:nvSpPr>
          <p:cNvPr id="3" name="Content Placeholder 2">
            <a:extLst>
              <a:ext uri="{FF2B5EF4-FFF2-40B4-BE49-F238E27FC236}">
                <a16:creationId xmlns:a16="http://schemas.microsoft.com/office/drawing/2014/main" id="{869C3FD2-AF88-4EF1-AFB7-5D31BD5AA0BF}"/>
              </a:ext>
            </a:extLst>
          </p:cNvPr>
          <p:cNvSpPr>
            <a:spLocks noGrp="1"/>
          </p:cNvSpPr>
          <p:nvPr>
            <p:ph idx="1"/>
          </p:nvPr>
        </p:nvSpPr>
        <p:spPr>
          <a:xfrm>
            <a:off x="5788151" y="136525"/>
            <a:ext cx="5727089" cy="6219825"/>
          </a:xfrm>
        </p:spPr>
        <p:txBody>
          <a:bodyPr rtlCol="0">
            <a:normAutofit/>
          </a:bodyPr>
          <a:lstStyle/>
          <a:p>
            <a:pPr marL="457200" indent="-457200" rtl="0">
              <a:buFont typeface="Arial" panose="020B0604020202020204" pitchFamily="34" charset="0"/>
              <a:buChar char="•"/>
            </a:pPr>
            <a:r>
              <a:rPr lang="en-GB" sz="2400" dirty="0"/>
              <a:t>Customer relationship management (CRM) is a business strategy that focuses on developing and managing long-term relationships with customers to enhance revenue, customer retention, and satisfaction (Adnan et al., 2021).</a:t>
            </a:r>
          </a:p>
          <a:p>
            <a:pPr marL="457200" indent="-457200" rtl="0">
              <a:buFont typeface="Arial" panose="020B0604020202020204" pitchFamily="34" charset="0"/>
              <a:buChar char="•"/>
            </a:pPr>
            <a:r>
              <a:rPr lang="en-GB" sz="2400" dirty="0"/>
              <a:t>This report examines Zara's CRM practices and the impact of their ethical and sustainability policies on customer relationships.</a:t>
            </a:r>
          </a:p>
          <a:p>
            <a:pPr marL="457200" indent="-457200" rtl="0">
              <a:buFont typeface="Arial" panose="020B0604020202020204" pitchFamily="34" charset="0"/>
              <a:buChar char="•"/>
            </a:pPr>
            <a:r>
              <a:rPr lang="en-GB" sz="2400" dirty="0"/>
              <a:t>By prioritizing customers and offering a personalized experience, Zara aims to stay at the forefront of the highly competitive fashion industry.</a:t>
            </a:r>
          </a:p>
        </p:txBody>
      </p:sp>
      <p:sp>
        <p:nvSpPr>
          <p:cNvPr id="6" name="Slide Number Placeholder 5">
            <a:extLst>
              <a:ext uri="{FF2B5EF4-FFF2-40B4-BE49-F238E27FC236}">
                <a16:creationId xmlns:a16="http://schemas.microsoft.com/office/drawing/2014/main" id="{88AB1A36-2D6E-4392-AAA4-996FFE03208D}"/>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1602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B290457-2071-4F7C-9327-CE85A282B4D5}"/>
              </a:ext>
            </a:extLst>
          </p:cNvPr>
          <p:cNvSpPr>
            <a:spLocks noGrp="1"/>
          </p:cNvSpPr>
          <p:nvPr>
            <p:ph type="title"/>
          </p:nvPr>
        </p:nvSpPr>
        <p:spPr>
          <a:xfrm>
            <a:off x="539496" y="346074"/>
            <a:ext cx="5806440" cy="1325880"/>
          </a:xfrm>
        </p:spPr>
        <p:txBody>
          <a:bodyPr rtlCol="0"/>
          <a:lstStyle/>
          <a:p>
            <a:pPr rtl="0"/>
            <a:r>
              <a:rPr lang="en-GB" dirty="0"/>
              <a:t>THE COMPANY ZARA</a:t>
            </a:r>
          </a:p>
        </p:txBody>
      </p:sp>
      <p:sp>
        <p:nvSpPr>
          <p:cNvPr id="5" name="Content Placeholder 4">
            <a:extLst>
              <a:ext uri="{FF2B5EF4-FFF2-40B4-BE49-F238E27FC236}">
                <a16:creationId xmlns:a16="http://schemas.microsoft.com/office/drawing/2014/main" id="{B67B1E24-2840-4BB0-AE5A-2320A01CB80F}"/>
              </a:ext>
            </a:extLst>
          </p:cNvPr>
          <p:cNvSpPr>
            <a:spLocks noGrp="1"/>
          </p:cNvSpPr>
          <p:nvPr>
            <p:ph idx="1"/>
          </p:nvPr>
        </p:nvSpPr>
        <p:spPr/>
        <p:txBody>
          <a:bodyPr rtlCol="0">
            <a:noAutofit/>
          </a:bodyPr>
          <a:lstStyle/>
          <a:p>
            <a:pPr marL="342900" indent="-342900" rtl="0">
              <a:buFont typeface="Arial" panose="020B0604020202020204" pitchFamily="34" charset="0"/>
              <a:buChar char="•"/>
            </a:pPr>
            <a:r>
              <a:rPr lang="en-GB" dirty="0"/>
              <a:t>Zara, a flagship brand of the Inditex group, is a renowned international fashion retailer founded by Amani Ortega in 1975.</a:t>
            </a:r>
          </a:p>
          <a:p>
            <a:pPr marL="342900" indent="-342900" rtl="0">
              <a:buFont typeface="Arial" panose="020B0604020202020204" pitchFamily="34" charset="0"/>
              <a:buChar char="•"/>
            </a:pPr>
            <a:r>
              <a:rPr lang="en-GB" dirty="0"/>
              <a:t>The company operates approximately 220 stores in 88 countries (Bansal, 2022).</a:t>
            </a:r>
          </a:p>
          <a:p>
            <a:pPr marL="342900" indent="-342900" rtl="0">
              <a:buFont typeface="Arial" panose="020B0604020202020204" pitchFamily="34" charset="0"/>
              <a:buChar char="•"/>
            </a:pPr>
            <a:r>
              <a:rPr lang="en-GB" dirty="0"/>
              <a:t>Zara's success is attributed to its fast fashion model, allowing it to respond quickly to market trends and customer demands.</a:t>
            </a:r>
          </a:p>
        </p:txBody>
      </p:sp>
      <p:sp>
        <p:nvSpPr>
          <p:cNvPr id="16" name="Slide Number Placeholder 15">
            <a:extLst>
              <a:ext uri="{FF2B5EF4-FFF2-40B4-BE49-F238E27FC236}">
                <a16:creationId xmlns:a16="http://schemas.microsoft.com/office/drawing/2014/main" id="{46EEA4F1-5FA3-4EBF-97F1-DF392077DB76}"/>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a:ln>
                <a:noFill/>
              </a:ln>
              <a:solidFill>
                <a:prstClr val="black">
                  <a:tint val="75000"/>
                </a:prstClr>
              </a:solidFill>
              <a:effectLst/>
              <a:uLnTx/>
              <a:uFillTx/>
              <a:latin typeface="Calibri" panose="020F0502020204030204"/>
              <a:ea typeface="+mn-ea"/>
              <a:cs typeface="+mn-cs"/>
            </a:endParaRPr>
          </a:p>
        </p:txBody>
      </p:sp>
      <p:pic>
        <p:nvPicPr>
          <p:cNvPr id="17" name="Picture Placeholder 16">
            <a:extLst>
              <a:ext uri="{FF2B5EF4-FFF2-40B4-BE49-F238E27FC236}">
                <a16:creationId xmlns:a16="http://schemas.microsoft.com/office/drawing/2014/main" id="{69725016-51AC-2B62-31BB-B24A94D7373D}"/>
              </a:ext>
            </a:extLst>
          </p:cNvPr>
          <p:cNvPicPr>
            <a:picLocks noGrp="1" noChangeAspect="1"/>
          </p:cNvPicPr>
          <p:nvPr>
            <p:ph type="pic" sz="quarter" idx="13"/>
          </p:nvPr>
        </p:nvPicPr>
        <p:blipFill>
          <a:blip r:embed="rId3"/>
          <a:srcRect l="6594" r="6594"/>
          <a:stretch>
            <a:fillRect/>
          </a:stretch>
        </p:blipFill>
        <p:spPr>
          <a:xfrm>
            <a:off x="7060994" y="569865"/>
            <a:ext cx="2207046" cy="2204178"/>
          </a:xfrm>
          <a:prstGeom prst="rect">
            <a:avLst/>
          </a:prstGeom>
        </p:spPr>
      </p:pic>
      <p:pic>
        <p:nvPicPr>
          <p:cNvPr id="12" name="Picture Placeholder 11">
            <a:extLst>
              <a:ext uri="{FF2B5EF4-FFF2-40B4-BE49-F238E27FC236}">
                <a16:creationId xmlns:a16="http://schemas.microsoft.com/office/drawing/2014/main" id="{532E4DFB-A5CA-5BF8-499C-C39971BD5605}"/>
              </a:ext>
            </a:extLst>
          </p:cNvPr>
          <p:cNvPicPr>
            <a:picLocks noGrp="1" noChangeAspect="1"/>
          </p:cNvPicPr>
          <p:nvPr>
            <p:ph type="pic" sz="quarter" idx="14"/>
          </p:nvPr>
        </p:nvPicPr>
        <p:blipFill>
          <a:blip r:embed="rId4"/>
          <a:srcRect t="9833" b="9833"/>
          <a:stretch>
            <a:fillRect/>
          </a:stretch>
        </p:blipFill>
        <p:spPr>
          <a:xfrm>
            <a:off x="8832090" y="3081362"/>
            <a:ext cx="3096807" cy="3096807"/>
          </a:xfrm>
          <a:prstGeom prst="rect">
            <a:avLst/>
          </a:prstGeom>
        </p:spPr>
      </p:pic>
    </p:spTree>
    <p:extLst>
      <p:ext uri="{BB962C8B-B14F-4D97-AF65-F5344CB8AC3E}">
        <p14:creationId xmlns:p14="http://schemas.microsoft.com/office/powerpoint/2010/main" val="10021937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C037F-9B04-45A9-8AE6-A8517884947F}"/>
              </a:ext>
            </a:extLst>
          </p:cNvPr>
          <p:cNvSpPr>
            <a:spLocks noGrp="1"/>
          </p:cNvSpPr>
          <p:nvPr>
            <p:ph type="title"/>
          </p:nvPr>
        </p:nvSpPr>
        <p:spPr>
          <a:xfrm>
            <a:off x="3474255" y="543835"/>
            <a:ext cx="5559552" cy="959500"/>
          </a:xfrm>
        </p:spPr>
        <p:txBody>
          <a:bodyPr rtlCol="0">
            <a:normAutofit/>
          </a:bodyPr>
          <a:lstStyle/>
          <a:p>
            <a:pPr rtl="0"/>
            <a:r>
              <a:rPr lang="en-GB" sz="2800" dirty="0"/>
              <a:t>ETHICAL POLICIES</a:t>
            </a:r>
          </a:p>
        </p:txBody>
      </p:sp>
      <p:sp>
        <p:nvSpPr>
          <p:cNvPr id="3" name="Text Placeholder 2">
            <a:extLst>
              <a:ext uri="{FF2B5EF4-FFF2-40B4-BE49-F238E27FC236}">
                <a16:creationId xmlns:a16="http://schemas.microsoft.com/office/drawing/2014/main" id="{9F49FB76-25BA-4481-B88D-DCB748E1662E}"/>
              </a:ext>
            </a:extLst>
          </p:cNvPr>
          <p:cNvSpPr>
            <a:spLocks noGrp="1"/>
          </p:cNvSpPr>
          <p:nvPr>
            <p:ph type="body" idx="1"/>
          </p:nvPr>
        </p:nvSpPr>
        <p:spPr>
          <a:xfrm>
            <a:off x="3319272" y="2541722"/>
            <a:ext cx="5559552" cy="2999697"/>
          </a:xfrm>
        </p:spPr>
        <p:txBody>
          <a:bodyPr rtlCol="0"/>
          <a:lstStyle/>
          <a:p>
            <a:pPr rtl="0"/>
            <a:endParaRPr lang="en-GB" dirty="0">
              <a:solidFill>
                <a:srgbClr val="FFFFFF"/>
              </a:solidFill>
            </a:endParaRPr>
          </a:p>
          <a:p>
            <a:pPr rtl="0"/>
            <a:endParaRPr lang="en-GB" dirty="0"/>
          </a:p>
        </p:txBody>
      </p:sp>
      <p:sp>
        <p:nvSpPr>
          <p:cNvPr id="5" name="TextBox 4">
            <a:extLst>
              <a:ext uri="{FF2B5EF4-FFF2-40B4-BE49-F238E27FC236}">
                <a16:creationId xmlns:a16="http://schemas.microsoft.com/office/drawing/2014/main" id="{7F9E8A78-7F5B-B6C3-6530-A7CD816C896B}"/>
              </a:ext>
            </a:extLst>
          </p:cNvPr>
          <p:cNvSpPr txBox="1"/>
          <p:nvPr/>
        </p:nvSpPr>
        <p:spPr>
          <a:xfrm>
            <a:off x="3204740" y="1876742"/>
            <a:ext cx="6098582" cy="3785652"/>
          </a:xfrm>
          <a:prstGeom prst="rect">
            <a:avLst/>
          </a:prstGeom>
          <a:noFill/>
        </p:spPr>
        <p:txBody>
          <a:bodyPr wrap="square">
            <a:spAutoFit/>
          </a:bodyPr>
          <a:lstStyle/>
          <a:p>
            <a:pPr marL="285750" indent="-285750">
              <a:buFont typeface="Arial" panose="020B0604020202020204" pitchFamily="34" charset="0"/>
              <a:buChar char="•"/>
            </a:pPr>
            <a:r>
              <a:rPr lang="en-GB" sz="2000" dirty="0"/>
              <a:t>Zara follows a strict Code of Conduct for its suppliers and manufacturers, promoting fair labour practices and opposing child and forced labour (Saha, 2023).</a:t>
            </a:r>
          </a:p>
          <a:p>
            <a:pPr marL="285750" indent="-285750">
              <a:buFont typeface="Arial" panose="020B0604020202020204" pitchFamily="34" charset="0"/>
              <a:buChar char="•"/>
            </a:pPr>
            <a:r>
              <a:rPr lang="en-GB" sz="2000" dirty="0"/>
              <a:t>The company faced controversies related to forced labour allegations in the past, but it has since committed to improving its practices and reputation.</a:t>
            </a:r>
          </a:p>
          <a:p>
            <a:pPr marL="285750" indent="-285750">
              <a:buFont typeface="Arial" panose="020B0604020202020204" pitchFamily="34" charset="0"/>
              <a:buChar char="•"/>
            </a:pPr>
            <a:r>
              <a:rPr lang="en-GB" sz="2000" dirty="0"/>
              <a:t>Transparency is a crucial aspect of Zara's ethical policy, and the company's supply chain traceability efforts have garnered positive attention (Lily, 2023).</a:t>
            </a:r>
          </a:p>
        </p:txBody>
      </p:sp>
    </p:spTree>
    <p:extLst>
      <p:ext uri="{BB962C8B-B14F-4D97-AF65-F5344CB8AC3E}">
        <p14:creationId xmlns:p14="http://schemas.microsoft.com/office/powerpoint/2010/main" val="4283594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E78514DD-3FC6-4AEF-9C9C-057CF64C8E2D}"/>
              </a:ext>
            </a:extLst>
          </p:cNvPr>
          <p:cNvSpPr>
            <a:spLocks noGrp="1"/>
          </p:cNvSpPr>
          <p:nvPr>
            <p:ph type="title"/>
          </p:nvPr>
        </p:nvSpPr>
        <p:spPr>
          <a:xfrm>
            <a:off x="539308" y="365125"/>
            <a:ext cx="5809527" cy="1325563"/>
          </a:xfrm>
        </p:spPr>
        <p:txBody>
          <a:bodyPr rtlCol="0"/>
          <a:lstStyle/>
          <a:p>
            <a:pPr rtl="0"/>
            <a:r>
              <a:rPr lang="en-GB" dirty="0"/>
              <a:t>SUSTAINABILITY POLICIES</a:t>
            </a:r>
          </a:p>
        </p:txBody>
      </p:sp>
      <p:sp>
        <p:nvSpPr>
          <p:cNvPr id="14" name="Slide Number Placeholder 13">
            <a:extLst>
              <a:ext uri="{FF2B5EF4-FFF2-40B4-BE49-F238E27FC236}">
                <a16:creationId xmlns:a16="http://schemas.microsoft.com/office/drawing/2014/main" id="{47FB0EFA-9228-4C2B-BC70-5B5C93771274}"/>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dirty="0">
              <a:ln>
                <a:noFill/>
              </a:ln>
              <a:solidFill>
                <a:prstClr val="black">
                  <a:tint val="75000"/>
                </a:prstClr>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5223C74-82C6-8104-A72F-CA5B41D966C5}"/>
              </a:ext>
            </a:extLst>
          </p:cNvPr>
          <p:cNvSpPr>
            <a:spLocks noGrp="1"/>
          </p:cNvSpPr>
          <p:nvPr>
            <p:ph idx="1"/>
          </p:nvPr>
        </p:nvSpPr>
        <p:spPr>
          <a:xfrm>
            <a:off x="1179576" y="1911095"/>
            <a:ext cx="6107049" cy="4810379"/>
          </a:xfrm>
        </p:spPr>
        <p:txBody>
          <a:bodyPr>
            <a:normAutofit fontScale="92500" lnSpcReduction="10000"/>
          </a:bodyPr>
          <a:lstStyle/>
          <a:p>
            <a:r>
              <a:rPr lang="en-GB" dirty="0"/>
              <a:t>Zara has set ambitious sustainability goals, including using greener materials and achieving Net Zero emissions by 2040 (Saha, 2023).</a:t>
            </a:r>
          </a:p>
          <a:p>
            <a:r>
              <a:rPr lang="en-GB" dirty="0"/>
              <a:t>The company has also banned single-use plastic for customers and established recycling programs for its products.</a:t>
            </a:r>
          </a:p>
          <a:p>
            <a:r>
              <a:rPr lang="en-GB" dirty="0"/>
              <a:t>While Zara's sustainability initiatives are commendable, there is room for improvement to achieve higher environmental sustainability ratings (Lily, 2023).</a:t>
            </a:r>
          </a:p>
        </p:txBody>
      </p:sp>
      <p:pic>
        <p:nvPicPr>
          <p:cNvPr id="4" name="Picture 3">
            <a:extLst>
              <a:ext uri="{FF2B5EF4-FFF2-40B4-BE49-F238E27FC236}">
                <a16:creationId xmlns:a16="http://schemas.microsoft.com/office/drawing/2014/main" id="{890AB5ED-FE9D-232F-4216-706475FFE79A}"/>
              </a:ext>
            </a:extLst>
          </p:cNvPr>
          <p:cNvPicPr>
            <a:picLocks noChangeAspect="1"/>
          </p:cNvPicPr>
          <p:nvPr/>
        </p:nvPicPr>
        <p:blipFill>
          <a:blip r:embed="rId3"/>
          <a:stretch>
            <a:fillRect/>
          </a:stretch>
        </p:blipFill>
        <p:spPr>
          <a:xfrm>
            <a:off x="7609668" y="2171021"/>
            <a:ext cx="4405716" cy="3377373"/>
          </a:xfrm>
          <a:prstGeom prst="rect">
            <a:avLst/>
          </a:prstGeom>
        </p:spPr>
      </p:pic>
    </p:spTree>
    <p:extLst>
      <p:ext uri="{BB962C8B-B14F-4D97-AF65-F5344CB8AC3E}">
        <p14:creationId xmlns:p14="http://schemas.microsoft.com/office/powerpoint/2010/main" val="1019213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8260B10-25FE-445D-A9FD-06B618F1B961}"/>
              </a:ext>
            </a:extLst>
          </p:cNvPr>
          <p:cNvSpPr>
            <a:spLocks noGrp="1"/>
          </p:cNvSpPr>
          <p:nvPr>
            <p:ph type="title"/>
          </p:nvPr>
        </p:nvSpPr>
        <p:spPr>
          <a:xfrm>
            <a:off x="838200" y="365125"/>
            <a:ext cx="10515600" cy="1325563"/>
          </a:xfrm>
        </p:spPr>
        <p:txBody>
          <a:bodyPr rtlCol="0" anchor="ctr">
            <a:normAutofit/>
          </a:bodyPr>
          <a:lstStyle/>
          <a:p>
            <a:pPr rtl="0"/>
            <a:r>
              <a:rPr lang="en-GB" dirty="0"/>
              <a:t>LITERATURE REVIEW</a:t>
            </a:r>
          </a:p>
        </p:txBody>
      </p:sp>
      <p:sp>
        <p:nvSpPr>
          <p:cNvPr id="3" name="Content Placeholder 2">
            <a:extLst>
              <a:ext uri="{FF2B5EF4-FFF2-40B4-BE49-F238E27FC236}">
                <a16:creationId xmlns:a16="http://schemas.microsoft.com/office/drawing/2014/main" id="{0AAFF326-FEF0-CE1C-8D82-DFCE03547D44}"/>
              </a:ext>
            </a:extLst>
          </p:cNvPr>
          <p:cNvSpPr>
            <a:spLocks noGrp="1"/>
          </p:cNvSpPr>
          <p:nvPr>
            <p:ph sz="half" idx="1"/>
          </p:nvPr>
        </p:nvSpPr>
        <p:spPr>
          <a:xfrm>
            <a:off x="838200" y="1825625"/>
            <a:ext cx="5181600" cy="4351338"/>
          </a:xfrm>
        </p:spPr>
        <p:txBody>
          <a:bodyPr>
            <a:normAutofit/>
          </a:bodyPr>
          <a:lstStyle/>
          <a:p>
            <a:r>
              <a:rPr lang="en-GB" sz="2000"/>
              <a:t>CRM is vital for the fashion industry, enhancing customer loyalty and improving business productivity (Rahway et al., 2019).</a:t>
            </a:r>
          </a:p>
          <a:p>
            <a:r>
              <a:rPr lang="en-GB" sz="2000"/>
              <a:t>Zara's CRM approach encompasses both operational and strategic aspects, focusing on customer analysis and effective value chain management (Purvanov et al., 2021).</a:t>
            </a:r>
          </a:p>
          <a:p>
            <a:r>
              <a:rPr lang="en-GB" sz="2000"/>
              <a:t>Theoretical frameworks like Stakeholder Theory and Need Model complement Zara's CRM strategy, with CSR playing a crucial role in customer loyalty (Cui &amp; Fan, 2021).</a:t>
            </a:r>
          </a:p>
        </p:txBody>
      </p:sp>
      <p:pic>
        <p:nvPicPr>
          <p:cNvPr id="4" name="Picture 3" descr="A diagram of a customer service&#10;&#10;Description automatically generated">
            <a:extLst>
              <a:ext uri="{FF2B5EF4-FFF2-40B4-BE49-F238E27FC236}">
                <a16:creationId xmlns:a16="http://schemas.microsoft.com/office/drawing/2014/main" id="{B718BE28-DF6E-A3D8-98F2-DB0E1CCA6F95}"/>
              </a:ext>
            </a:extLst>
          </p:cNvPr>
          <p:cNvPicPr>
            <a:picLocks noChangeAspect="1"/>
          </p:cNvPicPr>
          <p:nvPr/>
        </p:nvPicPr>
        <p:blipFill>
          <a:blip r:embed="rId3"/>
          <a:stretch>
            <a:fillRect/>
          </a:stretch>
        </p:blipFill>
        <p:spPr>
          <a:xfrm>
            <a:off x="6172200" y="2492153"/>
            <a:ext cx="5181600" cy="3018282"/>
          </a:xfrm>
          <a:prstGeom prst="rect">
            <a:avLst/>
          </a:prstGeom>
          <a:noFill/>
        </p:spPr>
      </p:pic>
      <p:sp>
        <p:nvSpPr>
          <p:cNvPr id="14" name="Slide Number Placeholder 13">
            <a:extLst>
              <a:ext uri="{FF2B5EF4-FFF2-40B4-BE49-F238E27FC236}">
                <a16:creationId xmlns:a16="http://schemas.microsoft.com/office/drawing/2014/main" id="{8A5B9DFF-1E65-43C9-B2DE-90CD91DFAE1A}"/>
              </a:ext>
            </a:extLst>
          </p:cNvPr>
          <p:cNvSpPr>
            <a:spLocks noGrp="1"/>
          </p:cNvSpPr>
          <p:nvPr>
            <p:ph type="sldNum" sz="quarter" idx="12"/>
          </p:nvPr>
        </p:nvSpPr>
        <p:spPr>
          <a:xfrm>
            <a:off x="8610600" y="6356350"/>
            <a:ext cx="2743200" cy="365125"/>
          </a:xfrm>
        </p:spPr>
        <p:txBody>
          <a:bodyPr rtlCol="0" anchor="ctr">
            <a:normAutofit/>
          </a:bodyPr>
          <a:lstStyle/>
          <a:p>
            <a:pPr marL="0" marR="0" lvl="0" indent="0" defTabSz="914400" rtl="0" eaLnBrk="1" fontAlgn="auto" latinLnBrk="0" hangingPunct="1">
              <a:spcBef>
                <a:spcPts val="0"/>
              </a:spcBef>
              <a:spcAft>
                <a:spcPts val="600"/>
              </a:spcAft>
              <a:buClrTx/>
              <a:buSzTx/>
              <a:buFontTx/>
              <a:buNone/>
              <a:tabLst/>
              <a:defRPr/>
            </a:pPr>
            <a:fld id="{D76B855D-E9CC-4FF8-AD85-6CDC7B89A0DE}" type="slidenum">
              <a:rPr kumimoji="0" lang="en-GB" b="0" i="0" u="none" strike="noStrike" kern="1200" cap="none" spc="0" normalizeH="0" baseline="0" smtClean="0">
                <a:ln>
                  <a:noFill/>
                </a:ln>
                <a:solidFill>
                  <a:prstClr val="black">
                    <a:tint val="75000"/>
                  </a:prstClr>
                </a:solidFill>
                <a:effectLst/>
                <a:uLnTx/>
                <a:uFillTx/>
              </a:rPr>
              <a:pPr marL="0" marR="0" lvl="0" indent="0" defTabSz="914400" rtl="0" eaLnBrk="1" fontAlgn="auto" latinLnBrk="0" hangingPunct="1">
                <a:spcBef>
                  <a:spcPts val="0"/>
                </a:spcBef>
                <a:spcAft>
                  <a:spcPts val="600"/>
                </a:spcAft>
                <a:buClrTx/>
                <a:buSzTx/>
                <a:buFontTx/>
                <a:buNone/>
                <a:tabLst/>
                <a:defRPr/>
              </a:pPr>
              <a:t>6</a:t>
            </a:fld>
            <a:endParaRPr kumimoji="0" lang="en-GB" b="0" i="0" u="none" strike="noStrike" kern="1200" cap="none" spc="0" normalizeH="0" baseline="0">
              <a:ln>
                <a:noFill/>
              </a:ln>
              <a:solidFill>
                <a:prstClr val="black">
                  <a:tint val="75000"/>
                </a:prstClr>
              </a:solidFill>
              <a:effectLst/>
              <a:uLnTx/>
              <a:uFillTx/>
            </a:endParaRPr>
          </a:p>
        </p:txBody>
      </p:sp>
    </p:spTree>
    <p:extLst>
      <p:ext uri="{BB962C8B-B14F-4D97-AF65-F5344CB8AC3E}">
        <p14:creationId xmlns:p14="http://schemas.microsoft.com/office/powerpoint/2010/main" val="39279506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 name="Picture Placeholder 5" descr="boy playing in playground in front of apartment building&#10;">
            <a:extLst>
              <a:ext uri="{FF2B5EF4-FFF2-40B4-BE49-F238E27FC236}">
                <a16:creationId xmlns:a16="http://schemas.microsoft.com/office/drawing/2014/main" id="{5F329689-9BAF-4AE6-BA67-6C34B1AEE853}"/>
              </a:ext>
            </a:extLst>
          </p:cNvPr>
          <p:cNvPicPr>
            <a:picLocks noGrp="1" noChangeAspect="1"/>
          </p:cNvPicPr>
          <p:nvPr>
            <p:ph type="pic" sz="quarter" idx="10"/>
          </p:nvPr>
        </p:nvPicPr>
        <p:blipFill rotWithShape="1">
          <a:blip r:embed="rId3"/>
          <a:srcRect/>
          <a:stretch/>
        </p:blipFill>
        <p:spPr>
          <a:xfrm>
            <a:off x="0" y="1"/>
            <a:ext cx="12192000" cy="6858000"/>
          </a:xfrm>
        </p:spPr>
      </p:pic>
      <p:sp>
        <p:nvSpPr>
          <p:cNvPr id="8" name="Title 7">
            <a:extLst>
              <a:ext uri="{FF2B5EF4-FFF2-40B4-BE49-F238E27FC236}">
                <a16:creationId xmlns:a16="http://schemas.microsoft.com/office/drawing/2014/main" id="{4E808D1D-FE92-499E-982B-315DCF987C64}"/>
              </a:ext>
            </a:extLst>
          </p:cNvPr>
          <p:cNvSpPr>
            <a:spLocks noGrp="1"/>
          </p:cNvSpPr>
          <p:nvPr>
            <p:ph type="title"/>
          </p:nvPr>
        </p:nvSpPr>
        <p:spPr>
          <a:xfrm>
            <a:off x="3301482" y="615070"/>
            <a:ext cx="5923842" cy="5923842"/>
          </a:xfrm>
        </p:spPr>
        <p:txBody>
          <a:bodyPr rtlCol="0"/>
          <a:lstStyle/>
          <a:p>
            <a:pPr rtl="0"/>
            <a:r>
              <a:rPr lang="en-GB" sz="3600" dirty="0"/>
              <a:t>CONCLUSION</a:t>
            </a:r>
            <a:br>
              <a:rPr lang="en-GB" sz="3600" dirty="0"/>
            </a:br>
            <a:br>
              <a:rPr lang="en-GB" dirty="0"/>
            </a:br>
            <a:r>
              <a:rPr lang="en-GB" sz="1800" dirty="0"/>
              <a:t>Ethical and sustainability policies have a positive influence on Zara's CRM, building trust and customer loyalty.</a:t>
            </a:r>
            <a:br>
              <a:rPr lang="en-GB" sz="1800" dirty="0"/>
            </a:br>
            <a:r>
              <a:rPr lang="en-GB" sz="1800" dirty="0"/>
              <a:t>Transparency in supply chains and commitment to sustainability appeal to environmentally conscious customers, further enhancing CRM.</a:t>
            </a:r>
            <a:br>
              <a:rPr lang="en-GB" sz="1800" dirty="0"/>
            </a:br>
            <a:r>
              <a:rPr lang="en-GB" sz="1800" dirty="0"/>
              <a:t>Zara's fast fashion approach aligns with its CRM, meeting customers' changing needs and boosting sales and business revenue.</a:t>
            </a:r>
          </a:p>
        </p:txBody>
      </p:sp>
      <p:sp>
        <p:nvSpPr>
          <p:cNvPr id="14" name="Arc 13">
            <a:extLst>
              <a:ext uri="{FF2B5EF4-FFF2-40B4-BE49-F238E27FC236}">
                <a16:creationId xmlns:a16="http://schemas.microsoft.com/office/drawing/2014/main" id="{FE1CEAEF-A1EC-4CA7-BEC1-407418518AC8}"/>
              </a:ext>
              <a:ext uri="{C183D7F6-B498-43B3-948B-1728B52AA6E4}">
                <adec:decorative xmlns:adec="http://schemas.microsoft.com/office/drawing/2017/decorative" val="1"/>
              </a:ext>
            </a:extLst>
          </p:cNvPr>
          <p:cNvSpPr/>
          <p:nvPr/>
        </p:nvSpPr>
        <p:spPr>
          <a:xfrm rot="9366740" flipV="1">
            <a:off x="2607299" y="8363"/>
            <a:ext cx="6816262" cy="6816262"/>
          </a:xfrm>
          <a:prstGeom prst="arc">
            <a:avLst>
              <a:gd name="adj1" fmla="val 16200000"/>
              <a:gd name="adj2" fmla="val 20401595"/>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a:ln>
                <a:noFill/>
              </a:ln>
              <a:solidFill>
                <a:prstClr val="black"/>
              </a:solidFill>
              <a:effectLst/>
              <a:uLnTx/>
              <a:uFillTx/>
              <a:latin typeface="Calibri" panose="020F0502020204030204"/>
              <a:ea typeface="+mn-ea"/>
              <a:cs typeface="+mn-cs"/>
            </a:endParaRPr>
          </a:p>
        </p:txBody>
      </p:sp>
      <p:sp>
        <p:nvSpPr>
          <p:cNvPr id="16" name="Oval 15">
            <a:extLst>
              <a:ext uri="{FF2B5EF4-FFF2-40B4-BE49-F238E27FC236}">
                <a16:creationId xmlns:a16="http://schemas.microsoft.com/office/drawing/2014/main" id="{2FD37EC2-A256-4365-B98A-9FC89FE7E260}"/>
              </a:ext>
              <a:ext uri="{C183D7F6-B498-43B3-948B-1728B52AA6E4}">
                <adec:decorative xmlns:adec="http://schemas.microsoft.com/office/drawing/2017/decorative" val="1"/>
              </a:ext>
            </a:extLst>
          </p:cNvPr>
          <p:cNvSpPr/>
          <p:nvPr/>
        </p:nvSpPr>
        <p:spPr>
          <a:xfrm>
            <a:off x="8153400" y="4609861"/>
            <a:ext cx="873032" cy="84934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a:ln>
                <a:noFill/>
              </a:ln>
              <a:solidFill>
                <a:prstClr val="white"/>
              </a:solidFill>
              <a:effectLst/>
              <a:uLnTx/>
              <a:uFillTx/>
              <a:latin typeface="Calibri" panose="020F0502020204030204"/>
              <a:ea typeface="+mn-ea"/>
              <a:cs typeface="+mn-cs"/>
            </a:endParaRPr>
          </a:p>
        </p:txBody>
      </p:sp>
      <p:sp>
        <p:nvSpPr>
          <p:cNvPr id="19" name="Slide Number Placeholder 18">
            <a:extLst>
              <a:ext uri="{FF2B5EF4-FFF2-40B4-BE49-F238E27FC236}">
                <a16:creationId xmlns:a16="http://schemas.microsoft.com/office/drawing/2014/main" id="{7728248D-4FCB-429D-AC4B-09580B545802}"/>
              </a:ext>
            </a:extLst>
          </p:cNvPr>
          <p:cNvSpPr>
            <a:spLocks noGrp="1"/>
          </p:cNvSpPr>
          <p:nvPr>
            <p:ph type="sldNum" sz="quarter" idx="13"/>
          </p:nvPr>
        </p:nvSpPr>
        <p:spPr/>
        <p:txBody>
          <a:bodyPr rtlCol="0"/>
          <a:lstStyle/>
          <a:p>
            <a:pPr rtl="0">
              <a:defRPr/>
            </a:pPr>
            <a:fld id="{D76B855D-E9CC-4FF8-AD85-6CDC7B89A0DE}" type="slidenum">
              <a:rPr lang="en-GB" smtClean="0">
                <a:latin typeface="Calibri" panose="020F0502020204030204"/>
              </a:rPr>
              <a:pPr>
                <a:defRPr/>
              </a:pPr>
              <a:t>7</a:t>
            </a:fld>
            <a:endParaRPr lang="en-GB">
              <a:latin typeface="Calibri" panose="020F0502020204030204"/>
            </a:endParaRPr>
          </a:p>
        </p:txBody>
      </p:sp>
    </p:spTree>
    <p:extLst>
      <p:ext uri="{BB962C8B-B14F-4D97-AF65-F5344CB8AC3E}">
        <p14:creationId xmlns:p14="http://schemas.microsoft.com/office/powerpoint/2010/main" val="10261320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8AA74-F89F-48A1-B941-897EC05BA69F}"/>
              </a:ext>
            </a:extLst>
          </p:cNvPr>
          <p:cNvSpPr>
            <a:spLocks noGrp="1"/>
          </p:cNvSpPr>
          <p:nvPr>
            <p:ph type="title"/>
          </p:nvPr>
        </p:nvSpPr>
        <p:spPr/>
        <p:txBody>
          <a:bodyPr rtlCol="0"/>
          <a:lstStyle/>
          <a:p>
            <a:pPr rtl="0"/>
            <a:r>
              <a:rPr lang="en-GB" dirty="0"/>
              <a:t>RECOMMENDATIONS</a:t>
            </a:r>
          </a:p>
        </p:txBody>
      </p:sp>
      <p:sp>
        <p:nvSpPr>
          <p:cNvPr id="4" name="Content Placeholder 3">
            <a:extLst>
              <a:ext uri="{FF2B5EF4-FFF2-40B4-BE49-F238E27FC236}">
                <a16:creationId xmlns:a16="http://schemas.microsoft.com/office/drawing/2014/main" id="{85A6674C-7D0C-53EB-B02A-082CF50E4F14}"/>
              </a:ext>
            </a:extLst>
          </p:cNvPr>
          <p:cNvSpPr>
            <a:spLocks noGrp="1"/>
          </p:cNvSpPr>
          <p:nvPr>
            <p:ph idx="1"/>
          </p:nvPr>
        </p:nvSpPr>
        <p:spPr/>
        <p:txBody>
          <a:bodyPr/>
          <a:lstStyle/>
          <a:p>
            <a:r>
              <a:rPr lang="en-GB" dirty="0"/>
              <a:t>Zara should collaborate with other fashion brands to create more sustainable products, reducing the use of materials like faux leather.</a:t>
            </a:r>
          </a:p>
          <a:p>
            <a:r>
              <a:rPr lang="en-GB" dirty="0"/>
              <a:t>Internally, the company should foster collaboration between different departments to share customer insights and address concerns more efficiently.</a:t>
            </a:r>
          </a:p>
          <a:p>
            <a:r>
              <a:rPr lang="en-GB" dirty="0"/>
              <a:t>Implementing Collaborative CRM will enhance the quality of CRM strategies and strengthen Zara's customer relationships.</a:t>
            </a:r>
          </a:p>
        </p:txBody>
      </p:sp>
    </p:spTree>
    <p:extLst>
      <p:ext uri="{BB962C8B-B14F-4D97-AF65-F5344CB8AC3E}">
        <p14:creationId xmlns:p14="http://schemas.microsoft.com/office/powerpoint/2010/main" val="17915356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16DAA-1ACF-4343-A637-D55C4A5DE05B}"/>
              </a:ext>
            </a:extLst>
          </p:cNvPr>
          <p:cNvSpPr>
            <a:spLocks noGrp="1"/>
          </p:cNvSpPr>
          <p:nvPr>
            <p:ph type="title"/>
          </p:nvPr>
        </p:nvSpPr>
        <p:spPr>
          <a:xfrm>
            <a:off x="493776" y="161925"/>
            <a:ext cx="10515600" cy="568325"/>
          </a:xfrm>
        </p:spPr>
        <p:txBody>
          <a:bodyPr rtlCol="0">
            <a:normAutofit fontScale="90000"/>
          </a:bodyPr>
          <a:lstStyle/>
          <a:p>
            <a:pPr rtl="0"/>
            <a:r>
              <a:rPr lang="en-GB" dirty="0"/>
              <a:t>REFERENCES</a:t>
            </a:r>
          </a:p>
        </p:txBody>
      </p:sp>
      <p:sp>
        <p:nvSpPr>
          <p:cNvPr id="7" name="Slide Number Placeholder 6">
            <a:extLst>
              <a:ext uri="{FF2B5EF4-FFF2-40B4-BE49-F238E27FC236}">
                <a16:creationId xmlns:a16="http://schemas.microsoft.com/office/drawing/2014/main" id="{AB8B6466-CC56-4078-BB0C-7A0D5CB3F0F4}"/>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dirty="0">
              <a:ln>
                <a:noFill/>
              </a:ln>
              <a:solidFill>
                <a:prstClr val="black">
                  <a:tint val="75000"/>
                </a:prstClr>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C0FF834D-0E69-F78E-D8F1-B5E8A491107E}"/>
              </a:ext>
            </a:extLst>
          </p:cNvPr>
          <p:cNvSpPr>
            <a:spLocks noGrp="1"/>
          </p:cNvSpPr>
          <p:nvPr>
            <p:ph idx="1"/>
          </p:nvPr>
        </p:nvSpPr>
        <p:spPr>
          <a:xfrm>
            <a:off x="590551" y="730251"/>
            <a:ext cx="11372850" cy="5991224"/>
          </a:xfrm>
        </p:spPr>
        <p:txBody>
          <a:bodyPr>
            <a:normAutofit fontScale="32500" lnSpcReduction="20000"/>
          </a:bodyPr>
          <a:lstStyle/>
          <a:p>
            <a:pPr marL="0" indent="0">
              <a:lnSpc>
                <a:spcPct val="120000"/>
              </a:lnSpc>
              <a:buNone/>
            </a:pPr>
            <a:r>
              <a:rPr lang="en-GB" dirty="0">
                <a:latin typeface="Arial" panose="020B0604020202020204" pitchFamily="34" charset="0"/>
                <a:cs typeface="Arial" panose="020B0604020202020204" pitchFamily="34" charset="0"/>
              </a:rPr>
              <a:t>•	Bansal, R. (2022) Zara Wiki, company profile, Fashion Company, online shopping -, Dashi Companies. Available at: https://deshicompanies.com/company-profile/zara-wiki-company-profile-fashion-company-online-shopping/ (Accessed: 03 July 2023). </a:t>
            </a:r>
          </a:p>
          <a:p>
            <a:pPr marL="0" indent="0">
              <a:lnSpc>
                <a:spcPct val="120000"/>
              </a:lnSpc>
              <a:buNone/>
            </a:pPr>
            <a:r>
              <a:rPr lang="en-GB" dirty="0">
                <a:latin typeface="Arial" panose="020B0604020202020204" pitchFamily="34" charset="0"/>
                <a:cs typeface="Arial" panose="020B0604020202020204" pitchFamily="34" charset="0"/>
              </a:rPr>
              <a:t>•	Loch, J. (2018) Zara &amp; CRM, Jiaqi Loch. Available at: https://jiaqilohjq.wordpress.com/2018/09/14/zara-crm/ (Accessed: 03 July 2023). </a:t>
            </a:r>
          </a:p>
          <a:p>
            <a:pPr marL="0" indent="0">
              <a:lnSpc>
                <a:spcPct val="120000"/>
              </a:lnSpc>
              <a:buNone/>
            </a:pPr>
            <a:r>
              <a:rPr lang="en-GB" dirty="0">
                <a:latin typeface="Arial" panose="020B0604020202020204" pitchFamily="34" charset="0"/>
                <a:cs typeface="Arial" panose="020B0604020202020204" pitchFamily="34" charset="0"/>
              </a:rPr>
              <a:t>•	Chitinous, Y., Belfair, H. and LeBeau, H. (2020) ‘How fashion influencers contribute to consumers’ purchase intention’, Journal of Fashion Marketing and Management: An International Journal, 24(3), pp. 361–380. doi:10.1108/jfmm-08-2019-0157. </a:t>
            </a:r>
          </a:p>
          <a:p>
            <a:pPr marL="0" indent="0">
              <a:lnSpc>
                <a:spcPct val="120000"/>
              </a:lnSpc>
              <a:buNone/>
            </a:pPr>
            <a:r>
              <a:rPr lang="en-GB" dirty="0">
                <a:latin typeface="Arial" panose="020B0604020202020204" pitchFamily="34" charset="0"/>
                <a:cs typeface="Arial" panose="020B0604020202020204" pitchFamily="34" charset="0"/>
              </a:rPr>
              <a:t>•	Cui, Y.C. and Fan, B.F. (2021) ‘The corporate social responsibility strategy in the fast fashion industry: ’, Case company Zara. [Preprint]. </a:t>
            </a:r>
          </a:p>
          <a:p>
            <a:pPr marL="0" indent="0">
              <a:lnSpc>
                <a:spcPct val="120000"/>
              </a:lnSpc>
              <a:buNone/>
            </a:pPr>
            <a:r>
              <a:rPr lang="en-GB" dirty="0">
                <a:latin typeface="Arial" panose="020B0604020202020204" pitchFamily="34" charset="0"/>
                <a:cs typeface="Arial" panose="020B0604020202020204" pitchFamily="34" charset="0"/>
              </a:rPr>
              <a:t>•	Purangol, A. et al. (2021) ‘Effect of Management Innovation, Transformational Leadership, and Knowledge Sharing on Market Performance of Indonesian Consumer Goods Companies. ’, Journal of Applied Management (JAM). [Preprint]. </a:t>
            </a:r>
          </a:p>
          <a:p>
            <a:pPr marL="0" indent="0">
              <a:lnSpc>
                <a:spcPct val="120000"/>
              </a:lnSpc>
              <a:buNone/>
            </a:pPr>
            <a:r>
              <a:rPr lang="en-GB" dirty="0">
                <a:latin typeface="Arial" panose="020B0604020202020204" pitchFamily="34" charset="0"/>
                <a:cs typeface="Arial" panose="020B0604020202020204" pitchFamily="34" charset="0"/>
              </a:rPr>
              <a:t>•	Fashion transparency index (2022) Fashion transparency index 2022, FASHION TRANSPARENCY INDEX 2022 : Fashion Revolution. Available at: https://www.fashionrevolution.org/about/transparency/ (Accessed: 03 July 2023). </a:t>
            </a:r>
          </a:p>
          <a:p>
            <a:pPr marL="0" indent="0">
              <a:lnSpc>
                <a:spcPct val="120000"/>
              </a:lnSpc>
              <a:buNone/>
            </a:pPr>
            <a:r>
              <a:rPr lang="en-GB" dirty="0">
                <a:latin typeface="Arial" panose="020B0604020202020204" pitchFamily="34" charset="0"/>
                <a:cs typeface="Arial" panose="020B0604020202020204" pitchFamily="34" charset="0"/>
              </a:rPr>
              <a:t>•	Lily (2023) How sustainable is Zara?: Eco-stylist, Eco. Available at: https://www.eco-stylist.com/how-sustainable-is-zara/ (Accessed: 03 July 2023). </a:t>
            </a:r>
          </a:p>
          <a:p>
            <a:pPr marL="0" indent="0">
              <a:lnSpc>
                <a:spcPct val="120000"/>
              </a:lnSpc>
              <a:buNone/>
            </a:pPr>
            <a:r>
              <a:rPr lang="en-GB" dirty="0">
                <a:latin typeface="Arial" panose="020B0604020202020204" pitchFamily="34" charset="0"/>
                <a:cs typeface="Arial" panose="020B0604020202020204" pitchFamily="34" charset="0"/>
              </a:rPr>
              <a:t>•	Saha, N. (2023) Is Zara fast fashion? or ethical and sustainable? Your Sustainable Guide. Available at: https://yoursustainableguide.com/is-zara-fast-fashion/ (Accessed: 03 July 2023). </a:t>
            </a:r>
          </a:p>
          <a:p>
            <a:pPr marL="0" indent="0">
              <a:lnSpc>
                <a:spcPct val="120000"/>
              </a:lnSpc>
              <a:buNone/>
            </a:pPr>
            <a:r>
              <a:rPr lang="en-GB" dirty="0">
                <a:latin typeface="Arial" panose="020B0604020202020204" pitchFamily="34" charset="0"/>
                <a:cs typeface="Arial" panose="020B0604020202020204" pitchFamily="34" charset="0"/>
              </a:rPr>
              <a:t>•	Wainhouse, M. (2021) Council post: Why you should be radically transparent with your customers, Forbes. Available at: https://www.forbes.com/sites/forbesagencycouncil/2018/04/16/why-you-should-be-radically-transparent-with-your-customers/?sh=18f922f57aef (Accessed: 03 July 2023). </a:t>
            </a:r>
          </a:p>
          <a:p>
            <a:pPr marL="0" indent="0">
              <a:lnSpc>
                <a:spcPct val="120000"/>
              </a:lnSpc>
              <a:buNone/>
            </a:pPr>
            <a:r>
              <a:rPr lang="en-GB" dirty="0">
                <a:latin typeface="Arial" panose="020B0604020202020204" pitchFamily="34" charset="0"/>
                <a:cs typeface="Arial" panose="020B0604020202020204" pitchFamily="34" charset="0"/>
              </a:rPr>
              <a:t>•	Adnan, A.Z. et al. (2021) ‘The role of Electronic Customer Relationship Management (E-CRM) in improving service quality’, Journal of Physics: Conference Series, 1764(1), p. 012051. doi:10.1088/1742-6596/1764/1/012051. </a:t>
            </a:r>
          </a:p>
          <a:p>
            <a:pPr marL="0" indent="0">
              <a:lnSpc>
                <a:spcPct val="120000"/>
              </a:lnSpc>
              <a:buNone/>
            </a:pPr>
            <a:r>
              <a:rPr lang="en-GB" dirty="0">
                <a:latin typeface="Arial" panose="020B0604020202020204" pitchFamily="34" charset="0"/>
                <a:cs typeface="Arial" panose="020B0604020202020204" pitchFamily="34" charset="0"/>
              </a:rPr>
              <a:t>•	Rahasya, W., Gandini, D., and Wisnalmawati (2019) ‘The influence of price, product, promotion, and situation on customer decision and the impact on customer satisfaction’, Proceedings of the International Conference of Business, Economy, Entrepreneurship, and Management [Preprint]. doi:10.5220/0009965100940101. </a:t>
            </a:r>
          </a:p>
          <a:p>
            <a:pPr marL="0" indent="0">
              <a:lnSpc>
                <a:spcPct val="120000"/>
              </a:lnSpc>
              <a:buNone/>
            </a:pPr>
            <a:r>
              <a:rPr lang="en-GB" dirty="0">
                <a:latin typeface="Arial" panose="020B0604020202020204" pitchFamily="34" charset="0"/>
                <a:cs typeface="Arial" panose="020B0604020202020204" pitchFamily="34" charset="0"/>
              </a:rPr>
              <a:t>•	Müller, A.-L. (2014) ‘Sustainability and Customer Relationship Management: Current State of Research and Future Research Opportunities’, Management Review Quarterly, 64(4), pp. 201–224. doi:10.1007/s11301-014-0104-x. </a:t>
            </a:r>
          </a:p>
          <a:p>
            <a:pPr marL="0" indent="0">
              <a:lnSpc>
                <a:spcPct val="120000"/>
              </a:lnSpc>
              <a:buNone/>
            </a:pPr>
            <a:r>
              <a:rPr lang="en-GB" dirty="0">
                <a:latin typeface="Arial" panose="020B0604020202020204" pitchFamily="34" charset="0"/>
                <a:cs typeface="Arial" panose="020B0604020202020204" pitchFamily="34" charset="0"/>
              </a:rPr>
              <a:t>•	Ferrer-Estévez, M. and Chamita, R. (2022) ‘Sustainable customer relationship management’, Marketing Intelligence &amp;amp; Planning, 41(2), pp. 244–262. doi:10.1108/mip-06-2022-0266. </a:t>
            </a:r>
          </a:p>
          <a:p>
            <a:pPr marL="0" indent="0">
              <a:lnSpc>
                <a:spcPct val="120000"/>
              </a:lnSpc>
              <a:buNone/>
            </a:pPr>
            <a:r>
              <a:rPr lang="en-GB" dirty="0">
                <a:latin typeface="Arial" panose="020B0604020202020204" pitchFamily="34" charset="0"/>
                <a:cs typeface="Arial" panose="020B0604020202020204" pitchFamily="34" charset="0"/>
              </a:rPr>
              <a:t>•	Hossain, M.I. et al. (2022) ‘Nexus of stakeholder integration, Green Investment, Green Technology Adoption, and environmental sustainability practices: Evidence from Bangladesh textile SMEs, Per Tanika Journal of Social Sciences and Humanities, 30(1). doi:10.47836/pjssh.30.1.14. </a:t>
            </a:r>
          </a:p>
          <a:p>
            <a:pPr marL="0" indent="0">
              <a:lnSpc>
                <a:spcPct val="120000"/>
              </a:lnSpc>
              <a:buNone/>
            </a:pPr>
            <a:r>
              <a:rPr lang="en-GB" dirty="0">
                <a:latin typeface="Arial" panose="020B0604020202020204" pitchFamily="34" charset="0"/>
                <a:cs typeface="Arial" panose="020B0604020202020204" pitchFamily="34" charset="0"/>
              </a:rPr>
              <a:t>•	Moradabad, S. et al. (2019) ‘Sustainable business models: A Review’, Sustainability, 11(6), p. 1663. doi:10.3390/su11061663. </a:t>
            </a:r>
          </a:p>
          <a:p>
            <a:pPr marL="0" indent="0">
              <a:lnSpc>
                <a:spcPct val="120000"/>
              </a:lnSpc>
              <a:buNone/>
            </a:pPr>
            <a:r>
              <a:rPr lang="en-GB" dirty="0">
                <a:latin typeface="Arial" panose="020B0604020202020204" pitchFamily="34" charset="0"/>
                <a:cs typeface="Arial" panose="020B0604020202020204" pitchFamily="34" charset="0"/>
              </a:rPr>
              <a:t>•	Gimenez and Laura (2019) ‘ Evaluating business ethics and CSR: ’, Case Zara. [Preprint]. </a:t>
            </a:r>
          </a:p>
          <a:p>
            <a:pPr marL="0" indent="0">
              <a:lnSpc>
                <a:spcPct val="120000"/>
              </a:lnSpc>
              <a:buNone/>
            </a:pPr>
            <a:r>
              <a:rPr lang="en-GB" dirty="0">
                <a:latin typeface="Arial" panose="020B0604020202020204" pitchFamily="34" charset="0"/>
                <a:cs typeface="Arial" panose="020B0604020202020204" pitchFamily="34" charset="0"/>
              </a:rPr>
              <a:t>•	Shikhara, S. et al. (2021) ‘Promoting fashion customer relationship management dimensions based on customer tendency to outfit matching: Mining Customer Orientation and buying behaviour’, International Journal of Applied Decision Sciences, 14(1), p. 1. doi:10.1504/ijads.2021.112932. </a:t>
            </a:r>
          </a:p>
          <a:p>
            <a:endParaRPr lang="en-GB" dirty="0"/>
          </a:p>
        </p:txBody>
      </p:sp>
    </p:spTree>
    <p:extLst>
      <p:ext uri="{BB962C8B-B14F-4D97-AF65-F5344CB8AC3E}">
        <p14:creationId xmlns:p14="http://schemas.microsoft.com/office/powerpoint/2010/main" val="3942647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a:extLst>
              <a:ext uri="{FF2B5EF4-FFF2-40B4-BE49-F238E27FC236}">
                <a16:creationId xmlns:a16="http://schemas.microsoft.com/office/drawing/2014/main" id="{E1F2A76A-C5C8-F76F-EC5D-C89CBBE06A0A}"/>
              </a:ext>
            </a:extLst>
          </p:cNvPr>
          <p:cNvPicPr>
            <a:picLocks noGrp="1" noChangeAspect="1"/>
          </p:cNvPicPr>
          <p:nvPr>
            <p:ph type="pic" sz="quarter" idx="10"/>
          </p:nvPr>
        </p:nvPicPr>
        <p:blipFill>
          <a:blip r:embed="rId3"/>
          <a:stretch/>
        </p:blipFill>
        <p:spPr>
          <a:xfrm>
            <a:off x="0" y="1"/>
            <a:ext cx="12192000" cy="6857999"/>
          </a:xfrm>
          <a:prstGeom prst="rect">
            <a:avLst/>
          </a:prstGeom>
          <a:noFill/>
        </p:spPr>
      </p:pic>
      <p:sp>
        <p:nvSpPr>
          <p:cNvPr id="20" name="Slide Number Placeholder 19">
            <a:extLst>
              <a:ext uri="{FF2B5EF4-FFF2-40B4-BE49-F238E27FC236}">
                <a16:creationId xmlns:a16="http://schemas.microsoft.com/office/drawing/2014/main" id="{013C53F7-A9FD-4503-9396-7A3FE9D0C699}"/>
              </a:ext>
            </a:extLst>
          </p:cNvPr>
          <p:cNvSpPr>
            <a:spLocks noGrp="1"/>
          </p:cNvSpPr>
          <p:nvPr>
            <p:ph type="sldNum" sz="quarter" idx="13"/>
          </p:nvPr>
        </p:nvSpPr>
        <p:spPr>
          <a:xfrm>
            <a:off x="8610600" y="6356350"/>
            <a:ext cx="2743200" cy="365125"/>
          </a:xfrm>
        </p:spPr>
        <p:txBody>
          <a:bodyPr rtlCol="0" anchor="ctr">
            <a:normAutofit/>
          </a:bodyPr>
          <a:lstStyle/>
          <a:p>
            <a:pPr marL="0" marR="0" lvl="0" indent="0" defTabSz="914400" rtl="0" eaLnBrk="1" fontAlgn="auto" latinLnBrk="0" hangingPunct="1">
              <a:spcBef>
                <a:spcPts val="0"/>
              </a:spcBef>
              <a:spcAft>
                <a:spcPts val="600"/>
              </a:spcAft>
              <a:buClrTx/>
              <a:buSzTx/>
              <a:buFontTx/>
              <a:buNone/>
              <a:tabLst/>
              <a:defRPr/>
            </a:pPr>
            <a:fld id="{D76B855D-E9CC-4FF8-AD85-6CDC7B89A0DE}" type="slidenum">
              <a:rPr kumimoji="0" lang="en-GB" b="0" i="0" u="none" strike="noStrike" kern="1200" cap="none" spc="0" normalizeH="0" baseline="0" smtClean="0">
                <a:ln>
                  <a:noFill/>
                </a:ln>
                <a:effectLst/>
                <a:uLnTx/>
                <a:uFillTx/>
              </a:rPr>
              <a:pPr marL="0" marR="0" lvl="0" indent="0" defTabSz="914400" rtl="0" eaLnBrk="1" fontAlgn="auto" latinLnBrk="0" hangingPunct="1">
                <a:spcBef>
                  <a:spcPts val="0"/>
                </a:spcBef>
                <a:spcAft>
                  <a:spcPts val="600"/>
                </a:spcAft>
                <a:buClrTx/>
                <a:buSzTx/>
                <a:buFontTx/>
                <a:buNone/>
                <a:tabLst/>
                <a:defRPr/>
              </a:pPr>
              <a:t>10</a:t>
            </a:fld>
            <a:endParaRPr kumimoji="0" lang="en-GB" b="0" i="0" u="none" strike="noStrike" kern="1200" cap="none" spc="0" normalizeH="0" baseline="0">
              <a:ln>
                <a:noFill/>
              </a:ln>
              <a:effectLst/>
              <a:uLnTx/>
              <a:uFillTx/>
            </a:endParaRPr>
          </a:p>
        </p:txBody>
      </p:sp>
    </p:spTree>
    <p:extLst>
      <p:ext uri="{BB962C8B-B14F-4D97-AF65-F5344CB8AC3E}">
        <p14:creationId xmlns:p14="http://schemas.microsoft.com/office/powerpoint/2010/main" val="1813910725"/>
      </p:ext>
    </p:extLst>
  </p:cSld>
  <p:clrMapOvr>
    <a:masterClrMapping/>
  </p:clrMapOvr>
</p:sld>
</file>

<file path=ppt/theme/theme1.xml><?xml version="1.0" encoding="utf-8"?>
<a:theme xmlns:a="http://schemas.openxmlformats.org/drawingml/2006/main" name="ShapesVTI">
  <a:themeElements>
    <a:clrScheme name="Shapes">
      <a:dk1>
        <a:sysClr val="windowText" lastClr="000000"/>
      </a:dk1>
      <a:lt1>
        <a:sysClr val="window" lastClr="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167138_TF78504181_Win32" id="{C0282433-D7EF-45DF-A8F6-65451AB0B295}" vid="{7A5F5F68-7204-400F-A78C-9EE75BE45B5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A449C04-64B3-4403-94B7-8D2284C38D1B}">
  <ds:schemaRefs>
    <ds:schemaRef ds:uri="http://schemas.microsoft.com/sharepoint/v3/contenttype/forms"/>
  </ds:schemaRefs>
</ds:datastoreItem>
</file>

<file path=customXml/itemProps2.xml><?xml version="1.0" encoding="utf-8"?>
<ds:datastoreItem xmlns:ds="http://schemas.openxmlformats.org/officeDocument/2006/customXml" ds:itemID="{FBDEF148-1770-458F-8F5B-C3D0A278AA97}">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8413533D-8C39-401E-8B75-B1AEEEC56B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{15232169-30C5-4D63-93D5-64B68942CBE6}tf78504181_win32</Template>
  <TotalTime>55</TotalTime>
  <Words>1272</Words>
  <Application>Microsoft Office PowerPoint</Application>
  <PresentationFormat>Widescreen</PresentationFormat>
  <Paragraphs>61</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Avenir Next LT Pro</vt:lpstr>
      <vt:lpstr>Calibri</vt:lpstr>
      <vt:lpstr>Tw Cen MT</vt:lpstr>
      <vt:lpstr>ShapesVTI</vt:lpstr>
      <vt:lpstr>BMSW5103 CUSTOMER RELATIONSHIP MANAGEMENT&amp;EMERGING THEMES STUDENT NAME: ANA-MARIA VLAD STUDENT NUMBER:2129604 LECTURER NAME: OLUWA SEUN     </vt:lpstr>
      <vt:lpstr>INTRODUCTION</vt:lpstr>
      <vt:lpstr>THE COMPANY ZARA</vt:lpstr>
      <vt:lpstr>ETHICAL POLICIES</vt:lpstr>
      <vt:lpstr>SUSTAINABILITY POLICIES</vt:lpstr>
      <vt:lpstr>LITERATURE REVIEW</vt:lpstr>
      <vt:lpstr>CONCLUSION  Ethical and sustainability policies have a positive influence on Zara's CRM, building trust and customer loyalty. Transparency in supply chains and commitment to sustainability appeal to environmentally conscious customers, further enhancing CRM. Zara's fast fashion approach aligns with its CRM, meeting customers' changing needs and boosting sales and business revenue.</vt:lpstr>
      <vt:lpstr>RECOMMENDATIONS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BMSW5103 CUSTOMER RELATIONSHIP MANAGEMENT&amp;EMERGING THEMES STUDENT NAME: ANA-MARIA VLAD STUDENT NUMBER:2129604 LECTURER NAME: OLUWA SEUN     </dc:title>
  <dc:creator>Ana-Maria Vlad</dc:creator>
  <cp:lastModifiedBy>Ana-Maria Vlad</cp:lastModifiedBy>
  <cp:revision>1</cp:revision>
  <dcterms:created xsi:type="dcterms:W3CDTF">2023-07-19T07:02:25Z</dcterms:created>
  <dcterms:modified xsi:type="dcterms:W3CDTF">2023-07-19T07:58:02Z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