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644D19-3315-0D5C-5DA4-34E8F2658B57}" v="843" dt="2026-06-21T22:02:11.355"/>
    <p1510:client id="{79D5DA60-7D3A-12A3-5657-7C409D32F851}" v="533" dt="2026-06-21T14:38:45.8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763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60161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2501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1339917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13041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86050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93320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2973197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9004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4129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25665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84187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76937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31518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11974440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47643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6/21/2026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9113492"/>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8" Type="http://schemas.openxmlformats.org/officeDocument/2006/relationships/hyperlink" Target="https://www.jointcommission.org/" TargetMode="External"/><Relationship Id="rId3" Type="http://schemas.openxmlformats.org/officeDocument/2006/relationships/hyperlink" Target="https://www.medijourney.co.in/uploads/51ba570fe68fc088e0a942bdf8700cdce7eb8b1d/1746104650Medical-Errors-Due-to-Poor-Communication-in-Healthcare.webp" TargetMode="External"/><Relationship Id="rId7" Type="http://schemas.openxmlformats.org/officeDocument/2006/relationships/hyperlink" Target="https://www.who.int/"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sermo.com/resources/effective-communication-between-healthcare-professionals/" TargetMode="External"/><Relationship Id="rId5" Type="http://schemas.openxmlformats.org/officeDocument/2006/relationships/hyperlink" Target="https://qaqooking.wiki/all/how-to/bad-communication-in-healthcare"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80673" y="3828271"/>
            <a:ext cx="6994051" cy="1646302"/>
          </a:xfrm>
        </p:spPr>
        <p:txBody>
          <a:bodyPr/>
          <a:lstStyle/>
          <a:p>
            <a:pPr algn="l"/>
            <a:r>
              <a:rPr lang="en-GB" sz="2000" b="1" dirty="0">
                <a:latin typeface="Arial"/>
                <a:cs typeface="Arial"/>
              </a:rPr>
              <a:t>Module Code:</a:t>
            </a:r>
            <a:r>
              <a:rPr lang="en-GB" sz="2000" dirty="0">
                <a:latin typeface="Arial"/>
                <a:cs typeface="Arial"/>
              </a:rPr>
              <a:t> (LCHS4009_BIRM) </a:t>
            </a:r>
            <a:br>
              <a:rPr lang="en-GB" sz="2000" dirty="0">
                <a:latin typeface="Arial"/>
                <a:cs typeface="Arial"/>
              </a:rPr>
            </a:br>
            <a:r>
              <a:rPr lang="en-GB" sz="2000" b="1" dirty="0">
                <a:latin typeface="Arial"/>
                <a:cs typeface="Arial"/>
              </a:rPr>
              <a:t>Module Title:</a:t>
            </a:r>
            <a:r>
              <a:rPr lang="en-GB" sz="2000" dirty="0">
                <a:latin typeface="Arial"/>
                <a:cs typeface="Arial"/>
              </a:rPr>
              <a:t> Professional Development within Health &amp; Social Care</a:t>
            </a:r>
            <a:br>
              <a:rPr lang="en-GB" sz="2000" dirty="0">
                <a:latin typeface="Arial"/>
                <a:cs typeface="Arial"/>
              </a:rPr>
            </a:br>
            <a:r>
              <a:rPr lang="en-GB" sz="2000" b="1" dirty="0">
                <a:latin typeface="Arial"/>
                <a:cs typeface="Arial"/>
              </a:rPr>
              <a:t>Assignment Title:</a:t>
            </a:r>
            <a:r>
              <a:rPr lang="en-GB" sz="2000" dirty="0">
                <a:latin typeface="Arial"/>
                <a:cs typeface="Arial"/>
              </a:rPr>
              <a:t> Component 1, Presentation</a:t>
            </a:r>
            <a:br>
              <a:rPr lang="en-GB" sz="2000" dirty="0">
                <a:latin typeface="Arial"/>
                <a:cs typeface="Arial"/>
              </a:rPr>
            </a:br>
            <a:r>
              <a:rPr lang="en-GB" sz="2000" b="1" dirty="0">
                <a:latin typeface="Arial"/>
                <a:cs typeface="Arial"/>
              </a:rPr>
              <a:t>Lecturers Name:</a:t>
            </a:r>
            <a:r>
              <a:rPr lang="en-GB" sz="2000" dirty="0">
                <a:latin typeface="Arial"/>
                <a:cs typeface="Arial"/>
              </a:rPr>
              <a:t> Marja </a:t>
            </a:r>
            <a:r>
              <a:rPr lang="en-GB" sz="2000" dirty="0" err="1">
                <a:latin typeface="Arial"/>
                <a:cs typeface="Arial"/>
              </a:rPr>
              <a:t>Mustasim</a:t>
            </a:r>
            <a:br>
              <a:rPr lang="en-GB" sz="2000" dirty="0">
                <a:latin typeface="Arial"/>
                <a:cs typeface="Arial"/>
              </a:rPr>
            </a:br>
            <a:br>
              <a:rPr lang="en-GB" sz="2000" dirty="0">
                <a:latin typeface="Arial"/>
                <a:cs typeface="Arial"/>
              </a:rPr>
            </a:br>
            <a:r>
              <a:rPr lang="en-GB" sz="2000" b="1" dirty="0">
                <a:latin typeface="Arial"/>
                <a:cs typeface="Arial"/>
              </a:rPr>
              <a:t>Student:</a:t>
            </a:r>
            <a:r>
              <a:rPr lang="en-GB" sz="2000" dirty="0">
                <a:latin typeface="Arial"/>
                <a:cs typeface="Arial"/>
              </a:rPr>
              <a:t> Patrick Dickinson (2508174)</a:t>
            </a:r>
            <a:br>
              <a:rPr lang="en-GB" sz="2000" dirty="0">
                <a:latin typeface="Arial"/>
                <a:cs typeface="Arial"/>
              </a:rPr>
            </a:br>
            <a:endParaRPr lang="en-GB" sz="2000" dirty="0">
              <a:latin typeface="Arial"/>
              <a:cs typeface="Arial"/>
            </a:endParaRPr>
          </a:p>
        </p:txBody>
      </p:sp>
      <p:pic>
        <p:nvPicPr>
          <p:cNvPr id="4" name="Picture 3" descr="A white sign with black text&#10;&#10;AI-generated content may be incorrect.">
            <a:extLst>
              <a:ext uri="{FF2B5EF4-FFF2-40B4-BE49-F238E27FC236}">
                <a16:creationId xmlns:a16="http://schemas.microsoft.com/office/drawing/2014/main" id="{8E2D86D7-CD51-D576-2739-5E380A381576}"/>
              </a:ext>
            </a:extLst>
          </p:cNvPr>
          <p:cNvPicPr>
            <a:picLocks noChangeAspect="1"/>
          </p:cNvPicPr>
          <p:nvPr/>
        </p:nvPicPr>
        <p:blipFill>
          <a:blip r:embed="rId2"/>
          <a:stretch>
            <a:fillRect/>
          </a:stretch>
        </p:blipFill>
        <p:spPr>
          <a:xfrm>
            <a:off x="3048501" y="412834"/>
            <a:ext cx="5533524" cy="222233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3E40-1971-3662-3346-2C3AA13C01BC}"/>
              </a:ext>
            </a:extLst>
          </p:cNvPr>
          <p:cNvSpPr>
            <a:spLocks noGrp="1"/>
          </p:cNvSpPr>
          <p:nvPr>
            <p:ph type="title"/>
          </p:nvPr>
        </p:nvSpPr>
        <p:spPr/>
        <p:txBody>
          <a:bodyPr/>
          <a:lstStyle/>
          <a:p>
            <a:r>
              <a:rPr lang="en-GB"/>
              <a:t>The Importance of Good Communication in Health and Social Care</a:t>
            </a:r>
          </a:p>
        </p:txBody>
      </p:sp>
      <p:sp>
        <p:nvSpPr>
          <p:cNvPr id="3" name="Content Placeholder 2">
            <a:extLst>
              <a:ext uri="{FF2B5EF4-FFF2-40B4-BE49-F238E27FC236}">
                <a16:creationId xmlns:a16="http://schemas.microsoft.com/office/drawing/2014/main" id="{AEC3D2D6-7010-C4EE-58AE-750AF5E9AE41}"/>
              </a:ext>
            </a:extLst>
          </p:cNvPr>
          <p:cNvSpPr>
            <a:spLocks noGrp="1"/>
          </p:cNvSpPr>
          <p:nvPr>
            <p:ph idx="1"/>
          </p:nvPr>
        </p:nvSpPr>
        <p:spPr>
          <a:xfrm>
            <a:off x="677334" y="1929984"/>
            <a:ext cx="8596668" cy="3880773"/>
          </a:xfrm>
        </p:spPr>
        <p:txBody>
          <a:bodyPr vert="horz" lIns="91440" tIns="45720" rIns="91440" bIns="45720" rtlCol="0" anchor="t">
            <a:normAutofit fontScale="85000" lnSpcReduction="20000"/>
          </a:bodyPr>
          <a:lstStyle/>
          <a:p>
            <a:pPr marL="0" indent="0">
              <a:buNone/>
            </a:pPr>
            <a:r>
              <a:rPr lang="en-GB" sz="1600">
                <a:latin typeface="Arial"/>
                <a:ea typeface="+mn-lt"/>
                <a:cs typeface="Arial"/>
              </a:rPr>
              <a:t>Good morning/afternoon,</a:t>
            </a:r>
            <a:endParaRPr lang="en-GB" sz="1600">
              <a:latin typeface="Arial"/>
              <a:cs typeface="Arial"/>
            </a:endParaRPr>
          </a:p>
          <a:p>
            <a:pPr marL="0" indent="0">
              <a:buNone/>
            </a:pPr>
            <a:r>
              <a:rPr lang="en-GB" sz="1600">
                <a:latin typeface="Arial"/>
                <a:ea typeface="+mn-lt"/>
                <a:cs typeface="Arial"/>
              </a:rPr>
              <a:t>Today I am going to talk about </a:t>
            </a:r>
            <a:r>
              <a:rPr lang="en-GB" sz="1600" b="1">
                <a:latin typeface="Arial"/>
                <a:ea typeface="+mn-lt"/>
                <a:cs typeface="Arial"/>
              </a:rPr>
              <a:t>communication in health and social care</a:t>
            </a:r>
            <a:r>
              <a:rPr lang="en-GB" sz="1600">
                <a:latin typeface="Arial"/>
                <a:ea typeface="+mn-lt"/>
                <a:cs typeface="Arial"/>
              </a:rPr>
              <a:t>, and why I feel it is one of the most important skills in professional practice.</a:t>
            </a:r>
            <a:endParaRPr lang="en-GB" sz="1600">
              <a:latin typeface="Arial"/>
              <a:cs typeface="Arial"/>
            </a:endParaRPr>
          </a:p>
          <a:p>
            <a:pPr marL="0" indent="0">
              <a:buNone/>
            </a:pPr>
            <a:endParaRPr lang="en-GB" dirty="0">
              <a:solidFill>
                <a:srgbClr val="FFFFFF"/>
              </a:solidFill>
              <a:ea typeface="+mn-lt"/>
              <a:cs typeface="+mn-lt"/>
            </a:endParaRPr>
          </a:p>
          <a:p>
            <a:pPr marL="0" indent="0">
              <a:buNone/>
            </a:pPr>
            <a:r>
              <a:rPr lang="en-GB" sz="4600">
                <a:solidFill>
                  <a:srgbClr val="90C226"/>
                </a:solidFill>
                <a:ea typeface="+mn-lt"/>
                <a:cs typeface="+mn-lt"/>
              </a:rPr>
              <a:t>What Communication Is</a:t>
            </a:r>
          </a:p>
          <a:p>
            <a:pPr marL="0" indent="0">
              <a:buNone/>
            </a:pPr>
            <a:r>
              <a:rPr lang="en-GB" sz="1600">
                <a:latin typeface="Arial"/>
                <a:ea typeface="+mn-lt"/>
                <a:cs typeface="Arial"/>
              </a:rPr>
              <a:t>Communication is not just about talking. It includes speaking, listening, body language, and written information like care records.</a:t>
            </a:r>
            <a:endParaRPr lang="en-GB" sz="1600">
              <a:latin typeface="Arial"/>
              <a:cs typeface="Arial"/>
            </a:endParaRPr>
          </a:p>
          <a:p>
            <a:pPr marL="0" indent="0">
              <a:buNone/>
            </a:pPr>
            <a:r>
              <a:rPr lang="en-GB" sz="1600" dirty="0">
                <a:latin typeface="Arial"/>
                <a:ea typeface="+mn-lt"/>
                <a:cs typeface="Arial"/>
              </a:rPr>
              <a:t>In health and social care, communication needs to be clear and respectful because it directly affects patient safety and the </a:t>
            </a:r>
            <a:r>
              <a:rPr lang="en-GB" sz="1600">
                <a:latin typeface="Arial"/>
                <a:ea typeface="+mn-lt"/>
                <a:cs typeface="Arial"/>
              </a:rPr>
              <a:t>quality-of-care</a:t>
            </a:r>
            <a:r>
              <a:rPr lang="en-GB" sz="1600" dirty="0">
                <a:latin typeface="Arial"/>
                <a:ea typeface="+mn-lt"/>
                <a:cs typeface="Arial"/>
              </a:rPr>
              <a:t> people receive.</a:t>
            </a:r>
            <a:endParaRPr lang="en-GB" sz="1600">
              <a:latin typeface="Arial"/>
              <a:cs typeface="Arial"/>
            </a:endParaRPr>
          </a:p>
          <a:p>
            <a:pPr marL="0" indent="0">
              <a:buNone/>
            </a:pPr>
            <a:r>
              <a:rPr lang="en-GB" sz="1600" dirty="0">
                <a:latin typeface="Arial"/>
                <a:ea typeface="+mn-lt"/>
                <a:cs typeface="Arial"/>
              </a:rPr>
              <a:t>According to (Brotherton and Parker, 2023) Communication is a core skill that underpins effective practice and </a:t>
            </a:r>
            <a:r>
              <a:rPr lang="en-GB" sz="1600">
                <a:latin typeface="Arial"/>
                <a:ea typeface="+mn-lt"/>
                <a:cs typeface="Arial"/>
              </a:rPr>
              <a:t>helps build trust with service users.</a:t>
            </a:r>
            <a:endParaRPr lang="en-GB" sz="1600">
              <a:latin typeface="Arial"/>
              <a:cs typeface="Arial"/>
            </a:endParaRPr>
          </a:p>
          <a:p>
            <a:pPr marL="0" indent="0">
              <a:buNone/>
            </a:pPr>
            <a:r>
              <a:rPr lang="en-GB" sz="1600" dirty="0">
                <a:latin typeface="Arial"/>
                <a:ea typeface="+mn-lt"/>
                <a:cs typeface="Arial"/>
              </a:rPr>
              <a:t>I feel this is important because even small misunderstandings can lead to serious consequences.(The </a:t>
            </a:r>
            <a:r>
              <a:rPr lang="en-GB" sz="1600">
                <a:latin typeface="Arial"/>
                <a:ea typeface="+mn-lt"/>
                <a:cs typeface="Arial"/>
              </a:rPr>
              <a:t>World Health Organization, 2012)  illustrates research shows that around </a:t>
            </a:r>
            <a:r>
              <a:rPr lang="en-GB" sz="1600" b="1" dirty="0">
                <a:latin typeface="Arial"/>
                <a:ea typeface="+mn-lt"/>
                <a:cs typeface="Arial"/>
              </a:rPr>
              <a:t>70% of serious healthcare incidents involve communication failures.</a:t>
            </a:r>
            <a:endParaRPr lang="en-GB" sz="1600" dirty="0">
              <a:latin typeface="Arial"/>
              <a:cs typeface="Arial"/>
            </a:endParaRPr>
          </a:p>
          <a:p>
            <a:endParaRPr lang="en-GB" dirty="0"/>
          </a:p>
        </p:txBody>
      </p:sp>
      <p:sp>
        <p:nvSpPr>
          <p:cNvPr id="4" name="TextBox 3">
            <a:extLst>
              <a:ext uri="{FF2B5EF4-FFF2-40B4-BE49-F238E27FC236}">
                <a16:creationId xmlns:a16="http://schemas.microsoft.com/office/drawing/2014/main" id="{D491246E-8953-4D00-FCF9-6CBB7E11BEE4}"/>
              </a:ext>
            </a:extLst>
          </p:cNvPr>
          <p:cNvSpPr txBox="1"/>
          <p:nvPr/>
        </p:nvSpPr>
        <p:spPr>
          <a:xfrm>
            <a:off x="11334195" y="121196"/>
            <a:ext cx="857632"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1</a:t>
            </a:r>
          </a:p>
        </p:txBody>
      </p:sp>
    </p:spTree>
    <p:extLst>
      <p:ext uri="{BB962C8B-B14F-4D97-AF65-F5344CB8AC3E}">
        <p14:creationId xmlns:p14="http://schemas.microsoft.com/office/powerpoint/2010/main" val="3166433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00BB6-4144-2752-A280-359CE1EDFA81}"/>
              </a:ext>
            </a:extLst>
          </p:cNvPr>
          <p:cNvSpPr>
            <a:spLocks noGrp="1"/>
          </p:cNvSpPr>
          <p:nvPr>
            <p:ph type="title"/>
          </p:nvPr>
        </p:nvSpPr>
        <p:spPr>
          <a:xfrm>
            <a:off x="536966" y="389021"/>
            <a:ext cx="8596668" cy="1320800"/>
          </a:xfrm>
        </p:spPr>
        <p:txBody>
          <a:bodyPr/>
          <a:lstStyle/>
          <a:p>
            <a:r>
              <a:rPr lang="en-GB"/>
              <a:t>Why Communication is Important</a:t>
            </a:r>
          </a:p>
        </p:txBody>
      </p:sp>
      <p:sp>
        <p:nvSpPr>
          <p:cNvPr id="3" name="Content Placeholder 2">
            <a:extLst>
              <a:ext uri="{FF2B5EF4-FFF2-40B4-BE49-F238E27FC236}">
                <a16:creationId xmlns:a16="http://schemas.microsoft.com/office/drawing/2014/main" id="{BDC1D366-4FB9-925E-33F2-C7ECFD97D248}"/>
              </a:ext>
            </a:extLst>
          </p:cNvPr>
          <p:cNvSpPr>
            <a:spLocks noGrp="1"/>
          </p:cNvSpPr>
          <p:nvPr>
            <p:ph idx="1"/>
          </p:nvPr>
        </p:nvSpPr>
        <p:spPr>
          <a:xfrm>
            <a:off x="637229" y="1047668"/>
            <a:ext cx="9458931" cy="3880773"/>
          </a:xfrm>
        </p:spPr>
        <p:txBody>
          <a:bodyPr vert="horz" lIns="91440" tIns="45720" rIns="91440" bIns="45720" rtlCol="0" anchor="t">
            <a:normAutofit/>
          </a:bodyPr>
          <a:lstStyle/>
          <a:p>
            <a:pPr marL="0" indent="0">
              <a:buNone/>
            </a:pPr>
            <a:r>
              <a:rPr lang="en-GB" sz="1400">
                <a:latin typeface="Arial"/>
                <a:ea typeface="+mn-lt"/>
                <a:cs typeface="Arial"/>
              </a:rPr>
              <a:t>(Gault and Shapcott, 2023) comments that communication is essential because it supports patient safety, </a:t>
            </a:r>
            <a:r>
              <a:rPr lang="en-GB" sz="1400" dirty="0">
                <a:latin typeface="Arial"/>
                <a:ea typeface="+mn-lt"/>
                <a:cs typeface="Arial"/>
              </a:rPr>
              <a:t>dignity, and person-centred care. In nursing, communication is closely linked to compassion and empathy </a:t>
            </a:r>
            <a:endParaRPr lang="en-GB" sz="1400" dirty="0">
              <a:latin typeface="Arial"/>
              <a:cs typeface="Arial"/>
            </a:endParaRPr>
          </a:p>
          <a:p>
            <a:pPr marL="0" indent="0">
              <a:buNone/>
            </a:pPr>
            <a:r>
              <a:rPr lang="en-GB" sz="1400">
                <a:latin typeface="Arial"/>
                <a:ea typeface="+mn-lt"/>
                <a:cs typeface="Arial"/>
              </a:rPr>
              <a:t>However, I feel in practice this can be difficult due to workload pressure and limited time with patients.</a:t>
            </a:r>
            <a:endParaRPr lang="en-GB" sz="1400">
              <a:latin typeface="Arial"/>
              <a:cs typeface="Arial"/>
            </a:endParaRPr>
          </a:p>
          <a:p>
            <a:pPr marL="0" indent="0">
              <a:buNone/>
            </a:pPr>
            <a:r>
              <a:rPr lang="en-GB" sz="1400">
                <a:latin typeface="Arial"/>
                <a:ea typeface="+mn-lt"/>
                <a:cs typeface="Arial"/>
              </a:rPr>
              <a:t>Around </a:t>
            </a:r>
            <a:r>
              <a:rPr lang="en-GB" sz="1400" b="1">
                <a:latin typeface="Arial"/>
                <a:ea typeface="+mn-lt"/>
                <a:cs typeface="Arial"/>
              </a:rPr>
              <a:t>1 in 10 patients report poor communication in hospital care, this is a statistic provided by the</a:t>
            </a:r>
            <a:r>
              <a:rPr lang="en-GB" sz="1400">
                <a:latin typeface="Arial"/>
                <a:ea typeface="+mn-lt"/>
                <a:cs typeface="Arial"/>
              </a:rPr>
              <a:t> (Care Quality Commission, 2022).</a:t>
            </a:r>
            <a:endParaRPr lang="en-GB" sz="1400">
              <a:latin typeface="Arial"/>
              <a:cs typeface="Arial"/>
            </a:endParaRPr>
          </a:p>
          <a:p>
            <a:pPr marL="0" indent="0">
              <a:buNone/>
            </a:pPr>
            <a:r>
              <a:rPr lang="en-GB" sz="1400">
                <a:latin typeface="Arial"/>
                <a:ea typeface="+mn-lt"/>
                <a:cs typeface="Arial"/>
              </a:rPr>
              <a:t>I also feel emotional pressure on staff is often overlooked, especially when they are expected to remain calm and supportive in difficult situations.</a:t>
            </a:r>
            <a:endParaRPr lang="en-GB" sz="1400">
              <a:latin typeface="Arial"/>
              <a:cs typeface="Arial"/>
            </a:endParaRPr>
          </a:p>
          <a:p>
            <a:pPr marL="0" indent="0">
              <a:buNone/>
            </a:pPr>
            <a:r>
              <a:rPr lang="en-GB" sz="3600">
                <a:solidFill>
                  <a:srgbClr val="90C226"/>
                </a:solidFill>
                <a:latin typeface="Trebuchet MS"/>
                <a:cs typeface="Arial"/>
              </a:rPr>
              <a:t>Communication</a:t>
            </a:r>
            <a:r>
              <a:rPr lang="en-GB" sz="3600" dirty="0">
                <a:solidFill>
                  <a:srgbClr val="90C226"/>
                </a:solidFill>
                <a:latin typeface="Trebuchet MS"/>
                <a:cs typeface="Arial"/>
              </a:rPr>
              <a:t> in Practice</a:t>
            </a:r>
            <a:endParaRPr lang="en-GB" dirty="0"/>
          </a:p>
          <a:p>
            <a:endParaRPr lang="en-GB" dirty="0"/>
          </a:p>
        </p:txBody>
      </p:sp>
      <p:sp>
        <p:nvSpPr>
          <p:cNvPr id="4" name="TextBox 3">
            <a:extLst>
              <a:ext uri="{FF2B5EF4-FFF2-40B4-BE49-F238E27FC236}">
                <a16:creationId xmlns:a16="http://schemas.microsoft.com/office/drawing/2014/main" id="{A5803FC1-B447-CFD0-431E-875A5172D0C2}"/>
              </a:ext>
            </a:extLst>
          </p:cNvPr>
          <p:cNvSpPr txBox="1"/>
          <p:nvPr/>
        </p:nvSpPr>
        <p:spPr>
          <a:xfrm>
            <a:off x="635134" y="3225293"/>
            <a:ext cx="8494620"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p>
          <a:p>
            <a:endParaRPr lang="en-GB" b="1" dirty="0">
              <a:ea typeface="+mn-lt"/>
              <a:cs typeface="+mn-lt"/>
            </a:endParaRPr>
          </a:p>
          <a:p>
            <a:r>
              <a:rPr lang="en-GB" sz="1400">
                <a:latin typeface="Arial"/>
                <a:ea typeface="+mn-lt"/>
                <a:cs typeface="Arial"/>
              </a:rPr>
              <a:t>Communication happens constantly in healthcare, especially during handovers between staff. Structured tools like SBAR are used to make communication clearer and reduce errors. Communication must also be adapted depending on the patient’s needs and understanding according to (Higham, 2021).</a:t>
            </a:r>
            <a:endParaRPr lang="en-GB" sz="1400">
              <a:latin typeface="Arial"/>
              <a:cs typeface="Arial"/>
            </a:endParaRPr>
          </a:p>
          <a:p>
            <a:r>
              <a:rPr lang="en-GB" sz="1400" dirty="0">
                <a:latin typeface="Arial"/>
                <a:ea typeface="+mn-lt"/>
                <a:cs typeface="Arial"/>
              </a:rPr>
              <a:t>I feel this is especially important because patients are often anxious or unwell, so clarity can reduce stress and confusion. Another valuable statistic by the (Joint Commission, 2000) states that research shows that </a:t>
            </a:r>
            <a:r>
              <a:rPr lang="en-GB" sz="1400" b="1">
                <a:latin typeface="Arial"/>
                <a:ea typeface="+mn-lt"/>
                <a:cs typeface="Arial"/>
              </a:rPr>
              <a:t>structured handovers can reduce medical errors by up to 30%</a:t>
            </a:r>
            <a:r>
              <a:rPr lang="en-GB" sz="1400" dirty="0">
                <a:latin typeface="Arial"/>
                <a:ea typeface="+mn-lt"/>
                <a:cs typeface="Arial"/>
              </a:rPr>
              <a:t> </a:t>
            </a:r>
            <a:endParaRPr lang="en-GB" sz="1400" dirty="0">
              <a:latin typeface="Arial"/>
              <a:cs typeface="Arial"/>
            </a:endParaRPr>
          </a:p>
          <a:p>
            <a:pPr algn="l"/>
            <a:endParaRPr lang="en-GB" dirty="0"/>
          </a:p>
        </p:txBody>
      </p:sp>
      <p:sp>
        <p:nvSpPr>
          <p:cNvPr id="5" name="TextBox 4">
            <a:extLst>
              <a:ext uri="{FF2B5EF4-FFF2-40B4-BE49-F238E27FC236}">
                <a16:creationId xmlns:a16="http://schemas.microsoft.com/office/drawing/2014/main" id="{0C94AC72-3C78-722E-837B-3BCA5BD27B84}"/>
              </a:ext>
            </a:extLst>
          </p:cNvPr>
          <p:cNvSpPr txBox="1"/>
          <p:nvPr/>
        </p:nvSpPr>
        <p:spPr>
          <a:xfrm>
            <a:off x="11201605" y="90169"/>
            <a:ext cx="88213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2</a:t>
            </a:r>
          </a:p>
        </p:txBody>
      </p:sp>
    </p:spTree>
    <p:extLst>
      <p:ext uri="{BB962C8B-B14F-4D97-AF65-F5344CB8AC3E}">
        <p14:creationId xmlns:p14="http://schemas.microsoft.com/office/powerpoint/2010/main" val="11238677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5F69B-0CDB-94CF-A44D-F6C463FE3587}"/>
              </a:ext>
            </a:extLst>
          </p:cNvPr>
          <p:cNvSpPr>
            <a:spLocks noGrp="1"/>
          </p:cNvSpPr>
          <p:nvPr>
            <p:ph type="title"/>
          </p:nvPr>
        </p:nvSpPr>
        <p:spPr>
          <a:xfrm>
            <a:off x="416650" y="288758"/>
            <a:ext cx="8596668" cy="1320800"/>
          </a:xfrm>
        </p:spPr>
        <p:txBody>
          <a:bodyPr/>
          <a:lstStyle/>
          <a:p>
            <a:r>
              <a:rPr lang="en-GB" dirty="0"/>
              <a:t>Critical Thinking and </a:t>
            </a:r>
            <a:r>
              <a:rPr lang="en-GB"/>
              <a:t>Communication</a:t>
            </a:r>
            <a:endParaRPr lang="en-GB" dirty="0"/>
          </a:p>
        </p:txBody>
      </p:sp>
      <p:sp>
        <p:nvSpPr>
          <p:cNvPr id="3" name="Content Placeholder 2">
            <a:extLst>
              <a:ext uri="{FF2B5EF4-FFF2-40B4-BE49-F238E27FC236}">
                <a16:creationId xmlns:a16="http://schemas.microsoft.com/office/drawing/2014/main" id="{C3D5C206-D4B9-863E-6287-8C9776F7CD94}"/>
              </a:ext>
            </a:extLst>
          </p:cNvPr>
          <p:cNvSpPr>
            <a:spLocks noGrp="1"/>
          </p:cNvSpPr>
          <p:nvPr>
            <p:ph idx="1"/>
          </p:nvPr>
        </p:nvSpPr>
        <p:spPr>
          <a:xfrm>
            <a:off x="506886" y="947405"/>
            <a:ext cx="9218299" cy="3880773"/>
          </a:xfrm>
        </p:spPr>
        <p:txBody>
          <a:bodyPr vert="horz" lIns="91440" tIns="45720" rIns="91440" bIns="45720" rtlCol="0" anchor="t">
            <a:normAutofit/>
          </a:bodyPr>
          <a:lstStyle/>
          <a:p>
            <a:pPr marL="0" indent="0">
              <a:buNone/>
            </a:pPr>
            <a:r>
              <a:rPr lang="en-GB" sz="1400">
                <a:latin typeface="Arial"/>
                <a:ea typeface="+mn-lt"/>
                <a:cs typeface="Arial"/>
              </a:rPr>
              <a:t>Communication is closely linked to critical thinking because professionals need to interpret information correctly to make safe decisions.</a:t>
            </a:r>
            <a:endParaRPr lang="en-GB" sz="1400">
              <a:latin typeface="Arial"/>
              <a:cs typeface="Arial"/>
            </a:endParaRPr>
          </a:p>
          <a:p>
            <a:pPr marL="0" indent="0">
              <a:buNone/>
            </a:pPr>
            <a:r>
              <a:rPr lang="en-GB" sz="1400">
                <a:latin typeface="Arial"/>
                <a:ea typeface="+mn-lt"/>
                <a:cs typeface="Arial"/>
              </a:rPr>
              <a:t>(Lupton and Frohman, 2023) reports that Critical thinking helps reduce errors and improve judgement in care.</a:t>
            </a:r>
            <a:endParaRPr lang="en-GB" sz="1400">
              <a:latin typeface="Arial"/>
              <a:cs typeface="Arial"/>
            </a:endParaRPr>
          </a:p>
          <a:p>
            <a:pPr marL="0" indent="0">
              <a:buNone/>
            </a:pPr>
            <a:r>
              <a:rPr lang="en-GB" sz="1400">
                <a:latin typeface="Arial"/>
                <a:ea typeface="+mn-lt"/>
                <a:cs typeface="Arial"/>
              </a:rPr>
              <a:t>However, I feel in real healthcare settings there is often limited time to reflect properly because of workload pressure.</a:t>
            </a:r>
            <a:endParaRPr lang="en-GB" sz="1400">
              <a:latin typeface="Arial"/>
              <a:cs typeface="Arial"/>
            </a:endParaRPr>
          </a:p>
          <a:p>
            <a:pPr marL="0" indent="0">
              <a:buNone/>
            </a:pPr>
            <a:r>
              <a:rPr lang="en-GB" sz="1400">
                <a:latin typeface="Arial"/>
                <a:ea typeface="+mn-lt"/>
                <a:cs typeface="Arial"/>
              </a:rPr>
              <a:t>I also feel hierarchy can be a barrier, as junior staff may not always feel confident speaking up.</a:t>
            </a:r>
            <a:endParaRPr lang="en-GB" sz="1400">
              <a:latin typeface="Arial"/>
              <a:cs typeface="Arial"/>
            </a:endParaRPr>
          </a:p>
          <a:p>
            <a:pPr marL="0" indent="0">
              <a:buNone/>
            </a:pPr>
            <a:r>
              <a:rPr lang="en-GB" sz="1400">
                <a:latin typeface="Arial"/>
                <a:ea typeface="+mn-lt"/>
                <a:cs typeface="Arial"/>
              </a:rPr>
              <a:t>This is important because studies show that </a:t>
            </a:r>
            <a:r>
              <a:rPr lang="en-GB" sz="1400" b="1">
                <a:latin typeface="Arial"/>
                <a:ea typeface="+mn-lt"/>
                <a:cs typeface="Arial"/>
              </a:rPr>
              <a:t>around 80% of serious clinical errors involve communication breakdowns according to the</a:t>
            </a:r>
            <a:r>
              <a:rPr lang="en-GB" sz="1400">
                <a:latin typeface="Arial"/>
                <a:ea typeface="+mn-lt"/>
                <a:cs typeface="Arial"/>
              </a:rPr>
              <a:t> (World Health Organization, 2021).</a:t>
            </a:r>
            <a:endParaRPr lang="en-GB" sz="1400">
              <a:latin typeface="Arial"/>
              <a:cs typeface="Arial"/>
            </a:endParaRPr>
          </a:p>
          <a:p>
            <a:endParaRPr lang="en-GB" dirty="0"/>
          </a:p>
        </p:txBody>
      </p:sp>
      <p:sp>
        <p:nvSpPr>
          <p:cNvPr id="4" name="TextBox 3">
            <a:extLst>
              <a:ext uri="{FF2B5EF4-FFF2-40B4-BE49-F238E27FC236}">
                <a16:creationId xmlns:a16="http://schemas.microsoft.com/office/drawing/2014/main" id="{DFEC02B1-2514-ECC0-22D8-829FE0F840DB}"/>
              </a:ext>
            </a:extLst>
          </p:cNvPr>
          <p:cNvSpPr txBox="1"/>
          <p:nvPr/>
        </p:nvSpPr>
        <p:spPr>
          <a:xfrm>
            <a:off x="413429" y="3425918"/>
            <a:ext cx="930829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solidFill>
                  <a:srgbClr val="90C226"/>
                </a:solidFill>
              </a:rPr>
              <a:t>Teamwork and </a:t>
            </a:r>
            <a:r>
              <a:rPr lang="en-GB" sz="3600">
                <a:solidFill>
                  <a:srgbClr val="90C226"/>
                </a:solidFill>
              </a:rPr>
              <a:t>Communication</a:t>
            </a:r>
            <a:endParaRPr lang="en-US" dirty="0" err="1"/>
          </a:p>
          <a:p>
            <a:r>
              <a:rPr lang="en-GB" sz="1400">
                <a:latin typeface="Arial"/>
                <a:ea typeface="+mn-lt"/>
                <a:cs typeface="Arial"/>
              </a:rPr>
              <a:t>According to (Connor and Pokora, 2023) communication is also essential for teamwork and safe patient care.</a:t>
            </a:r>
            <a:endParaRPr lang="en-GB" sz="1400">
              <a:latin typeface="Arial"/>
              <a:cs typeface="Arial"/>
            </a:endParaRPr>
          </a:p>
          <a:p>
            <a:r>
              <a:rPr lang="en-GB" sz="1400">
                <a:latin typeface="Arial"/>
                <a:ea typeface="+mn-lt"/>
                <a:cs typeface="Arial"/>
              </a:rPr>
              <a:t>Reflection and coaching help improve communication skills over time.</a:t>
            </a:r>
            <a:endParaRPr lang="en-GB" sz="1400">
              <a:latin typeface="Arial"/>
              <a:cs typeface="Arial"/>
            </a:endParaRPr>
          </a:p>
          <a:p>
            <a:r>
              <a:rPr lang="en-GB" sz="1400">
                <a:latin typeface="Arial"/>
                <a:ea typeface="+mn-lt"/>
                <a:cs typeface="Arial"/>
              </a:rPr>
              <a:t>I feel communication improves with experience, feedback, and reflection.</a:t>
            </a:r>
            <a:endParaRPr lang="en-GB" sz="1400">
              <a:latin typeface="Arial"/>
              <a:cs typeface="Arial"/>
            </a:endParaRPr>
          </a:p>
          <a:p>
            <a:endParaRPr lang="en-GB" sz="1400" dirty="0">
              <a:latin typeface="Arial"/>
              <a:ea typeface="+mn-lt"/>
              <a:cs typeface="Arial"/>
            </a:endParaRPr>
          </a:p>
          <a:p>
            <a:r>
              <a:rPr lang="en-GB" sz="1400">
                <a:latin typeface="Arial"/>
                <a:ea typeface="+mn-lt"/>
                <a:cs typeface="Arial"/>
              </a:rPr>
              <a:t>However, teamwork is not always effective in real practice due to stress, workload, and staffing issues.</a:t>
            </a:r>
            <a:endParaRPr lang="en-GB" sz="1400">
              <a:latin typeface="Arial"/>
              <a:cs typeface="Arial"/>
            </a:endParaRPr>
          </a:p>
          <a:p>
            <a:r>
              <a:rPr lang="en-GB" sz="1400">
                <a:latin typeface="Arial"/>
                <a:ea typeface="+mn-lt"/>
                <a:cs typeface="Arial"/>
              </a:rPr>
              <a:t>High-performing teams rely on consistent and clear communication (Dunham, 2023).</a:t>
            </a:r>
            <a:endParaRPr lang="en-GB" sz="1400">
              <a:latin typeface="Arial"/>
              <a:cs typeface="Arial"/>
            </a:endParaRPr>
          </a:p>
          <a:p>
            <a:r>
              <a:rPr lang="en-GB" sz="1400">
                <a:latin typeface="Arial"/>
                <a:ea typeface="+mn-lt"/>
                <a:cs typeface="Arial"/>
              </a:rPr>
              <a:t>I feel this is not always realistic in healthcare environments.</a:t>
            </a:r>
            <a:endParaRPr lang="en-GB" sz="1400">
              <a:latin typeface="Arial"/>
              <a:cs typeface="Arial"/>
            </a:endParaRPr>
          </a:p>
          <a:p>
            <a:r>
              <a:rPr lang="en-GB" sz="1400">
                <a:latin typeface="Arial"/>
                <a:ea typeface="+mn-lt"/>
                <a:cs typeface="Arial"/>
              </a:rPr>
              <a:t>To support this, the NHS has had </a:t>
            </a:r>
            <a:r>
              <a:rPr lang="en-GB" sz="1400" b="1">
                <a:latin typeface="Arial"/>
                <a:ea typeface="+mn-lt"/>
                <a:cs typeface="Arial"/>
              </a:rPr>
              <a:t>over 100,000 staff vacancies</a:t>
            </a:r>
            <a:r>
              <a:rPr lang="en-GB" sz="1400">
                <a:latin typeface="Arial"/>
                <a:ea typeface="+mn-lt"/>
                <a:cs typeface="Arial"/>
              </a:rPr>
              <a:t>, which can increase pressure on teams and affect communication (NHS England, 2024).</a:t>
            </a:r>
            <a:endParaRPr lang="en-GB" sz="1400">
              <a:latin typeface="Arial"/>
              <a:cs typeface="Arial"/>
            </a:endParaRPr>
          </a:p>
          <a:p>
            <a:pPr algn="l"/>
            <a:endParaRPr lang="en-GB" dirty="0"/>
          </a:p>
        </p:txBody>
      </p:sp>
      <p:sp>
        <p:nvSpPr>
          <p:cNvPr id="5" name="TextBox 4">
            <a:extLst>
              <a:ext uri="{FF2B5EF4-FFF2-40B4-BE49-F238E27FC236}">
                <a16:creationId xmlns:a16="http://schemas.microsoft.com/office/drawing/2014/main" id="{2CE552EC-CAD0-C7AE-1A24-AA72ED40950E}"/>
              </a:ext>
            </a:extLst>
          </p:cNvPr>
          <p:cNvSpPr txBox="1"/>
          <p:nvPr/>
        </p:nvSpPr>
        <p:spPr>
          <a:xfrm>
            <a:off x="11260638" y="3304"/>
            <a:ext cx="931144"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3</a:t>
            </a:r>
          </a:p>
        </p:txBody>
      </p:sp>
    </p:spTree>
    <p:extLst>
      <p:ext uri="{BB962C8B-B14F-4D97-AF65-F5344CB8AC3E}">
        <p14:creationId xmlns:p14="http://schemas.microsoft.com/office/powerpoint/2010/main" val="3081076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2C352-D00D-E1CA-82DC-5EFD6DBB5482}"/>
              </a:ext>
            </a:extLst>
          </p:cNvPr>
          <p:cNvSpPr>
            <a:spLocks noGrp="1"/>
          </p:cNvSpPr>
          <p:nvPr>
            <p:ph type="title"/>
          </p:nvPr>
        </p:nvSpPr>
        <p:spPr>
          <a:xfrm>
            <a:off x="466781" y="389021"/>
            <a:ext cx="8596668" cy="1320800"/>
          </a:xfrm>
        </p:spPr>
        <p:txBody>
          <a:bodyPr/>
          <a:lstStyle/>
          <a:p>
            <a:r>
              <a:rPr lang="en-GB"/>
              <a:t>Conclusion</a:t>
            </a:r>
            <a:endParaRPr lang="en-US"/>
          </a:p>
        </p:txBody>
      </p:sp>
      <p:sp>
        <p:nvSpPr>
          <p:cNvPr id="3" name="Content Placeholder 2">
            <a:extLst>
              <a:ext uri="{FF2B5EF4-FFF2-40B4-BE49-F238E27FC236}">
                <a16:creationId xmlns:a16="http://schemas.microsoft.com/office/drawing/2014/main" id="{8C092F10-A058-ECF8-BFFC-6FCDEF9D204B}"/>
              </a:ext>
            </a:extLst>
          </p:cNvPr>
          <p:cNvSpPr>
            <a:spLocks noGrp="1"/>
          </p:cNvSpPr>
          <p:nvPr>
            <p:ph idx="1"/>
          </p:nvPr>
        </p:nvSpPr>
        <p:spPr>
          <a:xfrm>
            <a:off x="466781" y="1047668"/>
            <a:ext cx="8596668" cy="3880773"/>
          </a:xfrm>
        </p:spPr>
        <p:txBody>
          <a:bodyPr vert="horz" lIns="91440" tIns="45720" rIns="91440" bIns="45720" rtlCol="0" anchor="t">
            <a:normAutofit/>
          </a:bodyPr>
          <a:lstStyle/>
          <a:p>
            <a:pPr marL="0" indent="0">
              <a:buNone/>
            </a:pPr>
            <a:r>
              <a:rPr lang="en-GB" sz="1400">
                <a:latin typeface="Arial"/>
                <a:ea typeface="+mn-lt"/>
                <a:cs typeface="Arial"/>
              </a:rPr>
              <a:t>To conclude, communication is a fundamental skill in health and social care. From my perspective, I feel it is not just about speaking clearly, but also about listening, adapting, and thinking critically. While theory shows ideal practice, real communication is affected by workload, pressure, and hierarchy.</a:t>
            </a:r>
            <a:endParaRPr lang="en-GB" sz="1400">
              <a:latin typeface="Arial"/>
              <a:cs typeface="Arial"/>
            </a:endParaRPr>
          </a:p>
          <a:p>
            <a:pPr marL="0" indent="0">
              <a:buNone/>
            </a:pPr>
            <a:r>
              <a:rPr lang="en-GB" sz="1400" dirty="0">
                <a:latin typeface="Arial"/>
                <a:ea typeface="+mn-lt"/>
                <a:cs typeface="Arial"/>
              </a:rPr>
              <a:t>Overall, effective communication is essential for safe, ethical, and person-centred care. It also helps boost morale and productivity of the work force. Bad communication however leads to mistakes, bad handling of situations and confusion </a:t>
            </a:r>
            <a:r>
              <a:rPr lang="en-GB" sz="1400" dirty="0" err="1">
                <a:latin typeface="Arial"/>
                <a:ea typeface="+mn-lt"/>
                <a:cs typeface="Arial"/>
              </a:rPr>
              <a:t>amongstt</a:t>
            </a:r>
            <a:r>
              <a:rPr lang="en-GB" sz="1400" dirty="0">
                <a:latin typeface="Arial"/>
                <a:ea typeface="+mn-lt"/>
                <a:cs typeface="Arial"/>
              </a:rPr>
              <a:t> employees and patients.</a:t>
            </a:r>
            <a:endParaRPr lang="en-GB" sz="1400" dirty="0">
              <a:latin typeface="Arial"/>
              <a:cs typeface="Arial"/>
            </a:endParaRPr>
          </a:p>
          <a:p>
            <a:endParaRPr lang="en-GB" dirty="0"/>
          </a:p>
        </p:txBody>
      </p:sp>
      <p:pic>
        <p:nvPicPr>
          <p:cNvPr id="4" name="Picture 3" descr="A graph with blue bars&#10;&#10;AI-generated content may be incorrect.">
            <a:extLst>
              <a:ext uri="{FF2B5EF4-FFF2-40B4-BE49-F238E27FC236}">
                <a16:creationId xmlns:a16="http://schemas.microsoft.com/office/drawing/2014/main" id="{C2B4BBC8-49D8-DE9A-39B8-B4AD6A21B621}"/>
              </a:ext>
            </a:extLst>
          </p:cNvPr>
          <p:cNvPicPr>
            <a:picLocks noChangeAspect="1"/>
          </p:cNvPicPr>
          <p:nvPr/>
        </p:nvPicPr>
        <p:blipFill>
          <a:blip r:embed="rId2"/>
          <a:stretch>
            <a:fillRect/>
          </a:stretch>
        </p:blipFill>
        <p:spPr>
          <a:xfrm>
            <a:off x="200527" y="3433010"/>
            <a:ext cx="3880185" cy="2197769"/>
          </a:xfrm>
          <a:prstGeom prst="rect">
            <a:avLst/>
          </a:prstGeom>
        </p:spPr>
      </p:pic>
      <p:sp>
        <p:nvSpPr>
          <p:cNvPr id="5" name="TextBox 4">
            <a:extLst>
              <a:ext uri="{FF2B5EF4-FFF2-40B4-BE49-F238E27FC236}">
                <a16:creationId xmlns:a16="http://schemas.microsoft.com/office/drawing/2014/main" id="{FBB7653C-8B28-B51F-8369-919D95C9BB2C}"/>
              </a:ext>
            </a:extLst>
          </p:cNvPr>
          <p:cNvSpPr txBox="1"/>
          <p:nvPr/>
        </p:nvSpPr>
        <p:spPr>
          <a:xfrm>
            <a:off x="322977" y="5782895"/>
            <a:ext cx="362656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Figure 1: Communication error </a:t>
            </a:r>
            <a:r>
              <a:rPr lang="en-GB"/>
              <a:t>outcomes (Medi Journey, 2025)</a:t>
            </a:r>
            <a:endParaRPr lang="en-US"/>
          </a:p>
        </p:txBody>
      </p:sp>
      <p:pic>
        <p:nvPicPr>
          <p:cNvPr id="6" name="Picture 5" descr="Pie chart showing what is the most frustrating thing about communicating with other healthcare professionals according to physicians">
            <a:extLst>
              <a:ext uri="{FF2B5EF4-FFF2-40B4-BE49-F238E27FC236}">
                <a16:creationId xmlns:a16="http://schemas.microsoft.com/office/drawing/2014/main" id="{8154060C-F803-3229-4B2D-813EB2E7F1B0}"/>
              </a:ext>
            </a:extLst>
          </p:cNvPr>
          <p:cNvPicPr>
            <a:picLocks noChangeAspect="1"/>
          </p:cNvPicPr>
          <p:nvPr/>
        </p:nvPicPr>
        <p:blipFill>
          <a:blip r:embed="rId3"/>
          <a:stretch>
            <a:fillRect/>
          </a:stretch>
        </p:blipFill>
        <p:spPr>
          <a:xfrm>
            <a:off x="4255484" y="2646948"/>
            <a:ext cx="3189742" cy="2987842"/>
          </a:xfrm>
          <a:prstGeom prst="rect">
            <a:avLst/>
          </a:prstGeom>
        </p:spPr>
      </p:pic>
      <p:sp>
        <p:nvSpPr>
          <p:cNvPr id="8" name="TextBox 7">
            <a:extLst>
              <a:ext uri="{FF2B5EF4-FFF2-40B4-BE49-F238E27FC236}">
                <a16:creationId xmlns:a16="http://schemas.microsoft.com/office/drawing/2014/main" id="{EC16F53B-2969-50A3-D74C-C35857255055}"/>
              </a:ext>
            </a:extLst>
          </p:cNvPr>
          <p:cNvSpPr txBox="1"/>
          <p:nvPr/>
        </p:nvSpPr>
        <p:spPr>
          <a:xfrm>
            <a:off x="4251158" y="5785185"/>
            <a:ext cx="382002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aseline="0" dirty="0">
                <a:solidFill>
                  <a:srgbClr val="FFFFFF"/>
                </a:solidFill>
                <a:latin typeface="Trebuchet MS"/>
                <a:ea typeface="Segoe UI"/>
                <a:cs typeface="Segoe UI"/>
              </a:rPr>
              <a:t>Figure </a:t>
            </a:r>
            <a:r>
              <a:rPr lang="en-GB" dirty="0">
                <a:solidFill>
                  <a:srgbClr val="FFFFFF"/>
                </a:solidFill>
                <a:latin typeface="Trebuchet MS"/>
                <a:ea typeface="Segoe UI"/>
                <a:cs typeface="Segoe UI"/>
              </a:rPr>
              <a:t>2</a:t>
            </a:r>
            <a:r>
              <a:rPr lang="en-GB" sz="1800" baseline="0" dirty="0">
                <a:solidFill>
                  <a:srgbClr val="FFFFFF"/>
                </a:solidFill>
                <a:latin typeface="Trebuchet MS"/>
                <a:ea typeface="Segoe UI"/>
                <a:cs typeface="Segoe UI"/>
              </a:rPr>
              <a:t>: </a:t>
            </a:r>
            <a:r>
              <a:rPr lang="en-GB" dirty="0">
                <a:solidFill>
                  <a:srgbClr val="FFFFFF"/>
                </a:solidFill>
                <a:latin typeface="Trebuchet MS"/>
                <a:ea typeface="Segoe UI"/>
                <a:cs typeface="Segoe UI"/>
              </a:rPr>
              <a:t>Healthcare professionals biggest communication frustrations </a:t>
            </a:r>
            <a:r>
              <a:rPr lang="en-GB" sz="1800" baseline="0" dirty="0">
                <a:solidFill>
                  <a:srgbClr val="FFFFFF"/>
                </a:solidFill>
                <a:latin typeface="Trebuchet MS"/>
                <a:ea typeface="Segoe UI"/>
                <a:cs typeface="Segoe UI"/>
              </a:rPr>
              <a:t>(</a:t>
            </a:r>
            <a:r>
              <a:rPr lang="en-GB" dirty="0" err="1">
                <a:solidFill>
                  <a:srgbClr val="FFFFFF"/>
                </a:solidFill>
                <a:latin typeface="Trebuchet MS"/>
                <a:ea typeface="Segoe UI"/>
                <a:cs typeface="Segoe UI"/>
              </a:rPr>
              <a:t>Sermo</a:t>
            </a:r>
            <a:r>
              <a:rPr lang="en-GB" dirty="0">
                <a:solidFill>
                  <a:srgbClr val="FFFFFF"/>
                </a:solidFill>
                <a:latin typeface="Trebuchet MS"/>
                <a:ea typeface="Segoe UI"/>
                <a:cs typeface="Segoe UI"/>
              </a:rPr>
              <a:t>,</a:t>
            </a:r>
            <a:r>
              <a:rPr lang="en-GB" sz="1800" baseline="0" dirty="0">
                <a:solidFill>
                  <a:srgbClr val="FFFFFF"/>
                </a:solidFill>
                <a:latin typeface="Trebuchet MS"/>
                <a:ea typeface="Segoe UI"/>
                <a:cs typeface="Segoe UI"/>
              </a:rPr>
              <a:t> </a:t>
            </a:r>
            <a:r>
              <a:rPr lang="en-GB" dirty="0">
                <a:solidFill>
                  <a:srgbClr val="FFFFFF"/>
                </a:solidFill>
                <a:latin typeface="Trebuchet MS"/>
                <a:ea typeface="Segoe UI"/>
                <a:cs typeface="Segoe UI"/>
              </a:rPr>
              <a:t>2026</a:t>
            </a:r>
            <a:r>
              <a:rPr lang="en-GB" sz="1800" baseline="0" dirty="0">
                <a:solidFill>
                  <a:srgbClr val="FFFFFF"/>
                </a:solidFill>
                <a:latin typeface="Trebuchet MS"/>
                <a:ea typeface="Segoe UI"/>
                <a:cs typeface="Segoe UI"/>
              </a:rPr>
              <a:t>)</a:t>
            </a:r>
            <a:endParaRPr lang="en-GB" dirty="0"/>
          </a:p>
          <a:p>
            <a:pPr algn="ctr"/>
            <a:endParaRPr lang="en-GB"/>
          </a:p>
        </p:txBody>
      </p:sp>
      <p:pic>
        <p:nvPicPr>
          <p:cNvPr id="9" name="Picture 8">
            <a:extLst>
              <a:ext uri="{FF2B5EF4-FFF2-40B4-BE49-F238E27FC236}">
                <a16:creationId xmlns:a16="http://schemas.microsoft.com/office/drawing/2014/main" id="{8B3E6E1B-87CA-7483-30A0-D87F7FA6616D}"/>
              </a:ext>
            </a:extLst>
          </p:cNvPr>
          <p:cNvPicPr>
            <a:picLocks noChangeAspect="1"/>
          </p:cNvPicPr>
          <p:nvPr/>
        </p:nvPicPr>
        <p:blipFill>
          <a:blip r:embed="rId4"/>
          <a:stretch>
            <a:fillRect/>
          </a:stretch>
        </p:blipFill>
        <p:spPr>
          <a:xfrm>
            <a:off x="8021054" y="3772402"/>
            <a:ext cx="3910263" cy="1859882"/>
          </a:xfrm>
          <a:prstGeom prst="rect">
            <a:avLst/>
          </a:prstGeom>
        </p:spPr>
      </p:pic>
      <p:sp>
        <p:nvSpPr>
          <p:cNvPr id="10" name="TextBox 9">
            <a:extLst>
              <a:ext uri="{FF2B5EF4-FFF2-40B4-BE49-F238E27FC236}">
                <a16:creationId xmlns:a16="http://schemas.microsoft.com/office/drawing/2014/main" id="{E8C5839F-2D1B-9017-0894-4EF30B28F96F}"/>
              </a:ext>
            </a:extLst>
          </p:cNvPr>
          <p:cNvSpPr txBox="1"/>
          <p:nvPr/>
        </p:nvSpPr>
        <p:spPr>
          <a:xfrm>
            <a:off x="8312360" y="5781748"/>
            <a:ext cx="3614309"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Figure 3: Satisfaction ratings from communication (</a:t>
            </a:r>
            <a:r>
              <a:rPr lang="en-GB" dirty="0" err="1"/>
              <a:t>Qaqooking</a:t>
            </a:r>
            <a:r>
              <a:rPr lang="en-GB" dirty="0"/>
              <a:t>, 2026)</a:t>
            </a:r>
            <a:endParaRPr lang="en-US" dirty="0"/>
          </a:p>
        </p:txBody>
      </p:sp>
      <p:sp>
        <p:nvSpPr>
          <p:cNvPr id="11" name="TextBox 10">
            <a:extLst>
              <a:ext uri="{FF2B5EF4-FFF2-40B4-BE49-F238E27FC236}">
                <a16:creationId xmlns:a16="http://schemas.microsoft.com/office/drawing/2014/main" id="{B044C9D0-0911-A368-28E6-7CA880CEEF12}"/>
              </a:ext>
            </a:extLst>
          </p:cNvPr>
          <p:cNvSpPr txBox="1"/>
          <p:nvPr/>
        </p:nvSpPr>
        <p:spPr>
          <a:xfrm>
            <a:off x="11227232" y="2181"/>
            <a:ext cx="967899"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4</a:t>
            </a:r>
          </a:p>
        </p:txBody>
      </p:sp>
    </p:spTree>
    <p:extLst>
      <p:ext uri="{BB962C8B-B14F-4D97-AF65-F5344CB8AC3E}">
        <p14:creationId xmlns:p14="http://schemas.microsoft.com/office/powerpoint/2010/main" val="4254447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084E9-8375-26B1-E3BD-6BF6EEC054CC}"/>
              </a:ext>
            </a:extLst>
          </p:cNvPr>
          <p:cNvSpPr>
            <a:spLocks noGrp="1"/>
          </p:cNvSpPr>
          <p:nvPr>
            <p:ph type="title"/>
          </p:nvPr>
        </p:nvSpPr>
        <p:spPr>
          <a:xfrm>
            <a:off x="536966" y="389021"/>
            <a:ext cx="8596668" cy="1320800"/>
          </a:xfrm>
        </p:spPr>
        <p:txBody>
          <a:bodyPr/>
          <a:lstStyle/>
          <a:p>
            <a:r>
              <a:rPr lang="en-GB"/>
              <a:t>Full Reference List</a:t>
            </a:r>
          </a:p>
        </p:txBody>
      </p:sp>
      <p:sp>
        <p:nvSpPr>
          <p:cNvPr id="3" name="Content Placeholder 2">
            <a:extLst>
              <a:ext uri="{FF2B5EF4-FFF2-40B4-BE49-F238E27FC236}">
                <a16:creationId xmlns:a16="http://schemas.microsoft.com/office/drawing/2014/main" id="{2D33129E-4B67-2782-23DA-AE4D165E23BF}"/>
              </a:ext>
            </a:extLst>
          </p:cNvPr>
          <p:cNvSpPr>
            <a:spLocks noGrp="1"/>
          </p:cNvSpPr>
          <p:nvPr>
            <p:ph idx="1"/>
          </p:nvPr>
        </p:nvSpPr>
        <p:spPr>
          <a:xfrm>
            <a:off x="536966" y="1147931"/>
            <a:ext cx="8596668" cy="5324562"/>
          </a:xfrm>
        </p:spPr>
        <p:txBody>
          <a:bodyPr vert="horz" lIns="91440" tIns="45720" rIns="91440" bIns="45720" rtlCol="0" anchor="t">
            <a:noAutofit/>
          </a:bodyPr>
          <a:lstStyle/>
          <a:p>
            <a:r>
              <a:rPr lang="en-GB" sz="1100">
                <a:latin typeface="Arial"/>
                <a:ea typeface="+mn-lt"/>
                <a:cs typeface="Arial"/>
              </a:rPr>
              <a:t>Care Quality Commission (2022) </a:t>
            </a:r>
            <a:r>
              <a:rPr lang="en-GB" sz="1100" i="1">
                <a:latin typeface="Arial"/>
                <a:ea typeface="+mn-lt"/>
                <a:cs typeface="Arial"/>
              </a:rPr>
              <a:t>State of Care Report 2022</a:t>
            </a:r>
            <a:r>
              <a:rPr lang="en-GB" sz="1100">
                <a:latin typeface="Arial"/>
                <a:ea typeface="+mn-lt"/>
                <a:cs typeface="Arial"/>
              </a:rPr>
              <a:t>. Available at: </a:t>
            </a:r>
            <a:r>
              <a:rPr lang="en-GB" sz="1100" dirty="0">
                <a:latin typeface="Arial"/>
                <a:ea typeface="+mn-lt"/>
                <a:cs typeface="Arial"/>
                <a:hlinkClick r:id="rId2"/>
              </a:rPr>
              <a:t>https://www.cqc.org.uk</a:t>
            </a:r>
            <a:r>
              <a:rPr lang="en-GB" sz="1100" dirty="0">
                <a:latin typeface="Arial"/>
                <a:ea typeface="+mn-lt"/>
                <a:cs typeface="Arial"/>
              </a:rPr>
              <a:t> </a:t>
            </a:r>
            <a:r>
              <a:rPr lang="en-GB" sz="1100">
                <a:latin typeface="Arial"/>
                <a:ea typeface="+mn-lt"/>
                <a:cs typeface="Arial"/>
              </a:rPr>
              <a:t>(Accessed: 21 June 2026).</a:t>
            </a:r>
            <a:endParaRPr lang="en-GB" sz="1100">
              <a:latin typeface="Arial"/>
              <a:cs typeface="Arial"/>
            </a:endParaRPr>
          </a:p>
          <a:p>
            <a:r>
              <a:rPr lang="en-GB" sz="1100">
                <a:latin typeface="Arial"/>
                <a:ea typeface="+mn-lt"/>
                <a:cs typeface="Arial"/>
              </a:rPr>
              <a:t>Connor, M. and Pokora, J. (2023) </a:t>
            </a:r>
            <a:r>
              <a:rPr lang="en-GB" sz="1100" i="1">
                <a:latin typeface="Arial"/>
                <a:ea typeface="+mn-lt"/>
                <a:cs typeface="Arial"/>
              </a:rPr>
              <a:t>Coaching and Mentoring at Work: Developing Effective Practice</a:t>
            </a:r>
            <a:r>
              <a:rPr lang="en-GB" sz="1100">
                <a:latin typeface="Arial"/>
                <a:ea typeface="+mn-lt"/>
                <a:cs typeface="Arial"/>
              </a:rPr>
              <a:t>. London: Routledge.</a:t>
            </a:r>
            <a:endParaRPr lang="en-GB" sz="1100">
              <a:latin typeface="Arial"/>
              <a:cs typeface="Arial"/>
            </a:endParaRPr>
          </a:p>
          <a:p>
            <a:r>
              <a:rPr lang="en-GB" sz="1100">
                <a:latin typeface="Arial"/>
                <a:ea typeface="+mn-lt"/>
                <a:cs typeface="Arial"/>
              </a:rPr>
              <a:t>Dunham, E. (2023) </a:t>
            </a:r>
            <a:r>
              <a:rPr lang="en-GB" sz="1100" i="1">
                <a:latin typeface="Arial"/>
                <a:ea typeface="+mn-lt"/>
                <a:cs typeface="Arial"/>
              </a:rPr>
              <a:t>Working in Teams: Moving from High Potential to High Performance</a:t>
            </a:r>
            <a:r>
              <a:rPr lang="en-GB" sz="1100">
                <a:latin typeface="Arial"/>
                <a:ea typeface="+mn-lt"/>
                <a:cs typeface="Arial"/>
              </a:rPr>
              <a:t>. London: Pearson.</a:t>
            </a:r>
            <a:endParaRPr lang="en-GB" sz="1100">
              <a:latin typeface="Arial"/>
              <a:cs typeface="Arial"/>
            </a:endParaRPr>
          </a:p>
          <a:p>
            <a:r>
              <a:rPr lang="en-GB" sz="1100">
                <a:latin typeface="Arial"/>
                <a:ea typeface="+mn-lt"/>
                <a:cs typeface="Arial"/>
              </a:rPr>
              <a:t>Gault, I. and Shapcott, J. (2023) </a:t>
            </a:r>
            <a:r>
              <a:rPr lang="en-GB" sz="1100" i="1">
                <a:latin typeface="Arial"/>
                <a:ea typeface="+mn-lt"/>
                <a:cs typeface="Arial"/>
              </a:rPr>
              <a:t>Communication in Nursing and Healthcare: A Guide for Compassionate Practice</a:t>
            </a:r>
            <a:r>
              <a:rPr lang="en-GB" sz="1100">
                <a:latin typeface="Arial"/>
                <a:ea typeface="+mn-lt"/>
                <a:cs typeface="Arial"/>
              </a:rPr>
              <a:t>. London: Sage.</a:t>
            </a:r>
            <a:endParaRPr lang="en-GB" sz="1100">
              <a:latin typeface="Arial"/>
              <a:cs typeface="Arial"/>
            </a:endParaRPr>
          </a:p>
          <a:p>
            <a:r>
              <a:rPr lang="en-GB" sz="1100">
                <a:latin typeface="Arial"/>
                <a:ea typeface="+mn-lt"/>
                <a:cs typeface="Arial"/>
              </a:rPr>
              <a:t>Higham, P.E. (2021) </a:t>
            </a:r>
            <a:r>
              <a:rPr lang="en-GB" sz="1100" i="1">
                <a:latin typeface="Arial"/>
                <a:ea typeface="+mn-lt"/>
                <a:cs typeface="Arial"/>
              </a:rPr>
              <a:t>Communication and Interviewing Skills for Practice in Social Work, Counselling and Health Professions</a:t>
            </a:r>
            <a:r>
              <a:rPr lang="en-GB" sz="1100">
                <a:latin typeface="Arial"/>
                <a:ea typeface="+mn-lt"/>
                <a:cs typeface="Arial"/>
              </a:rPr>
              <a:t>. London: Routledge.</a:t>
            </a:r>
            <a:endParaRPr lang="en-GB" sz="1100">
              <a:latin typeface="Arial"/>
              <a:cs typeface="Arial"/>
            </a:endParaRPr>
          </a:p>
          <a:p>
            <a:r>
              <a:rPr lang="en-GB" sz="1100">
                <a:latin typeface="Arial"/>
                <a:ea typeface="+mn-lt"/>
                <a:cs typeface="Arial"/>
              </a:rPr>
              <a:t>Lupton, K. and Frohman, R. (2023) </a:t>
            </a:r>
            <a:r>
              <a:rPr lang="en-GB" sz="1100" i="1">
                <a:latin typeface="Arial"/>
                <a:ea typeface="+mn-lt"/>
                <a:cs typeface="Arial"/>
              </a:rPr>
              <a:t>Critical Thinking for Nursing, Health and Social Care</a:t>
            </a:r>
            <a:r>
              <a:rPr lang="en-GB" sz="1100">
                <a:latin typeface="Arial"/>
                <a:ea typeface="+mn-lt"/>
                <a:cs typeface="Arial"/>
              </a:rPr>
              <a:t>. London: Sage.</a:t>
            </a:r>
            <a:endParaRPr lang="en-GB" sz="1100">
              <a:latin typeface="Arial"/>
              <a:cs typeface="Arial"/>
            </a:endParaRPr>
          </a:p>
          <a:p>
            <a:r>
              <a:rPr lang="en-GB" sz="1100">
                <a:latin typeface="Trebuchet MS"/>
                <a:ea typeface="+mn-lt"/>
                <a:cs typeface="Arial"/>
              </a:rPr>
              <a:t>Medi Journey (2025) Communication error stats. Available at:</a:t>
            </a:r>
            <a:r>
              <a:rPr lang="en-GB" sz="1100" dirty="0">
                <a:ea typeface="+mn-lt"/>
                <a:cs typeface="Arial"/>
              </a:rPr>
              <a:t> </a:t>
            </a:r>
            <a:r>
              <a:rPr lang="en-GB" sz="1100" dirty="0">
                <a:ea typeface="+mn-lt"/>
                <a:cs typeface="Arial"/>
                <a:hlinkClick r:id="rId3"/>
              </a:rPr>
              <a:t>https</a:t>
            </a:r>
            <a:r>
              <a:rPr lang="en-GB" sz="1100" dirty="0">
                <a:ea typeface="+mn-lt"/>
                <a:cs typeface="+mn-lt"/>
                <a:hlinkClick r:id="rId3"/>
              </a:rPr>
              <a:t>://www.medijourney.co.in/uploads/51ba570fe68fc088e0a942bdf8700cdce7eb8b1d/1746104650Medical-Errors-Due-to-Poor-Communication-in-Healthcare.webp</a:t>
            </a:r>
            <a:r>
              <a:rPr lang="en-GB" sz="1100">
                <a:latin typeface="Trebuchet MS"/>
                <a:ea typeface="+mn-lt"/>
                <a:cs typeface="Arial"/>
              </a:rPr>
              <a:t>  Accessed: 21 June 2026).</a:t>
            </a:r>
            <a:endParaRPr lang="en-GB" sz="1100" dirty="0">
              <a:latin typeface="Arial"/>
              <a:ea typeface="+mn-lt"/>
              <a:cs typeface="Arial"/>
            </a:endParaRPr>
          </a:p>
          <a:p>
            <a:r>
              <a:rPr lang="en-GB" sz="1100">
                <a:latin typeface="Arial"/>
                <a:ea typeface="+mn-lt"/>
                <a:cs typeface="Arial"/>
              </a:rPr>
              <a:t>NHS England (2024) </a:t>
            </a:r>
            <a:r>
              <a:rPr lang="en-GB" sz="1100" i="1">
                <a:latin typeface="Arial"/>
                <a:ea typeface="+mn-lt"/>
                <a:cs typeface="Arial"/>
              </a:rPr>
              <a:t>NHS Workforce Statistics</a:t>
            </a:r>
            <a:r>
              <a:rPr lang="en-GB" sz="1100">
                <a:latin typeface="Arial"/>
                <a:ea typeface="+mn-lt"/>
                <a:cs typeface="Arial"/>
              </a:rPr>
              <a:t>. Available at: </a:t>
            </a:r>
            <a:r>
              <a:rPr lang="en-GB" sz="1100" dirty="0">
                <a:latin typeface="Arial"/>
                <a:ea typeface="+mn-lt"/>
                <a:cs typeface="Arial"/>
                <a:hlinkClick r:id="rId4"/>
              </a:rPr>
              <a:t>https://www.england.nhs.uk</a:t>
            </a:r>
            <a:r>
              <a:rPr lang="en-GB" sz="1100">
                <a:latin typeface="Arial"/>
                <a:ea typeface="+mn-lt"/>
                <a:cs typeface="Arial"/>
              </a:rPr>
              <a:t> (Accessed: 21 June 2026).</a:t>
            </a:r>
            <a:endParaRPr lang="en-GB" sz="1100" dirty="0">
              <a:latin typeface="Arial"/>
              <a:cs typeface="Arial"/>
            </a:endParaRPr>
          </a:p>
          <a:p>
            <a:r>
              <a:rPr lang="en-GB" sz="1100" dirty="0" err="1">
                <a:latin typeface="Trebuchet MS"/>
                <a:ea typeface="+mn-lt"/>
                <a:cs typeface="Arial"/>
              </a:rPr>
              <a:t>Qaqooking</a:t>
            </a:r>
            <a:r>
              <a:rPr lang="en-GB" sz="1100" dirty="0">
                <a:latin typeface="Trebuchet MS"/>
                <a:ea typeface="+mn-lt"/>
                <a:cs typeface="Arial"/>
              </a:rPr>
              <a:t> (2026) Satisfaction with communication. Available at: </a:t>
            </a:r>
            <a:r>
              <a:rPr lang="en-GB" sz="1100" dirty="0">
                <a:latin typeface="Trebuchet MS"/>
                <a:ea typeface="+mn-lt"/>
                <a:cs typeface="Arial"/>
                <a:hlinkClick r:id="rId5"/>
              </a:rPr>
              <a:t>h</a:t>
            </a:r>
            <a:r>
              <a:rPr lang="en-GB" sz="1100" dirty="0">
                <a:ea typeface="+mn-lt"/>
                <a:cs typeface="Arial"/>
                <a:hlinkClick r:id="rId5"/>
              </a:rPr>
              <a:t>ttps</a:t>
            </a:r>
            <a:r>
              <a:rPr lang="en-GB" sz="1100" dirty="0">
                <a:ea typeface="+mn-lt"/>
                <a:cs typeface="+mn-lt"/>
                <a:hlinkClick r:id="rId5"/>
              </a:rPr>
              <a:t>://qaqooking.wiki/all/how-to/bad-communication-in-healthcare</a:t>
            </a:r>
            <a:r>
              <a:rPr lang="en-GB" sz="1100" dirty="0">
                <a:latin typeface="Trebuchet MS"/>
                <a:ea typeface="+mn-lt"/>
                <a:cs typeface="Arial"/>
              </a:rPr>
              <a:t>  Accessed: 21 June 2026).</a:t>
            </a:r>
            <a:endParaRPr lang="en-GB" sz="1100" dirty="0">
              <a:latin typeface="Arial"/>
              <a:ea typeface="+mn-lt"/>
              <a:cs typeface="Arial"/>
            </a:endParaRPr>
          </a:p>
          <a:p>
            <a:r>
              <a:rPr lang="en-GB" sz="1100" dirty="0" err="1">
                <a:latin typeface="Trebuchet MS"/>
                <a:ea typeface="+mn-lt"/>
                <a:cs typeface="Arial"/>
              </a:rPr>
              <a:t>Sermo</a:t>
            </a:r>
            <a:r>
              <a:rPr lang="en-GB" sz="1100" dirty="0">
                <a:latin typeface="Trebuchet MS"/>
                <a:ea typeface="+mn-lt"/>
                <a:cs typeface="Arial"/>
              </a:rPr>
              <a:t> (2026) Healthcare professionals biggest communication frustrations. Available at: </a:t>
            </a:r>
            <a:r>
              <a:rPr lang="en-GB" sz="1100" dirty="0">
                <a:latin typeface="Trebuchet MS"/>
                <a:ea typeface="+mn-lt"/>
                <a:cs typeface="Arial"/>
                <a:hlinkClick r:id="rId6"/>
              </a:rPr>
              <a:t>https</a:t>
            </a:r>
            <a:r>
              <a:rPr lang="en-GB" sz="1100" dirty="0">
                <a:ea typeface="+mn-lt"/>
                <a:cs typeface="+mn-lt"/>
                <a:hlinkClick r:id="rId6"/>
              </a:rPr>
              <a:t>://www.sermo.com/resources/effective-communication-between-healthcare-professionals/</a:t>
            </a:r>
            <a:r>
              <a:rPr lang="en-GB" sz="1100" dirty="0">
                <a:ea typeface="+mn-lt"/>
                <a:cs typeface="Arial"/>
              </a:rPr>
              <a:t> Accessed</a:t>
            </a:r>
            <a:r>
              <a:rPr lang="en-GB" sz="1100" dirty="0">
                <a:latin typeface="Trebuchet MS"/>
                <a:ea typeface="+mn-lt"/>
                <a:cs typeface="Arial"/>
              </a:rPr>
              <a:t>: 21 June 2026).</a:t>
            </a:r>
            <a:endParaRPr lang="en-GB" sz="1100" dirty="0">
              <a:latin typeface="Arial"/>
              <a:ea typeface="+mn-lt"/>
              <a:cs typeface="Arial"/>
            </a:endParaRPr>
          </a:p>
          <a:p>
            <a:r>
              <a:rPr lang="en-GB" sz="1100">
                <a:latin typeface="Arial"/>
                <a:ea typeface="+mn-lt"/>
                <a:cs typeface="Arial"/>
              </a:rPr>
              <a:t>World Health Organization (2021) </a:t>
            </a:r>
            <a:r>
              <a:rPr lang="en-GB" sz="1100" i="1">
                <a:latin typeface="Arial"/>
                <a:ea typeface="+mn-lt"/>
                <a:cs typeface="Arial"/>
              </a:rPr>
              <a:t>Patient Safety and Communication Failures Report</a:t>
            </a:r>
            <a:r>
              <a:rPr lang="en-GB" sz="1100">
                <a:latin typeface="Arial"/>
                <a:ea typeface="+mn-lt"/>
                <a:cs typeface="Arial"/>
              </a:rPr>
              <a:t>. Available at: </a:t>
            </a:r>
            <a:r>
              <a:rPr lang="en-GB" sz="1100" dirty="0">
                <a:latin typeface="Arial"/>
                <a:ea typeface="+mn-lt"/>
                <a:cs typeface="Arial"/>
                <a:hlinkClick r:id="rId7"/>
              </a:rPr>
              <a:t>https://www.who.int</a:t>
            </a:r>
            <a:r>
              <a:rPr lang="en-GB" sz="1100" dirty="0">
                <a:latin typeface="Arial"/>
                <a:ea typeface="+mn-lt"/>
                <a:cs typeface="Arial"/>
              </a:rPr>
              <a:t> </a:t>
            </a:r>
            <a:r>
              <a:rPr lang="en-GB" sz="1100">
                <a:latin typeface="Arial"/>
                <a:ea typeface="+mn-lt"/>
                <a:cs typeface="Arial"/>
              </a:rPr>
              <a:t>(Accessed: 21 June 2026).</a:t>
            </a:r>
            <a:endParaRPr lang="en-GB" sz="1100">
              <a:latin typeface="Arial"/>
              <a:cs typeface="Arial"/>
            </a:endParaRPr>
          </a:p>
          <a:p>
            <a:r>
              <a:rPr lang="en-GB" sz="1100">
                <a:latin typeface="Arial"/>
                <a:ea typeface="+mn-lt"/>
                <a:cs typeface="Arial"/>
              </a:rPr>
              <a:t>Joint Commission (2020) </a:t>
            </a:r>
            <a:r>
              <a:rPr lang="en-GB" sz="1100" i="1">
                <a:latin typeface="Arial"/>
                <a:ea typeface="+mn-lt"/>
                <a:cs typeface="Arial"/>
              </a:rPr>
              <a:t>Improving Handover Communication in Healthcare</a:t>
            </a:r>
            <a:r>
              <a:rPr lang="en-GB" sz="1100">
                <a:latin typeface="Arial"/>
                <a:ea typeface="+mn-lt"/>
                <a:cs typeface="Arial"/>
              </a:rPr>
              <a:t>. Available at: </a:t>
            </a:r>
            <a:r>
              <a:rPr lang="en-GB" sz="1100" dirty="0">
                <a:latin typeface="Arial"/>
                <a:ea typeface="+mn-lt"/>
                <a:cs typeface="Arial"/>
                <a:hlinkClick r:id="rId8"/>
              </a:rPr>
              <a:t>https://www.jointcommission.org</a:t>
            </a:r>
            <a:r>
              <a:rPr lang="en-GB" sz="1100" dirty="0">
                <a:latin typeface="Arial"/>
                <a:ea typeface="+mn-lt"/>
                <a:cs typeface="Arial"/>
              </a:rPr>
              <a:t> </a:t>
            </a:r>
            <a:r>
              <a:rPr lang="en-GB" sz="1100">
                <a:latin typeface="Arial"/>
                <a:ea typeface="+mn-lt"/>
                <a:cs typeface="Arial"/>
              </a:rPr>
              <a:t>(Accessed: 21 June 2026).</a:t>
            </a:r>
            <a:endParaRPr lang="en-GB" sz="1100">
              <a:latin typeface="Arial"/>
              <a:cs typeface="Arial"/>
            </a:endParaRPr>
          </a:p>
          <a:p>
            <a:r>
              <a:rPr lang="en-GB" sz="1100">
                <a:latin typeface="Arial"/>
                <a:ea typeface="+mn-lt"/>
                <a:cs typeface="Arial"/>
              </a:rPr>
              <a:t>Brotherton, G. and Parker, S. (2023) </a:t>
            </a:r>
            <a:r>
              <a:rPr lang="en-GB" sz="1100" i="1">
                <a:latin typeface="Arial"/>
                <a:ea typeface="+mn-lt"/>
                <a:cs typeface="Arial"/>
              </a:rPr>
              <a:t>Foundation in Health and Social Care</a:t>
            </a:r>
            <a:r>
              <a:rPr lang="en-GB" sz="1100">
                <a:latin typeface="Arial"/>
                <a:ea typeface="+mn-lt"/>
                <a:cs typeface="Arial"/>
              </a:rPr>
              <a:t>. UK: Pearson.</a:t>
            </a:r>
            <a:endParaRPr lang="en-GB" sz="1100">
              <a:latin typeface="Arial"/>
              <a:cs typeface="Arial"/>
            </a:endParaRPr>
          </a:p>
          <a:p>
            <a:endParaRPr lang="en-GB" dirty="0"/>
          </a:p>
        </p:txBody>
      </p:sp>
      <p:sp>
        <p:nvSpPr>
          <p:cNvPr id="4" name="TextBox 3">
            <a:extLst>
              <a:ext uri="{FF2B5EF4-FFF2-40B4-BE49-F238E27FC236}">
                <a16:creationId xmlns:a16="http://schemas.microsoft.com/office/drawing/2014/main" id="{1905702E-A9EE-2D93-30AB-F47056DFB058}"/>
              </a:ext>
            </a:extLst>
          </p:cNvPr>
          <p:cNvSpPr txBox="1"/>
          <p:nvPr/>
        </p:nvSpPr>
        <p:spPr>
          <a:xfrm>
            <a:off x="11299665" y="-4519"/>
            <a:ext cx="110267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8000"/>
              <a:t>5</a:t>
            </a:r>
          </a:p>
        </p:txBody>
      </p:sp>
    </p:spTree>
    <p:extLst>
      <p:ext uri="{BB962C8B-B14F-4D97-AF65-F5344CB8AC3E}">
        <p14:creationId xmlns:p14="http://schemas.microsoft.com/office/powerpoint/2010/main" val="365871579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Facet</vt:lpstr>
      <vt:lpstr>Module Code: (LCHS4009_BIRM)  Module Title: Professional Development within Health &amp; Social Care Assignment Title: Component 1, Presentation Lecturers Name: Marja Mustasim  Student: Patrick Dickinson (2508174) </vt:lpstr>
      <vt:lpstr>The Importance of Good Communication in Health and Social Care</vt:lpstr>
      <vt:lpstr>Why Communication is Important</vt:lpstr>
      <vt:lpstr>Critical Thinking and Communication</vt:lpstr>
      <vt:lpstr>Conclusion</vt:lpstr>
      <vt:lpstr>Full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320</cp:revision>
  <dcterms:created xsi:type="dcterms:W3CDTF">2026-06-21T14:11:50Z</dcterms:created>
  <dcterms:modified xsi:type="dcterms:W3CDTF">2026-06-21T22:04:14Z</dcterms:modified>
</cp:coreProperties>
</file>