
<file path=[Content_Types].xml><?xml version="1.0" encoding="utf-8"?>
<Types xmlns="http://schemas.openxmlformats.org/package/2006/content-types">
  <Default ContentType="application/xml" Extension="xml"/>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xml"/>
  <Override ContentType="application/vnd.openxmlformats-officedocument.presentationml.slideLayout+xml" PartName="/ppt/slideLayouts/slideLayout6.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48"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Lst>
  <p:sldSz cy="6858000" cx="12192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defaultTextStyle>
  <p:extLst>
    <p:ext uri="GoogleSlidesCustomDataVersion2">
      <go:slidesCustomData xmlns:go="http://customooxmlschemas.google.com/" r:id="rId20" roundtripDataSignature="AMtx7mgwIyfebpw8lqhJi1digWzyAccCYg=="/>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20" Type="http://customschemas.google.com/relationships/presentationmetadata" Target="metadata"/><Relationship Id="rId11" Type="http://schemas.openxmlformats.org/officeDocument/2006/relationships/slide" Target="slides/slide7.xml"/><Relationship Id="rId10" Type="http://schemas.openxmlformats.org/officeDocument/2006/relationships/slide" Target="slides/slide6.xml"/><Relationship Id="rId13" Type="http://schemas.openxmlformats.org/officeDocument/2006/relationships/slide" Target="slides/slide9.xml"/><Relationship Id="rId12" Type="http://schemas.openxmlformats.org/officeDocument/2006/relationships/slide" Target="slides/slide8.xml"/><Relationship Id="rId1" Type="http://schemas.openxmlformats.org/officeDocument/2006/relationships/theme" Target="theme/theme2.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15" Type="http://schemas.openxmlformats.org/officeDocument/2006/relationships/slide" Target="slides/slide11.xml"/><Relationship Id="rId14" Type="http://schemas.openxmlformats.org/officeDocument/2006/relationships/slide" Target="slides/slide10.xml"/><Relationship Id="rId17" Type="http://schemas.openxmlformats.org/officeDocument/2006/relationships/slide" Target="slides/slide13.xml"/><Relationship Id="rId16" Type="http://schemas.openxmlformats.org/officeDocument/2006/relationships/slide" Target="slides/slide12.xml"/><Relationship Id="rId5" Type="http://schemas.openxmlformats.org/officeDocument/2006/relationships/slide" Target="slides/slide1.xml"/><Relationship Id="rId19" Type="http://schemas.openxmlformats.org/officeDocument/2006/relationships/slide" Target="slides/slide15.xml"/><Relationship Id="rId6" Type="http://schemas.openxmlformats.org/officeDocument/2006/relationships/slide" Target="slides/slide2.xml"/><Relationship Id="rId18" Type="http://schemas.openxmlformats.org/officeDocument/2006/relationships/slide" Target="slides/slide14.xml"/><Relationship Id="rId7" Type="http://schemas.openxmlformats.org/officeDocument/2006/relationships/slide" Target="slides/slide3.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3000000" cy="3000000"/>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800" u="none" cap="none" strike="noStrike"/>
            </a:lvl1pPr>
            <a:lvl2pPr lvl="1" marR="0" rtl="0" algn="l">
              <a:spcBef>
                <a:spcPts val="0"/>
              </a:spcBef>
              <a:spcAft>
                <a:spcPts val="0"/>
              </a:spcAft>
              <a:buSzPts val="1400"/>
              <a:buNone/>
              <a:defRPr b="0" i="0" sz="1800" u="none" cap="none" strike="noStrike"/>
            </a:lvl2pPr>
            <a:lvl3pPr lvl="2" marR="0" rtl="0" algn="l">
              <a:spcBef>
                <a:spcPts val="0"/>
              </a:spcBef>
              <a:spcAft>
                <a:spcPts val="0"/>
              </a:spcAft>
              <a:buSzPts val="1400"/>
              <a:buNone/>
              <a:defRPr b="0" i="0" sz="1800" u="none" cap="none" strike="noStrike"/>
            </a:lvl3pPr>
            <a:lvl4pPr lvl="3" marR="0" rtl="0" algn="l">
              <a:spcBef>
                <a:spcPts val="0"/>
              </a:spcBef>
              <a:spcAft>
                <a:spcPts val="0"/>
              </a:spcAft>
              <a:buSzPts val="1400"/>
              <a:buNone/>
              <a:defRPr b="0" i="0" sz="1800" u="none" cap="none" strike="noStrike"/>
            </a:lvl4pPr>
            <a:lvl5pPr lvl="4" marR="0" rtl="0" algn="l">
              <a:spcBef>
                <a:spcPts val="0"/>
              </a:spcBef>
              <a:spcAft>
                <a:spcPts val="0"/>
              </a:spcAft>
              <a:buSzPts val="1400"/>
              <a:buNone/>
              <a:defRPr b="0" i="0" sz="1800" u="none" cap="none" strike="noStrike"/>
            </a:lvl5pPr>
            <a:lvl6pPr lvl="5" marR="0" rtl="0" algn="l">
              <a:spcBef>
                <a:spcPts val="0"/>
              </a:spcBef>
              <a:spcAft>
                <a:spcPts val="0"/>
              </a:spcAft>
              <a:buSzPts val="1400"/>
              <a:buNone/>
              <a:defRPr b="0" i="0" sz="1800" u="none" cap="none" strike="noStrike"/>
            </a:lvl6pPr>
            <a:lvl7pPr lvl="6" marR="0" rtl="0" algn="l">
              <a:spcBef>
                <a:spcPts val="0"/>
              </a:spcBef>
              <a:spcAft>
                <a:spcPts val="0"/>
              </a:spcAft>
              <a:buSzPts val="1400"/>
              <a:buNone/>
              <a:defRPr b="0" i="0" sz="1800" u="none" cap="none" strike="noStrike"/>
            </a:lvl7pPr>
            <a:lvl8pPr lvl="7" marR="0" rtl="0" algn="l">
              <a:spcBef>
                <a:spcPts val="0"/>
              </a:spcBef>
              <a:spcAft>
                <a:spcPts val="0"/>
              </a:spcAft>
              <a:buSzPts val="1400"/>
              <a:buNone/>
              <a:defRPr b="0" i="0" sz="1800" u="none" cap="none" strike="noStrike"/>
            </a:lvl8pPr>
            <a:lvl9pPr lvl="8" marR="0" rtl="0" algn="l">
              <a:spcBef>
                <a:spcPts val="0"/>
              </a:spcBef>
              <a:spcAft>
                <a:spcPts val="0"/>
              </a:spcAft>
              <a:buSzPts val="1400"/>
              <a:buNone/>
              <a:defRPr b="0" i="0" sz="1800" u="none" cap="none" strike="noStrike"/>
            </a:lvl9pPr>
          </a:lstStyle>
          <a:p/>
        </p:txBody>
      </p:sp>
      <p:sp>
        <p:nvSpPr>
          <p:cNvPr id="4" name="Google Shape;4;n"/>
          <p:cNvSpPr txBox="1"/>
          <p:nvPr>
            <p:ph idx="10" type="dt"/>
          </p:nvPr>
        </p:nvSpPr>
        <p:spPr>
          <a:xfrm>
            <a:off x="0" y="0"/>
            <a:ext cx="3000000" cy="3000000"/>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800" u="none" cap="none" strike="noStrike"/>
            </a:lvl1pPr>
            <a:lvl2pPr lvl="1" marR="0" rtl="0" algn="l">
              <a:spcBef>
                <a:spcPts val="0"/>
              </a:spcBef>
              <a:spcAft>
                <a:spcPts val="0"/>
              </a:spcAft>
              <a:buSzPts val="1400"/>
              <a:buNone/>
              <a:defRPr b="0" i="0" sz="1800" u="none" cap="none" strike="noStrike"/>
            </a:lvl2pPr>
            <a:lvl3pPr lvl="2" marR="0" rtl="0" algn="l">
              <a:spcBef>
                <a:spcPts val="0"/>
              </a:spcBef>
              <a:spcAft>
                <a:spcPts val="0"/>
              </a:spcAft>
              <a:buSzPts val="1400"/>
              <a:buNone/>
              <a:defRPr b="0" i="0" sz="1800" u="none" cap="none" strike="noStrike"/>
            </a:lvl3pPr>
            <a:lvl4pPr lvl="3" marR="0" rtl="0" algn="l">
              <a:spcBef>
                <a:spcPts val="0"/>
              </a:spcBef>
              <a:spcAft>
                <a:spcPts val="0"/>
              </a:spcAft>
              <a:buSzPts val="1400"/>
              <a:buNone/>
              <a:defRPr b="0" i="0" sz="1800" u="none" cap="none" strike="noStrike"/>
            </a:lvl4pPr>
            <a:lvl5pPr lvl="4" marR="0" rtl="0" algn="l">
              <a:spcBef>
                <a:spcPts val="0"/>
              </a:spcBef>
              <a:spcAft>
                <a:spcPts val="0"/>
              </a:spcAft>
              <a:buSzPts val="1400"/>
              <a:buNone/>
              <a:defRPr b="0" i="0" sz="1800" u="none" cap="none" strike="noStrike"/>
            </a:lvl5pPr>
            <a:lvl6pPr lvl="5" marR="0" rtl="0" algn="l">
              <a:spcBef>
                <a:spcPts val="0"/>
              </a:spcBef>
              <a:spcAft>
                <a:spcPts val="0"/>
              </a:spcAft>
              <a:buSzPts val="1400"/>
              <a:buNone/>
              <a:defRPr b="0" i="0" sz="1800" u="none" cap="none" strike="noStrike"/>
            </a:lvl6pPr>
            <a:lvl7pPr lvl="6" marR="0" rtl="0" algn="l">
              <a:spcBef>
                <a:spcPts val="0"/>
              </a:spcBef>
              <a:spcAft>
                <a:spcPts val="0"/>
              </a:spcAft>
              <a:buSzPts val="1400"/>
              <a:buNone/>
              <a:defRPr b="0" i="0" sz="1800" u="none" cap="none" strike="noStrike"/>
            </a:lvl7pPr>
            <a:lvl8pPr lvl="7" marR="0" rtl="0" algn="l">
              <a:spcBef>
                <a:spcPts val="0"/>
              </a:spcBef>
              <a:spcAft>
                <a:spcPts val="0"/>
              </a:spcAft>
              <a:buSzPts val="1400"/>
              <a:buNone/>
              <a:defRPr b="0" i="0" sz="1800" u="none" cap="none" strike="noStrike"/>
            </a:lvl8pPr>
            <a:lvl9pPr lvl="8" marR="0" rtl="0" algn="l">
              <a:spcBef>
                <a:spcPts val="0"/>
              </a:spcBef>
              <a:spcAft>
                <a:spcPts val="0"/>
              </a:spcAft>
              <a:buSzPts val="1400"/>
              <a:buNone/>
              <a:defRPr b="0" i="0" sz="1800" u="none" cap="none" strike="noStrike"/>
            </a:lvl9pPr>
          </a:lstStyle>
          <a:p/>
        </p:txBody>
      </p:sp>
      <p:sp>
        <p:nvSpPr>
          <p:cNvPr id="5" name="Google Shape;5;n"/>
          <p:cNvSpPr/>
          <p:nvPr>
            <p:ph idx="3" type="sldImg"/>
          </p:nvPr>
        </p:nvSpPr>
        <p:spPr>
          <a:xfrm>
            <a:off x="0" y="0"/>
            <a:ext cx="3000000" cy="3000000"/>
          </a:xfrm>
          <a:custGeom>
            <a:rect b="b" l="l" r="r" t="t"/>
            <a:pathLst>
              <a:path extrusionOk="0" h="120000" w="120000">
                <a:moveTo>
                  <a:pt x="0" y="0"/>
                </a:moveTo>
                <a:lnTo>
                  <a:pt x="120000" y="0"/>
                </a:lnTo>
                <a:lnTo>
                  <a:pt x="120000" y="120000"/>
                </a:lnTo>
                <a:lnTo>
                  <a:pt x="0" y="120000"/>
                </a:lnTo>
                <a:close/>
              </a:path>
            </a:pathLst>
          </a:custGeom>
          <a:noFill/>
          <a:ln>
            <a:noFill/>
          </a:ln>
        </p:spPr>
      </p:sp>
      <p:sp>
        <p:nvSpPr>
          <p:cNvPr id="6" name="Google Shape;6;n"/>
          <p:cNvSpPr txBox="1"/>
          <p:nvPr>
            <p:ph idx="1" type="body"/>
          </p:nvPr>
        </p:nvSpPr>
        <p:spPr>
          <a:xfrm>
            <a:off x="0" y="0"/>
            <a:ext cx="3000000" cy="300000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lvl1pPr>
            <a:lvl2pPr indent="-228600" lvl="1" marL="914400">
              <a:spcBef>
                <a:spcPts val="0"/>
              </a:spcBef>
              <a:spcAft>
                <a:spcPts val="0"/>
              </a:spcAft>
              <a:buSzPts val="1400"/>
              <a:buNone/>
              <a:defRPr sz="1800"/>
            </a:lvl2pPr>
            <a:lvl3pPr indent="-228600" lvl="2" marL="1371600">
              <a:spcBef>
                <a:spcPts val="0"/>
              </a:spcBef>
              <a:spcAft>
                <a:spcPts val="0"/>
              </a:spcAft>
              <a:buSzPts val="1400"/>
              <a:buNone/>
              <a:defRPr sz="1800"/>
            </a:lvl3pPr>
            <a:lvl4pPr indent="-228600" lvl="3" marL="1828800">
              <a:spcBef>
                <a:spcPts val="0"/>
              </a:spcBef>
              <a:spcAft>
                <a:spcPts val="0"/>
              </a:spcAft>
              <a:buSzPts val="1400"/>
              <a:buNone/>
              <a:defRPr sz="1800"/>
            </a:lvl4pPr>
            <a:lvl5pPr indent="-228600" lvl="4" marL="2286000">
              <a:spcBef>
                <a:spcPts val="0"/>
              </a:spcBef>
              <a:spcAft>
                <a:spcPts val="0"/>
              </a:spcAft>
              <a:buSzPts val="1400"/>
              <a:buNone/>
              <a:defRPr sz="1800"/>
            </a:lvl5pPr>
            <a:lvl6pPr indent="-228600" lvl="5" marL="2743200">
              <a:spcBef>
                <a:spcPts val="0"/>
              </a:spcBef>
              <a:spcAft>
                <a:spcPts val="0"/>
              </a:spcAft>
              <a:buSzPts val="1400"/>
              <a:buNone/>
              <a:defRPr sz="1800"/>
            </a:lvl6pPr>
            <a:lvl7pPr indent="-228600" lvl="6" marL="3200400">
              <a:spcBef>
                <a:spcPts val="0"/>
              </a:spcBef>
              <a:spcAft>
                <a:spcPts val="0"/>
              </a:spcAft>
              <a:buSzPts val="1400"/>
              <a:buNone/>
              <a:defRPr sz="1800"/>
            </a:lvl7pPr>
            <a:lvl8pPr indent="-228600" lvl="7" marL="3657600">
              <a:spcBef>
                <a:spcPts val="0"/>
              </a:spcBef>
              <a:spcAft>
                <a:spcPts val="0"/>
              </a:spcAft>
              <a:buSzPts val="1400"/>
              <a:buNone/>
              <a:defRPr sz="1800"/>
            </a:lvl8pPr>
            <a:lvl9pPr indent="-228600" lvl="8" marL="4114800">
              <a:spcBef>
                <a:spcPts val="0"/>
              </a:spcBef>
              <a:spcAft>
                <a:spcPts val="0"/>
              </a:spcAft>
              <a:buSzPts val="1400"/>
              <a:buNone/>
              <a:defRPr sz="1800"/>
            </a:lvl9pPr>
          </a:lstStyle>
          <a:p/>
        </p:txBody>
      </p:sp>
      <p:sp>
        <p:nvSpPr>
          <p:cNvPr id="7" name="Google Shape;7;n"/>
          <p:cNvSpPr txBox="1"/>
          <p:nvPr>
            <p:ph idx="11" type="ftr"/>
          </p:nvPr>
        </p:nvSpPr>
        <p:spPr>
          <a:xfrm>
            <a:off x="0" y="0"/>
            <a:ext cx="3000000" cy="3000000"/>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800" u="none" cap="none" strike="noStrike"/>
            </a:lvl1pPr>
            <a:lvl2pPr lvl="1" marR="0" rtl="0" algn="l">
              <a:spcBef>
                <a:spcPts val="0"/>
              </a:spcBef>
              <a:spcAft>
                <a:spcPts val="0"/>
              </a:spcAft>
              <a:buSzPts val="1400"/>
              <a:buNone/>
              <a:defRPr b="0" i="0" sz="1800" u="none" cap="none" strike="noStrike"/>
            </a:lvl2pPr>
            <a:lvl3pPr lvl="2" marR="0" rtl="0" algn="l">
              <a:spcBef>
                <a:spcPts val="0"/>
              </a:spcBef>
              <a:spcAft>
                <a:spcPts val="0"/>
              </a:spcAft>
              <a:buSzPts val="1400"/>
              <a:buNone/>
              <a:defRPr b="0" i="0" sz="1800" u="none" cap="none" strike="noStrike"/>
            </a:lvl3pPr>
            <a:lvl4pPr lvl="3" marR="0" rtl="0" algn="l">
              <a:spcBef>
                <a:spcPts val="0"/>
              </a:spcBef>
              <a:spcAft>
                <a:spcPts val="0"/>
              </a:spcAft>
              <a:buSzPts val="1400"/>
              <a:buNone/>
              <a:defRPr b="0" i="0" sz="1800" u="none" cap="none" strike="noStrike"/>
            </a:lvl4pPr>
            <a:lvl5pPr lvl="4" marR="0" rtl="0" algn="l">
              <a:spcBef>
                <a:spcPts val="0"/>
              </a:spcBef>
              <a:spcAft>
                <a:spcPts val="0"/>
              </a:spcAft>
              <a:buSzPts val="1400"/>
              <a:buNone/>
              <a:defRPr b="0" i="0" sz="1800" u="none" cap="none" strike="noStrike"/>
            </a:lvl5pPr>
            <a:lvl6pPr lvl="5" marR="0" rtl="0" algn="l">
              <a:spcBef>
                <a:spcPts val="0"/>
              </a:spcBef>
              <a:spcAft>
                <a:spcPts val="0"/>
              </a:spcAft>
              <a:buSzPts val="1400"/>
              <a:buNone/>
              <a:defRPr b="0" i="0" sz="1800" u="none" cap="none" strike="noStrike"/>
            </a:lvl6pPr>
            <a:lvl7pPr lvl="6" marR="0" rtl="0" algn="l">
              <a:spcBef>
                <a:spcPts val="0"/>
              </a:spcBef>
              <a:spcAft>
                <a:spcPts val="0"/>
              </a:spcAft>
              <a:buSzPts val="1400"/>
              <a:buNone/>
              <a:defRPr b="0" i="0" sz="1800" u="none" cap="none" strike="noStrike"/>
            </a:lvl7pPr>
            <a:lvl8pPr lvl="7" marR="0" rtl="0" algn="l">
              <a:spcBef>
                <a:spcPts val="0"/>
              </a:spcBef>
              <a:spcAft>
                <a:spcPts val="0"/>
              </a:spcAft>
              <a:buSzPts val="1400"/>
              <a:buNone/>
              <a:defRPr b="0" i="0" sz="1800" u="none" cap="none" strike="noStrike"/>
            </a:lvl8pPr>
            <a:lvl9pPr lvl="8" marR="0" rtl="0" algn="l">
              <a:spcBef>
                <a:spcPts val="0"/>
              </a:spcBef>
              <a:spcAft>
                <a:spcPts val="0"/>
              </a:spcAft>
              <a:buSzPts val="1400"/>
              <a:buNone/>
              <a:defRPr b="0" i="0" sz="1800" u="none" cap="none" strike="noStrike"/>
            </a:lvl9pPr>
          </a:lstStyle>
          <a:p/>
        </p:txBody>
      </p:sp>
      <p:sp>
        <p:nvSpPr>
          <p:cNvPr id="8" name="Google Shape;8;n"/>
          <p:cNvSpPr txBox="1"/>
          <p:nvPr>
            <p:ph idx="12" type="sldNum"/>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 name="Shape 26"/>
        <p:cNvGrpSpPr/>
        <p:nvPr/>
      </p:nvGrpSpPr>
      <p:grpSpPr>
        <a:xfrm>
          <a:off x="0" y="0"/>
          <a:ext cx="0" cy="0"/>
          <a:chOff x="0" y="0"/>
          <a:chExt cx="0" cy="0"/>
        </a:xfrm>
      </p:grpSpPr>
      <p:sp>
        <p:nvSpPr>
          <p:cNvPr id="27" name="Google Shape;27;p1:notes"/>
          <p:cNvSpPr/>
          <p:nvPr>
            <p:ph idx="2" type="sldImg"/>
          </p:nvPr>
        </p:nvSpPr>
        <p:spPr>
          <a:xfrm>
            <a:off x="0" y="0"/>
            <a:ext cx="3000000" cy="3000000"/>
          </a:xfrm>
          <a:custGeom>
            <a:rect b="b" l="l" r="r" t="t"/>
            <a:pathLst>
              <a:path extrusionOk="0" h="120000" w="120000">
                <a:moveTo>
                  <a:pt x="0" y="0"/>
                </a:moveTo>
                <a:lnTo>
                  <a:pt x="120000" y="0"/>
                </a:lnTo>
                <a:lnTo>
                  <a:pt x="120000" y="120000"/>
                </a:lnTo>
                <a:lnTo>
                  <a:pt x="0" y="120000"/>
                </a:lnTo>
                <a:close/>
              </a:path>
            </a:pathLst>
          </a:custGeom>
          <a:noFill/>
          <a:ln>
            <a:noFill/>
          </a:ln>
        </p:spPr>
      </p:sp>
      <p:sp>
        <p:nvSpPr>
          <p:cNvPr id="28" name="Google Shape;28;p1:notes"/>
          <p:cNvSpPr txBox="1"/>
          <p:nvPr>
            <p:ph idx="1" type="body"/>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sz="1200"/>
              <a:t>Assessment cover page. Replace every bracketed field with your own details before submission. The assignment title appears at the top. This administrative cover does not add to the spoken presentation.</a:t>
            </a:r>
            <a:endParaRPr/>
          </a:p>
        </p:txBody>
      </p:sp>
      <p:sp>
        <p:nvSpPr>
          <p:cNvPr id="29" name="Google Shape;29;p1:notes"/>
          <p:cNvSpPr txBox="1"/>
          <p:nvPr>
            <p:ph idx="12" type="sldNum"/>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3" name="Shape 43"/>
        <p:cNvGrpSpPr/>
        <p:nvPr/>
      </p:nvGrpSpPr>
      <p:grpSpPr>
        <a:xfrm>
          <a:off x="0" y="0"/>
          <a:ext cx="0" cy="0"/>
          <a:chOff x="0" y="0"/>
          <a:chExt cx="0" cy="0"/>
        </a:xfrm>
      </p:grpSpPr>
      <p:sp>
        <p:nvSpPr>
          <p:cNvPr id="44" name="Google Shape;44;p2:notes"/>
          <p:cNvSpPr/>
          <p:nvPr>
            <p:ph idx="2" type="sldImg"/>
          </p:nvPr>
        </p:nvSpPr>
        <p:spPr>
          <a:xfrm>
            <a:off x="0" y="0"/>
            <a:ext cx="3000000" cy="3000000"/>
          </a:xfrm>
          <a:custGeom>
            <a:rect b="b" l="l" r="r" t="t"/>
            <a:pathLst>
              <a:path extrusionOk="0" h="120000" w="120000">
                <a:moveTo>
                  <a:pt x="0" y="0"/>
                </a:moveTo>
                <a:lnTo>
                  <a:pt x="120000" y="0"/>
                </a:lnTo>
                <a:lnTo>
                  <a:pt x="120000" y="120000"/>
                </a:lnTo>
                <a:lnTo>
                  <a:pt x="0" y="120000"/>
                </a:lnTo>
                <a:close/>
              </a:path>
            </a:pathLst>
          </a:custGeom>
          <a:noFill/>
          <a:ln>
            <a:noFill/>
          </a:ln>
        </p:spPr>
      </p:sp>
      <p:sp>
        <p:nvSpPr>
          <p:cNvPr id="45" name="Google Shape;45;p2:notes"/>
          <p:cNvSpPr txBox="1"/>
          <p:nvPr>
            <p:ph idx="1" type="body"/>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sz="1200"/>
              <a:t>Timing: 15 seconds. This presentation applies Bowlby’s attachment theory to Shona, a three-year-old who has recently joined nursery. I will explain the theory, consider biological and environmental influences, and propose and evaluate an individual support plan. Allow about 8½ minutes for the presentation and 1½ minutes for questions. Reference slides are for consultation.</a:t>
            </a:r>
            <a:endParaRPr/>
          </a:p>
        </p:txBody>
      </p:sp>
      <p:sp>
        <p:nvSpPr>
          <p:cNvPr id="46" name="Google Shape;46;p2:notes"/>
          <p:cNvSpPr txBox="1"/>
          <p:nvPr>
            <p:ph idx="12" type="sldNum"/>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1" name="Shape 51"/>
        <p:cNvGrpSpPr/>
        <p:nvPr/>
      </p:nvGrpSpPr>
      <p:grpSpPr>
        <a:xfrm>
          <a:off x="0" y="0"/>
          <a:ext cx="0" cy="0"/>
          <a:chOff x="0" y="0"/>
          <a:chExt cx="0" cy="0"/>
        </a:xfrm>
      </p:grpSpPr>
      <p:sp>
        <p:nvSpPr>
          <p:cNvPr id="52" name="Google Shape;52;p3:notes"/>
          <p:cNvSpPr/>
          <p:nvPr>
            <p:ph idx="2" type="sldImg"/>
          </p:nvPr>
        </p:nvSpPr>
        <p:spPr>
          <a:xfrm>
            <a:off x="0" y="0"/>
            <a:ext cx="3000000" cy="3000000"/>
          </a:xfrm>
          <a:custGeom>
            <a:rect b="b" l="l" r="r" t="t"/>
            <a:pathLst>
              <a:path extrusionOk="0" h="120000" w="120000">
                <a:moveTo>
                  <a:pt x="0" y="0"/>
                </a:moveTo>
                <a:lnTo>
                  <a:pt x="120000" y="0"/>
                </a:lnTo>
                <a:lnTo>
                  <a:pt x="120000" y="120000"/>
                </a:lnTo>
                <a:lnTo>
                  <a:pt x="0" y="120000"/>
                </a:lnTo>
                <a:close/>
              </a:path>
            </a:pathLst>
          </a:custGeom>
          <a:noFill/>
          <a:ln>
            <a:noFill/>
          </a:ln>
        </p:spPr>
      </p:sp>
      <p:sp>
        <p:nvSpPr>
          <p:cNvPr id="53" name="Google Shape;53;p3:notes"/>
          <p:cNvSpPr txBox="1"/>
          <p:nvPr>
            <p:ph idx="1" type="body"/>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sz="1200"/>
              <a:t>Timing: 15 seconds. I will follow the assessment structure shown here. My focus is how a reliable relationship can support Shona’s adjustment while recognising that attachment theory cannot explain every developmental need.</a:t>
            </a:r>
            <a:endParaRPr/>
          </a:p>
        </p:txBody>
      </p:sp>
      <p:sp>
        <p:nvSpPr>
          <p:cNvPr id="54" name="Google Shape;54;p3:notes"/>
          <p:cNvSpPr txBox="1"/>
          <p:nvPr>
            <p:ph idx="12" type="sldNum"/>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1" name="Shape 61"/>
        <p:cNvGrpSpPr/>
        <p:nvPr/>
      </p:nvGrpSpPr>
      <p:grpSpPr>
        <a:xfrm>
          <a:off x="0" y="0"/>
          <a:ext cx="0" cy="0"/>
          <a:chOff x="0" y="0"/>
          <a:chExt cx="0" cy="0"/>
        </a:xfrm>
      </p:grpSpPr>
      <p:sp>
        <p:nvSpPr>
          <p:cNvPr id="62" name="Google Shape;62;p4:notes"/>
          <p:cNvSpPr/>
          <p:nvPr>
            <p:ph idx="2" type="sldImg"/>
          </p:nvPr>
        </p:nvSpPr>
        <p:spPr>
          <a:xfrm>
            <a:off x="0" y="0"/>
            <a:ext cx="3000000" cy="3000000"/>
          </a:xfrm>
          <a:custGeom>
            <a:rect b="b" l="l" r="r" t="t"/>
            <a:pathLst>
              <a:path extrusionOk="0" h="120000" w="120000">
                <a:moveTo>
                  <a:pt x="0" y="0"/>
                </a:moveTo>
                <a:lnTo>
                  <a:pt x="120000" y="0"/>
                </a:lnTo>
                <a:lnTo>
                  <a:pt x="120000" y="120000"/>
                </a:lnTo>
                <a:lnTo>
                  <a:pt x="0" y="120000"/>
                </a:lnTo>
                <a:close/>
              </a:path>
            </a:pathLst>
          </a:custGeom>
          <a:noFill/>
          <a:ln>
            <a:noFill/>
          </a:ln>
        </p:spPr>
      </p:sp>
      <p:sp>
        <p:nvSpPr>
          <p:cNvPr id="63" name="Google Shape;63;p4:notes"/>
          <p:cNvSpPr txBox="1"/>
          <p:nvPr>
            <p:ph idx="1" type="body"/>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sz="1200"/>
              <a:t>Timing: 35 seconds. Bowlby provides a lifespan perspective because early expectations about support may influence relationships beyond childhood. These influences are probabilistic. An early experience does not determine someone’s future. In a nursery, a relationship with a familiar practitioner can help a child feel safe enough to participate. This presentation uses the English EYFS context. Sources: Bowlby (1988), A Secure Base. Cassidy, Jones and Shaver (2013), https://doi.org/10.1017/S0954579413000692. Department for Education (2026), EYFS, sections 1 and 3.</a:t>
            </a:r>
            <a:endParaRPr/>
          </a:p>
        </p:txBody>
      </p:sp>
      <p:sp>
        <p:nvSpPr>
          <p:cNvPr id="64" name="Google Shape;64;p4:notes"/>
          <p:cNvSpPr txBox="1"/>
          <p:nvPr>
            <p:ph idx="12" type="sldNum"/>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1" name="Shape 71"/>
        <p:cNvGrpSpPr/>
        <p:nvPr/>
      </p:nvGrpSpPr>
      <p:grpSpPr>
        <a:xfrm>
          <a:off x="0" y="0"/>
          <a:ext cx="0" cy="0"/>
          <a:chOff x="0" y="0"/>
          <a:chExt cx="0" cy="0"/>
        </a:xfrm>
      </p:grpSpPr>
      <p:sp>
        <p:nvSpPr>
          <p:cNvPr id="72" name="Google Shape;72;p5:notes"/>
          <p:cNvSpPr/>
          <p:nvPr>
            <p:ph idx="2" type="sldImg"/>
          </p:nvPr>
        </p:nvSpPr>
        <p:spPr>
          <a:xfrm>
            <a:off x="0" y="0"/>
            <a:ext cx="3000000" cy="3000000"/>
          </a:xfrm>
          <a:custGeom>
            <a:rect b="b" l="l" r="r" t="t"/>
            <a:pathLst>
              <a:path extrusionOk="0" h="120000" w="120000">
                <a:moveTo>
                  <a:pt x="0" y="0"/>
                </a:moveTo>
                <a:lnTo>
                  <a:pt x="120000" y="0"/>
                </a:lnTo>
                <a:lnTo>
                  <a:pt x="120000" y="120000"/>
                </a:lnTo>
                <a:lnTo>
                  <a:pt x="0" y="120000"/>
                </a:lnTo>
                <a:close/>
              </a:path>
            </a:pathLst>
          </a:custGeom>
          <a:noFill/>
          <a:ln>
            <a:noFill/>
          </a:ln>
        </p:spPr>
      </p:sp>
      <p:sp>
        <p:nvSpPr>
          <p:cNvPr id="73" name="Google Shape;73;p5:notes"/>
          <p:cNvSpPr txBox="1"/>
          <p:nvPr>
            <p:ph idx="1" type="body"/>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sz="1200"/>
              <a:t>Timing: 40 seconds. The first three points come from the assessment scenario. We do not know how long distress lasts, whether she communicates differently at home, or which activities she enjoys. The practitioner should gather this information sensitively rather than make assumptions about her family. Observe when she becomes distressed and what helps. Her physical and cognitive abilities are not described, so they also need observation through everyday play. Scenario source: user-provided assessment brief. Practice source: Department for Education (2026), EYFS, paragraphs 1.11–1.15 and 2.1–2.4.</a:t>
            </a:r>
            <a:endParaRPr/>
          </a:p>
        </p:txBody>
      </p:sp>
      <p:sp>
        <p:nvSpPr>
          <p:cNvPr id="74" name="Google Shape;74;p5:notes"/>
          <p:cNvSpPr txBox="1"/>
          <p:nvPr>
            <p:ph idx="12" type="sldNum"/>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1" name="Shape 81"/>
        <p:cNvGrpSpPr/>
        <p:nvPr/>
      </p:nvGrpSpPr>
      <p:grpSpPr>
        <a:xfrm>
          <a:off x="0" y="0"/>
          <a:ext cx="0" cy="0"/>
          <a:chOff x="0" y="0"/>
          <a:chExt cx="0" cy="0"/>
        </a:xfrm>
      </p:grpSpPr>
      <p:sp>
        <p:nvSpPr>
          <p:cNvPr id="82" name="Google Shape;82;p6:notes"/>
          <p:cNvSpPr/>
          <p:nvPr>
            <p:ph idx="2" type="sldImg"/>
          </p:nvPr>
        </p:nvSpPr>
        <p:spPr>
          <a:xfrm>
            <a:off x="0" y="0"/>
            <a:ext cx="3000000" cy="3000000"/>
          </a:xfrm>
          <a:custGeom>
            <a:rect b="b" l="l" r="r" t="t"/>
            <a:pathLst>
              <a:path extrusionOk="0" h="120000" w="120000">
                <a:moveTo>
                  <a:pt x="0" y="0"/>
                </a:moveTo>
                <a:lnTo>
                  <a:pt x="120000" y="0"/>
                </a:lnTo>
                <a:lnTo>
                  <a:pt x="120000" y="120000"/>
                </a:lnTo>
                <a:lnTo>
                  <a:pt x="0" y="120000"/>
                </a:lnTo>
                <a:close/>
              </a:path>
            </a:pathLst>
          </a:custGeom>
          <a:noFill/>
          <a:ln>
            <a:noFill/>
          </a:ln>
        </p:spPr>
      </p:sp>
      <p:sp>
        <p:nvSpPr>
          <p:cNvPr id="83" name="Google Shape;83;p6:notes"/>
          <p:cNvSpPr txBox="1"/>
          <p:nvPr>
            <p:ph idx="1" type="body"/>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sz="1200"/>
              <a:t>Timing: 50 seconds. Bowlby viewed attachment as a biologically grounded system with a protective function. When a child feels threatened, seeking proximity can take priority over exploration. A safe haven means returning to someone for comfort. A secure base means knowing help is available while exploring. Internal working models are expectations built from interactions, such as expecting someone to respond when help is needed. They are theoretical representations, not something a practitioner can directly infer from one behaviour. Source: Bowlby (1988), A Secure Base. Supporting review: Cassidy, Jones and Shaver (2013), https://doi.org/10.1017/S0954579413000692.</a:t>
            </a:r>
            <a:endParaRPr/>
          </a:p>
        </p:txBody>
      </p:sp>
      <p:sp>
        <p:nvSpPr>
          <p:cNvPr id="84" name="Google Shape;84;p6:notes"/>
          <p:cNvSpPr txBox="1"/>
          <p:nvPr>
            <p:ph idx="12" type="sldNum"/>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1" name="Shape 91"/>
        <p:cNvGrpSpPr/>
        <p:nvPr/>
      </p:nvGrpSpPr>
      <p:grpSpPr>
        <a:xfrm>
          <a:off x="0" y="0"/>
          <a:ext cx="0" cy="0"/>
          <a:chOff x="0" y="0"/>
          <a:chExt cx="0" cy="0"/>
        </a:xfrm>
      </p:grpSpPr>
      <p:sp>
        <p:nvSpPr>
          <p:cNvPr id="92" name="Google Shape;92;p7:notes"/>
          <p:cNvSpPr/>
          <p:nvPr>
            <p:ph idx="2" type="sldImg"/>
          </p:nvPr>
        </p:nvSpPr>
        <p:spPr>
          <a:xfrm>
            <a:off x="0" y="0"/>
            <a:ext cx="3000000" cy="3000000"/>
          </a:xfrm>
          <a:custGeom>
            <a:rect b="b" l="l" r="r" t="t"/>
            <a:pathLst>
              <a:path extrusionOk="0" h="120000" w="120000">
                <a:moveTo>
                  <a:pt x="0" y="0"/>
                </a:moveTo>
                <a:lnTo>
                  <a:pt x="120000" y="0"/>
                </a:lnTo>
                <a:lnTo>
                  <a:pt x="120000" y="120000"/>
                </a:lnTo>
                <a:lnTo>
                  <a:pt x="0" y="120000"/>
                </a:lnTo>
                <a:close/>
              </a:path>
            </a:pathLst>
          </a:custGeom>
          <a:noFill/>
          <a:ln>
            <a:noFill/>
          </a:ln>
        </p:spPr>
      </p:sp>
      <p:sp>
        <p:nvSpPr>
          <p:cNvPr id="93" name="Google Shape;93;p7:notes"/>
          <p:cNvSpPr txBox="1"/>
          <p:nvPr>
            <p:ph idx="1" type="body"/>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sz="1200"/>
              <a:t>Timing: 40 seconds. Attachment theory is relevant to nursery because relationships can develop with practitioners as well as family carers. Ahnert and colleagues reviewed 40 studies of care-provider relationships. Their findings highlight the importance of responsiveness to the group in centre-based care. Groh and colleagues combined 80 samples and found a modest association between security and peer competence. Most such evidence is correlational. It supports attention to relationships without proving that attachment causes every later outcome. Sources: Cassidy et al. (2013), https://doi.org/10.1017/S0954579413000692. Ahnert et al. (2006), https://doi.org/10.1111/j.1467-8624.2006.00896.x. Groh et al. (2014), https://doi.org/10.1080/14616734.2014.883636.</a:t>
            </a:r>
            <a:endParaRPr/>
          </a:p>
        </p:txBody>
      </p:sp>
      <p:sp>
        <p:nvSpPr>
          <p:cNvPr id="94" name="Google Shape;94;p7:notes"/>
          <p:cNvSpPr txBox="1"/>
          <p:nvPr>
            <p:ph idx="12" type="sldNum"/>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1" name="Shape 101"/>
        <p:cNvGrpSpPr/>
        <p:nvPr/>
      </p:nvGrpSpPr>
      <p:grpSpPr>
        <a:xfrm>
          <a:off x="0" y="0"/>
          <a:ext cx="0" cy="0"/>
          <a:chOff x="0" y="0"/>
          <a:chExt cx="0" cy="0"/>
        </a:xfrm>
      </p:grpSpPr>
      <p:sp>
        <p:nvSpPr>
          <p:cNvPr id="102" name="Google Shape;102;p8:notes"/>
          <p:cNvSpPr/>
          <p:nvPr>
            <p:ph idx="2" type="sldImg"/>
          </p:nvPr>
        </p:nvSpPr>
        <p:spPr>
          <a:xfrm>
            <a:off x="0" y="0"/>
            <a:ext cx="3000000" cy="3000000"/>
          </a:xfrm>
          <a:custGeom>
            <a:rect b="b" l="l" r="r" t="t"/>
            <a:pathLst>
              <a:path extrusionOk="0" h="120000" w="120000">
                <a:moveTo>
                  <a:pt x="0" y="0"/>
                </a:moveTo>
                <a:lnTo>
                  <a:pt x="120000" y="0"/>
                </a:lnTo>
                <a:lnTo>
                  <a:pt x="120000" y="120000"/>
                </a:lnTo>
                <a:lnTo>
                  <a:pt x="0" y="120000"/>
                </a:lnTo>
                <a:close/>
              </a:path>
            </a:pathLst>
          </a:custGeom>
          <a:noFill/>
          <a:ln>
            <a:noFill/>
          </a:ln>
        </p:spPr>
      </p:sp>
      <p:sp>
        <p:nvSpPr>
          <p:cNvPr id="103" name="Google Shape;103;p8:notes"/>
          <p:cNvSpPr txBox="1"/>
          <p:nvPr>
            <p:ph idx="1" type="body"/>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sz="1200"/>
              <a:t>Timing: 50 seconds. Shona’s anxiety is consistent with a need for proximity and comfort, but anxiety at drop-off is not enough to classify her attachment. A child can be securely attached and still find a new setting difficult. Reduced participation might reflect unfamiliarity, communication needs or temperament. Attachment offers one interpretation and suggests support, but cannot diagnose a language delay. The practitioner should compare home and nursery communication with carers and observe her response to familiar adults. Sources: Bowlby (1988). Ahnert et al. (2006), https://doi.org/10.1111/j.1467-8624.2006.00896.x. Department for Education (2026), EYFS, paragraphs 1.13–1.15.</a:t>
            </a:r>
            <a:endParaRPr/>
          </a:p>
        </p:txBody>
      </p:sp>
      <p:sp>
        <p:nvSpPr>
          <p:cNvPr id="104" name="Google Shape;104;p8:notes"/>
          <p:cNvSpPr txBox="1"/>
          <p:nvPr>
            <p:ph idx="12" type="sldNum"/>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1" name="Shape 111"/>
        <p:cNvGrpSpPr/>
        <p:nvPr/>
      </p:nvGrpSpPr>
      <p:grpSpPr>
        <a:xfrm>
          <a:off x="0" y="0"/>
          <a:ext cx="0" cy="0"/>
          <a:chOff x="0" y="0"/>
          <a:chExt cx="0" cy="0"/>
        </a:xfrm>
      </p:grpSpPr>
      <p:sp>
        <p:nvSpPr>
          <p:cNvPr id="112" name="Google Shape;112;p9:notes"/>
          <p:cNvSpPr/>
          <p:nvPr>
            <p:ph idx="2" type="sldImg"/>
          </p:nvPr>
        </p:nvSpPr>
        <p:spPr>
          <a:xfrm>
            <a:off x="0" y="0"/>
            <a:ext cx="3000000" cy="3000000"/>
          </a:xfrm>
          <a:custGeom>
            <a:rect b="b" l="l" r="r" t="t"/>
            <a:pathLst>
              <a:path extrusionOk="0" h="120000" w="120000">
                <a:moveTo>
                  <a:pt x="0" y="0"/>
                </a:moveTo>
                <a:lnTo>
                  <a:pt x="120000" y="0"/>
                </a:lnTo>
                <a:lnTo>
                  <a:pt x="120000" y="120000"/>
                </a:lnTo>
                <a:lnTo>
                  <a:pt x="0" y="120000"/>
                </a:lnTo>
                <a:close/>
              </a:path>
            </a:pathLst>
          </a:custGeom>
          <a:noFill/>
          <a:ln>
            <a:noFill/>
          </a:ln>
        </p:spPr>
      </p:sp>
      <p:sp>
        <p:nvSpPr>
          <p:cNvPr id="113" name="Google Shape;113;p9:notes"/>
          <p:cNvSpPr txBox="1"/>
          <p:nvPr>
            <p:ph idx="1" type="body"/>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sz="1200"/>
              <a:t>Timing: 50 seconds. Nature and nurture interact rather than operate separately. Children differ in temperamental reactivity, which could affect settling, but we have no evidence of Shona’s temperament. Groh and colleagues reviewed 109 samples and found a weak overall association between temperament and attachment security. Temperament therefore cannot stand in for an attachment assessment. Environmental experience includes responsive interactions and the opportunity to become familiar with nursery. We should ask about relevant family circumstances without assuming adversity or blaming carers. Sources: Bowlby (1988). Groh et al. (2017), https://doi.org/10.1111/cdev.12677. Ahnert et al. (2006), https://doi.org/10.1111/j.1467-8624.2006.00896.x.</a:t>
            </a:r>
            <a:endParaRPr/>
          </a:p>
        </p:txBody>
      </p:sp>
      <p:sp>
        <p:nvSpPr>
          <p:cNvPr id="114" name="Google Shape;114;p9:notes"/>
          <p:cNvSpPr txBox="1"/>
          <p:nvPr>
            <p:ph idx="12" type="sldNum"/>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1" name="Shape 121"/>
        <p:cNvGrpSpPr/>
        <p:nvPr/>
      </p:nvGrpSpPr>
      <p:grpSpPr>
        <a:xfrm>
          <a:off x="0" y="0"/>
          <a:ext cx="0" cy="0"/>
          <a:chOff x="0" y="0"/>
          <a:chExt cx="0" cy="0"/>
        </a:xfrm>
      </p:grpSpPr>
      <p:sp>
        <p:nvSpPr>
          <p:cNvPr id="122" name="Google Shape;122;p10:notes"/>
          <p:cNvSpPr/>
          <p:nvPr>
            <p:ph idx="2" type="sldImg"/>
          </p:nvPr>
        </p:nvSpPr>
        <p:spPr>
          <a:xfrm>
            <a:off x="0" y="0"/>
            <a:ext cx="3000000" cy="3000000"/>
          </a:xfrm>
          <a:custGeom>
            <a:rect b="b" l="l" r="r" t="t"/>
            <a:pathLst>
              <a:path extrusionOk="0" h="120000" w="120000">
                <a:moveTo>
                  <a:pt x="0" y="0"/>
                </a:moveTo>
                <a:lnTo>
                  <a:pt x="120000" y="0"/>
                </a:lnTo>
                <a:lnTo>
                  <a:pt x="120000" y="120000"/>
                </a:lnTo>
                <a:lnTo>
                  <a:pt x="0" y="120000"/>
                </a:lnTo>
                <a:close/>
              </a:path>
            </a:pathLst>
          </a:custGeom>
          <a:noFill/>
          <a:ln>
            <a:noFill/>
          </a:ln>
        </p:spPr>
      </p:sp>
      <p:sp>
        <p:nvSpPr>
          <p:cNvPr id="123" name="Google Shape;123;p10:notes"/>
          <p:cNvSpPr txBox="1"/>
          <p:nvPr>
            <p:ph idx="1" type="body"/>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sz="1200"/>
              <a:t>Timing: 50 seconds. The key person should greet Shona and respond consistently. A backup helps maintain continuity when that person is absent. With carers, agree a short, predictable goodbye and gradual familiarisation. Do not use rigid timings if she remains highly distressed. For example, say, “You miss your carer. I am here with you.” Offer comfort in a way she accepts, and support movement towards a chosen activity when she is ready. These are theory-informed proposals. The intervention review supports improving adult sensitivity, but studied mainly parenting and infant attachment, so it does not establish the effectiveness of this exact plan. Sources: Department for Education (2026), paragraph 3.42. Bowlby (1988). Bakermans-Kranenburg et al. (2003), https://doi.org/10.1037/0033-2909.129.2.195.</a:t>
            </a:r>
            <a:endParaRPr/>
          </a:p>
        </p:txBody>
      </p:sp>
      <p:sp>
        <p:nvSpPr>
          <p:cNvPr id="124" name="Google Shape;124;p10:notes"/>
          <p:cNvSpPr txBox="1"/>
          <p:nvPr>
            <p:ph idx="12" type="sldNum"/>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1" name="Shape 131"/>
        <p:cNvGrpSpPr/>
        <p:nvPr/>
      </p:nvGrpSpPr>
      <p:grpSpPr>
        <a:xfrm>
          <a:off x="0" y="0"/>
          <a:ext cx="0" cy="0"/>
          <a:chOff x="0" y="0"/>
          <a:chExt cx="0" cy="0"/>
        </a:xfrm>
      </p:grpSpPr>
      <p:sp>
        <p:nvSpPr>
          <p:cNvPr id="132" name="Google Shape;132;p11:notes"/>
          <p:cNvSpPr/>
          <p:nvPr>
            <p:ph idx="2" type="sldImg"/>
          </p:nvPr>
        </p:nvSpPr>
        <p:spPr>
          <a:xfrm>
            <a:off x="0" y="0"/>
            <a:ext cx="3000000" cy="3000000"/>
          </a:xfrm>
          <a:custGeom>
            <a:rect b="b" l="l" r="r" t="t"/>
            <a:pathLst>
              <a:path extrusionOk="0" h="120000" w="120000">
                <a:moveTo>
                  <a:pt x="0" y="0"/>
                </a:moveTo>
                <a:lnTo>
                  <a:pt x="120000" y="0"/>
                </a:lnTo>
                <a:lnTo>
                  <a:pt x="120000" y="120000"/>
                </a:lnTo>
                <a:lnTo>
                  <a:pt x="0" y="120000"/>
                </a:lnTo>
                <a:close/>
              </a:path>
            </a:pathLst>
          </a:custGeom>
          <a:noFill/>
          <a:ln>
            <a:noFill/>
          </a:ln>
        </p:spPr>
      </p:sp>
      <p:sp>
        <p:nvSpPr>
          <p:cNvPr id="133" name="Google Shape;133;p11:notes"/>
          <p:cNvSpPr txBox="1"/>
          <p:nvPr>
            <p:ph idx="1" type="body"/>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sz="1200"/>
              <a:t>Timing: 50 seconds. This slide proposes ways to use the secure-base principle across development. The practitioner might sit with Shona and one child at a familiar activity before introducing a larger group. Shared books and child-led play provide communication opportunities without pressure to speak. Invite pointing or gesture and model words during the interaction. If she uses another language at home, learn useful words from carers and consider skills across languages. Physical opportunities could include drawing, construction, climbing and outdoor movement at her level. Attachment theory explains the relationship supporting exploration, while the curriculum supplies the activities. Sources: Ahnert et al. (2006), https://doi.org/10.1111/j.1467-8624.2006.00896.x. Department for Education (2026), section 1. Bowlby (1988).</a:t>
            </a:r>
            <a:endParaRPr/>
          </a:p>
        </p:txBody>
      </p:sp>
      <p:sp>
        <p:nvSpPr>
          <p:cNvPr id="134" name="Google Shape;134;p11:notes"/>
          <p:cNvSpPr txBox="1"/>
          <p:nvPr>
            <p:ph idx="12" type="sldNum"/>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1" name="Shape 141"/>
        <p:cNvGrpSpPr/>
        <p:nvPr/>
      </p:nvGrpSpPr>
      <p:grpSpPr>
        <a:xfrm>
          <a:off x="0" y="0"/>
          <a:ext cx="0" cy="0"/>
          <a:chOff x="0" y="0"/>
          <a:chExt cx="0" cy="0"/>
        </a:xfrm>
      </p:grpSpPr>
      <p:sp>
        <p:nvSpPr>
          <p:cNvPr id="142" name="Google Shape;142;p12:notes"/>
          <p:cNvSpPr/>
          <p:nvPr>
            <p:ph idx="2" type="sldImg"/>
          </p:nvPr>
        </p:nvSpPr>
        <p:spPr>
          <a:xfrm>
            <a:off x="0" y="0"/>
            <a:ext cx="3000000" cy="3000000"/>
          </a:xfrm>
          <a:custGeom>
            <a:rect b="b" l="l" r="r" t="t"/>
            <a:pathLst>
              <a:path extrusionOk="0" h="120000" w="120000">
                <a:moveTo>
                  <a:pt x="0" y="0"/>
                </a:moveTo>
                <a:lnTo>
                  <a:pt x="120000" y="0"/>
                </a:lnTo>
                <a:lnTo>
                  <a:pt x="120000" y="120000"/>
                </a:lnTo>
                <a:lnTo>
                  <a:pt x="0" y="120000"/>
                </a:lnTo>
                <a:close/>
              </a:path>
            </a:pathLst>
          </a:custGeom>
          <a:noFill/>
          <a:ln>
            <a:noFill/>
          </a:ln>
        </p:spPr>
      </p:sp>
      <p:sp>
        <p:nvSpPr>
          <p:cNvPr id="143" name="Google Shape;143;p12:notes"/>
          <p:cNvSpPr txBox="1"/>
          <p:nvPr>
            <p:ph idx="1" type="body"/>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sz="1200"/>
              <a:t>Timing: 45 seconds. These are proposed monitoring arrangements rather than research-established targets. Record distress and also engagement, so we do not mistake quiet withdrawal for wellbeing. Compare observations over time and include carers’ views. Goals should follow a starting picture instead of arbitrary expectations. The two-week review is an example for this plan, not a rule. If communication concerns persist, or seem significant now, discuss them with carers and the special educational needs coordinator. Seek appropriate advice through local pathways, including a health visitor or speech and language service. Source: Department for Education (2026), paragraphs 1.13, 2.1–2.4, 3.42 and 3.77.</a:t>
            </a:r>
            <a:endParaRPr/>
          </a:p>
        </p:txBody>
      </p:sp>
      <p:sp>
        <p:nvSpPr>
          <p:cNvPr id="144" name="Google Shape;144;p12:notes"/>
          <p:cNvSpPr txBox="1"/>
          <p:nvPr>
            <p:ph idx="12" type="sldNum"/>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1" name="Shape 151"/>
        <p:cNvGrpSpPr/>
        <p:nvPr/>
      </p:nvGrpSpPr>
      <p:grpSpPr>
        <a:xfrm>
          <a:off x="0" y="0"/>
          <a:ext cx="0" cy="0"/>
          <a:chOff x="0" y="0"/>
          <a:chExt cx="0" cy="0"/>
        </a:xfrm>
      </p:grpSpPr>
      <p:sp>
        <p:nvSpPr>
          <p:cNvPr id="152" name="Google Shape;152;p13:notes"/>
          <p:cNvSpPr/>
          <p:nvPr>
            <p:ph idx="2" type="sldImg"/>
          </p:nvPr>
        </p:nvSpPr>
        <p:spPr>
          <a:xfrm>
            <a:off x="0" y="0"/>
            <a:ext cx="3000000" cy="3000000"/>
          </a:xfrm>
          <a:custGeom>
            <a:rect b="b" l="l" r="r" t="t"/>
            <a:pathLst>
              <a:path extrusionOk="0" h="120000" w="120000">
                <a:moveTo>
                  <a:pt x="0" y="0"/>
                </a:moveTo>
                <a:lnTo>
                  <a:pt x="120000" y="0"/>
                </a:lnTo>
                <a:lnTo>
                  <a:pt x="120000" y="120000"/>
                </a:lnTo>
                <a:lnTo>
                  <a:pt x="0" y="120000"/>
                </a:lnTo>
                <a:close/>
              </a:path>
            </a:pathLst>
          </a:custGeom>
          <a:noFill/>
          <a:ln>
            <a:noFill/>
          </a:ln>
        </p:spPr>
      </p:sp>
      <p:sp>
        <p:nvSpPr>
          <p:cNvPr id="153" name="Google Shape;153;p13:notes"/>
          <p:cNvSpPr txBox="1"/>
          <p:nvPr>
            <p:ph idx="1" type="body"/>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sz="1200"/>
              <a:t>Timing: 50 seconds. The theory is useful because it translates into a clear relational priority: reliable comfort and availability. Research involving nursery care providers strengthens its relevance. However, observational associations cannot show that attachment explains Shona’s behaviour. Early models focused heavily on infant–mother relationships, while a nursery involves several adults and peers. Cultural expectations about separation and independence vary, so staff must understand the family’s context. Attachment theory does not provide a full explanation of speech or motor development. My judgement is to use it as one part of individual assessment, avoiding labels and predictions. Sources: Bowlby (1988). Ahnert et al. (2006), https://doi.org/10.1111/j.1467-8624.2006.00896.x. Groh et al. (2014), https://doi.org/10.1080/14616734.2014.883636. Bakermans-Kranenburg et al. (2003), https://doi.org/10.1037/0033-2909.129.2.195. Cassidy et al. (2013), https://doi.org/10.1017/S0954579413000692.</a:t>
            </a:r>
            <a:endParaRPr/>
          </a:p>
        </p:txBody>
      </p:sp>
      <p:sp>
        <p:nvSpPr>
          <p:cNvPr id="154" name="Google Shape;154;p13:notes"/>
          <p:cNvSpPr txBox="1"/>
          <p:nvPr>
            <p:ph idx="12" type="sldNum"/>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1" name="Shape 161"/>
        <p:cNvGrpSpPr/>
        <p:nvPr/>
      </p:nvGrpSpPr>
      <p:grpSpPr>
        <a:xfrm>
          <a:off x="0" y="0"/>
          <a:ext cx="0" cy="0"/>
          <a:chOff x="0" y="0"/>
          <a:chExt cx="0" cy="0"/>
        </a:xfrm>
      </p:grpSpPr>
      <p:sp>
        <p:nvSpPr>
          <p:cNvPr id="162" name="Google Shape;162;p14:notes"/>
          <p:cNvSpPr/>
          <p:nvPr>
            <p:ph idx="2" type="sldImg"/>
          </p:nvPr>
        </p:nvSpPr>
        <p:spPr>
          <a:xfrm>
            <a:off x="0" y="0"/>
            <a:ext cx="3000000" cy="3000000"/>
          </a:xfrm>
          <a:custGeom>
            <a:rect b="b" l="l" r="r" t="t"/>
            <a:pathLst>
              <a:path extrusionOk="0" h="120000" w="120000">
                <a:moveTo>
                  <a:pt x="0" y="0"/>
                </a:moveTo>
                <a:lnTo>
                  <a:pt x="120000" y="0"/>
                </a:lnTo>
                <a:lnTo>
                  <a:pt x="120000" y="120000"/>
                </a:lnTo>
                <a:lnTo>
                  <a:pt x="0" y="120000"/>
                </a:lnTo>
                <a:close/>
              </a:path>
            </a:pathLst>
          </a:custGeom>
          <a:noFill/>
          <a:ln>
            <a:noFill/>
          </a:ln>
        </p:spPr>
      </p:sp>
      <p:sp>
        <p:nvSpPr>
          <p:cNvPr id="163" name="Google Shape;163;p14:notes"/>
          <p:cNvSpPr txBox="1"/>
          <p:nvPr>
            <p:ph idx="1" type="body"/>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sz="1200"/>
              <a:t>Timing: 20 seconds, then approximately 90 seconds for questions. Bowlby’s theory gives a useful explanation of the need for security during a nursery transition. The support plan combines a consistent adult relationship with opportunities for play, communication and movement. Review her response with carers and seek further advice when needed. Possible question: Does drop-off anxiety prove insecure attachment? Answer: No. A brief scenario does not establish attachment security or a diagnosis. Possible question: Why include language support? Answer: Limited verbal communication is part of the scenario and needs observation in its own right. Sources: Bowlby (1988). Department for Education (2026).</a:t>
            </a:r>
            <a:endParaRPr/>
          </a:p>
        </p:txBody>
      </p:sp>
      <p:sp>
        <p:nvSpPr>
          <p:cNvPr id="164" name="Google Shape;164;p14:notes"/>
          <p:cNvSpPr txBox="1"/>
          <p:nvPr>
            <p:ph idx="12" type="sldNum"/>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1" name="Shape 171"/>
        <p:cNvGrpSpPr/>
        <p:nvPr/>
      </p:nvGrpSpPr>
      <p:grpSpPr>
        <a:xfrm>
          <a:off x="0" y="0"/>
          <a:ext cx="0" cy="0"/>
          <a:chOff x="0" y="0"/>
          <a:chExt cx="0" cy="0"/>
        </a:xfrm>
      </p:grpSpPr>
      <p:sp>
        <p:nvSpPr>
          <p:cNvPr id="172" name="Google Shape;172;p15:notes"/>
          <p:cNvSpPr/>
          <p:nvPr>
            <p:ph idx="2" type="sldImg"/>
          </p:nvPr>
        </p:nvSpPr>
        <p:spPr>
          <a:xfrm>
            <a:off x="0" y="0"/>
            <a:ext cx="3000000" cy="3000000"/>
          </a:xfrm>
          <a:custGeom>
            <a:rect b="b" l="l" r="r" t="t"/>
            <a:pathLst>
              <a:path extrusionOk="0" h="120000" w="120000">
                <a:moveTo>
                  <a:pt x="0" y="0"/>
                </a:moveTo>
                <a:lnTo>
                  <a:pt x="120000" y="0"/>
                </a:lnTo>
                <a:lnTo>
                  <a:pt x="120000" y="120000"/>
                </a:lnTo>
                <a:lnTo>
                  <a:pt x="0" y="120000"/>
                </a:lnTo>
                <a:close/>
              </a:path>
            </a:pathLst>
          </a:custGeom>
          <a:noFill/>
          <a:ln>
            <a:noFill/>
          </a:ln>
        </p:spPr>
      </p:sp>
      <p:sp>
        <p:nvSpPr>
          <p:cNvPr id="173" name="Google Shape;173;p15:notes"/>
          <p:cNvSpPr txBox="1"/>
          <p:nvPr>
            <p:ph idx="1" type="body"/>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sz="1200"/>
              <a:t>Complete Harvard reference list, arranged alphabetically by author. Six academic sources and the Department for Education framework. Reference slide for consultation.</a:t>
            </a:r>
            <a:endParaRPr/>
          </a:p>
        </p:txBody>
      </p:sp>
      <p:sp>
        <p:nvSpPr>
          <p:cNvPr id="174" name="Google Shape;174;p15:notes"/>
          <p:cNvSpPr txBox="1"/>
          <p:nvPr>
            <p:ph idx="12" type="sldNum"/>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10" name="Shape 10"/>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1" name="Shape 11"/>
        <p:cNvGrpSpPr/>
        <p:nvPr/>
      </p:nvGrpSpPr>
      <p:grpSpPr>
        <a:xfrm>
          <a:off x="0" y="0"/>
          <a:ext cx="0" cy="0"/>
          <a:chOff x="0" y="0"/>
          <a:chExt cx="0" cy="0"/>
        </a:xfrm>
      </p:grpSpPr>
      <p:sp>
        <p:nvSpPr>
          <p:cNvPr id="12" name="Google Shape;12;p18"/>
          <p:cNvSpPr txBox="1"/>
          <p:nvPr>
            <p:ph type="title"/>
          </p:nvPr>
        </p:nvSpPr>
        <p:spPr>
          <a:xfrm>
            <a:off x="1219200" y="2590800"/>
            <a:ext cx="9753600" cy="990600"/>
          </a:xfrm>
          <a:prstGeom prst="rect">
            <a:avLst/>
          </a:prstGeom>
          <a:noFill/>
          <a:ln>
            <a:noFill/>
          </a:ln>
        </p:spPr>
        <p:txBody>
          <a:bodyPr anchorCtr="0" anchor="ctr" bIns="0" lIns="0" spcFirstLastPara="1" rIns="0" wrap="square" tIns="0">
            <a:normAutofit/>
          </a:bodyPr>
          <a:lstStyle>
            <a:lvl1pPr lvl="0" marR="0" rtl="0" algn="l">
              <a:lnSpc>
                <a:spcPct val="110000"/>
              </a:lnSpc>
              <a:spcBef>
                <a:spcPts val="0"/>
              </a:spcBef>
              <a:spcAft>
                <a:spcPts val="0"/>
              </a:spcAft>
              <a:buClr>
                <a:schemeClr val="dk1"/>
              </a:buClr>
              <a:buSzPts val="4400"/>
              <a:buFont typeface="Arial"/>
              <a:buNone/>
              <a:defRPr b="0" i="0" sz="4400" u="none" cap="none" strike="noStrike">
                <a:solidFill>
                  <a:schemeClr val="dk1"/>
                </a:solidFill>
                <a:latin typeface="Arial"/>
                <a:ea typeface="Arial"/>
                <a:cs typeface="Arial"/>
                <a:sym typeface="Arial"/>
              </a:defRPr>
            </a:lvl1pPr>
            <a:lvl2pPr lvl="1">
              <a:lnSpc>
                <a:spcPct val="110000"/>
              </a:lnSpc>
              <a:spcBef>
                <a:spcPts val="0"/>
              </a:spcBef>
              <a:spcAft>
                <a:spcPts val="0"/>
              </a:spcAft>
              <a:buSzPts val="1800"/>
              <a:buFont typeface="Arial"/>
              <a:buNone/>
              <a:defRPr sz="1800"/>
            </a:lvl2pPr>
            <a:lvl3pPr lvl="2">
              <a:lnSpc>
                <a:spcPct val="110000"/>
              </a:lnSpc>
              <a:spcBef>
                <a:spcPts val="0"/>
              </a:spcBef>
              <a:spcAft>
                <a:spcPts val="0"/>
              </a:spcAft>
              <a:buSzPts val="1800"/>
              <a:buFont typeface="Arial"/>
              <a:buNone/>
              <a:defRPr sz="1800"/>
            </a:lvl3pPr>
            <a:lvl4pPr lvl="3">
              <a:lnSpc>
                <a:spcPct val="110000"/>
              </a:lnSpc>
              <a:spcBef>
                <a:spcPts val="0"/>
              </a:spcBef>
              <a:spcAft>
                <a:spcPts val="0"/>
              </a:spcAft>
              <a:buSzPts val="1800"/>
              <a:buFont typeface="Arial"/>
              <a:buNone/>
              <a:defRPr sz="1800"/>
            </a:lvl4pPr>
            <a:lvl5pPr lvl="4">
              <a:lnSpc>
                <a:spcPct val="110000"/>
              </a:lnSpc>
              <a:spcBef>
                <a:spcPts val="0"/>
              </a:spcBef>
              <a:spcAft>
                <a:spcPts val="0"/>
              </a:spcAft>
              <a:buSzPts val="1800"/>
              <a:buFont typeface="Arial"/>
              <a:buNone/>
              <a:defRPr sz="1800"/>
            </a:lvl5pPr>
            <a:lvl6pPr lvl="5">
              <a:lnSpc>
                <a:spcPct val="110000"/>
              </a:lnSpc>
              <a:spcBef>
                <a:spcPts val="0"/>
              </a:spcBef>
              <a:spcAft>
                <a:spcPts val="0"/>
              </a:spcAft>
              <a:buSzPts val="1800"/>
              <a:buFont typeface="Arial"/>
              <a:buNone/>
              <a:defRPr sz="1800"/>
            </a:lvl6pPr>
            <a:lvl7pPr lvl="6">
              <a:lnSpc>
                <a:spcPct val="110000"/>
              </a:lnSpc>
              <a:spcBef>
                <a:spcPts val="0"/>
              </a:spcBef>
              <a:spcAft>
                <a:spcPts val="0"/>
              </a:spcAft>
              <a:buSzPts val="1800"/>
              <a:buFont typeface="Arial"/>
              <a:buNone/>
              <a:defRPr sz="1800"/>
            </a:lvl7pPr>
            <a:lvl8pPr lvl="7">
              <a:lnSpc>
                <a:spcPct val="110000"/>
              </a:lnSpc>
              <a:spcBef>
                <a:spcPts val="0"/>
              </a:spcBef>
              <a:spcAft>
                <a:spcPts val="0"/>
              </a:spcAft>
              <a:buSzPts val="1800"/>
              <a:buFont typeface="Arial"/>
              <a:buNone/>
              <a:defRPr sz="1800"/>
            </a:lvl8pPr>
            <a:lvl9pPr lvl="8">
              <a:lnSpc>
                <a:spcPct val="110000"/>
              </a:lnSpc>
              <a:spcBef>
                <a:spcPts val="0"/>
              </a:spcBef>
              <a:spcAft>
                <a:spcPts val="0"/>
              </a:spcAft>
              <a:buSzPts val="1800"/>
              <a:buFont typeface="Arial"/>
              <a:buNone/>
              <a:defRPr sz="1800"/>
            </a:lvl9pPr>
          </a:lstStyle>
          <a:p/>
        </p:txBody>
      </p:sp>
      <p:sp>
        <p:nvSpPr>
          <p:cNvPr id="13" name="Google Shape;13;p18"/>
          <p:cNvSpPr txBox="1"/>
          <p:nvPr>
            <p:ph idx="1" type="subTitle"/>
          </p:nvPr>
        </p:nvSpPr>
        <p:spPr>
          <a:xfrm>
            <a:off x="1828800" y="3771900"/>
            <a:ext cx="8534400" cy="762000"/>
          </a:xfrm>
          <a:prstGeom prst="rect">
            <a:avLst/>
          </a:prstGeom>
          <a:noFill/>
          <a:ln>
            <a:noFill/>
          </a:ln>
        </p:spPr>
        <p:txBody>
          <a:bodyPr anchorCtr="0" anchor="ctr" bIns="0" lIns="0" spcFirstLastPara="1" rIns="0" wrap="square" tIns="0">
            <a:normAutofit/>
          </a:bodyPr>
          <a:lstStyle>
            <a:lvl1pPr lvl="0" marR="0" rtl="0" algn="l">
              <a:lnSpc>
                <a:spcPct val="11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1pPr>
            <a:lvl2pPr lvl="1" marR="0" rtl="0" algn="l">
              <a:lnSpc>
                <a:spcPct val="110000"/>
              </a:lnSpc>
              <a:spcBef>
                <a:spcPts val="0"/>
              </a:spcBef>
              <a:spcAft>
                <a:spcPts val="0"/>
              </a:spcAft>
              <a:buClr>
                <a:schemeClr val="dk1"/>
              </a:buClr>
              <a:buSzPts val="2400"/>
              <a:buFont typeface="Arial"/>
              <a:buNone/>
              <a:defRPr b="0" i="0" sz="2400" u="none" cap="none" strike="noStrike">
                <a:solidFill>
                  <a:schemeClr val="dk1"/>
                </a:solidFill>
                <a:latin typeface="Arial"/>
                <a:ea typeface="Arial"/>
                <a:cs typeface="Arial"/>
                <a:sym typeface="Arial"/>
              </a:defRPr>
            </a:lvl2pPr>
            <a:lvl3pPr lvl="2" marR="0" rtl="0" algn="l">
              <a:lnSpc>
                <a:spcPct val="110000"/>
              </a:lnSpc>
              <a:spcBef>
                <a:spcPts val="0"/>
              </a:spcBef>
              <a:spcAft>
                <a:spcPts val="0"/>
              </a:spcAft>
              <a:buClr>
                <a:schemeClr val="dk1"/>
              </a:buClr>
              <a:buSzPts val="2000"/>
              <a:buFont typeface="Arial"/>
              <a:buNone/>
              <a:defRPr b="0" i="0" sz="2000" u="none" cap="none" strike="noStrike">
                <a:solidFill>
                  <a:schemeClr val="dk1"/>
                </a:solidFill>
                <a:latin typeface="Arial"/>
                <a:ea typeface="Arial"/>
                <a:cs typeface="Arial"/>
                <a:sym typeface="Arial"/>
              </a:defRPr>
            </a:lvl3pPr>
            <a:lvl4pPr lvl="3" marR="0" rtl="0" algn="l">
              <a:lnSpc>
                <a:spcPct val="110000"/>
              </a:lnSpc>
              <a:spcBef>
                <a:spcPts val="0"/>
              </a:spcBef>
              <a:spcAft>
                <a:spcPts val="0"/>
              </a:spcAft>
              <a:buClr>
                <a:schemeClr val="dk1"/>
              </a:buClr>
              <a:buSzPts val="1800"/>
              <a:buFont typeface="Arial"/>
              <a:buNone/>
              <a:defRPr b="0" i="0" sz="1800" u="none" cap="none" strike="noStrike">
                <a:solidFill>
                  <a:schemeClr val="dk1"/>
                </a:solidFill>
                <a:latin typeface="Arial"/>
                <a:ea typeface="Arial"/>
                <a:cs typeface="Arial"/>
                <a:sym typeface="Arial"/>
              </a:defRPr>
            </a:lvl4pPr>
            <a:lvl5pPr lvl="4" marR="0" rtl="0" algn="l">
              <a:lnSpc>
                <a:spcPct val="110000"/>
              </a:lnSpc>
              <a:spcBef>
                <a:spcPts val="0"/>
              </a:spcBef>
              <a:spcAft>
                <a:spcPts val="0"/>
              </a:spcAft>
              <a:buClr>
                <a:schemeClr val="dk1"/>
              </a:buClr>
              <a:buSzPts val="1800"/>
              <a:buFont typeface="Arial"/>
              <a:buNone/>
              <a:defRPr b="0" i="0" sz="1800" u="none" cap="none" strike="noStrike">
                <a:solidFill>
                  <a:schemeClr val="dk1"/>
                </a:solidFill>
                <a:latin typeface="Arial"/>
                <a:ea typeface="Arial"/>
                <a:cs typeface="Arial"/>
                <a:sym typeface="Arial"/>
              </a:defRPr>
            </a:lvl5pPr>
            <a:lvl6pPr lvl="5" marR="0" rtl="0" algn="l">
              <a:lnSpc>
                <a:spcPct val="110000"/>
              </a:lnSpc>
              <a:spcBef>
                <a:spcPts val="0"/>
              </a:spcBef>
              <a:spcAft>
                <a:spcPts val="0"/>
              </a:spcAft>
              <a:buClr>
                <a:schemeClr val="dk1"/>
              </a:buClr>
              <a:buSzPts val="1800"/>
              <a:buFont typeface="Arial"/>
              <a:buNone/>
              <a:defRPr b="0" i="0" sz="1800" u="none" cap="none" strike="noStrike">
                <a:solidFill>
                  <a:schemeClr val="dk1"/>
                </a:solidFill>
                <a:latin typeface="Arial"/>
                <a:ea typeface="Arial"/>
                <a:cs typeface="Arial"/>
                <a:sym typeface="Arial"/>
              </a:defRPr>
            </a:lvl6pPr>
            <a:lvl7pPr lvl="6" marR="0" rtl="0" algn="l">
              <a:lnSpc>
                <a:spcPct val="110000"/>
              </a:lnSpc>
              <a:spcBef>
                <a:spcPts val="0"/>
              </a:spcBef>
              <a:spcAft>
                <a:spcPts val="0"/>
              </a:spcAft>
              <a:buClr>
                <a:schemeClr val="dk1"/>
              </a:buClr>
              <a:buSzPts val="1800"/>
              <a:buFont typeface="Arial"/>
              <a:buNone/>
              <a:defRPr b="0" i="0" sz="1800" u="none" cap="none" strike="noStrike">
                <a:solidFill>
                  <a:schemeClr val="dk1"/>
                </a:solidFill>
                <a:latin typeface="Arial"/>
                <a:ea typeface="Arial"/>
                <a:cs typeface="Arial"/>
                <a:sym typeface="Arial"/>
              </a:defRPr>
            </a:lvl7pPr>
            <a:lvl8pPr lvl="7" marR="0" rtl="0" algn="l">
              <a:lnSpc>
                <a:spcPct val="110000"/>
              </a:lnSpc>
              <a:spcBef>
                <a:spcPts val="0"/>
              </a:spcBef>
              <a:spcAft>
                <a:spcPts val="0"/>
              </a:spcAft>
              <a:buClr>
                <a:schemeClr val="dk1"/>
              </a:buClr>
              <a:buSzPts val="1800"/>
              <a:buFont typeface="Arial"/>
              <a:buNone/>
              <a:defRPr b="0" i="0" sz="1800" u="none" cap="none" strike="noStrike">
                <a:solidFill>
                  <a:schemeClr val="dk1"/>
                </a:solidFill>
                <a:latin typeface="Arial"/>
                <a:ea typeface="Arial"/>
                <a:cs typeface="Arial"/>
                <a:sym typeface="Arial"/>
              </a:defRPr>
            </a:lvl8pPr>
            <a:lvl9pPr lvl="8" marR="0" rtl="0" algn="l">
              <a:lnSpc>
                <a:spcPct val="110000"/>
              </a:lnSpc>
              <a:spcBef>
                <a:spcPts val="0"/>
              </a:spcBef>
              <a:spcAft>
                <a:spcPts val="0"/>
              </a:spcAft>
              <a:buClr>
                <a:schemeClr val="dk1"/>
              </a:buClr>
              <a:buSzPts val="1800"/>
              <a:buFont typeface="Arial"/>
              <a:buNone/>
              <a:defRPr b="0" i="0" sz="1800" u="none" cap="none" strike="noStrike">
                <a:solidFill>
                  <a:schemeClr val="dk1"/>
                </a:solidFill>
                <a:latin typeface="Arial"/>
                <a:ea typeface="Arial"/>
                <a:cs typeface="Arial"/>
                <a:sym typeface="Arial"/>
              </a:defRPr>
            </a:lvl9pPr>
          </a:lstStyle>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p:cSld name="Section Header">
    <p:spTree>
      <p:nvGrpSpPr>
        <p:cNvPr id="14" name="Shape 14"/>
        <p:cNvGrpSpPr/>
        <p:nvPr/>
      </p:nvGrpSpPr>
      <p:grpSpPr>
        <a:xfrm>
          <a:off x="0" y="0"/>
          <a:ext cx="0" cy="0"/>
          <a:chOff x="0" y="0"/>
          <a:chExt cx="0" cy="0"/>
        </a:xfrm>
      </p:grpSpPr>
      <p:sp>
        <p:nvSpPr>
          <p:cNvPr id="15" name="Google Shape;15;p19"/>
          <p:cNvSpPr txBox="1"/>
          <p:nvPr>
            <p:ph type="title"/>
          </p:nvPr>
        </p:nvSpPr>
        <p:spPr>
          <a:xfrm>
            <a:off x="1219200" y="2857500"/>
            <a:ext cx="9753600" cy="1143000"/>
          </a:xfrm>
          <a:prstGeom prst="rect">
            <a:avLst/>
          </a:prstGeom>
          <a:noFill/>
          <a:ln>
            <a:noFill/>
          </a:ln>
        </p:spPr>
        <p:txBody>
          <a:bodyPr anchorCtr="0" anchor="ctr" bIns="0" lIns="0" spcFirstLastPara="1" rIns="0" wrap="square" tIns="0">
            <a:normAutofit/>
          </a:bodyPr>
          <a:lstStyle>
            <a:lvl1pPr lvl="0" marR="0" rtl="0" algn="l">
              <a:lnSpc>
                <a:spcPct val="110000"/>
              </a:lnSpc>
              <a:spcBef>
                <a:spcPts val="0"/>
              </a:spcBef>
              <a:spcAft>
                <a:spcPts val="0"/>
              </a:spcAft>
              <a:buClr>
                <a:schemeClr val="dk1"/>
              </a:buClr>
              <a:buSzPts val="4400"/>
              <a:buFont typeface="Arial"/>
              <a:buNone/>
              <a:defRPr b="0" i="0" sz="4400" u="none" cap="none" strike="noStrike">
                <a:solidFill>
                  <a:schemeClr val="dk1"/>
                </a:solidFill>
                <a:latin typeface="Arial"/>
                <a:ea typeface="Arial"/>
                <a:cs typeface="Arial"/>
                <a:sym typeface="Arial"/>
              </a:defRPr>
            </a:lvl1pPr>
            <a:lvl2pPr lvl="1">
              <a:lnSpc>
                <a:spcPct val="110000"/>
              </a:lnSpc>
              <a:spcBef>
                <a:spcPts val="0"/>
              </a:spcBef>
              <a:spcAft>
                <a:spcPts val="0"/>
              </a:spcAft>
              <a:buSzPts val="1800"/>
              <a:buFont typeface="Arial"/>
              <a:buNone/>
              <a:defRPr sz="1800"/>
            </a:lvl2pPr>
            <a:lvl3pPr lvl="2">
              <a:lnSpc>
                <a:spcPct val="110000"/>
              </a:lnSpc>
              <a:spcBef>
                <a:spcPts val="0"/>
              </a:spcBef>
              <a:spcAft>
                <a:spcPts val="0"/>
              </a:spcAft>
              <a:buSzPts val="1800"/>
              <a:buFont typeface="Arial"/>
              <a:buNone/>
              <a:defRPr sz="1800"/>
            </a:lvl3pPr>
            <a:lvl4pPr lvl="3">
              <a:lnSpc>
                <a:spcPct val="110000"/>
              </a:lnSpc>
              <a:spcBef>
                <a:spcPts val="0"/>
              </a:spcBef>
              <a:spcAft>
                <a:spcPts val="0"/>
              </a:spcAft>
              <a:buSzPts val="1800"/>
              <a:buFont typeface="Arial"/>
              <a:buNone/>
              <a:defRPr sz="1800"/>
            </a:lvl4pPr>
            <a:lvl5pPr lvl="4">
              <a:lnSpc>
                <a:spcPct val="110000"/>
              </a:lnSpc>
              <a:spcBef>
                <a:spcPts val="0"/>
              </a:spcBef>
              <a:spcAft>
                <a:spcPts val="0"/>
              </a:spcAft>
              <a:buSzPts val="1800"/>
              <a:buFont typeface="Arial"/>
              <a:buNone/>
              <a:defRPr sz="1800"/>
            </a:lvl5pPr>
            <a:lvl6pPr lvl="5">
              <a:lnSpc>
                <a:spcPct val="110000"/>
              </a:lnSpc>
              <a:spcBef>
                <a:spcPts val="0"/>
              </a:spcBef>
              <a:spcAft>
                <a:spcPts val="0"/>
              </a:spcAft>
              <a:buSzPts val="1800"/>
              <a:buFont typeface="Arial"/>
              <a:buNone/>
              <a:defRPr sz="1800"/>
            </a:lvl6pPr>
            <a:lvl7pPr lvl="6">
              <a:lnSpc>
                <a:spcPct val="110000"/>
              </a:lnSpc>
              <a:spcBef>
                <a:spcPts val="0"/>
              </a:spcBef>
              <a:spcAft>
                <a:spcPts val="0"/>
              </a:spcAft>
              <a:buSzPts val="1800"/>
              <a:buFont typeface="Arial"/>
              <a:buNone/>
              <a:defRPr sz="1800"/>
            </a:lvl7pPr>
            <a:lvl8pPr lvl="7">
              <a:lnSpc>
                <a:spcPct val="110000"/>
              </a:lnSpc>
              <a:spcBef>
                <a:spcPts val="0"/>
              </a:spcBef>
              <a:spcAft>
                <a:spcPts val="0"/>
              </a:spcAft>
              <a:buSzPts val="1800"/>
              <a:buFont typeface="Arial"/>
              <a:buNone/>
              <a:defRPr sz="1800"/>
            </a:lvl8pPr>
            <a:lvl9pPr lvl="8">
              <a:lnSpc>
                <a:spcPct val="110000"/>
              </a:lnSpc>
              <a:spcBef>
                <a:spcPts val="0"/>
              </a:spcBef>
              <a:spcAft>
                <a:spcPts val="0"/>
              </a:spcAft>
              <a:buSzPts val="1800"/>
              <a:buFont typeface="Arial"/>
              <a:buNone/>
              <a:defRPr sz="1800"/>
            </a:lvl9pPr>
          </a:lstStyle>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p:cSld name="Title and Body">
    <p:spTree>
      <p:nvGrpSpPr>
        <p:cNvPr id="16" name="Shape 16"/>
        <p:cNvGrpSpPr/>
        <p:nvPr/>
      </p:nvGrpSpPr>
      <p:grpSpPr>
        <a:xfrm>
          <a:off x="0" y="0"/>
          <a:ext cx="0" cy="0"/>
          <a:chOff x="0" y="0"/>
          <a:chExt cx="0" cy="0"/>
        </a:xfrm>
      </p:grpSpPr>
      <p:sp>
        <p:nvSpPr>
          <p:cNvPr id="17" name="Google Shape;17;p20"/>
          <p:cNvSpPr txBox="1"/>
          <p:nvPr>
            <p:ph type="title"/>
          </p:nvPr>
        </p:nvSpPr>
        <p:spPr>
          <a:xfrm>
            <a:off x="685800" y="533400"/>
            <a:ext cx="10820400" cy="838200"/>
          </a:xfrm>
          <a:prstGeom prst="rect">
            <a:avLst/>
          </a:prstGeom>
          <a:noFill/>
          <a:ln>
            <a:noFill/>
          </a:ln>
        </p:spPr>
        <p:txBody>
          <a:bodyPr anchorCtr="0" anchor="t" bIns="0" lIns="0" spcFirstLastPara="1" rIns="0" wrap="square" tIns="0">
            <a:normAutofit/>
          </a:bodyPr>
          <a:lstStyle>
            <a:lvl1pPr lvl="0" marR="0" rtl="0" algn="l">
              <a:lnSpc>
                <a:spcPct val="110000"/>
              </a:lnSpc>
              <a:spcBef>
                <a:spcPts val="0"/>
              </a:spcBef>
              <a:spcAft>
                <a:spcPts val="0"/>
              </a:spcAft>
              <a:buClr>
                <a:schemeClr val="dk1"/>
              </a:buClr>
              <a:buSzPts val="4400"/>
              <a:buFont typeface="Arial"/>
              <a:buNone/>
              <a:defRPr b="0" i="0" sz="4400" u="none" cap="none" strike="noStrike">
                <a:solidFill>
                  <a:schemeClr val="dk1"/>
                </a:solidFill>
                <a:latin typeface="Arial"/>
                <a:ea typeface="Arial"/>
                <a:cs typeface="Arial"/>
                <a:sym typeface="Arial"/>
              </a:defRPr>
            </a:lvl1pPr>
            <a:lvl2pPr lvl="1">
              <a:lnSpc>
                <a:spcPct val="110000"/>
              </a:lnSpc>
              <a:spcBef>
                <a:spcPts val="0"/>
              </a:spcBef>
              <a:spcAft>
                <a:spcPts val="0"/>
              </a:spcAft>
              <a:buSzPts val="1800"/>
              <a:buFont typeface="Arial"/>
              <a:buNone/>
              <a:defRPr sz="1800"/>
            </a:lvl2pPr>
            <a:lvl3pPr lvl="2">
              <a:lnSpc>
                <a:spcPct val="110000"/>
              </a:lnSpc>
              <a:spcBef>
                <a:spcPts val="0"/>
              </a:spcBef>
              <a:spcAft>
                <a:spcPts val="0"/>
              </a:spcAft>
              <a:buSzPts val="1800"/>
              <a:buFont typeface="Arial"/>
              <a:buNone/>
              <a:defRPr sz="1800"/>
            </a:lvl3pPr>
            <a:lvl4pPr lvl="3">
              <a:lnSpc>
                <a:spcPct val="110000"/>
              </a:lnSpc>
              <a:spcBef>
                <a:spcPts val="0"/>
              </a:spcBef>
              <a:spcAft>
                <a:spcPts val="0"/>
              </a:spcAft>
              <a:buSzPts val="1800"/>
              <a:buFont typeface="Arial"/>
              <a:buNone/>
              <a:defRPr sz="1800"/>
            </a:lvl4pPr>
            <a:lvl5pPr lvl="4">
              <a:lnSpc>
                <a:spcPct val="110000"/>
              </a:lnSpc>
              <a:spcBef>
                <a:spcPts val="0"/>
              </a:spcBef>
              <a:spcAft>
                <a:spcPts val="0"/>
              </a:spcAft>
              <a:buSzPts val="1800"/>
              <a:buFont typeface="Arial"/>
              <a:buNone/>
              <a:defRPr sz="1800"/>
            </a:lvl5pPr>
            <a:lvl6pPr lvl="5">
              <a:lnSpc>
                <a:spcPct val="110000"/>
              </a:lnSpc>
              <a:spcBef>
                <a:spcPts val="0"/>
              </a:spcBef>
              <a:spcAft>
                <a:spcPts val="0"/>
              </a:spcAft>
              <a:buSzPts val="1800"/>
              <a:buFont typeface="Arial"/>
              <a:buNone/>
              <a:defRPr sz="1800"/>
            </a:lvl6pPr>
            <a:lvl7pPr lvl="6">
              <a:lnSpc>
                <a:spcPct val="110000"/>
              </a:lnSpc>
              <a:spcBef>
                <a:spcPts val="0"/>
              </a:spcBef>
              <a:spcAft>
                <a:spcPts val="0"/>
              </a:spcAft>
              <a:buSzPts val="1800"/>
              <a:buFont typeface="Arial"/>
              <a:buNone/>
              <a:defRPr sz="1800"/>
            </a:lvl7pPr>
            <a:lvl8pPr lvl="7">
              <a:lnSpc>
                <a:spcPct val="110000"/>
              </a:lnSpc>
              <a:spcBef>
                <a:spcPts val="0"/>
              </a:spcBef>
              <a:spcAft>
                <a:spcPts val="0"/>
              </a:spcAft>
              <a:buSzPts val="1800"/>
              <a:buFont typeface="Arial"/>
              <a:buNone/>
              <a:defRPr sz="1800"/>
            </a:lvl8pPr>
            <a:lvl9pPr lvl="8">
              <a:lnSpc>
                <a:spcPct val="110000"/>
              </a:lnSpc>
              <a:spcBef>
                <a:spcPts val="0"/>
              </a:spcBef>
              <a:spcAft>
                <a:spcPts val="0"/>
              </a:spcAft>
              <a:buSzPts val="1800"/>
              <a:buFont typeface="Arial"/>
              <a:buNone/>
              <a:defRPr sz="1800"/>
            </a:lvl9pPr>
          </a:lstStyle>
          <a:p/>
        </p:txBody>
      </p:sp>
      <p:sp>
        <p:nvSpPr>
          <p:cNvPr id="18" name="Google Shape;18;p20"/>
          <p:cNvSpPr txBox="1"/>
          <p:nvPr>
            <p:ph idx="1" type="body"/>
          </p:nvPr>
        </p:nvSpPr>
        <p:spPr>
          <a:xfrm>
            <a:off x="685800" y="1905000"/>
            <a:ext cx="10820400" cy="4267200"/>
          </a:xfrm>
          <a:prstGeom prst="rect">
            <a:avLst/>
          </a:prstGeom>
          <a:noFill/>
          <a:ln>
            <a:noFill/>
          </a:ln>
        </p:spPr>
        <p:txBody>
          <a:bodyPr anchorCtr="0" anchor="t" bIns="0" lIns="0" spcFirstLastPara="1" rIns="0" wrap="square" tIns="0">
            <a:normAutofit/>
          </a:bodyPr>
          <a:lstStyle>
            <a:lvl1pPr indent="-406400" lvl="0" marL="457200" marR="0" rtl="0" algn="l">
              <a:lnSpc>
                <a:spcPct val="110000"/>
              </a:lnSpc>
              <a:spcBef>
                <a:spcPts val="0"/>
              </a:spcBef>
              <a:spcAft>
                <a:spcPts val="0"/>
              </a:spcAft>
              <a:buClr>
                <a:schemeClr val="dk1"/>
              </a:buClr>
              <a:buSzPts val="2800"/>
              <a:buFont typeface="Arial"/>
              <a:buChar char="•"/>
              <a:defRPr b="0" i="0" sz="2800" u="none" cap="none" strike="noStrike">
                <a:solidFill>
                  <a:schemeClr val="dk1"/>
                </a:solidFill>
                <a:latin typeface="Arial"/>
                <a:ea typeface="Arial"/>
                <a:cs typeface="Arial"/>
                <a:sym typeface="Arial"/>
              </a:defRPr>
            </a:lvl1pPr>
            <a:lvl2pPr indent="-381000" lvl="1" marL="914400" marR="0" rtl="0" algn="l">
              <a:lnSpc>
                <a:spcPct val="110000"/>
              </a:lnSpc>
              <a:spcBef>
                <a:spcPts val="1200"/>
              </a:spcBef>
              <a:spcAft>
                <a:spcPts val="0"/>
              </a:spcAft>
              <a:buClr>
                <a:schemeClr val="dk1"/>
              </a:buClr>
              <a:buSzPts val="2400"/>
              <a:buFont typeface="Arial"/>
              <a:buChar char="•"/>
              <a:defRPr b="0" i="0" sz="2400" u="none" cap="none" strike="noStrike">
                <a:solidFill>
                  <a:schemeClr val="dk1"/>
                </a:solidFill>
                <a:latin typeface="Arial"/>
                <a:ea typeface="Arial"/>
                <a:cs typeface="Arial"/>
                <a:sym typeface="Arial"/>
              </a:defRPr>
            </a:lvl2pPr>
            <a:lvl3pPr indent="-355600" lvl="2" marL="1371600" marR="0" rtl="0" algn="l">
              <a:lnSpc>
                <a:spcPct val="110000"/>
              </a:lnSpc>
              <a:spcBef>
                <a:spcPts val="1200"/>
              </a:spcBef>
              <a:spcAft>
                <a:spcPts val="0"/>
              </a:spcAft>
              <a:buClr>
                <a:schemeClr val="dk1"/>
              </a:buClr>
              <a:buSzPts val="2000"/>
              <a:buFont typeface="Arial"/>
              <a:buChar char="•"/>
              <a:defRPr b="0" i="0" sz="2000" u="none" cap="none" strike="noStrike">
                <a:solidFill>
                  <a:schemeClr val="dk1"/>
                </a:solidFill>
                <a:latin typeface="Arial"/>
                <a:ea typeface="Arial"/>
                <a:cs typeface="Arial"/>
                <a:sym typeface="Arial"/>
              </a:defRPr>
            </a:lvl3pPr>
            <a:lvl4pPr indent="-342900" lvl="3" marL="1828800" marR="0" rtl="0" algn="l">
              <a:lnSpc>
                <a:spcPct val="110000"/>
              </a:lnSpc>
              <a:spcBef>
                <a:spcPts val="12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4pPr>
            <a:lvl5pPr indent="-342900" lvl="4" marL="2286000" marR="0" rtl="0" algn="l">
              <a:lnSpc>
                <a:spcPct val="110000"/>
              </a:lnSpc>
              <a:spcBef>
                <a:spcPts val="12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5pPr>
            <a:lvl6pPr indent="-342900" lvl="5" marL="2743200" marR="0" rtl="0" algn="l">
              <a:lnSpc>
                <a:spcPct val="110000"/>
              </a:lnSpc>
              <a:spcBef>
                <a:spcPts val="12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6pPr>
            <a:lvl7pPr indent="-342900" lvl="6" marL="3200400" marR="0" rtl="0" algn="l">
              <a:lnSpc>
                <a:spcPct val="110000"/>
              </a:lnSpc>
              <a:spcBef>
                <a:spcPts val="12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7pPr>
            <a:lvl8pPr indent="-342900" lvl="7" marL="3657600" marR="0" rtl="0" algn="l">
              <a:lnSpc>
                <a:spcPct val="110000"/>
              </a:lnSpc>
              <a:spcBef>
                <a:spcPts val="12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8pPr>
            <a:lvl9pPr indent="-342900" lvl="8" marL="4114800" marR="0" rtl="0" algn="l">
              <a:lnSpc>
                <a:spcPct val="110000"/>
              </a:lnSpc>
              <a:spcBef>
                <a:spcPts val="1200"/>
              </a:spcBef>
              <a:spcAft>
                <a:spcPts val="1200"/>
              </a:spcAft>
              <a:buClr>
                <a:schemeClr val="dk1"/>
              </a:buClr>
              <a:buSzPts val="1800"/>
              <a:buFont typeface="Arial"/>
              <a:buChar char="•"/>
              <a:defRPr b="0" i="0" sz="1800" u="none" cap="none" strike="noStrike">
                <a:solidFill>
                  <a:schemeClr val="dk1"/>
                </a:solidFill>
                <a:latin typeface="Arial"/>
                <a:ea typeface="Arial"/>
                <a:cs typeface="Arial"/>
                <a:sym typeface="Arial"/>
              </a:defRPr>
            </a:lvl9pPr>
          </a:lstStyle>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
  <p:cSld name="Title and Two Column">
    <p:spTree>
      <p:nvGrpSpPr>
        <p:cNvPr id="19" name="Shape 19"/>
        <p:cNvGrpSpPr/>
        <p:nvPr/>
      </p:nvGrpSpPr>
      <p:grpSpPr>
        <a:xfrm>
          <a:off x="0" y="0"/>
          <a:ext cx="0" cy="0"/>
          <a:chOff x="0" y="0"/>
          <a:chExt cx="0" cy="0"/>
        </a:xfrm>
      </p:grpSpPr>
      <p:sp>
        <p:nvSpPr>
          <p:cNvPr id="20" name="Google Shape;20;p21"/>
          <p:cNvSpPr txBox="1"/>
          <p:nvPr>
            <p:ph type="title"/>
          </p:nvPr>
        </p:nvSpPr>
        <p:spPr>
          <a:xfrm>
            <a:off x="685800" y="533400"/>
            <a:ext cx="10820400" cy="838200"/>
          </a:xfrm>
          <a:prstGeom prst="rect">
            <a:avLst/>
          </a:prstGeom>
          <a:noFill/>
          <a:ln>
            <a:noFill/>
          </a:ln>
        </p:spPr>
        <p:txBody>
          <a:bodyPr anchorCtr="0" anchor="t" bIns="0" lIns="0" spcFirstLastPara="1" rIns="0" wrap="square" tIns="0">
            <a:normAutofit/>
          </a:bodyPr>
          <a:lstStyle>
            <a:lvl1pPr lvl="0" marR="0" rtl="0" algn="l">
              <a:lnSpc>
                <a:spcPct val="110000"/>
              </a:lnSpc>
              <a:spcBef>
                <a:spcPts val="0"/>
              </a:spcBef>
              <a:spcAft>
                <a:spcPts val="0"/>
              </a:spcAft>
              <a:buClr>
                <a:schemeClr val="dk1"/>
              </a:buClr>
              <a:buSzPts val="4400"/>
              <a:buFont typeface="Arial"/>
              <a:buNone/>
              <a:defRPr b="0" i="0" sz="4400" u="none" cap="none" strike="noStrike">
                <a:solidFill>
                  <a:schemeClr val="dk1"/>
                </a:solidFill>
                <a:latin typeface="Arial"/>
                <a:ea typeface="Arial"/>
                <a:cs typeface="Arial"/>
                <a:sym typeface="Arial"/>
              </a:defRPr>
            </a:lvl1pPr>
            <a:lvl2pPr lvl="1">
              <a:lnSpc>
                <a:spcPct val="110000"/>
              </a:lnSpc>
              <a:spcBef>
                <a:spcPts val="0"/>
              </a:spcBef>
              <a:spcAft>
                <a:spcPts val="0"/>
              </a:spcAft>
              <a:buSzPts val="1800"/>
              <a:buFont typeface="Arial"/>
              <a:buNone/>
              <a:defRPr sz="1800"/>
            </a:lvl2pPr>
            <a:lvl3pPr lvl="2">
              <a:lnSpc>
                <a:spcPct val="110000"/>
              </a:lnSpc>
              <a:spcBef>
                <a:spcPts val="0"/>
              </a:spcBef>
              <a:spcAft>
                <a:spcPts val="0"/>
              </a:spcAft>
              <a:buSzPts val="1800"/>
              <a:buFont typeface="Arial"/>
              <a:buNone/>
              <a:defRPr sz="1800"/>
            </a:lvl3pPr>
            <a:lvl4pPr lvl="3">
              <a:lnSpc>
                <a:spcPct val="110000"/>
              </a:lnSpc>
              <a:spcBef>
                <a:spcPts val="0"/>
              </a:spcBef>
              <a:spcAft>
                <a:spcPts val="0"/>
              </a:spcAft>
              <a:buSzPts val="1800"/>
              <a:buFont typeface="Arial"/>
              <a:buNone/>
              <a:defRPr sz="1800"/>
            </a:lvl4pPr>
            <a:lvl5pPr lvl="4">
              <a:lnSpc>
                <a:spcPct val="110000"/>
              </a:lnSpc>
              <a:spcBef>
                <a:spcPts val="0"/>
              </a:spcBef>
              <a:spcAft>
                <a:spcPts val="0"/>
              </a:spcAft>
              <a:buSzPts val="1800"/>
              <a:buFont typeface="Arial"/>
              <a:buNone/>
              <a:defRPr sz="1800"/>
            </a:lvl5pPr>
            <a:lvl6pPr lvl="5">
              <a:lnSpc>
                <a:spcPct val="110000"/>
              </a:lnSpc>
              <a:spcBef>
                <a:spcPts val="0"/>
              </a:spcBef>
              <a:spcAft>
                <a:spcPts val="0"/>
              </a:spcAft>
              <a:buSzPts val="1800"/>
              <a:buFont typeface="Arial"/>
              <a:buNone/>
              <a:defRPr sz="1800"/>
            </a:lvl6pPr>
            <a:lvl7pPr lvl="6">
              <a:lnSpc>
                <a:spcPct val="110000"/>
              </a:lnSpc>
              <a:spcBef>
                <a:spcPts val="0"/>
              </a:spcBef>
              <a:spcAft>
                <a:spcPts val="0"/>
              </a:spcAft>
              <a:buSzPts val="1800"/>
              <a:buFont typeface="Arial"/>
              <a:buNone/>
              <a:defRPr sz="1800"/>
            </a:lvl7pPr>
            <a:lvl8pPr lvl="7">
              <a:lnSpc>
                <a:spcPct val="110000"/>
              </a:lnSpc>
              <a:spcBef>
                <a:spcPts val="0"/>
              </a:spcBef>
              <a:spcAft>
                <a:spcPts val="0"/>
              </a:spcAft>
              <a:buSzPts val="1800"/>
              <a:buFont typeface="Arial"/>
              <a:buNone/>
              <a:defRPr sz="1800"/>
            </a:lvl8pPr>
            <a:lvl9pPr lvl="8">
              <a:lnSpc>
                <a:spcPct val="110000"/>
              </a:lnSpc>
              <a:spcBef>
                <a:spcPts val="0"/>
              </a:spcBef>
              <a:spcAft>
                <a:spcPts val="0"/>
              </a:spcAft>
              <a:buSzPts val="1800"/>
              <a:buFont typeface="Arial"/>
              <a:buNone/>
              <a:defRPr sz="1800"/>
            </a:lvl9pPr>
          </a:lstStyle>
          <a:p/>
        </p:txBody>
      </p:sp>
      <p:sp>
        <p:nvSpPr>
          <p:cNvPr id="21" name="Google Shape;21;p21"/>
          <p:cNvSpPr txBox="1"/>
          <p:nvPr>
            <p:ph idx="1" type="body"/>
          </p:nvPr>
        </p:nvSpPr>
        <p:spPr>
          <a:xfrm>
            <a:off x="685800" y="1905000"/>
            <a:ext cx="5029200" cy="4267200"/>
          </a:xfrm>
          <a:prstGeom prst="rect">
            <a:avLst/>
          </a:prstGeom>
          <a:noFill/>
          <a:ln>
            <a:noFill/>
          </a:ln>
        </p:spPr>
        <p:txBody>
          <a:bodyPr anchorCtr="0" anchor="t" bIns="0" lIns="0" spcFirstLastPara="1" rIns="0" wrap="square" tIns="0">
            <a:normAutofit/>
          </a:bodyPr>
          <a:lstStyle>
            <a:lvl1pPr indent="-406400" lvl="0" marL="457200" marR="0" rtl="0" algn="l">
              <a:lnSpc>
                <a:spcPct val="110000"/>
              </a:lnSpc>
              <a:spcBef>
                <a:spcPts val="0"/>
              </a:spcBef>
              <a:spcAft>
                <a:spcPts val="0"/>
              </a:spcAft>
              <a:buClr>
                <a:schemeClr val="dk1"/>
              </a:buClr>
              <a:buSzPts val="2800"/>
              <a:buFont typeface="Arial"/>
              <a:buChar char="•"/>
              <a:defRPr b="0" i="0" sz="2800" u="none" cap="none" strike="noStrike">
                <a:solidFill>
                  <a:schemeClr val="dk1"/>
                </a:solidFill>
                <a:latin typeface="Arial"/>
                <a:ea typeface="Arial"/>
                <a:cs typeface="Arial"/>
                <a:sym typeface="Arial"/>
              </a:defRPr>
            </a:lvl1pPr>
            <a:lvl2pPr indent="-381000" lvl="1" marL="914400" marR="0" rtl="0" algn="l">
              <a:lnSpc>
                <a:spcPct val="110000"/>
              </a:lnSpc>
              <a:spcBef>
                <a:spcPts val="1200"/>
              </a:spcBef>
              <a:spcAft>
                <a:spcPts val="0"/>
              </a:spcAft>
              <a:buClr>
                <a:schemeClr val="dk1"/>
              </a:buClr>
              <a:buSzPts val="2400"/>
              <a:buFont typeface="Arial"/>
              <a:buChar char="•"/>
              <a:defRPr b="0" i="0" sz="2400" u="none" cap="none" strike="noStrike">
                <a:solidFill>
                  <a:schemeClr val="dk1"/>
                </a:solidFill>
                <a:latin typeface="Arial"/>
                <a:ea typeface="Arial"/>
                <a:cs typeface="Arial"/>
                <a:sym typeface="Arial"/>
              </a:defRPr>
            </a:lvl2pPr>
            <a:lvl3pPr indent="-355600" lvl="2" marL="1371600" marR="0" rtl="0" algn="l">
              <a:lnSpc>
                <a:spcPct val="110000"/>
              </a:lnSpc>
              <a:spcBef>
                <a:spcPts val="1200"/>
              </a:spcBef>
              <a:spcAft>
                <a:spcPts val="0"/>
              </a:spcAft>
              <a:buClr>
                <a:schemeClr val="dk1"/>
              </a:buClr>
              <a:buSzPts val="2000"/>
              <a:buFont typeface="Arial"/>
              <a:buChar char="•"/>
              <a:defRPr b="0" i="0" sz="2000" u="none" cap="none" strike="noStrike">
                <a:solidFill>
                  <a:schemeClr val="dk1"/>
                </a:solidFill>
                <a:latin typeface="Arial"/>
                <a:ea typeface="Arial"/>
                <a:cs typeface="Arial"/>
                <a:sym typeface="Arial"/>
              </a:defRPr>
            </a:lvl3pPr>
            <a:lvl4pPr indent="-342900" lvl="3" marL="1828800" marR="0" rtl="0" algn="l">
              <a:lnSpc>
                <a:spcPct val="110000"/>
              </a:lnSpc>
              <a:spcBef>
                <a:spcPts val="12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4pPr>
            <a:lvl5pPr indent="-342900" lvl="4" marL="2286000" marR="0" rtl="0" algn="l">
              <a:lnSpc>
                <a:spcPct val="110000"/>
              </a:lnSpc>
              <a:spcBef>
                <a:spcPts val="12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5pPr>
            <a:lvl6pPr indent="-342900" lvl="5" marL="2743200" marR="0" rtl="0" algn="l">
              <a:lnSpc>
                <a:spcPct val="110000"/>
              </a:lnSpc>
              <a:spcBef>
                <a:spcPts val="12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6pPr>
            <a:lvl7pPr indent="-342900" lvl="6" marL="3200400" marR="0" rtl="0" algn="l">
              <a:lnSpc>
                <a:spcPct val="110000"/>
              </a:lnSpc>
              <a:spcBef>
                <a:spcPts val="12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7pPr>
            <a:lvl8pPr indent="-342900" lvl="7" marL="3657600" marR="0" rtl="0" algn="l">
              <a:lnSpc>
                <a:spcPct val="110000"/>
              </a:lnSpc>
              <a:spcBef>
                <a:spcPts val="12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8pPr>
            <a:lvl9pPr indent="-342900" lvl="8" marL="4114800" marR="0" rtl="0" algn="l">
              <a:lnSpc>
                <a:spcPct val="110000"/>
              </a:lnSpc>
              <a:spcBef>
                <a:spcPts val="1200"/>
              </a:spcBef>
              <a:spcAft>
                <a:spcPts val="1200"/>
              </a:spcAft>
              <a:buClr>
                <a:schemeClr val="dk1"/>
              </a:buClr>
              <a:buSzPts val="1800"/>
              <a:buFont typeface="Arial"/>
              <a:buChar char="•"/>
              <a:defRPr b="0" i="0" sz="1800" u="none" cap="none" strike="noStrike">
                <a:solidFill>
                  <a:schemeClr val="dk1"/>
                </a:solidFill>
                <a:latin typeface="Arial"/>
                <a:ea typeface="Arial"/>
                <a:cs typeface="Arial"/>
                <a:sym typeface="Arial"/>
              </a:defRPr>
            </a:lvl9pPr>
          </a:lstStyle>
          <a:p/>
        </p:txBody>
      </p:sp>
      <p:sp>
        <p:nvSpPr>
          <p:cNvPr id="22" name="Google Shape;22;p21"/>
          <p:cNvSpPr txBox="1"/>
          <p:nvPr>
            <p:ph idx="2" type="body"/>
          </p:nvPr>
        </p:nvSpPr>
        <p:spPr>
          <a:xfrm>
            <a:off x="6477000" y="1905000"/>
            <a:ext cx="5029200" cy="4267200"/>
          </a:xfrm>
          <a:prstGeom prst="rect">
            <a:avLst/>
          </a:prstGeom>
          <a:noFill/>
          <a:ln>
            <a:noFill/>
          </a:ln>
        </p:spPr>
        <p:txBody>
          <a:bodyPr anchorCtr="0" anchor="t" bIns="0" lIns="0" spcFirstLastPara="1" rIns="0" wrap="square" tIns="0">
            <a:normAutofit/>
          </a:bodyPr>
          <a:lstStyle>
            <a:lvl1pPr indent="-406400" lvl="0" marL="457200" marR="0" rtl="0" algn="l">
              <a:lnSpc>
                <a:spcPct val="110000"/>
              </a:lnSpc>
              <a:spcBef>
                <a:spcPts val="0"/>
              </a:spcBef>
              <a:spcAft>
                <a:spcPts val="0"/>
              </a:spcAft>
              <a:buClr>
                <a:schemeClr val="dk1"/>
              </a:buClr>
              <a:buSzPts val="2800"/>
              <a:buFont typeface="Arial"/>
              <a:buChar char="•"/>
              <a:defRPr b="0" i="0" sz="2800" u="none" cap="none" strike="noStrike">
                <a:solidFill>
                  <a:schemeClr val="dk1"/>
                </a:solidFill>
                <a:latin typeface="Arial"/>
                <a:ea typeface="Arial"/>
                <a:cs typeface="Arial"/>
                <a:sym typeface="Arial"/>
              </a:defRPr>
            </a:lvl1pPr>
            <a:lvl2pPr indent="-381000" lvl="1" marL="914400" marR="0" rtl="0" algn="l">
              <a:lnSpc>
                <a:spcPct val="110000"/>
              </a:lnSpc>
              <a:spcBef>
                <a:spcPts val="1200"/>
              </a:spcBef>
              <a:spcAft>
                <a:spcPts val="0"/>
              </a:spcAft>
              <a:buClr>
                <a:schemeClr val="dk1"/>
              </a:buClr>
              <a:buSzPts val="2400"/>
              <a:buFont typeface="Arial"/>
              <a:buChar char="•"/>
              <a:defRPr b="0" i="0" sz="2400" u="none" cap="none" strike="noStrike">
                <a:solidFill>
                  <a:schemeClr val="dk1"/>
                </a:solidFill>
                <a:latin typeface="Arial"/>
                <a:ea typeface="Arial"/>
                <a:cs typeface="Arial"/>
                <a:sym typeface="Arial"/>
              </a:defRPr>
            </a:lvl2pPr>
            <a:lvl3pPr indent="-355600" lvl="2" marL="1371600" marR="0" rtl="0" algn="l">
              <a:lnSpc>
                <a:spcPct val="110000"/>
              </a:lnSpc>
              <a:spcBef>
                <a:spcPts val="1200"/>
              </a:spcBef>
              <a:spcAft>
                <a:spcPts val="0"/>
              </a:spcAft>
              <a:buClr>
                <a:schemeClr val="dk1"/>
              </a:buClr>
              <a:buSzPts val="2000"/>
              <a:buFont typeface="Arial"/>
              <a:buChar char="•"/>
              <a:defRPr b="0" i="0" sz="2000" u="none" cap="none" strike="noStrike">
                <a:solidFill>
                  <a:schemeClr val="dk1"/>
                </a:solidFill>
                <a:latin typeface="Arial"/>
                <a:ea typeface="Arial"/>
                <a:cs typeface="Arial"/>
                <a:sym typeface="Arial"/>
              </a:defRPr>
            </a:lvl3pPr>
            <a:lvl4pPr indent="-342900" lvl="3" marL="1828800" marR="0" rtl="0" algn="l">
              <a:lnSpc>
                <a:spcPct val="110000"/>
              </a:lnSpc>
              <a:spcBef>
                <a:spcPts val="12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4pPr>
            <a:lvl5pPr indent="-342900" lvl="4" marL="2286000" marR="0" rtl="0" algn="l">
              <a:lnSpc>
                <a:spcPct val="110000"/>
              </a:lnSpc>
              <a:spcBef>
                <a:spcPts val="12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5pPr>
            <a:lvl6pPr indent="-342900" lvl="5" marL="2743200" marR="0" rtl="0" algn="l">
              <a:lnSpc>
                <a:spcPct val="110000"/>
              </a:lnSpc>
              <a:spcBef>
                <a:spcPts val="12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6pPr>
            <a:lvl7pPr indent="-342900" lvl="6" marL="3200400" marR="0" rtl="0" algn="l">
              <a:lnSpc>
                <a:spcPct val="110000"/>
              </a:lnSpc>
              <a:spcBef>
                <a:spcPts val="12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7pPr>
            <a:lvl8pPr indent="-342900" lvl="7" marL="3657600" marR="0" rtl="0" algn="l">
              <a:lnSpc>
                <a:spcPct val="110000"/>
              </a:lnSpc>
              <a:spcBef>
                <a:spcPts val="12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8pPr>
            <a:lvl9pPr indent="-342900" lvl="8" marL="4114800" marR="0" rtl="0" algn="l">
              <a:lnSpc>
                <a:spcPct val="110000"/>
              </a:lnSpc>
              <a:spcBef>
                <a:spcPts val="1200"/>
              </a:spcBef>
              <a:spcAft>
                <a:spcPts val="1200"/>
              </a:spcAft>
              <a:buClr>
                <a:schemeClr val="dk1"/>
              </a:buClr>
              <a:buSzPts val="1800"/>
              <a:buFont typeface="Arial"/>
              <a:buChar char="•"/>
              <a:defRPr b="0" i="0" sz="1800" u="none" cap="none" strike="noStrike">
                <a:solidFill>
                  <a:schemeClr val="dk1"/>
                </a:solidFill>
                <a:latin typeface="Arial"/>
                <a:ea typeface="Arial"/>
                <a:cs typeface="Arial"/>
                <a:sym typeface="Arial"/>
              </a:defRPr>
            </a:lvl9pPr>
          </a:lstStyle>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One Column">
  <p:cSld name="Title and One Column">
    <p:spTree>
      <p:nvGrpSpPr>
        <p:cNvPr id="23" name="Shape 23"/>
        <p:cNvGrpSpPr/>
        <p:nvPr/>
      </p:nvGrpSpPr>
      <p:grpSpPr>
        <a:xfrm>
          <a:off x="0" y="0"/>
          <a:ext cx="0" cy="0"/>
          <a:chOff x="0" y="0"/>
          <a:chExt cx="0" cy="0"/>
        </a:xfrm>
      </p:grpSpPr>
      <p:sp>
        <p:nvSpPr>
          <p:cNvPr id="24" name="Google Shape;24;p22"/>
          <p:cNvSpPr txBox="1"/>
          <p:nvPr>
            <p:ph type="title"/>
          </p:nvPr>
        </p:nvSpPr>
        <p:spPr>
          <a:xfrm>
            <a:off x="685800" y="533400"/>
            <a:ext cx="10820400" cy="838200"/>
          </a:xfrm>
          <a:prstGeom prst="rect">
            <a:avLst/>
          </a:prstGeom>
          <a:noFill/>
          <a:ln>
            <a:noFill/>
          </a:ln>
        </p:spPr>
        <p:txBody>
          <a:bodyPr anchorCtr="0" anchor="t" bIns="0" lIns="0" spcFirstLastPara="1" rIns="0" wrap="square" tIns="0">
            <a:normAutofit/>
          </a:bodyPr>
          <a:lstStyle>
            <a:lvl1pPr lvl="0" marR="0" rtl="0" algn="l">
              <a:lnSpc>
                <a:spcPct val="110000"/>
              </a:lnSpc>
              <a:spcBef>
                <a:spcPts val="0"/>
              </a:spcBef>
              <a:spcAft>
                <a:spcPts val="0"/>
              </a:spcAft>
              <a:buClr>
                <a:schemeClr val="dk1"/>
              </a:buClr>
              <a:buSzPts val="4400"/>
              <a:buFont typeface="Arial"/>
              <a:buNone/>
              <a:defRPr b="0" i="0" sz="4400" u="none" cap="none" strike="noStrike">
                <a:solidFill>
                  <a:schemeClr val="dk1"/>
                </a:solidFill>
                <a:latin typeface="Arial"/>
                <a:ea typeface="Arial"/>
                <a:cs typeface="Arial"/>
                <a:sym typeface="Arial"/>
              </a:defRPr>
            </a:lvl1pPr>
            <a:lvl2pPr lvl="1">
              <a:lnSpc>
                <a:spcPct val="110000"/>
              </a:lnSpc>
              <a:spcBef>
                <a:spcPts val="0"/>
              </a:spcBef>
              <a:spcAft>
                <a:spcPts val="0"/>
              </a:spcAft>
              <a:buSzPts val="1800"/>
              <a:buFont typeface="Arial"/>
              <a:buNone/>
              <a:defRPr sz="1800"/>
            </a:lvl2pPr>
            <a:lvl3pPr lvl="2">
              <a:lnSpc>
                <a:spcPct val="110000"/>
              </a:lnSpc>
              <a:spcBef>
                <a:spcPts val="0"/>
              </a:spcBef>
              <a:spcAft>
                <a:spcPts val="0"/>
              </a:spcAft>
              <a:buSzPts val="1800"/>
              <a:buFont typeface="Arial"/>
              <a:buNone/>
              <a:defRPr sz="1800"/>
            </a:lvl3pPr>
            <a:lvl4pPr lvl="3">
              <a:lnSpc>
                <a:spcPct val="110000"/>
              </a:lnSpc>
              <a:spcBef>
                <a:spcPts val="0"/>
              </a:spcBef>
              <a:spcAft>
                <a:spcPts val="0"/>
              </a:spcAft>
              <a:buSzPts val="1800"/>
              <a:buFont typeface="Arial"/>
              <a:buNone/>
              <a:defRPr sz="1800"/>
            </a:lvl4pPr>
            <a:lvl5pPr lvl="4">
              <a:lnSpc>
                <a:spcPct val="110000"/>
              </a:lnSpc>
              <a:spcBef>
                <a:spcPts val="0"/>
              </a:spcBef>
              <a:spcAft>
                <a:spcPts val="0"/>
              </a:spcAft>
              <a:buSzPts val="1800"/>
              <a:buFont typeface="Arial"/>
              <a:buNone/>
              <a:defRPr sz="1800"/>
            </a:lvl5pPr>
            <a:lvl6pPr lvl="5">
              <a:lnSpc>
                <a:spcPct val="110000"/>
              </a:lnSpc>
              <a:spcBef>
                <a:spcPts val="0"/>
              </a:spcBef>
              <a:spcAft>
                <a:spcPts val="0"/>
              </a:spcAft>
              <a:buSzPts val="1800"/>
              <a:buFont typeface="Arial"/>
              <a:buNone/>
              <a:defRPr sz="1800"/>
            </a:lvl6pPr>
            <a:lvl7pPr lvl="6">
              <a:lnSpc>
                <a:spcPct val="110000"/>
              </a:lnSpc>
              <a:spcBef>
                <a:spcPts val="0"/>
              </a:spcBef>
              <a:spcAft>
                <a:spcPts val="0"/>
              </a:spcAft>
              <a:buSzPts val="1800"/>
              <a:buFont typeface="Arial"/>
              <a:buNone/>
              <a:defRPr sz="1800"/>
            </a:lvl7pPr>
            <a:lvl8pPr lvl="7">
              <a:lnSpc>
                <a:spcPct val="110000"/>
              </a:lnSpc>
              <a:spcBef>
                <a:spcPts val="0"/>
              </a:spcBef>
              <a:spcAft>
                <a:spcPts val="0"/>
              </a:spcAft>
              <a:buSzPts val="1800"/>
              <a:buFont typeface="Arial"/>
              <a:buNone/>
              <a:defRPr sz="1800"/>
            </a:lvl8pPr>
            <a:lvl9pPr lvl="8">
              <a:lnSpc>
                <a:spcPct val="110000"/>
              </a:lnSpc>
              <a:spcBef>
                <a:spcPts val="0"/>
              </a:spcBef>
              <a:spcAft>
                <a:spcPts val="0"/>
              </a:spcAft>
              <a:buSzPts val="1800"/>
              <a:buFont typeface="Arial"/>
              <a:buNone/>
              <a:defRPr sz="1800"/>
            </a:lvl9pPr>
          </a:lstStyle>
          <a:p/>
        </p:txBody>
      </p:sp>
      <p:sp>
        <p:nvSpPr>
          <p:cNvPr id="25" name="Google Shape;25;p22"/>
          <p:cNvSpPr txBox="1"/>
          <p:nvPr>
            <p:ph idx="1" type="body"/>
          </p:nvPr>
        </p:nvSpPr>
        <p:spPr>
          <a:xfrm>
            <a:off x="685800" y="1905000"/>
            <a:ext cx="5029200" cy="4267200"/>
          </a:xfrm>
          <a:prstGeom prst="rect">
            <a:avLst/>
          </a:prstGeom>
          <a:noFill/>
          <a:ln>
            <a:noFill/>
          </a:ln>
        </p:spPr>
        <p:txBody>
          <a:bodyPr anchorCtr="0" anchor="t" bIns="0" lIns="0" spcFirstLastPara="1" rIns="0" wrap="square" tIns="0">
            <a:normAutofit/>
          </a:bodyPr>
          <a:lstStyle>
            <a:lvl1pPr indent="-406400" lvl="0" marL="457200" marR="0" rtl="0" algn="l">
              <a:lnSpc>
                <a:spcPct val="110000"/>
              </a:lnSpc>
              <a:spcBef>
                <a:spcPts val="0"/>
              </a:spcBef>
              <a:spcAft>
                <a:spcPts val="0"/>
              </a:spcAft>
              <a:buClr>
                <a:schemeClr val="dk1"/>
              </a:buClr>
              <a:buSzPts val="2800"/>
              <a:buFont typeface="Arial"/>
              <a:buChar char="•"/>
              <a:defRPr b="0" i="0" sz="2800" u="none" cap="none" strike="noStrike">
                <a:solidFill>
                  <a:schemeClr val="dk1"/>
                </a:solidFill>
                <a:latin typeface="Arial"/>
                <a:ea typeface="Arial"/>
                <a:cs typeface="Arial"/>
                <a:sym typeface="Arial"/>
              </a:defRPr>
            </a:lvl1pPr>
            <a:lvl2pPr indent="-381000" lvl="1" marL="914400" marR="0" rtl="0" algn="l">
              <a:lnSpc>
                <a:spcPct val="110000"/>
              </a:lnSpc>
              <a:spcBef>
                <a:spcPts val="1200"/>
              </a:spcBef>
              <a:spcAft>
                <a:spcPts val="0"/>
              </a:spcAft>
              <a:buClr>
                <a:schemeClr val="dk1"/>
              </a:buClr>
              <a:buSzPts val="2400"/>
              <a:buFont typeface="Arial"/>
              <a:buChar char="•"/>
              <a:defRPr b="0" i="0" sz="2400" u="none" cap="none" strike="noStrike">
                <a:solidFill>
                  <a:schemeClr val="dk1"/>
                </a:solidFill>
                <a:latin typeface="Arial"/>
                <a:ea typeface="Arial"/>
                <a:cs typeface="Arial"/>
                <a:sym typeface="Arial"/>
              </a:defRPr>
            </a:lvl2pPr>
            <a:lvl3pPr indent="-355600" lvl="2" marL="1371600" marR="0" rtl="0" algn="l">
              <a:lnSpc>
                <a:spcPct val="110000"/>
              </a:lnSpc>
              <a:spcBef>
                <a:spcPts val="1200"/>
              </a:spcBef>
              <a:spcAft>
                <a:spcPts val="0"/>
              </a:spcAft>
              <a:buClr>
                <a:schemeClr val="dk1"/>
              </a:buClr>
              <a:buSzPts val="2000"/>
              <a:buFont typeface="Arial"/>
              <a:buChar char="•"/>
              <a:defRPr b="0" i="0" sz="2000" u="none" cap="none" strike="noStrike">
                <a:solidFill>
                  <a:schemeClr val="dk1"/>
                </a:solidFill>
                <a:latin typeface="Arial"/>
                <a:ea typeface="Arial"/>
                <a:cs typeface="Arial"/>
                <a:sym typeface="Arial"/>
              </a:defRPr>
            </a:lvl3pPr>
            <a:lvl4pPr indent="-342900" lvl="3" marL="1828800" marR="0" rtl="0" algn="l">
              <a:lnSpc>
                <a:spcPct val="110000"/>
              </a:lnSpc>
              <a:spcBef>
                <a:spcPts val="12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4pPr>
            <a:lvl5pPr indent="-342900" lvl="4" marL="2286000" marR="0" rtl="0" algn="l">
              <a:lnSpc>
                <a:spcPct val="110000"/>
              </a:lnSpc>
              <a:spcBef>
                <a:spcPts val="12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5pPr>
            <a:lvl6pPr indent="-342900" lvl="5" marL="2743200" marR="0" rtl="0" algn="l">
              <a:lnSpc>
                <a:spcPct val="110000"/>
              </a:lnSpc>
              <a:spcBef>
                <a:spcPts val="12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6pPr>
            <a:lvl7pPr indent="-342900" lvl="6" marL="3200400" marR="0" rtl="0" algn="l">
              <a:lnSpc>
                <a:spcPct val="110000"/>
              </a:lnSpc>
              <a:spcBef>
                <a:spcPts val="12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7pPr>
            <a:lvl8pPr indent="-342900" lvl="7" marL="3657600" marR="0" rtl="0" algn="l">
              <a:lnSpc>
                <a:spcPct val="110000"/>
              </a:lnSpc>
              <a:spcBef>
                <a:spcPts val="12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8pPr>
            <a:lvl9pPr indent="-342900" lvl="8" marL="4114800" marR="0" rtl="0" algn="l">
              <a:lnSpc>
                <a:spcPct val="110000"/>
              </a:lnSpc>
              <a:spcBef>
                <a:spcPts val="1200"/>
              </a:spcBef>
              <a:spcAft>
                <a:spcPts val="1200"/>
              </a:spcAft>
              <a:buClr>
                <a:schemeClr val="dk1"/>
              </a:buClr>
              <a:buSzPts val="1800"/>
              <a:buFont typeface="Arial"/>
              <a:buChar char="•"/>
              <a:defRPr b="0" i="0" sz="1800" u="none" cap="none" strike="noStrike">
                <a:solidFill>
                  <a:schemeClr val="dk1"/>
                </a:solidFill>
                <a:latin typeface="Arial"/>
                <a:ea typeface="Arial"/>
                <a:cs typeface="Arial"/>
                <a:sym typeface="Arial"/>
              </a:defRPr>
            </a:lvl9pPr>
          </a:lstStyle>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9" name="Shape 9"/>
        <p:cNvGrpSpPr/>
        <p:nvPr/>
      </p:nvGrpSpPr>
      <p:grpSpPr>
        <a:xfrm>
          <a:off x="0" y="0"/>
          <a:ext cx="0" cy="0"/>
          <a:chOff x="0" y="0"/>
          <a:chExt cx="0" cy="0"/>
        </a:xfrm>
      </p:grpSpPr>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5.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BF9FD"/>
        </a:solidFill>
      </p:bgPr>
    </p:bg>
    <p:spTree>
      <p:nvGrpSpPr>
        <p:cNvPr id="30" name="Shape 30"/>
        <p:cNvGrpSpPr/>
        <p:nvPr/>
      </p:nvGrpSpPr>
      <p:grpSpPr>
        <a:xfrm>
          <a:off x="0" y="0"/>
          <a:ext cx="0" cy="0"/>
          <a:chOff x="0" y="0"/>
          <a:chExt cx="0" cy="0"/>
        </a:xfrm>
      </p:grpSpPr>
      <p:sp>
        <p:nvSpPr>
          <p:cNvPr id="31" name="Google Shape;31;p1"/>
          <p:cNvSpPr/>
          <p:nvPr/>
        </p:nvSpPr>
        <p:spPr>
          <a:xfrm>
            <a:off x="0" y="0"/>
            <a:ext cx="2705100" cy="6858000"/>
          </a:xfrm>
          <a:prstGeom prst="rect">
            <a:avLst/>
          </a:prstGeom>
          <a:solidFill>
            <a:srgbClr val="543B69"/>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 name="Google Shape;32;p1"/>
          <p:cNvSpPr/>
          <p:nvPr/>
        </p:nvSpPr>
        <p:spPr>
          <a:xfrm>
            <a:off x="285750" y="2571750"/>
            <a:ext cx="2143125" cy="1476375"/>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b="0" lang="en-US" sz="2850">
                <a:solidFill>
                  <a:srgbClr val="FFFFFF"/>
                </a:solidFill>
                <a:latin typeface="Arial"/>
                <a:ea typeface="Arial"/>
                <a:cs typeface="Arial"/>
                <a:sym typeface="Arial"/>
              </a:rPr>
              <a:t>Assessment</a:t>
            </a:r>
            <a:endParaRPr/>
          </a:p>
          <a:p>
            <a:pPr indent="0" lvl="0" marL="0" marR="0" rtl="0" algn="l">
              <a:spcBef>
                <a:spcPts val="0"/>
              </a:spcBef>
              <a:spcAft>
                <a:spcPts val="0"/>
              </a:spcAft>
              <a:buNone/>
            </a:pPr>
            <a:r>
              <a:rPr b="0" lang="en-US" sz="2850">
                <a:solidFill>
                  <a:srgbClr val="FFFFFF"/>
                </a:solidFill>
                <a:latin typeface="Arial"/>
                <a:ea typeface="Arial"/>
                <a:cs typeface="Arial"/>
                <a:sym typeface="Arial"/>
              </a:rPr>
              <a:t>cover page</a:t>
            </a:r>
            <a:endParaRPr/>
          </a:p>
        </p:txBody>
      </p:sp>
      <p:sp>
        <p:nvSpPr>
          <p:cNvPr id="33" name="Google Shape;33;p1"/>
          <p:cNvSpPr/>
          <p:nvPr/>
        </p:nvSpPr>
        <p:spPr>
          <a:xfrm>
            <a:off x="3181350" y="457200"/>
            <a:ext cx="8334375" cy="1000125"/>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b="1" lang="en-US" sz="3225">
                <a:solidFill>
                  <a:srgbClr val="543B69"/>
                </a:solidFill>
                <a:latin typeface="Arial"/>
                <a:ea typeface="Arial"/>
                <a:cs typeface="Arial"/>
                <a:sym typeface="Arial"/>
              </a:rPr>
              <a:t>Supporting Shona’s early development</a:t>
            </a:r>
            <a:endParaRPr/>
          </a:p>
        </p:txBody>
      </p:sp>
      <p:sp>
        <p:nvSpPr>
          <p:cNvPr id="34" name="Google Shape;34;p1"/>
          <p:cNvSpPr/>
          <p:nvPr/>
        </p:nvSpPr>
        <p:spPr>
          <a:xfrm>
            <a:off x="3181350" y="1495425"/>
            <a:ext cx="8334375" cy="66675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b="0" lang="en-US" sz="2100">
                <a:solidFill>
                  <a:srgbClr val="695E73"/>
                </a:solidFill>
                <a:latin typeface="Arial"/>
                <a:ea typeface="Arial"/>
                <a:cs typeface="Arial"/>
                <a:sym typeface="Arial"/>
              </a:rPr>
              <a:t>Bowlby’s attachment theory in a nursery setting</a:t>
            </a:r>
            <a:endParaRPr/>
          </a:p>
        </p:txBody>
      </p:sp>
      <p:sp>
        <p:nvSpPr>
          <p:cNvPr id="35" name="Google Shape;35;p1"/>
          <p:cNvSpPr/>
          <p:nvPr/>
        </p:nvSpPr>
        <p:spPr>
          <a:xfrm>
            <a:off x="3181350" y="2457450"/>
            <a:ext cx="2619375" cy="428625"/>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b="1" lang="en-US" sz="1875">
                <a:solidFill>
                  <a:srgbClr val="543B69"/>
                </a:solidFill>
                <a:latin typeface="Arial"/>
                <a:ea typeface="Arial"/>
                <a:cs typeface="Arial"/>
                <a:sym typeface="Arial"/>
              </a:rPr>
              <a:t>Name</a:t>
            </a:r>
            <a:endParaRPr/>
          </a:p>
        </p:txBody>
      </p:sp>
      <p:sp>
        <p:nvSpPr>
          <p:cNvPr id="36" name="Google Shape;36;p1"/>
          <p:cNvSpPr/>
          <p:nvPr/>
        </p:nvSpPr>
        <p:spPr>
          <a:xfrm>
            <a:off x="6019800" y="2457450"/>
            <a:ext cx="5505450" cy="47625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lang="en-US" sz="1875">
                <a:solidFill>
                  <a:srgbClr val="302A36"/>
                </a:solidFill>
              </a:rPr>
              <a:t>Kulsum Remtulla</a:t>
            </a:r>
            <a:endParaRPr/>
          </a:p>
        </p:txBody>
      </p:sp>
      <p:sp>
        <p:nvSpPr>
          <p:cNvPr id="37" name="Google Shape;37;p1"/>
          <p:cNvSpPr/>
          <p:nvPr/>
        </p:nvSpPr>
        <p:spPr>
          <a:xfrm>
            <a:off x="3181350" y="3171825"/>
            <a:ext cx="2619375" cy="428625"/>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b="1" lang="en-US" sz="1875">
                <a:solidFill>
                  <a:srgbClr val="543B69"/>
                </a:solidFill>
                <a:latin typeface="Arial"/>
                <a:ea typeface="Arial"/>
                <a:cs typeface="Arial"/>
                <a:sym typeface="Arial"/>
              </a:rPr>
              <a:t>Student number</a:t>
            </a:r>
            <a:endParaRPr/>
          </a:p>
        </p:txBody>
      </p:sp>
      <p:sp>
        <p:nvSpPr>
          <p:cNvPr id="38" name="Google Shape;38;p1"/>
          <p:cNvSpPr/>
          <p:nvPr/>
        </p:nvSpPr>
        <p:spPr>
          <a:xfrm>
            <a:off x="6019800" y="3171825"/>
            <a:ext cx="5505450" cy="47625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lang="en-US" sz="1875">
                <a:solidFill>
                  <a:srgbClr val="302A36"/>
                </a:solidFill>
              </a:rPr>
              <a:t>2522570</a:t>
            </a:r>
            <a:endParaRPr/>
          </a:p>
        </p:txBody>
      </p:sp>
      <p:sp>
        <p:nvSpPr>
          <p:cNvPr id="39" name="Google Shape;39;p1"/>
          <p:cNvSpPr/>
          <p:nvPr/>
        </p:nvSpPr>
        <p:spPr>
          <a:xfrm>
            <a:off x="3181350" y="4600575"/>
            <a:ext cx="2619375" cy="428625"/>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b="1" lang="en-US" sz="1875">
                <a:solidFill>
                  <a:srgbClr val="543B69"/>
                </a:solidFill>
                <a:latin typeface="Arial"/>
                <a:ea typeface="Arial"/>
                <a:cs typeface="Arial"/>
                <a:sym typeface="Arial"/>
              </a:rPr>
              <a:t>Module title and code</a:t>
            </a:r>
            <a:endParaRPr/>
          </a:p>
        </p:txBody>
      </p:sp>
      <p:sp>
        <p:nvSpPr>
          <p:cNvPr id="40" name="Google Shape;40;p1"/>
          <p:cNvSpPr/>
          <p:nvPr/>
        </p:nvSpPr>
        <p:spPr>
          <a:xfrm>
            <a:off x="6019800" y="4600575"/>
            <a:ext cx="5505450" cy="47625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lang="en-US" sz="1875">
                <a:solidFill>
                  <a:srgbClr val="302A36"/>
                </a:solidFill>
              </a:rPr>
              <a:t>Psychology in Health and Social Care LCHS4010</a:t>
            </a:r>
            <a:endParaRPr/>
          </a:p>
        </p:txBody>
      </p:sp>
      <p:sp>
        <p:nvSpPr>
          <p:cNvPr id="41" name="Google Shape;41;p1"/>
          <p:cNvSpPr/>
          <p:nvPr/>
        </p:nvSpPr>
        <p:spPr>
          <a:xfrm>
            <a:off x="3181350" y="5314950"/>
            <a:ext cx="2619375" cy="428625"/>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b="1" lang="en-US" sz="1875">
                <a:solidFill>
                  <a:srgbClr val="543B69"/>
                </a:solidFill>
                <a:latin typeface="Arial"/>
                <a:ea typeface="Arial"/>
                <a:cs typeface="Arial"/>
                <a:sym typeface="Arial"/>
              </a:rPr>
              <a:t>Lecturer’s name</a:t>
            </a:r>
            <a:endParaRPr/>
          </a:p>
        </p:txBody>
      </p:sp>
      <p:sp>
        <p:nvSpPr>
          <p:cNvPr id="42" name="Google Shape;42;p1"/>
          <p:cNvSpPr/>
          <p:nvPr/>
        </p:nvSpPr>
        <p:spPr>
          <a:xfrm>
            <a:off x="6019800" y="5314950"/>
            <a:ext cx="5505450" cy="47625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lang="en-US" sz="1875">
                <a:solidFill>
                  <a:srgbClr val="302A36"/>
                </a:solidFill>
              </a:rPr>
              <a:t>Prabjot Sahota</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543B69"/>
        </a:solidFill>
      </p:bgPr>
    </p:bg>
    <p:spTree>
      <p:nvGrpSpPr>
        <p:cNvPr id="47" name="Shape 47"/>
        <p:cNvGrpSpPr/>
        <p:nvPr/>
      </p:nvGrpSpPr>
      <p:grpSpPr>
        <a:xfrm>
          <a:off x="0" y="0"/>
          <a:ext cx="0" cy="0"/>
          <a:chOff x="0" y="0"/>
          <a:chExt cx="0" cy="0"/>
        </a:xfrm>
      </p:grpSpPr>
      <p:sp>
        <p:nvSpPr>
          <p:cNvPr id="48" name="Google Shape;48;p2"/>
          <p:cNvSpPr/>
          <p:nvPr/>
        </p:nvSpPr>
        <p:spPr>
          <a:xfrm>
            <a:off x="762000" y="1428750"/>
            <a:ext cx="10477500" cy="1571625"/>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b="1" lang="en-US" sz="4500">
                <a:solidFill>
                  <a:srgbClr val="FFFFFF"/>
                </a:solidFill>
                <a:latin typeface="Arial"/>
                <a:ea typeface="Arial"/>
                <a:cs typeface="Arial"/>
                <a:sym typeface="Arial"/>
              </a:rPr>
              <a:t>Supporting Shona’s</a:t>
            </a:r>
            <a:endParaRPr/>
          </a:p>
          <a:p>
            <a:pPr indent="0" lvl="0" marL="0" marR="0" rtl="0" algn="l">
              <a:spcBef>
                <a:spcPts val="0"/>
              </a:spcBef>
              <a:spcAft>
                <a:spcPts val="0"/>
              </a:spcAft>
              <a:buNone/>
            </a:pPr>
            <a:r>
              <a:rPr b="1" lang="en-US" sz="4500">
                <a:solidFill>
                  <a:srgbClr val="FFFFFF"/>
                </a:solidFill>
                <a:latin typeface="Arial"/>
                <a:ea typeface="Arial"/>
                <a:cs typeface="Arial"/>
                <a:sym typeface="Arial"/>
              </a:rPr>
              <a:t>early development</a:t>
            </a:r>
            <a:endParaRPr/>
          </a:p>
        </p:txBody>
      </p:sp>
      <p:sp>
        <p:nvSpPr>
          <p:cNvPr id="49" name="Google Shape;49;p2"/>
          <p:cNvSpPr/>
          <p:nvPr/>
        </p:nvSpPr>
        <p:spPr>
          <a:xfrm>
            <a:off x="800100" y="3448050"/>
            <a:ext cx="10382250" cy="809625"/>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b="0" lang="en-US" sz="2475">
                <a:solidFill>
                  <a:srgbClr val="E8DFF1"/>
                </a:solidFill>
                <a:latin typeface="Arial"/>
                <a:ea typeface="Arial"/>
                <a:cs typeface="Arial"/>
                <a:sym typeface="Arial"/>
              </a:rPr>
              <a:t>Bowlby’s attachment theory in a nursery setting</a:t>
            </a:r>
            <a:endParaRPr/>
          </a:p>
        </p:txBody>
      </p:sp>
      <p:sp>
        <p:nvSpPr>
          <p:cNvPr id="50" name="Google Shape;50;p2"/>
          <p:cNvSpPr/>
          <p:nvPr/>
        </p:nvSpPr>
        <p:spPr>
          <a:xfrm>
            <a:off x="800100" y="5238750"/>
            <a:ext cx="10382250" cy="47625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b="0" lang="en-US" sz="1800">
                <a:solidFill>
                  <a:srgbClr val="E8DFF1"/>
                </a:solidFill>
                <a:latin typeface="Arial"/>
                <a:ea typeface="Arial"/>
                <a:cs typeface="Arial"/>
                <a:sym typeface="Arial"/>
              </a:rPr>
              <a:t>Individual presentation • Lifespan development</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BF9FD"/>
        </a:solidFill>
      </p:bgPr>
    </p:bg>
    <p:spTree>
      <p:nvGrpSpPr>
        <p:cNvPr id="55" name="Shape 55"/>
        <p:cNvGrpSpPr/>
        <p:nvPr/>
      </p:nvGrpSpPr>
      <p:grpSpPr>
        <a:xfrm>
          <a:off x="0" y="0"/>
          <a:ext cx="0" cy="0"/>
          <a:chOff x="0" y="0"/>
          <a:chExt cx="0" cy="0"/>
        </a:xfrm>
      </p:grpSpPr>
      <p:sp>
        <p:nvSpPr>
          <p:cNvPr id="56" name="Google Shape;56;p3"/>
          <p:cNvSpPr/>
          <p:nvPr/>
        </p:nvSpPr>
        <p:spPr>
          <a:xfrm>
            <a:off x="0" y="0"/>
            <a:ext cx="2705100" cy="6858000"/>
          </a:xfrm>
          <a:prstGeom prst="rect">
            <a:avLst/>
          </a:prstGeom>
          <a:solidFill>
            <a:srgbClr val="543B69"/>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7" name="Google Shape;57;p3"/>
          <p:cNvSpPr/>
          <p:nvPr/>
        </p:nvSpPr>
        <p:spPr>
          <a:xfrm>
            <a:off x="285750" y="2619375"/>
            <a:ext cx="2133600" cy="180975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b="0" lang="en-US" sz="2850">
                <a:solidFill>
                  <a:srgbClr val="FFFFFF"/>
                </a:solidFill>
                <a:latin typeface="Arial"/>
                <a:ea typeface="Arial"/>
                <a:cs typeface="Arial"/>
                <a:sym typeface="Arial"/>
              </a:rPr>
              <a:t>Contents</a:t>
            </a:r>
            <a:endParaRPr/>
          </a:p>
        </p:txBody>
      </p:sp>
      <p:sp>
        <p:nvSpPr>
          <p:cNvPr id="58" name="Google Shape;58;p3"/>
          <p:cNvSpPr/>
          <p:nvPr/>
        </p:nvSpPr>
        <p:spPr>
          <a:xfrm>
            <a:off x="3181350" y="495300"/>
            <a:ext cx="8343900" cy="9525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b="1" lang="en-US" sz="2925">
                <a:solidFill>
                  <a:srgbClr val="543B69"/>
                </a:solidFill>
                <a:latin typeface="Arial"/>
                <a:ea typeface="Arial"/>
                <a:cs typeface="Arial"/>
                <a:sym typeface="Arial"/>
              </a:rPr>
              <a:t>Presentation outline</a:t>
            </a:r>
            <a:endParaRPr/>
          </a:p>
        </p:txBody>
      </p:sp>
      <p:sp>
        <p:nvSpPr>
          <p:cNvPr id="59" name="Google Shape;59;p3"/>
          <p:cNvSpPr/>
          <p:nvPr/>
        </p:nvSpPr>
        <p:spPr>
          <a:xfrm>
            <a:off x="11525250" y="6400800"/>
            <a:ext cx="381000" cy="28575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b="0" lang="en-US" sz="1350">
                <a:solidFill>
                  <a:srgbClr val="695E73"/>
                </a:solidFill>
                <a:latin typeface="Arial"/>
                <a:ea typeface="Arial"/>
                <a:cs typeface="Arial"/>
                <a:sym typeface="Arial"/>
              </a:rPr>
              <a:t>03</a:t>
            </a:r>
            <a:endParaRPr/>
          </a:p>
        </p:txBody>
      </p:sp>
      <p:sp>
        <p:nvSpPr>
          <p:cNvPr id="60" name="Google Shape;60;p3"/>
          <p:cNvSpPr/>
          <p:nvPr/>
        </p:nvSpPr>
        <p:spPr>
          <a:xfrm>
            <a:off x="3238500" y="1485900"/>
            <a:ext cx="8267700" cy="4476750"/>
          </a:xfrm>
          <a:prstGeom prst="rect">
            <a:avLst/>
          </a:prstGeom>
          <a:noFill/>
          <a:ln>
            <a:noFill/>
          </a:ln>
        </p:spPr>
        <p:txBody>
          <a:bodyPr anchorCtr="0" anchor="t" bIns="0" lIns="0" spcFirstLastPara="1" rIns="0" wrap="square" tIns="0">
            <a:noAutofit/>
          </a:bodyPr>
          <a:lstStyle/>
          <a:p>
            <a:pPr indent="-128588" lvl="0" marL="254000" marR="0" rtl="0" algn="l">
              <a:spcBef>
                <a:spcPts val="0"/>
              </a:spcBef>
              <a:spcAft>
                <a:spcPts val="0"/>
              </a:spcAft>
              <a:buClr>
                <a:srgbClr val="302A36"/>
              </a:buClr>
              <a:buSzPts val="2025"/>
              <a:buFont typeface="Arial"/>
              <a:buChar char="•"/>
            </a:pPr>
            <a:r>
              <a:rPr b="0" lang="en-US" sz="2025">
                <a:solidFill>
                  <a:srgbClr val="302A36"/>
                </a:solidFill>
                <a:latin typeface="Arial"/>
                <a:ea typeface="Arial"/>
                <a:cs typeface="Arial"/>
                <a:sym typeface="Arial"/>
              </a:rPr>
              <a:t>Introduction</a:t>
            </a:r>
            <a:endParaRPr/>
          </a:p>
          <a:p>
            <a:pPr indent="-128588" lvl="0" marL="254000" marR="0" rtl="0" algn="l">
              <a:spcBef>
                <a:spcPts val="600"/>
              </a:spcBef>
              <a:spcAft>
                <a:spcPts val="0"/>
              </a:spcAft>
              <a:buClr>
                <a:srgbClr val="302A36"/>
              </a:buClr>
              <a:buSzPts val="2025"/>
              <a:buFont typeface="Arial"/>
              <a:buChar char="•"/>
            </a:pPr>
            <a:r>
              <a:rPr b="0" lang="en-US" sz="2025">
                <a:solidFill>
                  <a:srgbClr val="302A36"/>
                </a:solidFill>
                <a:latin typeface="Arial"/>
                <a:ea typeface="Arial"/>
                <a:cs typeface="Arial"/>
                <a:sym typeface="Arial"/>
              </a:rPr>
              <a:t>Overview of Shona’s situation</a:t>
            </a:r>
            <a:endParaRPr/>
          </a:p>
          <a:p>
            <a:pPr indent="-128588" lvl="0" marL="254000" marR="0" rtl="0" algn="l">
              <a:spcBef>
                <a:spcPts val="600"/>
              </a:spcBef>
              <a:spcAft>
                <a:spcPts val="0"/>
              </a:spcAft>
              <a:buClr>
                <a:srgbClr val="302A36"/>
              </a:buClr>
              <a:buSzPts val="2025"/>
              <a:buFont typeface="Arial"/>
              <a:buChar char="•"/>
            </a:pPr>
            <a:r>
              <a:rPr b="0" lang="en-US" sz="2025">
                <a:solidFill>
                  <a:srgbClr val="302A36"/>
                </a:solidFill>
                <a:latin typeface="Arial"/>
                <a:ea typeface="Arial"/>
                <a:cs typeface="Arial"/>
                <a:sym typeface="Arial"/>
              </a:rPr>
              <a:t>Explanation of the chosen theory</a:t>
            </a:r>
            <a:endParaRPr/>
          </a:p>
          <a:p>
            <a:pPr indent="-128588" lvl="0" marL="254000" marR="0" rtl="0" algn="l">
              <a:spcBef>
                <a:spcPts val="600"/>
              </a:spcBef>
              <a:spcAft>
                <a:spcPts val="0"/>
              </a:spcAft>
              <a:buClr>
                <a:srgbClr val="302A36"/>
              </a:buClr>
              <a:buSzPts val="2025"/>
              <a:buFont typeface="Arial"/>
              <a:buChar char="•"/>
            </a:pPr>
            <a:r>
              <a:rPr b="0" lang="en-US" sz="2025">
                <a:solidFill>
                  <a:srgbClr val="302A36"/>
                </a:solidFill>
                <a:latin typeface="Arial"/>
                <a:ea typeface="Arial"/>
                <a:cs typeface="Arial"/>
                <a:sym typeface="Arial"/>
              </a:rPr>
              <a:t>Application to Shona</a:t>
            </a:r>
            <a:endParaRPr/>
          </a:p>
          <a:p>
            <a:pPr indent="-128588" lvl="0" marL="254000" marR="0" rtl="0" algn="l">
              <a:spcBef>
                <a:spcPts val="600"/>
              </a:spcBef>
              <a:spcAft>
                <a:spcPts val="0"/>
              </a:spcAft>
              <a:buClr>
                <a:srgbClr val="302A36"/>
              </a:buClr>
              <a:buSzPts val="2025"/>
              <a:buFont typeface="Arial"/>
              <a:buChar char="•"/>
            </a:pPr>
            <a:r>
              <a:rPr b="0" lang="en-US" sz="2025">
                <a:solidFill>
                  <a:srgbClr val="302A36"/>
                </a:solidFill>
                <a:latin typeface="Arial"/>
                <a:ea typeface="Arial"/>
                <a:cs typeface="Arial"/>
                <a:sym typeface="Arial"/>
              </a:rPr>
              <a:t>Nature and nurture influences</a:t>
            </a:r>
            <a:endParaRPr/>
          </a:p>
          <a:p>
            <a:pPr indent="-128588" lvl="0" marL="254000" marR="0" rtl="0" algn="l">
              <a:spcBef>
                <a:spcPts val="600"/>
              </a:spcBef>
              <a:spcAft>
                <a:spcPts val="0"/>
              </a:spcAft>
              <a:buClr>
                <a:srgbClr val="302A36"/>
              </a:buClr>
              <a:buSzPts val="2025"/>
              <a:buFont typeface="Arial"/>
              <a:buChar char="•"/>
            </a:pPr>
            <a:r>
              <a:rPr b="0" lang="en-US" sz="2025">
                <a:solidFill>
                  <a:srgbClr val="302A36"/>
                </a:solidFill>
                <a:latin typeface="Arial"/>
                <a:ea typeface="Arial"/>
                <a:cs typeface="Arial"/>
                <a:sym typeface="Arial"/>
              </a:rPr>
              <a:t>Support strategies and interventions</a:t>
            </a:r>
            <a:endParaRPr/>
          </a:p>
          <a:p>
            <a:pPr indent="-128588" lvl="0" marL="254000" marR="0" rtl="0" algn="l">
              <a:spcBef>
                <a:spcPts val="600"/>
              </a:spcBef>
              <a:spcAft>
                <a:spcPts val="0"/>
              </a:spcAft>
              <a:buClr>
                <a:srgbClr val="302A36"/>
              </a:buClr>
              <a:buSzPts val="2025"/>
              <a:buFont typeface="Arial"/>
              <a:buChar char="•"/>
            </a:pPr>
            <a:r>
              <a:rPr b="0" lang="en-US" sz="2025">
                <a:solidFill>
                  <a:srgbClr val="302A36"/>
                </a:solidFill>
                <a:latin typeface="Arial"/>
                <a:ea typeface="Arial"/>
                <a:cs typeface="Arial"/>
                <a:sym typeface="Arial"/>
              </a:rPr>
              <a:t>Critical evaluation of usefulness and limitations</a:t>
            </a:r>
            <a:endParaRPr/>
          </a:p>
          <a:p>
            <a:pPr indent="-128588" lvl="0" marL="254000" marR="0" rtl="0" algn="l">
              <a:spcBef>
                <a:spcPts val="600"/>
              </a:spcBef>
              <a:spcAft>
                <a:spcPts val="0"/>
              </a:spcAft>
              <a:buClr>
                <a:srgbClr val="302A36"/>
              </a:buClr>
              <a:buSzPts val="2025"/>
              <a:buFont typeface="Arial"/>
              <a:buChar char="•"/>
            </a:pPr>
            <a:r>
              <a:rPr b="0" lang="en-US" sz="2025">
                <a:solidFill>
                  <a:srgbClr val="302A36"/>
                </a:solidFill>
                <a:latin typeface="Arial"/>
                <a:ea typeface="Arial"/>
                <a:cs typeface="Arial"/>
                <a:sym typeface="Arial"/>
              </a:rPr>
              <a:t>References</a:t>
            </a:r>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BF9FD"/>
        </a:solidFill>
      </p:bgPr>
    </p:bg>
    <p:spTree>
      <p:nvGrpSpPr>
        <p:cNvPr id="65" name="Shape 65"/>
        <p:cNvGrpSpPr/>
        <p:nvPr/>
      </p:nvGrpSpPr>
      <p:grpSpPr>
        <a:xfrm>
          <a:off x="0" y="0"/>
          <a:ext cx="0" cy="0"/>
          <a:chOff x="0" y="0"/>
          <a:chExt cx="0" cy="0"/>
        </a:xfrm>
      </p:grpSpPr>
      <p:sp>
        <p:nvSpPr>
          <p:cNvPr id="66" name="Google Shape;66;p4"/>
          <p:cNvSpPr/>
          <p:nvPr/>
        </p:nvSpPr>
        <p:spPr>
          <a:xfrm>
            <a:off x="0" y="0"/>
            <a:ext cx="2705100" cy="6858000"/>
          </a:xfrm>
          <a:prstGeom prst="rect">
            <a:avLst/>
          </a:prstGeom>
          <a:solidFill>
            <a:srgbClr val="543B69"/>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7" name="Google Shape;67;p4"/>
          <p:cNvSpPr/>
          <p:nvPr/>
        </p:nvSpPr>
        <p:spPr>
          <a:xfrm>
            <a:off x="285750" y="2619375"/>
            <a:ext cx="2133600" cy="180975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b="0" lang="en-US" sz="2850">
                <a:solidFill>
                  <a:srgbClr val="FFFFFF"/>
                </a:solidFill>
                <a:latin typeface="Arial"/>
                <a:ea typeface="Arial"/>
                <a:cs typeface="Arial"/>
                <a:sym typeface="Arial"/>
              </a:rPr>
              <a:t>Introduction</a:t>
            </a:r>
            <a:endParaRPr/>
          </a:p>
        </p:txBody>
      </p:sp>
      <p:sp>
        <p:nvSpPr>
          <p:cNvPr id="68" name="Google Shape;68;p4"/>
          <p:cNvSpPr/>
          <p:nvPr/>
        </p:nvSpPr>
        <p:spPr>
          <a:xfrm>
            <a:off x="3181350" y="495300"/>
            <a:ext cx="8343900" cy="9525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b="1" lang="en-US" sz="2925">
                <a:solidFill>
                  <a:srgbClr val="543B69"/>
                </a:solidFill>
                <a:latin typeface="Arial"/>
                <a:ea typeface="Arial"/>
                <a:cs typeface="Arial"/>
                <a:sym typeface="Arial"/>
              </a:rPr>
              <a:t>Relationships and early development</a:t>
            </a:r>
            <a:endParaRPr/>
          </a:p>
        </p:txBody>
      </p:sp>
      <p:sp>
        <p:nvSpPr>
          <p:cNvPr id="69" name="Google Shape;69;p4"/>
          <p:cNvSpPr/>
          <p:nvPr/>
        </p:nvSpPr>
        <p:spPr>
          <a:xfrm>
            <a:off x="11525250" y="6400800"/>
            <a:ext cx="381000" cy="28575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b="0" lang="en-US" sz="1350">
                <a:solidFill>
                  <a:srgbClr val="695E73"/>
                </a:solidFill>
                <a:latin typeface="Arial"/>
                <a:ea typeface="Arial"/>
                <a:cs typeface="Arial"/>
                <a:sym typeface="Arial"/>
              </a:rPr>
              <a:t>04</a:t>
            </a:r>
            <a:endParaRPr/>
          </a:p>
        </p:txBody>
      </p:sp>
      <p:sp>
        <p:nvSpPr>
          <p:cNvPr id="70" name="Google Shape;70;p4"/>
          <p:cNvSpPr/>
          <p:nvPr/>
        </p:nvSpPr>
        <p:spPr>
          <a:xfrm>
            <a:off x="3238500" y="1714500"/>
            <a:ext cx="8267700" cy="4476750"/>
          </a:xfrm>
          <a:prstGeom prst="rect">
            <a:avLst/>
          </a:prstGeom>
          <a:noFill/>
          <a:ln>
            <a:noFill/>
          </a:ln>
        </p:spPr>
        <p:txBody>
          <a:bodyPr anchorCtr="0" anchor="t" bIns="0" lIns="0" spcFirstLastPara="1" rIns="0" wrap="square" tIns="0">
            <a:noAutofit/>
          </a:bodyPr>
          <a:lstStyle/>
          <a:p>
            <a:pPr indent="-138113" lvl="0" marL="254000" marR="0" rtl="0" algn="l">
              <a:spcBef>
                <a:spcPts val="0"/>
              </a:spcBef>
              <a:spcAft>
                <a:spcPts val="0"/>
              </a:spcAft>
              <a:buClr>
                <a:srgbClr val="302A36"/>
              </a:buClr>
              <a:buSzPts val="2175"/>
              <a:buFont typeface="Arial"/>
              <a:buChar char="•"/>
            </a:pPr>
            <a:r>
              <a:rPr b="0" lang="en-US" sz="2175">
                <a:solidFill>
                  <a:srgbClr val="302A36"/>
                </a:solidFill>
                <a:latin typeface="Arial"/>
                <a:ea typeface="Arial"/>
                <a:cs typeface="Arial"/>
                <a:sym typeface="Arial"/>
              </a:rPr>
              <a:t>Attachment is an emotional bond through which a child seeks safety from a familiar caregiver (Bowlby, 1988).</a:t>
            </a:r>
            <a:endParaRPr/>
          </a:p>
          <a:p>
            <a:pPr indent="-138113" lvl="0" marL="254000" marR="0" rtl="0" algn="l">
              <a:spcBef>
                <a:spcPts val="1600"/>
              </a:spcBef>
              <a:spcAft>
                <a:spcPts val="0"/>
              </a:spcAft>
              <a:buClr>
                <a:srgbClr val="302A36"/>
              </a:buClr>
              <a:buSzPts val="2175"/>
              <a:buFont typeface="Arial"/>
              <a:buChar char="•"/>
            </a:pPr>
            <a:r>
              <a:rPr b="0" lang="en-US" sz="2175">
                <a:solidFill>
                  <a:srgbClr val="302A36"/>
                </a:solidFill>
                <a:latin typeface="Arial"/>
                <a:ea typeface="Arial"/>
                <a:cs typeface="Arial"/>
                <a:sym typeface="Arial"/>
              </a:rPr>
              <a:t>Early relationships can influence later social and emotional functioning (Cassidy, Jones and Shaver, 2013).</a:t>
            </a:r>
            <a:endParaRPr/>
          </a:p>
          <a:p>
            <a:pPr indent="-138113" lvl="0" marL="254000" marR="0" rtl="0" algn="l">
              <a:spcBef>
                <a:spcPts val="1600"/>
              </a:spcBef>
              <a:spcAft>
                <a:spcPts val="0"/>
              </a:spcAft>
              <a:buClr>
                <a:srgbClr val="302A36"/>
              </a:buClr>
              <a:buSzPts val="2175"/>
              <a:buFont typeface="Arial"/>
              <a:buChar char="•"/>
            </a:pPr>
            <a:r>
              <a:rPr b="0" lang="en-US" sz="2175">
                <a:solidFill>
                  <a:srgbClr val="302A36"/>
                </a:solidFill>
                <a:latin typeface="Arial"/>
                <a:ea typeface="Arial"/>
                <a:cs typeface="Arial"/>
                <a:sym typeface="Arial"/>
              </a:rPr>
              <a:t>The nursery goal is to support emotional, social, cognitive and physical wellbeing through individual care (Department for Education, 2026).</a:t>
            </a:r>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BF9FD"/>
        </a:solidFill>
      </p:bgPr>
    </p:bg>
    <p:spTree>
      <p:nvGrpSpPr>
        <p:cNvPr id="75" name="Shape 75"/>
        <p:cNvGrpSpPr/>
        <p:nvPr/>
      </p:nvGrpSpPr>
      <p:grpSpPr>
        <a:xfrm>
          <a:off x="0" y="0"/>
          <a:ext cx="0" cy="0"/>
          <a:chOff x="0" y="0"/>
          <a:chExt cx="0" cy="0"/>
        </a:xfrm>
      </p:grpSpPr>
      <p:sp>
        <p:nvSpPr>
          <p:cNvPr id="76" name="Google Shape;76;p5"/>
          <p:cNvSpPr/>
          <p:nvPr/>
        </p:nvSpPr>
        <p:spPr>
          <a:xfrm>
            <a:off x="0" y="0"/>
            <a:ext cx="2705100" cy="6858000"/>
          </a:xfrm>
          <a:prstGeom prst="rect">
            <a:avLst/>
          </a:prstGeom>
          <a:solidFill>
            <a:srgbClr val="543B69"/>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7" name="Google Shape;77;p5"/>
          <p:cNvSpPr/>
          <p:nvPr/>
        </p:nvSpPr>
        <p:spPr>
          <a:xfrm>
            <a:off x="285750" y="2619375"/>
            <a:ext cx="2133600" cy="180975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b="0" lang="en-US" sz="2850">
                <a:solidFill>
                  <a:srgbClr val="FFFFFF"/>
                </a:solidFill>
                <a:latin typeface="Arial"/>
                <a:ea typeface="Arial"/>
                <a:cs typeface="Arial"/>
                <a:sym typeface="Arial"/>
              </a:rPr>
              <a:t>Shona’s</a:t>
            </a:r>
            <a:endParaRPr/>
          </a:p>
          <a:p>
            <a:pPr indent="0" lvl="0" marL="0" marR="0" rtl="0" algn="l">
              <a:spcBef>
                <a:spcPts val="0"/>
              </a:spcBef>
              <a:spcAft>
                <a:spcPts val="0"/>
              </a:spcAft>
              <a:buNone/>
            </a:pPr>
            <a:r>
              <a:rPr b="0" lang="en-US" sz="2850">
                <a:solidFill>
                  <a:srgbClr val="FFFFFF"/>
                </a:solidFill>
                <a:latin typeface="Arial"/>
                <a:ea typeface="Arial"/>
                <a:cs typeface="Arial"/>
                <a:sym typeface="Arial"/>
              </a:rPr>
              <a:t>situation</a:t>
            </a:r>
            <a:endParaRPr/>
          </a:p>
        </p:txBody>
      </p:sp>
      <p:sp>
        <p:nvSpPr>
          <p:cNvPr id="78" name="Google Shape;78;p5"/>
          <p:cNvSpPr/>
          <p:nvPr/>
        </p:nvSpPr>
        <p:spPr>
          <a:xfrm>
            <a:off x="3181350" y="495300"/>
            <a:ext cx="8343900" cy="9525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b="1" lang="en-US" sz="2925">
                <a:solidFill>
                  <a:srgbClr val="543B69"/>
                </a:solidFill>
                <a:latin typeface="Arial"/>
                <a:ea typeface="Arial"/>
                <a:cs typeface="Arial"/>
                <a:sym typeface="Arial"/>
              </a:rPr>
              <a:t>What the scenario tells us</a:t>
            </a:r>
            <a:endParaRPr/>
          </a:p>
        </p:txBody>
      </p:sp>
      <p:sp>
        <p:nvSpPr>
          <p:cNvPr id="79" name="Google Shape;79;p5"/>
          <p:cNvSpPr/>
          <p:nvPr/>
        </p:nvSpPr>
        <p:spPr>
          <a:xfrm>
            <a:off x="11525250" y="6400800"/>
            <a:ext cx="381000" cy="28575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b="0" lang="en-US" sz="1350">
                <a:solidFill>
                  <a:srgbClr val="695E73"/>
                </a:solidFill>
                <a:latin typeface="Arial"/>
                <a:ea typeface="Arial"/>
                <a:cs typeface="Arial"/>
                <a:sym typeface="Arial"/>
              </a:rPr>
              <a:t>05</a:t>
            </a:r>
            <a:endParaRPr/>
          </a:p>
        </p:txBody>
      </p:sp>
      <p:sp>
        <p:nvSpPr>
          <p:cNvPr id="80" name="Google Shape;80;p5"/>
          <p:cNvSpPr/>
          <p:nvPr/>
        </p:nvSpPr>
        <p:spPr>
          <a:xfrm>
            <a:off x="3238500" y="1714500"/>
            <a:ext cx="8267700" cy="4476750"/>
          </a:xfrm>
          <a:prstGeom prst="rect">
            <a:avLst/>
          </a:prstGeom>
          <a:noFill/>
          <a:ln>
            <a:noFill/>
          </a:ln>
        </p:spPr>
        <p:txBody>
          <a:bodyPr anchorCtr="0" anchor="t" bIns="0" lIns="0" spcFirstLastPara="1" rIns="0" wrap="square" tIns="0">
            <a:noAutofit/>
          </a:bodyPr>
          <a:lstStyle/>
          <a:p>
            <a:pPr indent="-138113" lvl="0" marL="254000" marR="0" rtl="0" algn="l">
              <a:spcBef>
                <a:spcPts val="0"/>
              </a:spcBef>
              <a:spcAft>
                <a:spcPts val="0"/>
              </a:spcAft>
              <a:buClr>
                <a:srgbClr val="302A36"/>
              </a:buClr>
              <a:buSzPts val="2175"/>
              <a:buFont typeface="Arial"/>
              <a:buChar char="•"/>
            </a:pPr>
            <a:r>
              <a:rPr b="0" lang="en-US" sz="2175">
                <a:solidFill>
                  <a:srgbClr val="302A36"/>
                </a:solidFill>
                <a:latin typeface="Arial"/>
                <a:ea typeface="Arial"/>
                <a:cs typeface="Arial"/>
                <a:sym typeface="Arial"/>
              </a:rPr>
              <a:t>Shona is three and has recently joined the nursery.</a:t>
            </a:r>
            <a:endParaRPr/>
          </a:p>
          <a:p>
            <a:pPr indent="-138113" lvl="0" marL="254000" marR="0" rtl="0" algn="l">
              <a:spcBef>
                <a:spcPts val="1600"/>
              </a:spcBef>
              <a:spcAft>
                <a:spcPts val="0"/>
              </a:spcAft>
              <a:buClr>
                <a:srgbClr val="302A36"/>
              </a:buClr>
              <a:buSzPts val="2175"/>
              <a:buFont typeface="Arial"/>
              <a:buChar char="•"/>
            </a:pPr>
            <a:r>
              <a:rPr b="0" lang="en-US" sz="2175">
                <a:solidFill>
                  <a:srgbClr val="302A36"/>
                </a:solidFill>
                <a:latin typeface="Arial"/>
                <a:ea typeface="Arial"/>
                <a:cs typeface="Arial"/>
                <a:sym typeface="Arial"/>
              </a:rPr>
              <a:t>She shows anxiety when her carers leave.</a:t>
            </a:r>
            <a:endParaRPr/>
          </a:p>
          <a:p>
            <a:pPr indent="-138113" lvl="0" marL="254000" marR="0" rtl="0" algn="l">
              <a:spcBef>
                <a:spcPts val="1600"/>
              </a:spcBef>
              <a:spcAft>
                <a:spcPts val="0"/>
              </a:spcAft>
              <a:buClr>
                <a:srgbClr val="302A36"/>
              </a:buClr>
              <a:buSzPts val="2175"/>
              <a:buFont typeface="Arial"/>
              <a:buChar char="•"/>
            </a:pPr>
            <a:r>
              <a:rPr b="0" lang="en-US" sz="2175">
                <a:solidFill>
                  <a:srgbClr val="302A36"/>
                </a:solidFill>
                <a:latin typeface="Arial"/>
                <a:ea typeface="Arial"/>
                <a:cs typeface="Arial"/>
                <a:sym typeface="Arial"/>
              </a:rPr>
              <a:t>She uses limited verbal communication and finds group play difficult.</a:t>
            </a:r>
            <a:endParaRPr/>
          </a:p>
          <a:p>
            <a:pPr indent="-138113" lvl="0" marL="254000" marR="0" rtl="0" algn="l">
              <a:spcBef>
                <a:spcPts val="1600"/>
              </a:spcBef>
              <a:spcAft>
                <a:spcPts val="0"/>
              </a:spcAft>
              <a:buClr>
                <a:srgbClr val="302A36"/>
              </a:buClr>
              <a:buSzPts val="2175"/>
              <a:buFont typeface="Arial"/>
              <a:buChar char="•"/>
            </a:pPr>
            <a:r>
              <a:rPr b="0" lang="en-US" sz="2175">
                <a:solidFill>
                  <a:srgbClr val="302A36"/>
                </a:solidFill>
                <a:latin typeface="Arial"/>
                <a:ea typeface="Arial"/>
                <a:cs typeface="Arial"/>
                <a:sym typeface="Arial"/>
              </a:rPr>
              <a:t>Ask carers about her interests, communication at home and previous care experiences before planning support (Department for Education, 2026).</a:t>
            </a:r>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BF9FD"/>
        </a:solidFill>
      </p:bgPr>
    </p:bg>
    <p:spTree>
      <p:nvGrpSpPr>
        <p:cNvPr id="85" name="Shape 85"/>
        <p:cNvGrpSpPr/>
        <p:nvPr/>
      </p:nvGrpSpPr>
      <p:grpSpPr>
        <a:xfrm>
          <a:off x="0" y="0"/>
          <a:ext cx="0" cy="0"/>
          <a:chOff x="0" y="0"/>
          <a:chExt cx="0" cy="0"/>
        </a:xfrm>
      </p:grpSpPr>
      <p:sp>
        <p:nvSpPr>
          <p:cNvPr id="86" name="Google Shape;86;p6"/>
          <p:cNvSpPr/>
          <p:nvPr/>
        </p:nvSpPr>
        <p:spPr>
          <a:xfrm>
            <a:off x="0" y="0"/>
            <a:ext cx="2705100" cy="6858000"/>
          </a:xfrm>
          <a:prstGeom prst="rect">
            <a:avLst/>
          </a:prstGeom>
          <a:solidFill>
            <a:srgbClr val="543B69"/>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7" name="Google Shape;87;p6"/>
          <p:cNvSpPr/>
          <p:nvPr/>
        </p:nvSpPr>
        <p:spPr>
          <a:xfrm>
            <a:off x="285750" y="2619375"/>
            <a:ext cx="2133600" cy="180975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b="0" lang="en-US" sz="2850">
                <a:solidFill>
                  <a:srgbClr val="FFFFFF"/>
                </a:solidFill>
                <a:latin typeface="Arial"/>
                <a:ea typeface="Arial"/>
                <a:cs typeface="Arial"/>
                <a:sym typeface="Arial"/>
              </a:rPr>
              <a:t>Chosen</a:t>
            </a:r>
            <a:endParaRPr/>
          </a:p>
          <a:p>
            <a:pPr indent="0" lvl="0" marL="0" marR="0" rtl="0" algn="l">
              <a:spcBef>
                <a:spcPts val="0"/>
              </a:spcBef>
              <a:spcAft>
                <a:spcPts val="0"/>
              </a:spcAft>
              <a:buNone/>
            </a:pPr>
            <a:r>
              <a:rPr b="0" lang="en-US" sz="2850">
                <a:solidFill>
                  <a:srgbClr val="FFFFFF"/>
                </a:solidFill>
                <a:latin typeface="Arial"/>
                <a:ea typeface="Arial"/>
                <a:cs typeface="Arial"/>
                <a:sym typeface="Arial"/>
              </a:rPr>
              <a:t>theory</a:t>
            </a:r>
            <a:endParaRPr/>
          </a:p>
        </p:txBody>
      </p:sp>
      <p:sp>
        <p:nvSpPr>
          <p:cNvPr id="88" name="Google Shape;88;p6"/>
          <p:cNvSpPr/>
          <p:nvPr/>
        </p:nvSpPr>
        <p:spPr>
          <a:xfrm>
            <a:off x="3181350" y="495300"/>
            <a:ext cx="8343900" cy="9525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b="1" lang="en-US" sz="2925">
                <a:solidFill>
                  <a:srgbClr val="543B69"/>
                </a:solidFill>
                <a:latin typeface="Arial"/>
                <a:ea typeface="Arial"/>
                <a:cs typeface="Arial"/>
                <a:sym typeface="Arial"/>
              </a:rPr>
              <a:t>Bowlby’s key concepts</a:t>
            </a:r>
            <a:endParaRPr/>
          </a:p>
        </p:txBody>
      </p:sp>
      <p:sp>
        <p:nvSpPr>
          <p:cNvPr id="89" name="Google Shape;89;p6"/>
          <p:cNvSpPr/>
          <p:nvPr/>
        </p:nvSpPr>
        <p:spPr>
          <a:xfrm>
            <a:off x="11525250" y="6400800"/>
            <a:ext cx="381000" cy="28575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b="0" lang="en-US" sz="1350">
                <a:solidFill>
                  <a:srgbClr val="695E73"/>
                </a:solidFill>
                <a:latin typeface="Arial"/>
                <a:ea typeface="Arial"/>
                <a:cs typeface="Arial"/>
                <a:sym typeface="Arial"/>
              </a:rPr>
              <a:t>06</a:t>
            </a:r>
            <a:endParaRPr/>
          </a:p>
        </p:txBody>
      </p:sp>
      <p:sp>
        <p:nvSpPr>
          <p:cNvPr id="90" name="Google Shape;90;p6"/>
          <p:cNvSpPr/>
          <p:nvPr/>
        </p:nvSpPr>
        <p:spPr>
          <a:xfrm>
            <a:off x="3238500" y="1714500"/>
            <a:ext cx="8267700" cy="4476750"/>
          </a:xfrm>
          <a:prstGeom prst="rect">
            <a:avLst/>
          </a:prstGeom>
          <a:noFill/>
          <a:ln>
            <a:noFill/>
          </a:ln>
        </p:spPr>
        <p:txBody>
          <a:bodyPr anchorCtr="0" anchor="t" bIns="0" lIns="0" spcFirstLastPara="1" rIns="0" wrap="square" tIns="0">
            <a:noAutofit/>
          </a:bodyPr>
          <a:lstStyle/>
          <a:p>
            <a:pPr indent="-138113" lvl="0" marL="254000" marR="0" rtl="0" algn="l">
              <a:spcBef>
                <a:spcPts val="0"/>
              </a:spcBef>
              <a:spcAft>
                <a:spcPts val="0"/>
              </a:spcAft>
              <a:buClr>
                <a:srgbClr val="302A36"/>
              </a:buClr>
              <a:buSzPts val="2175"/>
              <a:buFont typeface="Arial"/>
              <a:buChar char="•"/>
            </a:pPr>
            <a:r>
              <a:rPr b="0" lang="en-US" sz="2175">
                <a:solidFill>
                  <a:srgbClr val="302A36"/>
                </a:solidFill>
                <a:latin typeface="Arial"/>
                <a:ea typeface="Arial"/>
                <a:cs typeface="Arial"/>
                <a:sym typeface="Arial"/>
              </a:rPr>
              <a:t>Attachment system: perceived threat or separation can prompt a child to seek closeness.</a:t>
            </a:r>
            <a:endParaRPr/>
          </a:p>
          <a:p>
            <a:pPr indent="-138113" lvl="0" marL="254000" marR="0" rtl="0" algn="l">
              <a:spcBef>
                <a:spcPts val="1600"/>
              </a:spcBef>
              <a:spcAft>
                <a:spcPts val="0"/>
              </a:spcAft>
              <a:buClr>
                <a:srgbClr val="302A36"/>
              </a:buClr>
              <a:buSzPts val="2175"/>
              <a:buFont typeface="Arial"/>
              <a:buChar char="•"/>
            </a:pPr>
            <a:r>
              <a:rPr b="0" lang="en-US" sz="2175">
                <a:solidFill>
                  <a:srgbClr val="302A36"/>
                </a:solidFill>
                <a:latin typeface="Arial"/>
                <a:ea typeface="Arial"/>
                <a:cs typeface="Arial"/>
                <a:sym typeface="Arial"/>
              </a:rPr>
              <a:t>Safe haven: a familiar caregiver offers comfort during distress.</a:t>
            </a:r>
            <a:endParaRPr/>
          </a:p>
          <a:p>
            <a:pPr indent="-138113" lvl="0" marL="254000" marR="0" rtl="0" algn="l">
              <a:spcBef>
                <a:spcPts val="1600"/>
              </a:spcBef>
              <a:spcAft>
                <a:spcPts val="0"/>
              </a:spcAft>
              <a:buClr>
                <a:srgbClr val="302A36"/>
              </a:buClr>
              <a:buSzPts val="2175"/>
              <a:buFont typeface="Arial"/>
              <a:buChar char="•"/>
            </a:pPr>
            <a:r>
              <a:rPr b="0" lang="en-US" sz="2175">
                <a:solidFill>
                  <a:srgbClr val="302A36"/>
                </a:solidFill>
                <a:latin typeface="Arial"/>
                <a:ea typeface="Arial"/>
                <a:cs typeface="Arial"/>
                <a:sym typeface="Arial"/>
              </a:rPr>
              <a:t>Secure base: available support allows exploration and play.</a:t>
            </a:r>
            <a:endParaRPr/>
          </a:p>
          <a:p>
            <a:pPr indent="-138113" lvl="0" marL="254000" marR="0" rtl="0" algn="l">
              <a:spcBef>
                <a:spcPts val="1600"/>
              </a:spcBef>
              <a:spcAft>
                <a:spcPts val="0"/>
              </a:spcAft>
              <a:buClr>
                <a:srgbClr val="302A36"/>
              </a:buClr>
              <a:buSzPts val="2175"/>
              <a:buFont typeface="Arial"/>
              <a:buChar char="•"/>
            </a:pPr>
            <a:r>
              <a:rPr b="0" lang="en-US" sz="2175">
                <a:solidFill>
                  <a:srgbClr val="302A36"/>
                </a:solidFill>
                <a:latin typeface="Arial"/>
                <a:ea typeface="Arial"/>
                <a:cs typeface="Arial"/>
                <a:sym typeface="Arial"/>
              </a:rPr>
              <a:t>Internal working model: repeated experiences shape expectations of self and others (Bowlby, 1988).</a:t>
            </a:r>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BF9FD"/>
        </a:solidFill>
      </p:bgPr>
    </p:bg>
    <p:spTree>
      <p:nvGrpSpPr>
        <p:cNvPr id="95" name="Shape 95"/>
        <p:cNvGrpSpPr/>
        <p:nvPr/>
      </p:nvGrpSpPr>
      <p:grpSpPr>
        <a:xfrm>
          <a:off x="0" y="0"/>
          <a:ext cx="0" cy="0"/>
          <a:chOff x="0" y="0"/>
          <a:chExt cx="0" cy="0"/>
        </a:xfrm>
      </p:grpSpPr>
      <p:sp>
        <p:nvSpPr>
          <p:cNvPr id="96" name="Google Shape;96;p7"/>
          <p:cNvSpPr/>
          <p:nvPr/>
        </p:nvSpPr>
        <p:spPr>
          <a:xfrm>
            <a:off x="0" y="0"/>
            <a:ext cx="2705100" cy="6858000"/>
          </a:xfrm>
          <a:prstGeom prst="rect">
            <a:avLst/>
          </a:prstGeom>
          <a:solidFill>
            <a:srgbClr val="543B69"/>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7" name="Google Shape;97;p7"/>
          <p:cNvSpPr/>
          <p:nvPr/>
        </p:nvSpPr>
        <p:spPr>
          <a:xfrm>
            <a:off x="285750" y="2619375"/>
            <a:ext cx="2133600" cy="180975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b="0" lang="en-US" sz="2850">
                <a:solidFill>
                  <a:srgbClr val="FFFFFF"/>
                </a:solidFill>
                <a:latin typeface="Arial"/>
                <a:ea typeface="Arial"/>
                <a:cs typeface="Arial"/>
                <a:sym typeface="Arial"/>
              </a:rPr>
              <a:t>Chosen</a:t>
            </a:r>
            <a:endParaRPr/>
          </a:p>
          <a:p>
            <a:pPr indent="0" lvl="0" marL="0" marR="0" rtl="0" algn="l">
              <a:spcBef>
                <a:spcPts val="0"/>
              </a:spcBef>
              <a:spcAft>
                <a:spcPts val="0"/>
              </a:spcAft>
              <a:buNone/>
            </a:pPr>
            <a:r>
              <a:rPr b="0" lang="en-US" sz="2850">
                <a:solidFill>
                  <a:srgbClr val="FFFFFF"/>
                </a:solidFill>
                <a:latin typeface="Arial"/>
                <a:ea typeface="Arial"/>
                <a:cs typeface="Arial"/>
                <a:sym typeface="Arial"/>
              </a:rPr>
              <a:t>theory</a:t>
            </a:r>
            <a:endParaRPr/>
          </a:p>
        </p:txBody>
      </p:sp>
      <p:sp>
        <p:nvSpPr>
          <p:cNvPr id="98" name="Google Shape;98;p7"/>
          <p:cNvSpPr/>
          <p:nvPr/>
        </p:nvSpPr>
        <p:spPr>
          <a:xfrm>
            <a:off x="3181350" y="495300"/>
            <a:ext cx="8343900" cy="9525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b="1" lang="en-US" sz="2925">
                <a:solidFill>
                  <a:srgbClr val="543B69"/>
                </a:solidFill>
                <a:latin typeface="Arial"/>
                <a:ea typeface="Arial"/>
                <a:cs typeface="Arial"/>
                <a:sym typeface="Arial"/>
              </a:rPr>
              <a:t>Relevance to early childhood</a:t>
            </a:r>
            <a:endParaRPr/>
          </a:p>
        </p:txBody>
      </p:sp>
      <p:sp>
        <p:nvSpPr>
          <p:cNvPr id="99" name="Google Shape;99;p7"/>
          <p:cNvSpPr/>
          <p:nvPr/>
        </p:nvSpPr>
        <p:spPr>
          <a:xfrm>
            <a:off x="11525250" y="6400800"/>
            <a:ext cx="381000" cy="28575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b="0" lang="en-US" sz="1350">
                <a:solidFill>
                  <a:srgbClr val="695E73"/>
                </a:solidFill>
                <a:latin typeface="Arial"/>
                <a:ea typeface="Arial"/>
                <a:cs typeface="Arial"/>
                <a:sym typeface="Arial"/>
              </a:rPr>
              <a:t>07</a:t>
            </a:r>
            <a:endParaRPr/>
          </a:p>
        </p:txBody>
      </p:sp>
      <p:sp>
        <p:nvSpPr>
          <p:cNvPr id="100" name="Google Shape;100;p7"/>
          <p:cNvSpPr/>
          <p:nvPr/>
        </p:nvSpPr>
        <p:spPr>
          <a:xfrm>
            <a:off x="3238500" y="1714500"/>
            <a:ext cx="8267700" cy="4476750"/>
          </a:xfrm>
          <a:prstGeom prst="rect">
            <a:avLst/>
          </a:prstGeom>
          <a:noFill/>
          <a:ln>
            <a:noFill/>
          </a:ln>
        </p:spPr>
        <p:txBody>
          <a:bodyPr anchorCtr="0" anchor="t" bIns="0" lIns="0" spcFirstLastPara="1" rIns="0" wrap="square" tIns="0">
            <a:noAutofit/>
          </a:bodyPr>
          <a:lstStyle/>
          <a:p>
            <a:pPr indent="-138113" lvl="0" marL="254000" marR="0" rtl="0" algn="l">
              <a:spcBef>
                <a:spcPts val="0"/>
              </a:spcBef>
              <a:spcAft>
                <a:spcPts val="0"/>
              </a:spcAft>
              <a:buClr>
                <a:srgbClr val="302A36"/>
              </a:buClr>
              <a:buSzPts val="2175"/>
              <a:buFont typeface="Arial"/>
              <a:buChar char="•"/>
            </a:pPr>
            <a:r>
              <a:rPr b="0" lang="en-US" sz="2175">
                <a:solidFill>
                  <a:srgbClr val="302A36"/>
                </a:solidFill>
                <a:latin typeface="Arial"/>
                <a:ea typeface="Arial"/>
                <a:cs typeface="Arial"/>
                <a:sym typeface="Arial"/>
              </a:rPr>
              <a:t>Ainsworth extended attachment research through observation of separation and reunion (Cassidy, Jones and Shaver, 2013).</a:t>
            </a:r>
            <a:endParaRPr/>
          </a:p>
          <a:p>
            <a:pPr indent="-138113" lvl="0" marL="254000" marR="0" rtl="0" algn="l">
              <a:spcBef>
                <a:spcPts val="1600"/>
              </a:spcBef>
              <a:spcAft>
                <a:spcPts val="0"/>
              </a:spcAft>
              <a:buClr>
                <a:srgbClr val="302A36"/>
              </a:buClr>
              <a:buSzPts val="2175"/>
              <a:buFont typeface="Arial"/>
              <a:buChar char="•"/>
            </a:pPr>
            <a:r>
              <a:rPr b="0" lang="en-US" sz="2175">
                <a:solidFill>
                  <a:srgbClr val="302A36"/>
                </a:solidFill>
                <a:latin typeface="Arial"/>
                <a:ea typeface="Arial"/>
                <a:cs typeface="Arial"/>
                <a:sym typeface="Arial"/>
              </a:rPr>
              <a:t>Children can develop secure relationships with non-parental care providers (Ahnert, Pinquart and Lamb, 2006).</a:t>
            </a:r>
            <a:endParaRPr/>
          </a:p>
          <a:p>
            <a:pPr indent="-138113" lvl="0" marL="254000" marR="0" rtl="0" algn="l">
              <a:spcBef>
                <a:spcPts val="1600"/>
              </a:spcBef>
              <a:spcAft>
                <a:spcPts val="0"/>
              </a:spcAft>
              <a:buClr>
                <a:srgbClr val="302A36"/>
              </a:buClr>
              <a:buSzPts val="2175"/>
              <a:buFont typeface="Arial"/>
              <a:buChar char="•"/>
            </a:pPr>
            <a:r>
              <a:rPr b="0" lang="en-US" sz="2175">
                <a:solidFill>
                  <a:srgbClr val="302A36"/>
                </a:solidFill>
                <a:latin typeface="Arial"/>
                <a:ea typeface="Arial"/>
                <a:cs typeface="Arial"/>
                <a:sym typeface="Arial"/>
              </a:rPr>
              <a:t>Security is associated with stronger peer competence, but does not guarantee later outcomes (Groh et al., 2014).</a:t>
            </a:r>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BF9FD"/>
        </a:solidFill>
      </p:bgPr>
    </p:bg>
    <p:spTree>
      <p:nvGrpSpPr>
        <p:cNvPr id="105" name="Shape 105"/>
        <p:cNvGrpSpPr/>
        <p:nvPr/>
      </p:nvGrpSpPr>
      <p:grpSpPr>
        <a:xfrm>
          <a:off x="0" y="0"/>
          <a:ext cx="0" cy="0"/>
          <a:chOff x="0" y="0"/>
          <a:chExt cx="0" cy="0"/>
        </a:xfrm>
      </p:grpSpPr>
      <p:sp>
        <p:nvSpPr>
          <p:cNvPr id="106" name="Google Shape;106;p8"/>
          <p:cNvSpPr/>
          <p:nvPr/>
        </p:nvSpPr>
        <p:spPr>
          <a:xfrm>
            <a:off x="0" y="0"/>
            <a:ext cx="2705100" cy="6858000"/>
          </a:xfrm>
          <a:prstGeom prst="rect">
            <a:avLst/>
          </a:prstGeom>
          <a:solidFill>
            <a:srgbClr val="543B69"/>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7" name="Google Shape;107;p8"/>
          <p:cNvSpPr/>
          <p:nvPr/>
        </p:nvSpPr>
        <p:spPr>
          <a:xfrm>
            <a:off x="285750" y="2619375"/>
            <a:ext cx="2133600" cy="180975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b="0" lang="en-US" sz="2850">
                <a:solidFill>
                  <a:srgbClr val="FFFFFF"/>
                </a:solidFill>
                <a:latin typeface="Arial"/>
                <a:ea typeface="Arial"/>
                <a:cs typeface="Arial"/>
                <a:sym typeface="Arial"/>
              </a:rPr>
              <a:t>Application</a:t>
            </a:r>
            <a:endParaRPr/>
          </a:p>
          <a:p>
            <a:pPr indent="0" lvl="0" marL="0" marR="0" rtl="0" algn="l">
              <a:spcBef>
                <a:spcPts val="0"/>
              </a:spcBef>
              <a:spcAft>
                <a:spcPts val="0"/>
              </a:spcAft>
              <a:buNone/>
            </a:pPr>
            <a:r>
              <a:rPr b="0" lang="en-US" sz="2850">
                <a:solidFill>
                  <a:srgbClr val="FFFFFF"/>
                </a:solidFill>
                <a:latin typeface="Arial"/>
                <a:ea typeface="Arial"/>
                <a:cs typeface="Arial"/>
                <a:sym typeface="Arial"/>
              </a:rPr>
              <a:t>to Shona</a:t>
            </a:r>
            <a:endParaRPr/>
          </a:p>
        </p:txBody>
      </p:sp>
      <p:sp>
        <p:nvSpPr>
          <p:cNvPr id="108" name="Google Shape;108;p8"/>
          <p:cNvSpPr/>
          <p:nvPr/>
        </p:nvSpPr>
        <p:spPr>
          <a:xfrm>
            <a:off x="3181350" y="495300"/>
            <a:ext cx="8343900" cy="9525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b="1" lang="en-US" sz="2925">
                <a:solidFill>
                  <a:srgbClr val="543B69"/>
                </a:solidFill>
                <a:latin typeface="Arial"/>
                <a:ea typeface="Arial"/>
                <a:cs typeface="Arial"/>
                <a:sym typeface="Arial"/>
              </a:rPr>
              <a:t>Possible explanations and needs</a:t>
            </a:r>
            <a:endParaRPr/>
          </a:p>
        </p:txBody>
      </p:sp>
      <p:sp>
        <p:nvSpPr>
          <p:cNvPr id="109" name="Google Shape;109;p8"/>
          <p:cNvSpPr/>
          <p:nvPr/>
        </p:nvSpPr>
        <p:spPr>
          <a:xfrm>
            <a:off x="11525250" y="6400800"/>
            <a:ext cx="381000" cy="28575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b="0" lang="en-US" sz="1350">
                <a:solidFill>
                  <a:srgbClr val="695E73"/>
                </a:solidFill>
                <a:latin typeface="Arial"/>
                <a:ea typeface="Arial"/>
                <a:cs typeface="Arial"/>
                <a:sym typeface="Arial"/>
              </a:rPr>
              <a:t>08</a:t>
            </a:r>
            <a:endParaRPr/>
          </a:p>
        </p:txBody>
      </p:sp>
      <p:sp>
        <p:nvSpPr>
          <p:cNvPr id="110" name="Google Shape;110;p8"/>
          <p:cNvSpPr/>
          <p:nvPr/>
        </p:nvSpPr>
        <p:spPr>
          <a:xfrm>
            <a:off x="3238500" y="1714500"/>
            <a:ext cx="8267700" cy="4476750"/>
          </a:xfrm>
          <a:prstGeom prst="rect">
            <a:avLst/>
          </a:prstGeom>
          <a:noFill/>
          <a:ln>
            <a:noFill/>
          </a:ln>
        </p:spPr>
        <p:txBody>
          <a:bodyPr anchorCtr="0" anchor="t" bIns="0" lIns="0" spcFirstLastPara="1" rIns="0" wrap="square" tIns="0">
            <a:noAutofit/>
          </a:bodyPr>
          <a:lstStyle/>
          <a:p>
            <a:pPr indent="-138113" lvl="0" marL="254000" marR="0" rtl="0" algn="l">
              <a:spcBef>
                <a:spcPts val="0"/>
              </a:spcBef>
              <a:spcAft>
                <a:spcPts val="0"/>
              </a:spcAft>
              <a:buClr>
                <a:srgbClr val="302A36"/>
              </a:buClr>
              <a:buSzPts val="2175"/>
              <a:buFont typeface="Arial"/>
              <a:buChar char="•"/>
            </a:pPr>
            <a:r>
              <a:rPr b="0" lang="en-US" sz="2175">
                <a:solidFill>
                  <a:srgbClr val="302A36"/>
                </a:solidFill>
                <a:latin typeface="Arial"/>
                <a:ea typeface="Arial"/>
                <a:cs typeface="Arial"/>
                <a:sym typeface="Arial"/>
              </a:rPr>
              <a:t>Separation may activate proximity seeking. Shona may need a familiar adult’s reassurance (Bowlby, 1988).</a:t>
            </a:r>
            <a:endParaRPr/>
          </a:p>
          <a:p>
            <a:pPr indent="-138113" lvl="0" marL="254000" marR="0" rtl="0" algn="l">
              <a:spcBef>
                <a:spcPts val="1600"/>
              </a:spcBef>
              <a:spcAft>
                <a:spcPts val="0"/>
              </a:spcAft>
              <a:buClr>
                <a:srgbClr val="302A36"/>
              </a:buClr>
              <a:buSzPts val="2175"/>
              <a:buFont typeface="Arial"/>
              <a:buChar char="•"/>
            </a:pPr>
            <a:r>
              <a:rPr b="0" lang="en-US" sz="2175">
                <a:solidFill>
                  <a:srgbClr val="302A36"/>
                </a:solidFill>
                <a:latin typeface="Arial"/>
                <a:ea typeface="Arial"/>
                <a:cs typeface="Arial"/>
                <a:sym typeface="Arial"/>
              </a:rPr>
              <a:t>An unfamiliar setting may make exploration and group play feel harder. A settled relationship could help (Ahnert, Pinquart and Lamb, 2006).</a:t>
            </a:r>
            <a:endParaRPr/>
          </a:p>
          <a:p>
            <a:pPr indent="-138113" lvl="0" marL="254000" marR="0" rtl="0" algn="l">
              <a:spcBef>
                <a:spcPts val="1600"/>
              </a:spcBef>
              <a:spcAft>
                <a:spcPts val="0"/>
              </a:spcAft>
              <a:buClr>
                <a:srgbClr val="302A36"/>
              </a:buClr>
              <a:buSzPts val="2175"/>
              <a:buFont typeface="Arial"/>
              <a:buChar char="•"/>
            </a:pPr>
            <a:r>
              <a:rPr b="0" lang="en-US" sz="2175">
                <a:solidFill>
                  <a:srgbClr val="302A36"/>
                </a:solidFill>
                <a:latin typeface="Arial"/>
                <a:ea typeface="Arial"/>
                <a:cs typeface="Arial"/>
                <a:sym typeface="Arial"/>
              </a:rPr>
              <a:t>Limited speech needs separate observation across settings and languages (Department for Education, 2026).</a:t>
            </a:r>
            <a:endParaRPr/>
          </a:p>
          <a:p>
            <a:pPr indent="-138113" lvl="0" marL="254000" marR="0" rtl="0" algn="l">
              <a:spcBef>
                <a:spcPts val="1600"/>
              </a:spcBef>
              <a:spcAft>
                <a:spcPts val="0"/>
              </a:spcAft>
              <a:buClr>
                <a:srgbClr val="302A36"/>
              </a:buClr>
              <a:buSzPts val="2175"/>
              <a:buFont typeface="Arial"/>
              <a:buChar char="•"/>
            </a:pPr>
            <a:r>
              <a:rPr b="0" lang="en-US" sz="2175">
                <a:solidFill>
                  <a:srgbClr val="302A36"/>
                </a:solidFill>
                <a:latin typeface="Arial"/>
                <a:ea typeface="Arial"/>
                <a:cs typeface="Arial"/>
                <a:sym typeface="Arial"/>
              </a:rPr>
              <a:t>These are working hypotheses. The scenario cannot establish an attachment classification.</a:t>
            </a:r>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BF9FD"/>
        </a:solidFill>
      </p:bgPr>
    </p:bg>
    <p:spTree>
      <p:nvGrpSpPr>
        <p:cNvPr id="115" name="Shape 115"/>
        <p:cNvGrpSpPr/>
        <p:nvPr/>
      </p:nvGrpSpPr>
      <p:grpSpPr>
        <a:xfrm>
          <a:off x="0" y="0"/>
          <a:ext cx="0" cy="0"/>
          <a:chOff x="0" y="0"/>
          <a:chExt cx="0" cy="0"/>
        </a:xfrm>
      </p:grpSpPr>
      <p:sp>
        <p:nvSpPr>
          <p:cNvPr id="116" name="Google Shape;116;p9"/>
          <p:cNvSpPr/>
          <p:nvPr/>
        </p:nvSpPr>
        <p:spPr>
          <a:xfrm>
            <a:off x="0" y="0"/>
            <a:ext cx="2705100" cy="6858000"/>
          </a:xfrm>
          <a:prstGeom prst="rect">
            <a:avLst/>
          </a:prstGeom>
          <a:solidFill>
            <a:srgbClr val="543B69"/>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7" name="Google Shape;117;p9"/>
          <p:cNvSpPr/>
          <p:nvPr/>
        </p:nvSpPr>
        <p:spPr>
          <a:xfrm>
            <a:off x="285750" y="2619375"/>
            <a:ext cx="2133600" cy="180975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b="0" lang="en-US" sz="2850">
                <a:solidFill>
                  <a:srgbClr val="FFFFFF"/>
                </a:solidFill>
                <a:latin typeface="Arial"/>
                <a:ea typeface="Arial"/>
                <a:cs typeface="Arial"/>
                <a:sym typeface="Arial"/>
              </a:rPr>
              <a:t>Nature and</a:t>
            </a:r>
            <a:endParaRPr/>
          </a:p>
          <a:p>
            <a:pPr indent="0" lvl="0" marL="0" marR="0" rtl="0" algn="l">
              <a:spcBef>
                <a:spcPts val="0"/>
              </a:spcBef>
              <a:spcAft>
                <a:spcPts val="0"/>
              </a:spcAft>
              <a:buNone/>
            </a:pPr>
            <a:r>
              <a:rPr b="0" lang="en-US" sz="2850">
                <a:solidFill>
                  <a:srgbClr val="FFFFFF"/>
                </a:solidFill>
                <a:latin typeface="Arial"/>
                <a:ea typeface="Arial"/>
                <a:cs typeface="Arial"/>
                <a:sym typeface="Arial"/>
              </a:rPr>
              <a:t>nurture</a:t>
            </a:r>
            <a:endParaRPr/>
          </a:p>
        </p:txBody>
      </p:sp>
      <p:sp>
        <p:nvSpPr>
          <p:cNvPr id="118" name="Google Shape;118;p9"/>
          <p:cNvSpPr/>
          <p:nvPr/>
        </p:nvSpPr>
        <p:spPr>
          <a:xfrm>
            <a:off x="3181350" y="495300"/>
            <a:ext cx="8343900" cy="9525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b="1" lang="en-US" sz="2925">
                <a:solidFill>
                  <a:srgbClr val="543B69"/>
                </a:solidFill>
                <a:latin typeface="Arial"/>
                <a:ea typeface="Arial"/>
                <a:cs typeface="Arial"/>
                <a:sym typeface="Arial"/>
              </a:rPr>
              <a:t>Biology and experience interact</a:t>
            </a:r>
            <a:endParaRPr/>
          </a:p>
        </p:txBody>
      </p:sp>
      <p:sp>
        <p:nvSpPr>
          <p:cNvPr id="119" name="Google Shape;119;p9"/>
          <p:cNvSpPr/>
          <p:nvPr/>
        </p:nvSpPr>
        <p:spPr>
          <a:xfrm>
            <a:off x="11525250" y="6400800"/>
            <a:ext cx="381000" cy="28575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b="0" lang="en-US" sz="1350">
                <a:solidFill>
                  <a:srgbClr val="695E73"/>
                </a:solidFill>
                <a:latin typeface="Arial"/>
                <a:ea typeface="Arial"/>
                <a:cs typeface="Arial"/>
                <a:sym typeface="Arial"/>
              </a:rPr>
              <a:t>09</a:t>
            </a:r>
            <a:endParaRPr/>
          </a:p>
        </p:txBody>
      </p:sp>
      <p:sp>
        <p:nvSpPr>
          <p:cNvPr id="120" name="Google Shape;120;p9"/>
          <p:cNvSpPr/>
          <p:nvPr/>
        </p:nvSpPr>
        <p:spPr>
          <a:xfrm>
            <a:off x="3238500" y="1714500"/>
            <a:ext cx="8267700" cy="4476750"/>
          </a:xfrm>
          <a:prstGeom prst="rect">
            <a:avLst/>
          </a:prstGeom>
          <a:noFill/>
          <a:ln>
            <a:noFill/>
          </a:ln>
        </p:spPr>
        <p:txBody>
          <a:bodyPr anchorCtr="0" anchor="t" bIns="0" lIns="0" spcFirstLastPara="1" rIns="0" wrap="square" tIns="0">
            <a:noAutofit/>
          </a:bodyPr>
          <a:lstStyle/>
          <a:p>
            <a:pPr indent="-138113" lvl="0" marL="254000" marR="0" rtl="0" algn="l">
              <a:spcBef>
                <a:spcPts val="0"/>
              </a:spcBef>
              <a:spcAft>
                <a:spcPts val="0"/>
              </a:spcAft>
              <a:buClr>
                <a:srgbClr val="302A36"/>
              </a:buClr>
              <a:buSzPts val="2175"/>
              <a:buFont typeface="Arial"/>
              <a:buChar char="•"/>
            </a:pPr>
            <a:r>
              <a:rPr b="0" lang="en-US" sz="2175">
                <a:solidFill>
                  <a:srgbClr val="302A36"/>
                </a:solidFill>
                <a:latin typeface="Arial"/>
                <a:ea typeface="Arial"/>
                <a:cs typeface="Arial"/>
                <a:sym typeface="Arial"/>
              </a:rPr>
              <a:t>Nature: attachment has a protective biological function. Temperament may influence reactions to novelty (Bowlby, 1988; Groh et al., 2017).</a:t>
            </a:r>
            <a:endParaRPr/>
          </a:p>
          <a:p>
            <a:pPr indent="-138113" lvl="0" marL="254000" marR="0" rtl="0" algn="l">
              <a:spcBef>
                <a:spcPts val="1600"/>
              </a:spcBef>
              <a:spcAft>
                <a:spcPts val="0"/>
              </a:spcAft>
              <a:buClr>
                <a:srgbClr val="302A36"/>
              </a:buClr>
              <a:buSzPts val="2175"/>
              <a:buFont typeface="Arial"/>
              <a:buChar char="•"/>
            </a:pPr>
            <a:r>
              <a:rPr b="0" lang="en-US" sz="2175">
                <a:solidFill>
                  <a:srgbClr val="302A36"/>
                </a:solidFill>
                <a:latin typeface="Arial"/>
                <a:ea typeface="Arial"/>
                <a:cs typeface="Arial"/>
                <a:sym typeface="Arial"/>
              </a:rPr>
              <a:t>Nurture: caregiver responsiveness and nursery experiences shape relationships (Ahnert, Pinquart and Lamb, 2006).</a:t>
            </a:r>
            <a:endParaRPr/>
          </a:p>
          <a:p>
            <a:pPr indent="-138113" lvl="0" marL="254000" marR="0" rtl="0" algn="l">
              <a:spcBef>
                <a:spcPts val="1600"/>
              </a:spcBef>
              <a:spcAft>
                <a:spcPts val="0"/>
              </a:spcAft>
              <a:buClr>
                <a:srgbClr val="302A36"/>
              </a:buClr>
              <a:buSzPts val="2175"/>
              <a:buFont typeface="Arial"/>
              <a:buChar char="•"/>
            </a:pPr>
            <a:r>
              <a:rPr b="0" lang="en-US" sz="2175">
                <a:solidFill>
                  <a:srgbClr val="302A36"/>
                </a:solidFill>
                <a:latin typeface="Arial"/>
                <a:ea typeface="Arial"/>
                <a:cs typeface="Arial"/>
                <a:sym typeface="Arial"/>
              </a:rPr>
              <a:t>Temperament and attachment are related only weakly overall. They are distinct concepts (Groh et al., 2017).</a:t>
            </a:r>
            <a:endParaRPr/>
          </a:p>
          <a:p>
            <a:pPr indent="-138113" lvl="0" marL="254000" marR="0" rtl="0" algn="l">
              <a:spcBef>
                <a:spcPts val="1600"/>
              </a:spcBef>
              <a:spcAft>
                <a:spcPts val="0"/>
              </a:spcAft>
              <a:buClr>
                <a:srgbClr val="302A36"/>
              </a:buClr>
              <a:buSzPts val="2175"/>
              <a:buFont typeface="Arial"/>
              <a:buChar char="•"/>
            </a:pPr>
            <a:r>
              <a:rPr b="0" lang="en-US" sz="2175">
                <a:solidFill>
                  <a:srgbClr val="302A36"/>
                </a:solidFill>
                <a:latin typeface="Arial"/>
                <a:ea typeface="Arial"/>
                <a:cs typeface="Arial"/>
                <a:sym typeface="Arial"/>
              </a:rPr>
              <a:t>For Shona, explore individual differences alongside routines and family context without assuming their causes.</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BF9FD"/>
        </a:solidFill>
      </p:bgPr>
    </p:bg>
    <p:spTree>
      <p:nvGrpSpPr>
        <p:cNvPr id="125" name="Shape 125"/>
        <p:cNvGrpSpPr/>
        <p:nvPr/>
      </p:nvGrpSpPr>
      <p:grpSpPr>
        <a:xfrm>
          <a:off x="0" y="0"/>
          <a:ext cx="0" cy="0"/>
          <a:chOff x="0" y="0"/>
          <a:chExt cx="0" cy="0"/>
        </a:xfrm>
      </p:grpSpPr>
      <p:sp>
        <p:nvSpPr>
          <p:cNvPr id="126" name="Google Shape;126;p10"/>
          <p:cNvSpPr/>
          <p:nvPr/>
        </p:nvSpPr>
        <p:spPr>
          <a:xfrm>
            <a:off x="0" y="0"/>
            <a:ext cx="2705100" cy="6858000"/>
          </a:xfrm>
          <a:prstGeom prst="rect">
            <a:avLst/>
          </a:prstGeom>
          <a:solidFill>
            <a:srgbClr val="543B69"/>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7" name="Google Shape;127;p10"/>
          <p:cNvSpPr/>
          <p:nvPr/>
        </p:nvSpPr>
        <p:spPr>
          <a:xfrm>
            <a:off x="285750" y="2619375"/>
            <a:ext cx="2133600" cy="180975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b="0" lang="en-US" sz="2850">
                <a:solidFill>
                  <a:srgbClr val="FFFFFF"/>
                </a:solidFill>
                <a:latin typeface="Arial"/>
                <a:ea typeface="Arial"/>
                <a:cs typeface="Arial"/>
                <a:sym typeface="Arial"/>
              </a:rPr>
              <a:t>Support</a:t>
            </a:r>
            <a:endParaRPr/>
          </a:p>
          <a:p>
            <a:pPr indent="0" lvl="0" marL="0" marR="0" rtl="0" algn="l">
              <a:spcBef>
                <a:spcPts val="0"/>
              </a:spcBef>
              <a:spcAft>
                <a:spcPts val="0"/>
              </a:spcAft>
              <a:buNone/>
            </a:pPr>
            <a:r>
              <a:rPr b="0" lang="en-US" sz="2850">
                <a:solidFill>
                  <a:srgbClr val="FFFFFF"/>
                </a:solidFill>
                <a:latin typeface="Arial"/>
                <a:ea typeface="Arial"/>
                <a:cs typeface="Arial"/>
                <a:sym typeface="Arial"/>
              </a:rPr>
              <a:t>strategies</a:t>
            </a:r>
            <a:endParaRPr/>
          </a:p>
        </p:txBody>
      </p:sp>
      <p:sp>
        <p:nvSpPr>
          <p:cNvPr id="128" name="Google Shape;128;p10"/>
          <p:cNvSpPr/>
          <p:nvPr/>
        </p:nvSpPr>
        <p:spPr>
          <a:xfrm>
            <a:off x="3181350" y="495300"/>
            <a:ext cx="8343900" cy="9525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b="1" lang="en-US" sz="2925">
                <a:solidFill>
                  <a:srgbClr val="543B69"/>
                </a:solidFill>
                <a:latin typeface="Arial"/>
                <a:ea typeface="Arial"/>
                <a:cs typeface="Arial"/>
                <a:sym typeface="Arial"/>
              </a:rPr>
              <a:t>Emotional security and settling</a:t>
            </a:r>
            <a:endParaRPr/>
          </a:p>
        </p:txBody>
      </p:sp>
      <p:sp>
        <p:nvSpPr>
          <p:cNvPr id="129" name="Google Shape;129;p10"/>
          <p:cNvSpPr/>
          <p:nvPr/>
        </p:nvSpPr>
        <p:spPr>
          <a:xfrm>
            <a:off x="11525250" y="6400800"/>
            <a:ext cx="381000" cy="28575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b="0" lang="en-US" sz="1350">
                <a:solidFill>
                  <a:srgbClr val="695E73"/>
                </a:solidFill>
                <a:latin typeface="Arial"/>
                <a:ea typeface="Arial"/>
                <a:cs typeface="Arial"/>
                <a:sym typeface="Arial"/>
              </a:rPr>
              <a:t>10</a:t>
            </a:r>
            <a:endParaRPr/>
          </a:p>
        </p:txBody>
      </p:sp>
      <p:sp>
        <p:nvSpPr>
          <p:cNvPr id="130" name="Google Shape;130;p10"/>
          <p:cNvSpPr/>
          <p:nvPr/>
        </p:nvSpPr>
        <p:spPr>
          <a:xfrm>
            <a:off x="3238500" y="1714500"/>
            <a:ext cx="8267700" cy="4476750"/>
          </a:xfrm>
          <a:prstGeom prst="rect">
            <a:avLst/>
          </a:prstGeom>
          <a:noFill/>
          <a:ln>
            <a:noFill/>
          </a:ln>
        </p:spPr>
        <p:txBody>
          <a:bodyPr anchorCtr="0" anchor="t" bIns="0" lIns="0" spcFirstLastPara="1" rIns="0" wrap="square" tIns="0">
            <a:noAutofit/>
          </a:bodyPr>
          <a:lstStyle/>
          <a:p>
            <a:pPr indent="-128588" lvl="0" marL="254000" marR="0" rtl="0" algn="l">
              <a:spcBef>
                <a:spcPts val="0"/>
              </a:spcBef>
              <a:spcAft>
                <a:spcPts val="0"/>
              </a:spcAft>
              <a:buClr>
                <a:srgbClr val="302A36"/>
              </a:buClr>
              <a:buSzPts val="2025"/>
              <a:buFont typeface="Arial"/>
              <a:buChar char="•"/>
            </a:pPr>
            <a:r>
              <a:rPr b="0" lang="en-US" sz="2025">
                <a:solidFill>
                  <a:srgbClr val="302A36"/>
                </a:solidFill>
                <a:latin typeface="Arial"/>
                <a:ea typeface="Arial"/>
                <a:cs typeface="Arial"/>
                <a:sym typeface="Arial"/>
              </a:rPr>
              <a:t>Assign a consistent key person, with a familiar backup, to offer a settled relationship (Department for Education, 2026).</a:t>
            </a:r>
            <a:endParaRPr/>
          </a:p>
          <a:p>
            <a:pPr indent="-128588" lvl="0" marL="254000" marR="0" rtl="0" algn="l">
              <a:spcBef>
                <a:spcPts val="1400"/>
              </a:spcBef>
              <a:spcAft>
                <a:spcPts val="0"/>
              </a:spcAft>
              <a:buClr>
                <a:srgbClr val="302A36"/>
              </a:buClr>
              <a:buSzPts val="2025"/>
              <a:buFont typeface="Arial"/>
              <a:buChar char="•"/>
            </a:pPr>
            <a:r>
              <a:rPr b="0" lang="en-US" sz="2025">
                <a:solidFill>
                  <a:srgbClr val="302A36"/>
                </a:solidFill>
                <a:latin typeface="Arial"/>
                <a:ea typeface="Arial"/>
                <a:cs typeface="Arial"/>
                <a:sym typeface="Arial"/>
              </a:rPr>
              <a:t>Agree a predictable arrival and goodbye routine with carers. Adapt settling visits to Shona’s responses (Bowlby, 1988).</a:t>
            </a:r>
            <a:endParaRPr/>
          </a:p>
          <a:p>
            <a:pPr indent="-128588" lvl="0" marL="254000" marR="0" rtl="0" algn="l">
              <a:spcBef>
                <a:spcPts val="1400"/>
              </a:spcBef>
              <a:spcAft>
                <a:spcPts val="0"/>
              </a:spcAft>
              <a:buClr>
                <a:srgbClr val="302A36"/>
              </a:buClr>
              <a:buSzPts val="2025"/>
              <a:buFont typeface="Arial"/>
              <a:buChar char="•"/>
            </a:pPr>
            <a:r>
              <a:rPr b="0" lang="en-US" sz="2025">
                <a:solidFill>
                  <a:srgbClr val="302A36"/>
                </a:solidFill>
                <a:latin typeface="Arial"/>
                <a:ea typeface="Arial"/>
                <a:cs typeface="Arial"/>
                <a:sym typeface="Arial"/>
              </a:rPr>
              <a:t>Notice distress, name feelings and offer calm comfort. Keep the adult available during play (Bowlby, 1988).</a:t>
            </a:r>
            <a:endParaRPr/>
          </a:p>
          <a:p>
            <a:pPr indent="-128588" lvl="0" marL="254000" marR="0" rtl="0" algn="l">
              <a:spcBef>
                <a:spcPts val="1400"/>
              </a:spcBef>
              <a:spcAft>
                <a:spcPts val="0"/>
              </a:spcAft>
              <a:buClr>
                <a:srgbClr val="302A36"/>
              </a:buClr>
              <a:buSzPts val="2025"/>
              <a:buFont typeface="Arial"/>
              <a:buChar char="•"/>
            </a:pPr>
            <a:r>
              <a:rPr b="0" lang="en-US" sz="2025">
                <a:solidFill>
                  <a:srgbClr val="302A36"/>
                </a:solidFill>
                <a:latin typeface="Arial"/>
                <a:ea typeface="Arial"/>
                <a:cs typeface="Arial"/>
                <a:sym typeface="Arial"/>
              </a:rPr>
              <a:t>Sensitivity-focused interventions show benefits, although family research does not directly test this nursery plan (Bakermans-Kranenburg, van IJzendoorn and Juffer, 2003).</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BF9FD"/>
        </a:solidFill>
      </p:bgPr>
    </p:bg>
    <p:spTree>
      <p:nvGrpSpPr>
        <p:cNvPr id="135" name="Shape 135"/>
        <p:cNvGrpSpPr/>
        <p:nvPr/>
      </p:nvGrpSpPr>
      <p:grpSpPr>
        <a:xfrm>
          <a:off x="0" y="0"/>
          <a:ext cx="0" cy="0"/>
          <a:chOff x="0" y="0"/>
          <a:chExt cx="0" cy="0"/>
        </a:xfrm>
      </p:grpSpPr>
      <p:sp>
        <p:nvSpPr>
          <p:cNvPr id="136" name="Google Shape;136;p11"/>
          <p:cNvSpPr/>
          <p:nvPr/>
        </p:nvSpPr>
        <p:spPr>
          <a:xfrm>
            <a:off x="0" y="0"/>
            <a:ext cx="2705100" cy="6858000"/>
          </a:xfrm>
          <a:prstGeom prst="rect">
            <a:avLst/>
          </a:prstGeom>
          <a:solidFill>
            <a:srgbClr val="543B69"/>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7" name="Google Shape;137;p11"/>
          <p:cNvSpPr/>
          <p:nvPr/>
        </p:nvSpPr>
        <p:spPr>
          <a:xfrm>
            <a:off x="285750" y="2619375"/>
            <a:ext cx="2133600" cy="180975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b="0" lang="en-US" sz="2850">
                <a:solidFill>
                  <a:srgbClr val="FFFFFF"/>
                </a:solidFill>
                <a:latin typeface="Arial"/>
                <a:ea typeface="Arial"/>
                <a:cs typeface="Arial"/>
                <a:sym typeface="Arial"/>
              </a:rPr>
              <a:t>Support</a:t>
            </a:r>
            <a:endParaRPr/>
          </a:p>
          <a:p>
            <a:pPr indent="0" lvl="0" marL="0" marR="0" rtl="0" algn="l">
              <a:spcBef>
                <a:spcPts val="0"/>
              </a:spcBef>
              <a:spcAft>
                <a:spcPts val="0"/>
              </a:spcAft>
              <a:buNone/>
            </a:pPr>
            <a:r>
              <a:rPr b="0" lang="en-US" sz="2850">
                <a:solidFill>
                  <a:srgbClr val="FFFFFF"/>
                </a:solidFill>
                <a:latin typeface="Arial"/>
                <a:ea typeface="Arial"/>
                <a:cs typeface="Arial"/>
                <a:sym typeface="Arial"/>
              </a:rPr>
              <a:t>strategies</a:t>
            </a:r>
            <a:endParaRPr/>
          </a:p>
        </p:txBody>
      </p:sp>
      <p:sp>
        <p:nvSpPr>
          <p:cNvPr id="138" name="Google Shape;138;p11"/>
          <p:cNvSpPr/>
          <p:nvPr/>
        </p:nvSpPr>
        <p:spPr>
          <a:xfrm>
            <a:off x="3181350" y="495300"/>
            <a:ext cx="8343900" cy="9525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b="1" lang="en-US" sz="2925">
                <a:solidFill>
                  <a:srgbClr val="543B69"/>
                </a:solidFill>
                <a:latin typeface="Arial"/>
                <a:ea typeface="Arial"/>
                <a:cs typeface="Arial"/>
                <a:sym typeface="Arial"/>
              </a:rPr>
              <a:t>Support across developmental areas</a:t>
            </a:r>
            <a:endParaRPr/>
          </a:p>
        </p:txBody>
      </p:sp>
      <p:sp>
        <p:nvSpPr>
          <p:cNvPr id="139" name="Google Shape;139;p11"/>
          <p:cNvSpPr/>
          <p:nvPr/>
        </p:nvSpPr>
        <p:spPr>
          <a:xfrm>
            <a:off x="11525250" y="6400800"/>
            <a:ext cx="381000" cy="28575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b="0" lang="en-US" sz="1350">
                <a:solidFill>
                  <a:srgbClr val="695E73"/>
                </a:solidFill>
                <a:latin typeface="Arial"/>
                <a:ea typeface="Arial"/>
                <a:cs typeface="Arial"/>
                <a:sym typeface="Arial"/>
              </a:rPr>
              <a:t>11</a:t>
            </a:r>
            <a:endParaRPr/>
          </a:p>
        </p:txBody>
      </p:sp>
      <p:sp>
        <p:nvSpPr>
          <p:cNvPr id="140" name="Google Shape;140;p11"/>
          <p:cNvSpPr/>
          <p:nvPr/>
        </p:nvSpPr>
        <p:spPr>
          <a:xfrm>
            <a:off x="3238500" y="1714500"/>
            <a:ext cx="8267700" cy="4476750"/>
          </a:xfrm>
          <a:prstGeom prst="rect">
            <a:avLst/>
          </a:prstGeom>
          <a:noFill/>
          <a:ln>
            <a:noFill/>
          </a:ln>
        </p:spPr>
        <p:txBody>
          <a:bodyPr anchorCtr="0" anchor="t" bIns="0" lIns="0" spcFirstLastPara="1" rIns="0" wrap="square" tIns="0">
            <a:noAutofit/>
          </a:bodyPr>
          <a:lstStyle/>
          <a:p>
            <a:pPr indent="-128588" lvl="0" marL="254000" marR="0" rtl="0" algn="l">
              <a:spcBef>
                <a:spcPts val="0"/>
              </a:spcBef>
              <a:spcAft>
                <a:spcPts val="0"/>
              </a:spcAft>
              <a:buClr>
                <a:srgbClr val="302A36"/>
              </a:buClr>
              <a:buSzPts val="2025"/>
              <a:buFont typeface="Arial"/>
              <a:buChar char="•"/>
            </a:pPr>
            <a:r>
              <a:rPr b="0" lang="en-US" sz="2025">
                <a:solidFill>
                  <a:srgbClr val="302A36"/>
                </a:solidFill>
                <a:latin typeface="Arial"/>
                <a:ea typeface="Arial"/>
                <a:cs typeface="Arial"/>
                <a:sym typeface="Arial"/>
              </a:rPr>
              <a:t>Social: start with adult-supported play beside one peer, then offer a small group as confidence grows (Ahnert, Pinquart and Lamb, 2006).</a:t>
            </a:r>
            <a:endParaRPr/>
          </a:p>
          <a:p>
            <a:pPr indent="-128588" lvl="0" marL="254000" marR="0" rtl="0" algn="l">
              <a:spcBef>
                <a:spcPts val="1400"/>
              </a:spcBef>
              <a:spcAft>
                <a:spcPts val="0"/>
              </a:spcAft>
              <a:buClr>
                <a:srgbClr val="302A36"/>
              </a:buClr>
              <a:buSzPts val="2025"/>
              <a:buFont typeface="Arial"/>
              <a:buChar char="•"/>
            </a:pPr>
            <a:r>
              <a:rPr b="0" lang="en-US" sz="2025">
                <a:solidFill>
                  <a:srgbClr val="302A36"/>
                </a:solidFill>
                <a:latin typeface="Arial"/>
                <a:ea typeface="Arial"/>
                <a:cs typeface="Arial"/>
                <a:sym typeface="Arial"/>
              </a:rPr>
              <a:t>Communication and cognition: follow her interests, share books and model simple language. Accept gestures and choices (Department for Education, 2026).</a:t>
            </a:r>
            <a:endParaRPr/>
          </a:p>
          <a:p>
            <a:pPr indent="-128588" lvl="0" marL="254000" marR="0" rtl="0" algn="l">
              <a:spcBef>
                <a:spcPts val="1400"/>
              </a:spcBef>
              <a:spcAft>
                <a:spcPts val="0"/>
              </a:spcAft>
              <a:buClr>
                <a:srgbClr val="302A36"/>
              </a:buClr>
              <a:buSzPts val="2025"/>
              <a:buFont typeface="Arial"/>
              <a:buChar char="•"/>
            </a:pPr>
            <a:r>
              <a:rPr b="0" lang="en-US" sz="2025">
                <a:solidFill>
                  <a:srgbClr val="302A36"/>
                </a:solidFill>
                <a:latin typeface="Arial"/>
                <a:ea typeface="Arial"/>
                <a:cs typeface="Arial"/>
                <a:sym typeface="Arial"/>
              </a:rPr>
              <a:t>Physical: offer accessible outdoor play, movement and fine-motor activities with a trusted adult nearby (Department for Education, 2026).</a:t>
            </a:r>
            <a:endParaRPr/>
          </a:p>
          <a:p>
            <a:pPr indent="-128588" lvl="0" marL="254000" marR="0" rtl="0" algn="l">
              <a:spcBef>
                <a:spcPts val="1400"/>
              </a:spcBef>
              <a:spcAft>
                <a:spcPts val="0"/>
              </a:spcAft>
              <a:buClr>
                <a:srgbClr val="302A36"/>
              </a:buClr>
              <a:buSzPts val="2025"/>
              <a:buFont typeface="Arial"/>
              <a:buChar char="•"/>
            </a:pPr>
            <a:r>
              <a:rPr b="0" lang="en-US" sz="2025">
                <a:solidFill>
                  <a:srgbClr val="302A36"/>
                </a:solidFill>
                <a:latin typeface="Arial"/>
                <a:ea typeface="Arial"/>
                <a:cs typeface="Arial"/>
                <a:sym typeface="Arial"/>
              </a:rPr>
              <a:t>The secure-base principle guides adult availability. Activities should follow observed needs (Bowlby, 1988).</a:t>
            </a:r>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BF9FD"/>
        </a:solidFill>
      </p:bgPr>
    </p:bg>
    <p:spTree>
      <p:nvGrpSpPr>
        <p:cNvPr id="145" name="Shape 145"/>
        <p:cNvGrpSpPr/>
        <p:nvPr/>
      </p:nvGrpSpPr>
      <p:grpSpPr>
        <a:xfrm>
          <a:off x="0" y="0"/>
          <a:ext cx="0" cy="0"/>
          <a:chOff x="0" y="0"/>
          <a:chExt cx="0" cy="0"/>
        </a:xfrm>
      </p:grpSpPr>
      <p:sp>
        <p:nvSpPr>
          <p:cNvPr id="146" name="Google Shape;146;p12"/>
          <p:cNvSpPr/>
          <p:nvPr/>
        </p:nvSpPr>
        <p:spPr>
          <a:xfrm>
            <a:off x="0" y="0"/>
            <a:ext cx="2705100" cy="6858000"/>
          </a:xfrm>
          <a:prstGeom prst="rect">
            <a:avLst/>
          </a:prstGeom>
          <a:solidFill>
            <a:srgbClr val="543B69"/>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7" name="Google Shape;147;p12"/>
          <p:cNvSpPr/>
          <p:nvPr/>
        </p:nvSpPr>
        <p:spPr>
          <a:xfrm>
            <a:off x="285750" y="2619375"/>
            <a:ext cx="2133600" cy="180975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b="0" lang="en-US" sz="2850">
                <a:solidFill>
                  <a:srgbClr val="FFFFFF"/>
                </a:solidFill>
                <a:latin typeface="Arial"/>
                <a:ea typeface="Arial"/>
                <a:cs typeface="Arial"/>
                <a:sym typeface="Arial"/>
              </a:rPr>
              <a:t>Support</a:t>
            </a:r>
            <a:endParaRPr/>
          </a:p>
          <a:p>
            <a:pPr indent="0" lvl="0" marL="0" marR="0" rtl="0" algn="l">
              <a:spcBef>
                <a:spcPts val="0"/>
              </a:spcBef>
              <a:spcAft>
                <a:spcPts val="0"/>
              </a:spcAft>
              <a:buNone/>
            </a:pPr>
            <a:r>
              <a:rPr b="0" lang="en-US" sz="2850">
                <a:solidFill>
                  <a:srgbClr val="FFFFFF"/>
                </a:solidFill>
                <a:latin typeface="Arial"/>
                <a:ea typeface="Arial"/>
                <a:cs typeface="Arial"/>
                <a:sym typeface="Arial"/>
              </a:rPr>
              <a:t>strategies</a:t>
            </a:r>
            <a:endParaRPr/>
          </a:p>
        </p:txBody>
      </p:sp>
      <p:sp>
        <p:nvSpPr>
          <p:cNvPr id="148" name="Google Shape;148;p12"/>
          <p:cNvSpPr/>
          <p:nvPr/>
        </p:nvSpPr>
        <p:spPr>
          <a:xfrm>
            <a:off x="3181350" y="495300"/>
            <a:ext cx="8343900" cy="9525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b="1" lang="en-US" sz="2925">
                <a:solidFill>
                  <a:srgbClr val="543B69"/>
                </a:solidFill>
                <a:latin typeface="Arial"/>
                <a:ea typeface="Arial"/>
                <a:cs typeface="Arial"/>
                <a:sym typeface="Arial"/>
              </a:rPr>
              <a:t>An individual plan and review</a:t>
            </a:r>
            <a:endParaRPr/>
          </a:p>
        </p:txBody>
      </p:sp>
      <p:sp>
        <p:nvSpPr>
          <p:cNvPr id="149" name="Google Shape;149;p12"/>
          <p:cNvSpPr/>
          <p:nvPr/>
        </p:nvSpPr>
        <p:spPr>
          <a:xfrm>
            <a:off x="11525250" y="6400800"/>
            <a:ext cx="381000" cy="28575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b="0" lang="en-US" sz="1350">
                <a:solidFill>
                  <a:srgbClr val="695E73"/>
                </a:solidFill>
                <a:latin typeface="Arial"/>
                <a:ea typeface="Arial"/>
                <a:cs typeface="Arial"/>
                <a:sym typeface="Arial"/>
              </a:rPr>
              <a:t>12</a:t>
            </a:r>
            <a:endParaRPr/>
          </a:p>
        </p:txBody>
      </p:sp>
      <p:sp>
        <p:nvSpPr>
          <p:cNvPr id="150" name="Google Shape;150;p12"/>
          <p:cNvSpPr/>
          <p:nvPr/>
        </p:nvSpPr>
        <p:spPr>
          <a:xfrm>
            <a:off x="3238500" y="1714500"/>
            <a:ext cx="8267700" cy="4476750"/>
          </a:xfrm>
          <a:prstGeom prst="rect">
            <a:avLst/>
          </a:prstGeom>
          <a:noFill/>
          <a:ln>
            <a:noFill/>
          </a:ln>
        </p:spPr>
        <p:txBody>
          <a:bodyPr anchorCtr="0" anchor="t" bIns="0" lIns="0" spcFirstLastPara="1" rIns="0" wrap="square" tIns="0">
            <a:noAutofit/>
          </a:bodyPr>
          <a:lstStyle/>
          <a:p>
            <a:pPr indent="-138113" lvl="0" marL="254000" marR="0" rtl="0" algn="l">
              <a:spcBef>
                <a:spcPts val="0"/>
              </a:spcBef>
              <a:spcAft>
                <a:spcPts val="0"/>
              </a:spcAft>
              <a:buClr>
                <a:srgbClr val="302A36"/>
              </a:buClr>
              <a:buSzPts val="2175"/>
              <a:buFont typeface="Arial"/>
              <a:buChar char="•"/>
            </a:pPr>
            <a:r>
              <a:rPr b="0" lang="en-US" sz="2175">
                <a:solidFill>
                  <a:srgbClr val="302A36"/>
                </a:solidFill>
                <a:latin typeface="Arial"/>
                <a:ea typeface="Arial"/>
                <a:cs typeface="Arial"/>
                <a:sym typeface="Arial"/>
              </a:rPr>
              <a:t>Record a starting picture: distress duration, comfort seeking, communication and engagement in play.</a:t>
            </a:r>
            <a:endParaRPr/>
          </a:p>
          <a:p>
            <a:pPr indent="-138113" lvl="0" marL="254000" marR="0" rtl="0" algn="l">
              <a:spcBef>
                <a:spcPts val="1600"/>
              </a:spcBef>
              <a:spcAft>
                <a:spcPts val="0"/>
              </a:spcAft>
              <a:buClr>
                <a:srgbClr val="302A36"/>
              </a:buClr>
              <a:buSzPts val="2175"/>
              <a:buFont typeface="Arial"/>
              <a:buChar char="•"/>
            </a:pPr>
            <a:r>
              <a:rPr b="0" lang="en-US" sz="2175">
                <a:solidFill>
                  <a:srgbClr val="302A36"/>
                </a:solidFill>
                <a:latin typeface="Arial"/>
                <a:ea typeface="Arial"/>
                <a:cs typeface="Arial"/>
                <a:sym typeface="Arial"/>
              </a:rPr>
              <a:t>Agree small goals with carers, such as accepting comfort or joining a brief shared activity.</a:t>
            </a:r>
            <a:endParaRPr/>
          </a:p>
          <a:p>
            <a:pPr indent="-138113" lvl="0" marL="254000" marR="0" rtl="0" algn="l">
              <a:spcBef>
                <a:spcPts val="1600"/>
              </a:spcBef>
              <a:spcAft>
                <a:spcPts val="0"/>
              </a:spcAft>
              <a:buClr>
                <a:srgbClr val="302A36"/>
              </a:buClr>
              <a:buSzPts val="2175"/>
              <a:buFont typeface="Arial"/>
              <a:buChar char="•"/>
            </a:pPr>
            <a:r>
              <a:rPr b="0" lang="en-US" sz="2175">
                <a:solidFill>
                  <a:srgbClr val="302A36"/>
                </a:solidFill>
                <a:latin typeface="Arial"/>
                <a:ea typeface="Arial"/>
                <a:cs typeface="Arial"/>
                <a:sym typeface="Arial"/>
              </a:rPr>
              <a:t>Review after two weeks and adapt support. This is a proposed review interval, not a developmental deadline.</a:t>
            </a:r>
            <a:endParaRPr/>
          </a:p>
          <a:p>
            <a:pPr indent="-138113" lvl="0" marL="254000" marR="0" rtl="0" algn="l">
              <a:spcBef>
                <a:spcPts val="1600"/>
              </a:spcBef>
              <a:spcAft>
                <a:spcPts val="0"/>
              </a:spcAft>
              <a:buClr>
                <a:srgbClr val="302A36"/>
              </a:buClr>
              <a:buSzPts val="2175"/>
              <a:buFont typeface="Arial"/>
              <a:buChar char="•"/>
            </a:pPr>
            <a:r>
              <a:rPr b="0" lang="en-US" sz="2175">
                <a:solidFill>
                  <a:srgbClr val="302A36"/>
                </a:solidFill>
                <a:latin typeface="Arial"/>
                <a:ea typeface="Arial"/>
                <a:cs typeface="Arial"/>
                <a:sym typeface="Arial"/>
              </a:rPr>
              <a:t>Discuss concerns with the SENCO and relevant health or speech and language services as appropriate (Department for Education, 2026).</a:t>
            </a:r>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BF9FD"/>
        </a:solidFill>
      </p:bgPr>
    </p:bg>
    <p:spTree>
      <p:nvGrpSpPr>
        <p:cNvPr id="155" name="Shape 155"/>
        <p:cNvGrpSpPr/>
        <p:nvPr/>
      </p:nvGrpSpPr>
      <p:grpSpPr>
        <a:xfrm>
          <a:off x="0" y="0"/>
          <a:ext cx="0" cy="0"/>
          <a:chOff x="0" y="0"/>
          <a:chExt cx="0" cy="0"/>
        </a:xfrm>
      </p:grpSpPr>
      <p:sp>
        <p:nvSpPr>
          <p:cNvPr id="156" name="Google Shape;156;p13"/>
          <p:cNvSpPr/>
          <p:nvPr/>
        </p:nvSpPr>
        <p:spPr>
          <a:xfrm>
            <a:off x="0" y="0"/>
            <a:ext cx="2705100" cy="6858000"/>
          </a:xfrm>
          <a:prstGeom prst="rect">
            <a:avLst/>
          </a:prstGeom>
          <a:solidFill>
            <a:srgbClr val="543B69"/>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7" name="Google Shape;157;p13"/>
          <p:cNvSpPr/>
          <p:nvPr/>
        </p:nvSpPr>
        <p:spPr>
          <a:xfrm>
            <a:off x="285750" y="2619375"/>
            <a:ext cx="2133600" cy="180975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b="0" lang="en-US" sz="2850">
                <a:solidFill>
                  <a:srgbClr val="FFFFFF"/>
                </a:solidFill>
                <a:latin typeface="Arial"/>
                <a:ea typeface="Arial"/>
                <a:cs typeface="Arial"/>
                <a:sym typeface="Arial"/>
              </a:rPr>
              <a:t>Critical</a:t>
            </a:r>
            <a:endParaRPr/>
          </a:p>
          <a:p>
            <a:pPr indent="0" lvl="0" marL="0" marR="0" rtl="0" algn="l">
              <a:spcBef>
                <a:spcPts val="0"/>
              </a:spcBef>
              <a:spcAft>
                <a:spcPts val="0"/>
              </a:spcAft>
              <a:buNone/>
            </a:pPr>
            <a:r>
              <a:rPr b="0" lang="en-US" sz="2850">
                <a:solidFill>
                  <a:srgbClr val="FFFFFF"/>
                </a:solidFill>
                <a:latin typeface="Arial"/>
                <a:ea typeface="Arial"/>
                <a:cs typeface="Arial"/>
                <a:sym typeface="Arial"/>
              </a:rPr>
              <a:t>evaluation</a:t>
            </a:r>
            <a:endParaRPr/>
          </a:p>
        </p:txBody>
      </p:sp>
      <p:sp>
        <p:nvSpPr>
          <p:cNvPr id="158" name="Google Shape;158;p13"/>
          <p:cNvSpPr/>
          <p:nvPr/>
        </p:nvSpPr>
        <p:spPr>
          <a:xfrm>
            <a:off x="3181350" y="495300"/>
            <a:ext cx="8343900" cy="9525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b="1" lang="en-US" sz="2925">
                <a:solidFill>
                  <a:srgbClr val="543B69"/>
                </a:solidFill>
                <a:latin typeface="Arial"/>
                <a:ea typeface="Arial"/>
                <a:cs typeface="Arial"/>
                <a:sym typeface="Arial"/>
              </a:rPr>
              <a:t>Usefulness and limitations</a:t>
            </a:r>
            <a:endParaRPr/>
          </a:p>
        </p:txBody>
      </p:sp>
      <p:sp>
        <p:nvSpPr>
          <p:cNvPr id="159" name="Google Shape;159;p13"/>
          <p:cNvSpPr/>
          <p:nvPr/>
        </p:nvSpPr>
        <p:spPr>
          <a:xfrm>
            <a:off x="11525250" y="6400800"/>
            <a:ext cx="381000" cy="28575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b="0" lang="en-US" sz="1350">
                <a:solidFill>
                  <a:srgbClr val="695E73"/>
                </a:solidFill>
                <a:latin typeface="Arial"/>
                <a:ea typeface="Arial"/>
                <a:cs typeface="Arial"/>
                <a:sym typeface="Arial"/>
              </a:rPr>
              <a:t>13</a:t>
            </a:r>
            <a:endParaRPr/>
          </a:p>
        </p:txBody>
      </p:sp>
      <p:sp>
        <p:nvSpPr>
          <p:cNvPr id="160" name="Google Shape;160;p13"/>
          <p:cNvSpPr/>
          <p:nvPr/>
        </p:nvSpPr>
        <p:spPr>
          <a:xfrm>
            <a:off x="3238500" y="1714500"/>
            <a:ext cx="8267700" cy="4476750"/>
          </a:xfrm>
          <a:prstGeom prst="rect">
            <a:avLst/>
          </a:prstGeom>
          <a:noFill/>
          <a:ln>
            <a:noFill/>
          </a:ln>
        </p:spPr>
        <p:txBody>
          <a:bodyPr anchorCtr="0" anchor="t" bIns="0" lIns="0" spcFirstLastPara="1" rIns="0" wrap="square" tIns="0">
            <a:noAutofit/>
          </a:bodyPr>
          <a:lstStyle/>
          <a:p>
            <a:pPr indent="-128588" lvl="0" marL="254000" marR="0" rtl="0" algn="l">
              <a:spcBef>
                <a:spcPts val="0"/>
              </a:spcBef>
              <a:spcAft>
                <a:spcPts val="0"/>
              </a:spcAft>
              <a:buClr>
                <a:srgbClr val="302A36"/>
              </a:buClr>
              <a:buSzPts val="2025"/>
              <a:buFont typeface="Arial"/>
              <a:buChar char="•"/>
            </a:pPr>
            <a:r>
              <a:rPr b="0" lang="en-US" sz="2025">
                <a:solidFill>
                  <a:srgbClr val="302A36"/>
                </a:solidFill>
                <a:latin typeface="Arial"/>
                <a:ea typeface="Arial"/>
                <a:cs typeface="Arial"/>
                <a:sym typeface="Arial"/>
              </a:rPr>
              <a:t>Useful: attachment theory explains comfort seeking and supports responsive care (Bowlby, 1988).</a:t>
            </a:r>
            <a:endParaRPr/>
          </a:p>
          <a:p>
            <a:pPr indent="-128588" lvl="0" marL="254000" marR="0" rtl="0" algn="l">
              <a:spcBef>
                <a:spcPts val="1400"/>
              </a:spcBef>
              <a:spcAft>
                <a:spcPts val="0"/>
              </a:spcAft>
              <a:buClr>
                <a:srgbClr val="302A36"/>
              </a:buClr>
              <a:buSzPts val="2025"/>
              <a:buFont typeface="Arial"/>
              <a:buChar char="•"/>
            </a:pPr>
            <a:r>
              <a:rPr b="0" lang="en-US" sz="2025">
                <a:solidFill>
                  <a:srgbClr val="302A36"/>
                </a:solidFill>
                <a:latin typeface="Arial"/>
                <a:ea typeface="Arial"/>
                <a:cs typeface="Arial"/>
                <a:sym typeface="Arial"/>
              </a:rPr>
              <a:t>Evidence: meta-analyses support links with care-provider relationships and peer competence (Ahnert, Pinquart and Lamb, 2006; Groh et al., 2014).</a:t>
            </a:r>
            <a:endParaRPr/>
          </a:p>
          <a:p>
            <a:pPr indent="-128588" lvl="0" marL="254000" marR="0" rtl="0" algn="l">
              <a:spcBef>
                <a:spcPts val="1400"/>
              </a:spcBef>
              <a:spcAft>
                <a:spcPts val="0"/>
              </a:spcAft>
              <a:buClr>
                <a:srgbClr val="302A36"/>
              </a:buClr>
              <a:buSzPts val="2025"/>
              <a:buFont typeface="Arial"/>
              <a:buChar char="•"/>
            </a:pPr>
            <a:r>
              <a:rPr b="0" lang="en-US" sz="2025">
                <a:solidFill>
                  <a:srgbClr val="302A36"/>
                </a:solidFill>
                <a:latin typeface="Arial"/>
                <a:ea typeface="Arial"/>
                <a:cs typeface="Arial"/>
                <a:sym typeface="Arial"/>
              </a:rPr>
              <a:t>Limits: associations cannot establish Shona’s causes or predict her future. Parenting interventions may not transfer directly to nursery (Bakermans-Kranenburg, van IJzendoorn and Juffer, 2003).</a:t>
            </a:r>
            <a:endParaRPr/>
          </a:p>
          <a:p>
            <a:pPr indent="-128588" lvl="0" marL="254000" marR="0" rtl="0" algn="l">
              <a:spcBef>
                <a:spcPts val="1400"/>
              </a:spcBef>
              <a:spcAft>
                <a:spcPts val="0"/>
              </a:spcAft>
              <a:buClr>
                <a:srgbClr val="302A36"/>
              </a:buClr>
              <a:buSzPts val="2025"/>
              <a:buFont typeface="Arial"/>
              <a:buChar char="•"/>
            </a:pPr>
            <a:r>
              <a:rPr b="0" lang="en-US" sz="2025">
                <a:solidFill>
                  <a:srgbClr val="302A36"/>
                </a:solidFill>
                <a:latin typeface="Arial"/>
                <a:ea typeface="Arial"/>
                <a:cs typeface="Arial"/>
                <a:sym typeface="Arial"/>
              </a:rPr>
              <a:t>Context matters: consider culture, multiple caregivers and wider developmental needs (Cassidy, Jones and Shaver, 2013).</a:t>
            </a:r>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BF9FD"/>
        </a:solidFill>
      </p:bgPr>
    </p:bg>
    <p:spTree>
      <p:nvGrpSpPr>
        <p:cNvPr id="165" name="Shape 165"/>
        <p:cNvGrpSpPr/>
        <p:nvPr/>
      </p:nvGrpSpPr>
      <p:grpSpPr>
        <a:xfrm>
          <a:off x="0" y="0"/>
          <a:ext cx="0" cy="0"/>
          <a:chOff x="0" y="0"/>
          <a:chExt cx="0" cy="0"/>
        </a:xfrm>
      </p:grpSpPr>
      <p:sp>
        <p:nvSpPr>
          <p:cNvPr id="166" name="Google Shape;166;p14"/>
          <p:cNvSpPr/>
          <p:nvPr/>
        </p:nvSpPr>
        <p:spPr>
          <a:xfrm>
            <a:off x="0" y="0"/>
            <a:ext cx="2705100" cy="6858000"/>
          </a:xfrm>
          <a:prstGeom prst="rect">
            <a:avLst/>
          </a:prstGeom>
          <a:solidFill>
            <a:srgbClr val="543B69"/>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7" name="Google Shape;167;p14"/>
          <p:cNvSpPr/>
          <p:nvPr/>
        </p:nvSpPr>
        <p:spPr>
          <a:xfrm>
            <a:off x="285750" y="2619375"/>
            <a:ext cx="2133600" cy="180975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b="0" lang="en-US" sz="2850">
                <a:solidFill>
                  <a:srgbClr val="FFFFFF"/>
                </a:solidFill>
                <a:latin typeface="Arial"/>
                <a:ea typeface="Arial"/>
                <a:cs typeface="Arial"/>
                <a:sym typeface="Arial"/>
              </a:rPr>
              <a:t>Conclusion</a:t>
            </a:r>
            <a:endParaRPr/>
          </a:p>
        </p:txBody>
      </p:sp>
      <p:sp>
        <p:nvSpPr>
          <p:cNvPr id="168" name="Google Shape;168;p14"/>
          <p:cNvSpPr/>
          <p:nvPr/>
        </p:nvSpPr>
        <p:spPr>
          <a:xfrm>
            <a:off x="3181350" y="495300"/>
            <a:ext cx="8343900" cy="9525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b="1" lang="en-US" sz="2925">
                <a:solidFill>
                  <a:srgbClr val="543B69"/>
                </a:solidFill>
                <a:latin typeface="Arial"/>
                <a:ea typeface="Arial"/>
                <a:cs typeface="Arial"/>
                <a:sym typeface="Arial"/>
              </a:rPr>
              <a:t>Priorities for Shona</a:t>
            </a:r>
            <a:endParaRPr/>
          </a:p>
        </p:txBody>
      </p:sp>
      <p:sp>
        <p:nvSpPr>
          <p:cNvPr id="169" name="Google Shape;169;p14"/>
          <p:cNvSpPr/>
          <p:nvPr/>
        </p:nvSpPr>
        <p:spPr>
          <a:xfrm>
            <a:off x="11525250" y="6400800"/>
            <a:ext cx="381000" cy="28575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b="0" lang="en-US" sz="1350">
                <a:solidFill>
                  <a:srgbClr val="695E73"/>
                </a:solidFill>
                <a:latin typeface="Arial"/>
                <a:ea typeface="Arial"/>
                <a:cs typeface="Arial"/>
                <a:sym typeface="Arial"/>
              </a:rPr>
              <a:t>14</a:t>
            </a:r>
            <a:endParaRPr/>
          </a:p>
        </p:txBody>
      </p:sp>
      <p:sp>
        <p:nvSpPr>
          <p:cNvPr id="170" name="Google Shape;170;p14"/>
          <p:cNvSpPr/>
          <p:nvPr/>
        </p:nvSpPr>
        <p:spPr>
          <a:xfrm>
            <a:off x="3238500" y="1714500"/>
            <a:ext cx="8267700" cy="4476750"/>
          </a:xfrm>
          <a:prstGeom prst="rect">
            <a:avLst/>
          </a:prstGeom>
          <a:noFill/>
          <a:ln>
            <a:noFill/>
          </a:ln>
        </p:spPr>
        <p:txBody>
          <a:bodyPr anchorCtr="0" anchor="t" bIns="0" lIns="0" spcFirstLastPara="1" rIns="0" wrap="square" tIns="0">
            <a:noAutofit/>
          </a:bodyPr>
          <a:lstStyle/>
          <a:p>
            <a:pPr indent="-138113" lvl="0" marL="254000" marR="0" rtl="0" algn="l">
              <a:spcBef>
                <a:spcPts val="0"/>
              </a:spcBef>
              <a:spcAft>
                <a:spcPts val="0"/>
              </a:spcAft>
              <a:buClr>
                <a:srgbClr val="302A36"/>
              </a:buClr>
              <a:buSzPts val="2175"/>
              <a:buFont typeface="Arial"/>
              <a:buChar char="•"/>
            </a:pPr>
            <a:r>
              <a:rPr b="0" lang="en-US" sz="2175">
                <a:solidFill>
                  <a:srgbClr val="302A36"/>
                </a:solidFill>
                <a:latin typeface="Arial"/>
                <a:ea typeface="Arial"/>
                <a:cs typeface="Arial"/>
                <a:sym typeface="Arial"/>
              </a:rPr>
              <a:t>Build a reliable relationship that offers comfort and supports exploration (Bowlby, 1988).</a:t>
            </a:r>
            <a:endParaRPr/>
          </a:p>
          <a:p>
            <a:pPr indent="-138113" lvl="0" marL="254000" marR="0" rtl="0" algn="l">
              <a:spcBef>
                <a:spcPts val="1600"/>
              </a:spcBef>
              <a:spcAft>
                <a:spcPts val="0"/>
              </a:spcAft>
              <a:buClr>
                <a:srgbClr val="302A36"/>
              </a:buClr>
              <a:buSzPts val="2175"/>
              <a:buFont typeface="Arial"/>
              <a:buChar char="•"/>
            </a:pPr>
            <a:r>
              <a:rPr b="0" lang="en-US" sz="2175">
                <a:solidFill>
                  <a:srgbClr val="302A36"/>
                </a:solidFill>
                <a:latin typeface="Arial"/>
                <a:ea typeface="Arial"/>
                <a:cs typeface="Arial"/>
                <a:sym typeface="Arial"/>
              </a:rPr>
              <a:t>Work with carers and review progress across all developmental areas (Department for Education, 2026).</a:t>
            </a:r>
            <a:endParaRPr/>
          </a:p>
          <a:p>
            <a:pPr indent="-138113" lvl="0" marL="254000" marR="0" rtl="0" algn="l">
              <a:spcBef>
                <a:spcPts val="1600"/>
              </a:spcBef>
              <a:spcAft>
                <a:spcPts val="0"/>
              </a:spcAft>
              <a:buClr>
                <a:srgbClr val="302A36"/>
              </a:buClr>
              <a:buSzPts val="2175"/>
              <a:buFont typeface="Arial"/>
              <a:buChar char="•"/>
            </a:pPr>
            <a:r>
              <a:rPr b="0" lang="en-US" sz="2175">
                <a:solidFill>
                  <a:srgbClr val="302A36"/>
                </a:solidFill>
                <a:latin typeface="Arial"/>
                <a:ea typeface="Arial"/>
                <a:cs typeface="Arial"/>
                <a:sym typeface="Arial"/>
              </a:rPr>
              <a:t>Use attachment theory alongside observation and appropriate specialist advice.</a:t>
            </a:r>
            <a:endParaRPr/>
          </a:p>
          <a:p>
            <a:pPr indent="-138113" lvl="0" marL="254000" marR="0" rtl="0" algn="l">
              <a:spcBef>
                <a:spcPts val="1600"/>
              </a:spcBef>
              <a:spcAft>
                <a:spcPts val="0"/>
              </a:spcAft>
              <a:buClr>
                <a:srgbClr val="302A36"/>
              </a:buClr>
              <a:buSzPts val="2175"/>
              <a:buFont typeface="Arial"/>
              <a:buChar char="•"/>
            </a:pPr>
            <a:r>
              <a:rPr b="0" lang="en-US" sz="2175">
                <a:solidFill>
                  <a:srgbClr val="302A36"/>
                </a:solidFill>
                <a:latin typeface="Arial"/>
                <a:ea typeface="Arial"/>
                <a:cs typeface="Arial"/>
                <a:sym typeface="Arial"/>
              </a:rPr>
              <a:t>Questions</a:t>
            </a:r>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BF9FD"/>
        </a:solidFill>
      </p:bgPr>
    </p:bg>
    <p:spTree>
      <p:nvGrpSpPr>
        <p:cNvPr id="175" name="Shape 175"/>
        <p:cNvGrpSpPr/>
        <p:nvPr/>
      </p:nvGrpSpPr>
      <p:grpSpPr>
        <a:xfrm>
          <a:off x="0" y="0"/>
          <a:ext cx="0" cy="0"/>
          <a:chOff x="0" y="0"/>
          <a:chExt cx="0" cy="0"/>
        </a:xfrm>
      </p:grpSpPr>
      <p:sp>
        <p:nvSpPr>
          <p:cNvPr id="176" name="Google Shape;176;p15"/>
          <p:cNvSpPr/>
          <p:nvPr/>
        </p:nvSpPr>
        <p:spPr>
          <a:xfrm>
            <a:off x="571500" y="342900"/>
            <a:ext cx="11049000" cy="6096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b="1" lang="en-US" sz="3000">
                <a:solidFill>
                  <a:srgbClr val="543B69"/>
                </a:solidFill>
                <a:latin typeface="Arial"/>
                <a:ea typeface="Arial"/>
                <a:cs typeface="Arial"/>
                <a:sym typeface="Arial"/>
              </a:rPr>
              <a:t>References</a:t>
            </a:r>
            <a:endParaRPr/>
          </a:p>
        </p:txBody>
      </p:sp>
      <p:sp>
        <p:nvSpPr>
          <p:cNvPr id="177" name="Google Shape;177;p15"/>
          <p:cNvSpPr/>
          <p:nvPr/>
        </p:nvSpPr>
        <p:spPr>
          <a:xfrm>
            <a:off x="571500" y="1076325"/>
            <a:ext cx="11049000" cy="542925"/>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b="0" lang="en-US" sz="1425">
                <a:solidFill>
                  <a:srgbClr val="302A36"/>
                </a:solidFill>
                <a:latin typeface="Arial"/>
                <a:ea typeface="Arial"/>
                <a:cs typeface="Arial"/>
                <a:sym typeface="Arial"/>
              </a:rPr>
              <a:t>Ahnert, L., Pinquart, M. and Lamb, M.E. (2006) ‘Security of children’s relationships with nonparental care providers: a</a:t>
            </a:r>
            <a:endParaRPr/>
          </a:p>
          <a:p>
            <a:pPr indent="0" lvl="0" marL="0" marR="0" rtl="0" algn="l">
              <a:spcBef>
                <a:spcPts val="0"/>
              </a:spcBef>
              <a:spcAft>
                <a:spcPts val="0"/>
              </a:spcAft>
              <a:buNone/>
            </a:pPr>
            <a:r>
              <a:rPr b="0" lang="en-US" sz="1425">
                <a:solidFill>
                  <a:srgbClr val="302A36"/>
                </a:solidFill>
                <a:latin typeface="Arial"/>
                <a:ea typeface="Arial"/>
                <a:cs typeface="Arial"/>
                <a:sym typeface="Arial"/>
              </a:rPr>
              <a:t>meta-analysis’, </a:t>
            </a:r>
            <a:r>
              <a:rPr b="0" i="1" lang="en-US" sz="1425">
                <a:solidFill>
                  <a:srgbClr val="302A36"/>
                </a:solidFill>
                <a:latin typeface="Arial"/>
                <a:ea typeface="Arial"/>
                <a:cs typeface="Arial"/>
                <a:sym typeface="Arial"/>
              </a:rPr>
              <a:t>Child Development</a:t>
            </a:r>
            <a:r>
              <a:rPr b="0" lang="en-US" sz="1425">
                <a:solidFill>
                  <a:srgbClr val="302A36"/>
                </a:solidFill>
                <a:latin typeface="Arial"/>
                <a:ea typeface="Arial"/>
                <a:cs typeface="Arial"/>
                <a:sym typeface="Arial"/>
              </a:rPr>
              <a:t>, 77(3), pp. 664–679. doi: 10.1111/j.1467-8624.2006.00896.x.</a:t>
            </a:r>
            <a:endParaRPr/>
          </a:p>
        </p:txBody>
      </p:sp>
      <p:sp>
        <p:nvSpPr>
          <p:cNvPr id="178" name="Google Shape;178;p15"/>
          <p:cNvSpPr/>
          <p:nvPr/>
        </p:nvSpPr>
        <p:spPr>
          <a:xfrm>
            <a:off x="571500" y="1619250"/>
            <a:ext cx="11049000" cy="542925"/>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b="0" lang="en-US" sz="1425">
                <a:solidFill>
                  <a:srgbClr val="302A36"/>
                </a:solidFill>
                <a:latin typeface="Arial"/>
                <a:ea typeface="Arial"/>
                <a:cs typeface="Arial"/>
                <a:sym typeface="Arial"/>
              </a:rPr>
              <a:t>Bakermans-Kranenburg, M.J., van IJzendoorn, M.H. and Juffer, F. (2003) ‘Less is more: meta-analyses of sensitivity and attachment</a:t>
            </a:r>
            <a:endParaRPr/>
          </a:p>
          <a:p>
            <a:pPr indent="0" lvl="0" marL="0" marR="0" rtl="0" algn="l">
              <a:spcBef>
                <a:spcPts val="0"/>
              </a:spcBef>
              <a:spcAft>
                <a:spcPts val="0"/>
              </a:spcAft>
              <a:buNone/>
            </a:pPr>
            <a:r>
              <a:rPr b="0" lang="en-US" sz="1425">
                <a:solidFill>
                  <a:srgbClr val="302A36"/>
                </a:solidFill>
                <a:latin typeface="Arial"/>
                <a:ea typeface="Arial"/>
                <a:cs typeface="Arial"/>
                <a:sym typeface="Arial"/>
              </a:rPr>
              <a:t>interventions in early childhood’, </a:t>
            </a:r>
            <a:r>
              <a:rPr b="0" i="1" lang="en-US" sz="1425">
                <a:solidFill>
                  <a:srgbClr val="302A36"/>
                </a:solidFill>
                <a:latin typeface="Arial"/>
                <a:ea typeface="Arial"/>
                <a:cs typeface="Arial"/>
                <a:sym typeface="Arial"/>
              </a:rPr>
              <a:t>Psychological Bulletin</a:t>
            </a:r>
            <a:r>
              <a:rPr b="0" lang="en-US" sz="1425">
                <a:solidFill>
                  <a:srgbClr val="302A36"/>
                </a:solidFill>
                <a:latin typeface="Arial"/>
                <a:ea typeface="Arial"/>
                <a:cs typeface="Arial"/>
                <a:sym typeface="Arial"/>
              </a:rPr>
              <a:t>, 129(2), pp. 195–215. doi: 10.1037/0033-2909.129.2.195.</a:t>
            </a:r>
            <a:endParaRPr/>
          </a:p>
        </p:txBody>
      </p:sp>
      <p:sp>
        <p:nvSpPr>
          <p:cNvPr id="179" name="Google Shape;179;p15"/>
          <p:cNvSpPr/>
          <p:nvPr/>
        </p:nvSpPr>
        <p:spPr>
          <a:xfrm>
            <a:off x="571500" y="2162175"/>
            <a:ext cx="11049000" cy="32385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b="0" lang="en-US" sz="1425">
                <a:solidFill>
                  <a:srgbClr val="302A36"/>
                </a:solidFill>
                <a:latin typeface="Arial"/>
                <a:ea typeface="Arial"/>
                <a:cs typeface="Arial"/>
                <a:sym typeface="Arial"/>
              </a:rPr>
              <a:t>Bowlby, J. (1988) </a:t>
            </a:r>
            <a:r>
              <a:rPr b="0" i="1" lang="en-US" sz="1425">
                <a:solidFill>
                  <a:srgbClr val="302A36"/>
                </a:solidFill>
                <a:latin typeface="Arial"/>
                <a:ea typeface="Arial"/>
                <a:cs typeface="Arial"/>
                <a:sym typeface="Arial"/>
              </a:rPr>
              <a:t>A secure base: clinical applications of attachment theory</a:t>
            </a:r>
            <a:r>
              <a:rPr b="0" lang="en-US" sz="1425">
                <a:solidFill>
                  <a:srgbClr val="302A36"/>
                </a:solidFill>
                <a:latin typeface="Arial"/>
                <a:ea typeface="Arial"/>
                <a:cs typeface="Arial"/>
                <a:sym typeface="Arial"/>
              </a:rPr>
              <a:t>. London: Routledge.</a:t>
            </a:r>
            <a:endParaRPr/>
          </a:p>
        </p:txBody>
      </p:sp>
      <p:sp>
        <p:nvSpPr>
          <p:cNvPr id="180" name="Google Shape;180;p15"/>
          <p:cNvSpPr/>
          <p:nvPr/>
        </p:nvSpPr>
        <p:spPr>
          <a:xfrm>
            <a:off x="571500" y="2486025"/>
            <a:ext cx="11049000" cy="542925"/>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b="0" lang="en-US" sz="1425">
                <a:solidFill>
                  <a:srgbClr val="302A36"/>
                </a:solidFill>
                <a:latin typeface="Arial"/>
                <a:ea typeface="Arial"/>
                <a:cs typeface="Arial"/>
                <a:sym typeface="Arial"/>
              </a:rPr>
              <a:t>Cassidy, J., Jones, J.D. and Shaver, P.R. (2013) ‘Contributions of attachment theory and research: a framework for future research,</a:t>
            </a:r>
            <a:endParaRPr/>
          </a:p>
          <a:p>
            <a:pPr indent="0" lvl="0" marL="0" marR="0" rtl="0" algn="l">
              <a:spcBef>
                <a:spcPts val="0"/>
              </a:spcBef>
              <a:spcAft>
                <a:spcPts val="0"/>
              </a:spcAft>
              <a:buNone/>
            </a:pPr>
            <a:r>
              <a:rPr b="0" lang="en-US" sz="1425">
                <a:solidFill>
                  <a:srgbClr val="302A36"/>
                </a:solidFill>
                <a:latin typeface="Arial"/>
                <a:ea typeface="Arial"/>
                <a:cs typeface="Arial"/>
                <a:sym typeface="Arial"/>
              </a:rPr>
              <a:t>translation, and policy’, </a:t>
            </a:r>
            <a:r>
              <a:rPr b="0" i="1" lang="en-US" sz="1425">
                <a:solidFill>
                  <a:srgbClr val="302A36"/>
                </a:solidFill>
                <a:latin typeface="Arial"/>
                <a:ea typeface="Arial"/>
                <a:cs typeface="Arial"/>
                <a:sym typeface="Arial"/>
              </a:rPr>
              <a:t>Development and Psychopathology</a:t>
            </a:r>
            <a:r>
              <a:rPr b="0" lang="en-US" sz="1425">
                <a:solidFill>
                  <a:srgbClr val="302A36"/>
                </a:solidFill>
                <a:latin typeface="Arial"/>
                <a:ea typeface="Arial"/>
                <a:cs typeface="Arial"/>
                <a:sym typeface="Arial"/>
              </a:rPr>
              <a:t>, 25(4, part 2), pp. 1415–1434. doi: 10.1017/S0954579413000692.</a:t>
            </a:r>
            <a:endParaRPr/>
          </a:p>
        </p:txBody>
      </p:sp>
      <p:sp>
        <p:nvSpPr>
          <p:cNvPr id="181" name="Google Shape;181;p15"/>
          <p:cNvSpPr/>
          <p:nvPr/>
        </p:nvSpPr>
        <p:spPr>
          <a:xfrm>
            <a:off x="571500" y="3028950"/>
            <a:ext cx="11049000" cy="542925"/>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b="0" lang="en-US" sz="1425">
                <a:solidFill>
                  <a:srgbClr val="302A36"/>
                </a:solidFill>
                <a:latin typeface="Arial"/>
                <a:ea typeface="Arial"/>
                <a:cs typeface="Arial"/>
                <a:sym typeface="Arial"/>
              </a:rPr>
              <a:t>Department for Education (2026) </a:t>
            </a:r>
            <a:r>
              <a:rPr b="0" i="1" lang="en-US" sz="1425">
                <a:solidFill>
                  <a:srgbClr val="302A36"/>
                </a:solidFill>
                <a:latin typeface="Arial"/>
                <a:ea typeface="Arial"/>
                <a:cs typeface="Arial"/>
                <a:sym typeface="Arial"/>
              </a:rPr>
              <a:t>Early years foundation stage statutory framework: for group and school-based providers</a:t>
            </a:r>
            <a:r>
              <a:rPr b="0" lang="en-US" sz="1425">
                <a:solidFill>
                  <a:srgbClr val="302A36"/>
                </a:solidFill>
                <a:latin typeface="Arial"/>
                <a:ea typeface="Arial"/>
                <a:cs typeface="Arial"/>
                <a:sym typeface="Arial"/>
              </a:rPr>
              <a:t>. Available</a:t>
            </a:r>
            <a:endParaRPr/>
          </a:p>
          <a:p>
            <a:pPr indent="0" lvl="0" marL="0" marR="0" rtl="0" algn="l">
              <a:spcBef>
                <a:spcPts val="0"/>
              </a:spcBef>
              <a:spcAft>
                <a:spcPts val="0"/>
              </a:spcAft>
              <a:buNone/>
            </a:pPr>
            <a:r>
              <a:rPr b="0" lang="en-US" sz="1425">
                <a:solidFill>
                  <a:srgbClr val="302A36"/>
                </a:solidFill>
                <a:latin typeface="Arial"/>
                <a:ea typeface="Arial"/>
                <a:cs typeface="Arial"/>
                <a:sym typeface="Arial"/>
              </a:rPr>
              <a:t>at: https://www.gov.uk/government/publications/early-years-foundation-stage-framework--2 (Accessed: 9 October 2026).</a:t>
            </a:r>
            <a:endParaRPr/>
          </a:p>
        </p:txBody>
      </p:sp>
      <p:sp>
        <p:nvSpPr>
          <p:cNvPr id="182" name="Google Shape;182;p15"/>
          <p:cNvSpPr/>
          <p:nvPr/>
        </p:nvSpPr>
        <p:spPr>
          <a:xfrm>
            <a:off x="571500" y="3571875"/>
            <a:ext cx="11049000" cy="7620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b="0" lang="en-US" sz="1425">
                <a:solidFill>
                  <a:srgbClr val="302A36"/>
                </a:solidFill>
                <a:latin typeface="Arial"/>
                <a:ea typeface="Arial"/>
                <a:cs typeface="Arial"/>
                <a:sym typeface="Arial"/>
              </a:rPr>
              <a:t>Groh, A.M., Fearon, R.P., Bakermans-Kranenburg, M.J., van IJzendoorn, M.H., Steele, R.D. and Roisman, G.I. (2014) ‘The significance</a:t>
            </a:r>
            <a:endParaRPr/>
          </a:p>
          <a:p>
            <a:pPr indent="0" lvl="0" marL="0" marR="0" rtl="0" algn="l">
              <a:spcBef>
                <a:spcPts val="0"/>
              </a:spcBef>
              <a:spcAft>
                <a:spcPts val="0"/>
              </a:spcAft>
              <a:buNone/>
            </a:pPr>
            <a:r>
              <a:rPr b="0" lang="en-US" sz="1425">
                <a:solidFill>
                  <a:srgbClr val="302A36"/>
                </a:solidFill>
                <a:latin typeface="Arial"/>
                <a:ea typeface="Arial"/>
                <a:cs typeface="Arial"/>
                <a:sym typeface="Arial"/>
              </a:rPr>
              <a:t>of attachment security for children’s social competence with peers: a meta-analytic study’, </a:t>
            </a:r>
            <a:r>
              <a:rPr b="0" i="1" lang="en-US" sz="1425">
                <a:solidFill>
                  <a:srgbClr val="302A36"/>
                </a:solidFill>
                <a:latin typeface="Arial"/>
                <a:ea typeface="Arial"/>
                <a:cs typeface="Arial"/>
                <a:sym typeface="Arial"/>
              </a:rPr>
              <a:t>Attachment &amp; Human Development</a:t>
            </a:r>
            <a:r>
              <a:rPr b="0" lang="en-US" sz="1425">
                <a:solidFill>
                  <a:srgbClr val="302A36"/>
                </a:solidFill>
                <a:latin typeface="Arial"/>
                <a:ea typeface="Arial"/>
                <a:cs typeface="Arial"/>
                <a:sym typeface="Arial"/>
              </a:rPr>
              <a:t>, 16(2),</a:t>
            </a:r>
            <a:endParaRPr/>
          </a:p>
          <a:p>
            <a:pPr indent="0" lvl="0" marL="0" marR="0" rtl="0" algn="l">
              <a:spcBef>
                <a:spcPts val="0"/>
              </a:spcBef>
              <a:spcAft>
                <a:spcPts val="0"/>
              </a:spcAft>
              <a:buNone/>
            </a:pPr>
            <a:r>
              <a:rPr b="0" lang="en-US" sz="1425">
                <a:solidFill>
                  <a:srgbClr val="302A36"/>
                </a:solidFill>
                <a:latin typeface="Arial"/>
                <a:ea typeface="Arial"/>
                <a:cs typeface="Arial"/>
                <a:sym typeface="Arial"/>
              </a:rPr>
              <a:t>pp. 103–136. doi: 10.1080/14616734.2014.883636.</a:t>
            </a:r>
            <a:endParaRPr/>
          </a:p>
        </p:txBody>
      </p:sp>
      <p:sp>
        <p:nvSpPr>
          <p:cNvPr id="183" name="Google Shape;183;p15"/>
          <p:cNvSpPr/>
          <p:nvPr/>
        </p:nvSpPr>
        <p:spPr>
          <a:xfrm>
            <a:off x="571500" y="4333875"/>
            <a:ext cx="11049000" cy="7620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b="0" lang="en-US" sz="1425">
                <a:solidFill>
                  <a:srgbClr val="302A36"/>
                </a:solidFill>
                <a:latin typeface="Arial"/>
                <a:ea typeface="Arial"/>
                <a:cs typeface="Arial"/>
                <a:sym typeface="Arial"/>
              </a:rPr>
              <a:t>Groh, A.M., Narayan, A.J., Bakermans-Kranenburg, M.J., Roisman, G.I., Vaughn, B.E., Fearon, R.M.P. and van IJzendoorn, M.H. (2017)</a:t>
            </a:r>
            <a:endParaRPr/>
          </a:p>
          <a:p>
            <a:pPr indent="0" lvl="0" marL="0" marR="0" rtl="0" algn="l">
              <a:spcBef>
                <a:spcPts val="0"/>
              </a:spcBef>
              <a:spcAft>
                <a:spcPts val="0"/>
              </a:spcAft>
              <a:buNone/>
            </a:pPr>
            <a:r>
              <a:rPr b="0" lang="en-US" sz="1425">
                <a:solidFill>
                  <a:srgbClr val="302A36"/>
                </a:solidFill>
                <a:latin typeface="Arial"/>
                <a:ea typeface="Arial"/>
                <a:cs typeface="Arial"/>
                <a:sym typeface="Arial"/>
              </a:rPr>
              <a:t>‘Attachment and temperament in the early life course: a meta-analytic review’, </a:t>
            </a:r>
            <a:r>
              <a:rPr b="0" i="1" lang="en-US" sz="1425">
                <a:solidFill>
                  <a:srgbClr val="302A36"/>
                </a:solidFill>
                <a:latin typeface="Arial"/>
                <a:ea typeface="Arial"/>
                <a:cs typeface="Arial"/>
                <a:sym typeface="Arial"/>
              </a:rPr>
              <a:t>Child Development</a:t>
            </a:r>
            <a:r>
              <a:rPr b="0" lang="en-US" sz="1425">
                <a:solidFill>
                  <a:srgbClr val="302A36"/>
                </a:solidFill>
                <a:latin typeface="Arial"/>
                <a:ea typeface="Arial"/>
                <a:cs typeface="Arial"/>
                <a:sym typeface="Arial"/>
              </a:rPr>
              <a:t>, 88(3), pp. 770–795. doi:</a:t>
            </a:r>
            <a:endParaRPr/>
          </a:p>
          <a:p>
            <a:pPr indent="0" lvl="0" marL="0" marR="0" rtl="0" algn="l">
              <a:spcBef>
                <a:spcPts val="0"/>
              </a:spcBef>
              <a:spcAft>
                <a:spcPts val="0"/>
              </a:spcAft>
              <a:buNone/>
            </a:pPr>
            <a:r>
              <a:rPr b="0" lang="en-US" sz="1425">
                <a:solidFill>
                  <a:srgbClr val="302A36"/>
                </a:solidFill>
                <a:latin typeface="Arial"/>
                <a:ea typeface="Arial"/>
                <a:cs typeface="Arial"/>
                <a:sym typeface="Arial"/>
              </a:rPr>
              <a:t>10.1111/cdev.12677.</a:t>
            </a:r>
            <a:endParaRPr/>
          </a:p>
        </p:txBody>
      </p:sp>
    </p:spTree>
  </p:cSld>
  <p:clrMapOvr>
    <a:masterClrMapping/>
  </p:clrMapOvr>
</p:sld>
</file>

<file path=ppt/theme/theme1.xml><?xml version="1.0" encoding="utf-8"?>
<a:theme xmlns:a="http://schemas.openxmlformats.org/drawingml/2006/main" xmlns:r="http://schemas.openxmlformats.org/officeDocument/2006/relationships"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