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256" r:id="rId2"/>
    <p:sldId id="319" r:id="rId3"/>
    <p:sldId id="320" r:id="rId4"/>
    <p:sldId id="321" r:id="rId5"/>
    <p:sldId id="265" r:id="rId6"/>
    <p:sldId id="296" r:id="rId7"/>
    <p:sldId id="257" r:id="rId8"/>
    <p:sldId id="258" r:id="rId9"/>
    <p:sldId id="292" r:id="rId10"/>
    <p:sldId id="266" r:id="rId11"/>
    <p:sldId id="327" r:id="rId12"/>
    <p:sldId id="326" r:id="rId13"/>
    <p:sldId id="267" r:id="rId14"/>
    <p:sldId id="323" r:id="rId15"/>
    <p:sldId id="324" r:id="rId16"/>
    <p:sldId id="268" r:id="rId17"/>
    <p:sldId id="325" r:id="rId18"/>
    <p:sldId id="269" r:id="rId19"/>
    <p:sldId id="270" r:id="rId20"/>
    <p:sldId id="271" r:id="rId21"/>
    <p:sldId id="312" r:id="rId22"/>
    <p:sldId id="277" r:id="rId23"/>
    <p:sldId id="316" r:id="rId24"/>
    <p:sldId id="290" r:id="rId25"/>
    <p:sldId id="317" r:id="rId26"/>
    <p:sldId id="273" r:id="rId27"/>
    <p:sldId id="274" r:id="rId28"/>
    <p:sldId id="305" r:id="rId29"/>
    <p:sldId id="303" r:id="rId30"/>
    <p:sldId id="275" r:id="rId31"/>
    <p:sldId id="276" r:id="rId32"/>
    <p:sldId id="304" r:id="rId33"/>
    <p:sldId id="308" r:id="rId34"/>
    <p:sldId id="309" r:id="rId35"/>
    <p:sldId id="318" r:id="rId36"/>
    <p:sldId id="329" r:id="rId37"/>
    <p:sldId id="283" r:id="rId38"/>
    <p:sldId id="281" r:id="rId39"/>
    <p:sldId id="278" r:id="rId40"/>
    <p:sldId id="313" r:id="rId41"/>
    <p:sldId id="311" r:id="rId42"/>
    <p:sldId id="284" r:id="rId43"/>
    <p:sldId id="285" r:id="rId44"/>
    <p:sldId id="286" r:id="rId45"/>
    <p:sldId id="287" r:id="rId46"/>
    <p:sldId id="315"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7B8C35-0FF8-4A3D-85C5-61C9A73D40FE}" v="78" dt="2025-10-06T21:01:50.9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54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Kazimierska" userId="8edb7084-dccb-4d8f-9cfb-38098ea1d667" providerId="ADAL" clId="{ED7B8C35-0FF8-4A3D-85C5-61C9A73D40FE}"/>
    <pc:docChg chg="undo custSel modSld">
      <pc:chgData name="Ewa Kazimierska" userId="8edb7084-dccb-4d8f-9cfb-38098ea1d667" providerId="ADAL" clId="{ED7B8C35-0FF8-4A3D-85C5-61C9A73D40FE}" dt="2025-10-06T21:15:00.699" v="102" actId="478"/>
      <pc:docMkLst>
        <pc:docMk/>
      </pc:docMkLst>
      <pc:sldChg chg="delSp mod">
        <pc:chgData name="Ewa Kazimierska" userId="8edb7084-dccb-4d8f-9cfb-38098ea1d667" providerId="ADAL" clId="{ED7B8C35-0FF8-4A3D-85C5-61C9A73D40FE}" dt="2025-10-06T20:39:52.037" v="0" actId="478"/>
        <pc:sldMkLst>
          <pc:docMk/>
          <pc:sldMk cId="0" sldId="256"/>
        </pc:sldMkLst>
        <pc:spChg chg="del">
          <ac:chgData name="Ewa Kazimierska" userId="8edb7084-dccb-4d8f-9cfb-38098ea1d667" providerId="ADAL" clId="{ED7B8C35-0FF8-4A3D-85C5-61C9A73D40FE}" dt="2025-10-06T20:39:52.037" v="0" actId="478"/>
          <ac:spMkLst>
            <pc:docMk/>
            <pc:sldMk cId="0" sldId="256"/>
            <ac:spMk id="5" creationId="{737AC14F-52F2-426F-9BE7-D7D1BD682A22}"/>
          </ac:spMkLst>
        </pc:spChg>
      </pc:sldChg>
      <pc:sldChg chg="modSp">
        <pc:chgData name="Ewa Kazimierska" userId="8edb7084-dccb-4d8f-9cfb-38098ea1d667" providerId="ADAL" clId="{ED7B8C35-0FF8-4A3D-85C5-61C9A73D40FE}" dt="2025-10-06T20:53:07.314" v="5" actId="207"/>
        <pc:sldMkLst>
          <pc:docMk/>
          <pc:sldMk cId="0" sldId="266"/>
        </pc:sldMkLst>
        <pc:spChg chg="mod">
          <ac:chgData name="Ewa Kazimierska" userId="8edb7084-dccb-4d8f-9cfb-38098ea1d667" providerId="ADAL" clId="{ED7B8C35-0FF8-4A3D-85C5-61C9A73D40FE}" dt="2025-10-06T20:53:07.314" v="5" actId="207"/>
          <ac:spMkLst>
            <pc:docMk/>
            <pc:sldMk cId="0" sldId="266"/>
            <ac:spMk id="5123" creationId="{00000000-0000-0000-0000-000000000000}"/>
          </ac:spMkLst>
        </pc:spChg>
      </pc:sldChg>
      <pc:sldChg chg="modSp mod modAnim">
        <pc:chgData name="Ewa Kazimierska" userId="8edb7084-dccb-4d8f-9cfb-38098ea1d667" providerId="ADAL" clId="{ED7B8C35-0FF8-4A3D-85C5-61C9A73D40FE}" dt="2025-10-06T20:58:37.183" v="86" actId="20577"/>
        <pc:sldMkLst>
          <pc:docMk/>
          <pc:sldMk cId="0" sldId="267"/>
        </pc:sldMkLst>
        <pc:spChg chg="mod">
          <ac:chgData name="Ewa Kazimierska" userId="8edb7084-dccb-4d8f-9cfb-38098ea1d667" providerId="ADAL" clId="{ED7B8C35-0FF8-4A3D-85C5-61C9A73D40FE}" dt="2025-10-06T20:58:37.183" v="86" actId="20577"/>
          <ac:spMkLst>
            <pc:docMk/>
            <pc:sldMk cId="0" sldId="267"/>
            <ac:spMk id="7171" creationId="{00000000-0000-0000-0000-000000000000}"/>
          </ac:spMkLst>
        </pc:spChg>
      </pc:sldChg>
      <pc:sldChg chg="modSp">
        <pc:chgData name="Ewa Kazimierska" userId="8edb7084-dccb-4d8f-9cfb-38098ea1d667" providerId="ADAL" clId="{ED7B8C35-0FF8-4A3D-85C5-61C9A73D40FE}" dt="2025-10-06T21:01:50.930" v="93" actId="207"/>
        <pc:sldMkLst>
          <pc:docMk/>
          <pc:sldMk cId="0" sldId="268"/>
        </pc:sldMkLst>
        <pc:spChg chg="mod">
          <ac:chgData name="Ewa Kazimierska" userId="8edb7084-dccb-4d8f-9cfb-38098ea1d667" providerId="ADAL" clId="{ED7B8C35-0FF8-4A3D-85C5-61C9A73D40FE}" dt="2025-10-06T21:01:50.930" v="93" actId="207"/>
          <ac:spMkLst>
            <pc:docMk/>
            <pc:sldMk cId="0" sldId="268"/>
            <ac:spMk id="2" creationId="{00000000-0000-0000-0000-000000000000}"/>
          </ac:spMkLst>
        </pc:spChg>
      </pc:sldChg>
      <pc:sldChg chg="modSp mod">
        <pc:chgData name="Ewa Kazimierska" userId="8edb7084-dccb-4d8f-9cfb-38098ea1d667" providerId="ADAL" clId="{ED7B8C35-0FF8-4A3D-85C5-61C9A73D40FE}" dt="2025-10-06T21:04:24.749" v="101" actId="20577"/>
        <pc:sldMkLst>
          <pc:docMk/>
          <pc:sldMk cId="0" sldId="271"/>
        </pc:sldMkLst>
        <pc:spChg chg="mod">
          <ac:chgData name="Ewa Kazimierska" userId="8edb7084-dccb-4d8f-9cfb-38098ea1d667" providerId="ADAL" clId="{ED7B8C35-0FF8-4A3D-85C5-61C9A73D40FE}" dt="2025-10-06T21:04:24.749" v="101" actId="20577"/>
          <ac:spMkLst>
            <pc:docMk/>
            <pc:sldMk cId="0" sldId="271"/>
            <ac:spMk id="2" creationId="{00000000-0000-0000-0000-000000000000}"/>
          </ac:spMkLst>
        </pc:spChg>
      </pc:sldChg>
      <pc:sldChg chg="modSp mod">
        <pc:chgData name="Ewa Kazimierska" userId="8edb7084-dccb-4d8f-9cfb-38098ea1d667" providerId="ADAL" clId="{ED7B8C35-0FF8-4A3D-85C5-61C9A73D40FE}" dt="2025-10-06T20:51:42.943" v="1" actId="20577"/>
        <pc:sldMkLst>
          <pc:docMk/>
          <pc:sldMk cId="0" sldId="292"/>
        </pc:sldMkLst>
        <pc:spChg chg="mod">
          <ac:chgData name="Ewa Kazimierska" userId="8edb7084-dccb-4d8f-9cfb-38098ea1d667" providerId="ADAL" clId="{ED7B8C35-0FF8-4A3D-85C5-61C9A73D40FE}" dt="2025-10-06T20:51:42.943" v="1" actId="20577"/>
          <ac:spMkLst>
            <pc:docMk/>
            <pc:sldMk cId="0" sldId="292"/>
            <ac:spMk id="2" creationId="{00000000-0000-0000-0000-000000000000}"/>
          </ac:spMkLst>
        </pc:spChg>
      </pc:sldChg>
      <pc:sldChg chg="addSp delSp modSp mod delAnim">
        <pc:chgData name="Ewa Kazimierska" userId="8edb7084-dccb-4d8f-9cfb-38098ea1d667" providerId="ADAL" clId="{ED7B8C35-0FF8-4A3D-85C5-61C9A73D40FE}" dt="2025-10-06T21:15:00.699" v="102" actId="478"/>
        <pc:sldMkLst>
          <pc:docMk/>
          <pc:sldMk cId="2987678630" sldId="312"/>
        </pc:sldMkLst>
        <pc:spChg chg="add mod">
          <ac:chgData name="Ewa Kazimierska" userId="8edb7084-dccb-4d8f-9cfb-38098ea1d667" providerId="ADAL" clId="{ED7B8C35-0FF8-4A3D-85C5-61C9A73D40FE}" dt="2025-10-06T21:15:00.699" v="102" actId="478"/>
          <ac:spMkLst>
            <pc:docMk/>
            <pc:sldMk cId="2987678630" sldId="312"/>
            <ac:spMk id="3" creationId="{142F1860-39BC-4014-832B-940000AF814F}"/>
          </ac:spMkLst>
        </pc:spChg>
        <pc:spChg chg="del">
          <ac:chgData name="Ewa Kazimierska" userId="8edb7084-dccb-4d8f-9cfb-38098ea1d667" providerId="ADAL" clId="{ED7B8C35-0FF8-4A3D-85C5-61C9A73D40FE}" dt="2025-10-06T21:15:00.699" v="102" actId="478"/>
          <ac:spMkLst>
            <pc:docMk/>
            <pc:sldMk cId="2987678630" sldId="312"/>
            <ac:spMk id="70662" creationId="{00000000-0000-0000-0000-000000000000}"/>
          </ac:spMkLst>
        </pc:spChg>
      </pc:sldChg>
      <pc:sldChg chg="modSp mod">
        <pc:chgData name="Ewa Kazimierska" userId="8edb7084-dccb-4d8f-9cfb-38098ea1d667" providerId="ADAL" clId="{ED7B8C35-0FF8-4A3D-85C5-61C9A73D40FE}" dt="2025-10-06T21:01:27.502" v="92" actId="20577"/>
        <pc:sldMkLst>
          <pc:docMk/>
          <pc:sldMk cId="2949581514" sldId="324"/>
        </pc:sldMkLst>
        <pc:spChg chg="mod">
          <ac:chgData name="Ewa Kazimierska" userId="8edb7084-dccb-4d8f-9cfb-38098ea1d667" providerId="ADAL" clId="{ED7B8C35-0FF8-4A3D-85C5-61C9A73D40FE}" dt="2025-10-06T21:01:27.502" v="92" actId="20577"/>
          <ac:spMkLst>
            <pc:docMk/>
            <pc:sldMk cId="2949581514" sldId="324"/>
            <ac:spMk id="7171" creationId="{00000000-0000-0000-0000-000000000000}"/>
          </ac:spMkLst>
        </pc:spChg>
      </pc:sldChg>
      <pc:sldChg chg="modSp">
        <pc:chgData name="Ewa Kazimierska" userId="8edb7084-dccb-4d8f-9cfb-38098ea1d667" providerId="ADAL" clId="{ED7B8C35-0FF8-4A3D-85C5-61C9A73D40FE}" dt="2025-10-06T20:55:13.785" v="46" actId="20577"/>
        <pc:sldMkLst>
          <pc:docMk/>
          <pc:sldMk cId="1373819695" sldId="326"/>
        </pc:sldMkLst>
        <pc:spChg chg="mod">
          <ac:chgData name="Ewa Kazimierska" userId="8edb7084-dccb-4d8f-9cfb-38098ea1d667" providerId="ADAL" clId="{ED7B8C35-0FF8-4A3D-85C5-61C9A73D40FE}" dt="2025-10-06T20:55:13.785" v="46" actId="20577"/>
          <ac:spMkLst>
            <pc:docMk/>
            <pc:sldMk cId="1373819695" sldId="326"/>
            <ac:spMk id="5123" creationId="{00000000-0000-0000-0000-000000000000}"/>
          </ac:spMkLst>
        </pc:spChg>
      </pc:sldChg>
      <pc:sldChg chg="modSp">
        <pc:chgData name="Ewa Kazimierska" userId="8edb7084-dccb-4d8f-9cfb-38098ea1d667" providerId="ADAL" clId="{ED7B8C35-0FF8-4A3D-85C5-61C9A73D40FE}" dt="2025-10-06T20:54:26.586" v="26" actId="113"/>
        <pc:sldMkLst>
          <pc:docMk/>
          <pc:sldMk cId="3189861156" sldId="327"/>
        </pc:sldMkLst>
        <pc:spChg chg="mod">
          <ac:chgData name="Ewa Kazimierska" userId="8edb7084-dccb-4d8f-9cfb-38098ea1d667" providerId="ADAL" clId="{ED7B8C35-0FF8-4A3D-85C5-61C9A73D40FE}" dt="2025-10-06T20:54:26.586" v="26" actId="113"/>
          <ac:spMkLst>
            <pc:docMk/>
            <pc:sldMk cId="3189861156" sldId="327"/>
            <ac:spMk id="512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6BDB37-938F-41A0-A9C2-C9ABD97F0F34}" type="datetimeFigureOut">
              <a:rPr lang="en-GB" smtClean="0"/>
              <a:pPr/>
              <a:t>06/10/2025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467618-18BD-481B-BE96-C687ECB4E50A}" type="slidenum">
              <a:rPr lang="en-GB" smtClean="0"/>
              <a:pPr/>
              <a:t>‹#›</a:t>
            </a:fld>
            <a:endParaRPr lang="en-GB"/>
          </a:p>
        </p:txBody>
      </p:sp>
    </p:spTree>
    <p:extLst>
      <p:ext uri="{BB962C8B-B14F-4D97-AF65-F5344CB8AC3E}">
        <p14:creationId xmlns:p14="http://schemas.microsoft.com/office/powerpoint/2010/main" val="913251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a:noFill/>
          <a:ln/>
        </p:spPr>
        <p:txBody>
          <a:bodyPr/>
          <a:lstStyle/>
          <a:p>
            <a:pPr eaLnBrk="1" hangingPunct="1"/>
            <a:r>
              <a:rPr lang="en-GB" dirty="0"/>
              <a:t>You’re going to need good research skills to deal with all sorts of questions and assignments</a:t>
            </a:r>
          </a:p>
          <a:p>
            <a:pPr eaLnBrk="1" hangingPunct="1"/>
            <a:endParaRPr lang="en-GB" dirty="0"/>
          </a:p>
          <a:p>
            <a:pPr eaLnBrk="1" hangingPunct="1"/>
            <a:r>
              <a:rPr lang="en-GB" dirty="0"/>
              <a:t>But what is Research</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p:spPr>
        <p:txBody>
          <a:bodyPr/>
          <a:lstStyle/>
          <a:p>
            <a:pPr eaLnBrk="1" hangingPunct="1"/>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p:spPr>
        <p:txBody>
          <a:bodyPr/>
          <a:lstStyle/>
          <a:p>
            <a:pPr eaLnBrk="1" hangingPunct="1"/>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p:spPr>
        <p:txBody>
          <a:bodyPr/>
          <a:lstStyle/>
          <a:p>
            <a:pPr eaLnBrk="1" hangingPunct="1"/>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p:spPr>
        <p:txBody>
          <a:bodyPr/>
          <a:lstStyle/>
          <a:p>
            <a:endParaRPr lang="en-US" dirty="0"/>
          </a:p>
        </p:txBody>
      </p:sp>
      <p:sp>
        <p:nvSpPr>
          <p:cNvPr id="22532" name="Slide Number Placeholder 3"/>
          <p:cNvSpPr>
            <a:spLocks noGrp="1"/>
          </p:cNvSpPr>
          <p:nvPr>
            <p:ph type="sldNum" sz="quarter" idx="5"/>
          </p:nvPr>
        </p:nvSpPr>
        <p:spPr>
          <a:noFill/>
        </p:spPr>
        <p:txBody>
          <a:bodyPr/>
          <a:lstStyle/>
          <a:p>
            <a:fld id="{666152DE-97C8-4BEA-B322-BCF50C6DFE6B}" type="slidenum">
              <a:rPr lang="en-GB" smtClean="0"/>
              <a:pPr/>
              <a:t>13</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p:spPr>
        <p:txBody>
          <a:bodyPr/>
          <a:lstStyle/>
          <a:p>
            <a:endParaRPr lang="en-US" dirty="0"/>
          </a:p>
        </p:txBody>
      </p:sp>
      <p:sp>
        <p:nvSpPr>
          <p:cNvPr id="22532" name="Slide Number Placeholder 3"/>
          <p:cNvSpPr>
            <a:spLocks noGrp="1"/>
          </p:cNvSpPr>
          <p:nvPr>
            <p:ph type="sldNum" sz="quarter" idx="5"/>
          </p:nvPr>
        </p:nvSpPr>
        <p:spPr>
          <a:noFill/>
        </p:spPr>
        <p:txBody>
          <a:bodyPr/>
          <a:lstStyle/>
          <a:p>
            <a:fld id="{666152DE-97C8-4BEA-B322-BCF50C6DFE6B}" type="slidenum">
              <a:rPr lang="en-GB" smtClean="0"/>
              <a:pPr/>
              <a:t>14</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p:spPr>
        <p:txBody>
          <a:bodyPr/>
          <a:lstStyle/>
          <a:p>
            <a:endParaRPr lang="en-US" dirty="0"/>
          </a:p>
        </p:txBody>
      </p:sp>
      <p:sp>
        <p:nvSpPr>
          <p:cNvPr id="22532" name="Slide Number Placeholder 3"/>
          <p:cNvSpPr>
            <a:spLocks noGrp="1"/>
          </p:cNvSpPr>
          <p:nvPr>
            <p:ph type="sldNum" sz="quarter" idx="5"/>
          </p:nvPr>
        </p:nvSpPr>
        <p:spPr>
          <a:noFill/>
        </p:spPr>
        <p:txBody>
          <a:bodyPr/>
          <a:lstStyle/>
          <a:p>
            <a:fld id="{666152DE-97C8-4BEA-B322-BCF50C6DFE6B}" type="slidenum">
              <a:rPr lang="en-GB" smtClean="0"/>
              <a:pPr/>
              <a:t>15</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p:spPr>
        <p:txBody>
          <a:bodyPr/>
          <a:lstStyle/>
          <a:p>
            <a:pPr eaLnBrk="1" hangingPunct="1">
              <a:lnSpc>
                <a:spcPct val="80000"/>
              </a:lnSpc>
            </a:pPr>
            <a:endParaRPr lang="en-GB" sz="800"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DFD6C39-0BED-4FD0-AA59-BFE0E330F776}" type="datetimeFigureOut">
              <a:rPr lang="en-GB" smtClean="0"/>
              <a:pPr/>
              <a:t>06/10/2025</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50F059A-83BA-480F-A085-A9D67750517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FD6C39-0BED-4FD0-AA59-BFE0E330F776}" type="datetimeFigureOut">
              <a:rPr lang="en-GB" smtClean="0"/>
              <a:pPr/>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F059A-83BA-480F-A085-A9D677505177}"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DFD6C39-0BED-4FD0-AA59-BFE0E330F776}" type="datetimeFigureOut">
              <a:rPr lang="en-GB" smtClean="0"/>
              <a:pPr/>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F059A-83BA-480F-A085-A9D677505177}"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DFD6C39-0BED-4FD0-AA59-BFE0E330F776}" type="datetimeFigureOut">
              <a:rPr lang="en-GB" smtClean="0"/>
              <a:pPr/>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0F059A-83BA-480F-A085-A9D677505177}"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DFD6C39-0BED-4FD0-AA59-BFE0E330F776}" type="datetimeFigureOut">
              <a:rPr lang="en-GB" smtClean="0"/>
              <a:pPr/>
              <a:t>06/10/2025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0F059A-83BA-480F-A085-A9D67750517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DFD6C39-0BED-4FD0-AA59-BFE0E330F776}" type="datetimeFigureOut">
              <a:rPr lang="en-GB" smtClean="0"/>
              <a:pPr/>
              <a:t>06/10/2025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0F059A-83BA-480F-A085-A9D677505177}"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FD6C39-0BED-4FD0-AA59-BFE0E330F776}" type="datetimeFigureOut">
              <a:rPr lang="en-GB" smtClean="0"/>
              <a:pPr/>
              <a:t>06/10/2025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0F059A-83BA-480F-A085-A9D67750517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8DFD6C39-0BED-4FD0-AA59-BFE0E330F776}" type="datetimeFigureOut">
              <a:rPr lang="en-GB" smtClean="0"/>
              <a:pPr/>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0F059A-83BA-480F-A085-A9D67750517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DFD6C39-0BED-4FD0-AA59-BFE0E330F776}" type="datetimeFigureOut">
              <a:rPr lang="en-GB" smtClean="0"/>
              <a:pPr/>
              <a:t>06/10/2025</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50F059A-83BA-480F-A085-A9D677505177}"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FD6C39-0BED-4FD0-AA59-BFE0E330F776}" type="datetimeFigureOut">
              <a:rPr lang="en-GB" smtClean="0"/>
              <a:pPr/>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F059A-83BA-480F-A085-A9D67750517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FD6C39-0BED-4FD0-AA59-BFE0E330F776}" type="datetimeFigureOut">
              <a:rPr lang="en-GB" smtClean="0"/>
              <a:pPr/>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F059A-83BA-480F-A085-A9D67750517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DFD6C39-0BED-4FD0-AA59-BFE0E330F776}" type="datetimeFigureOut">
              <a:rPr lang="en-GB" smtClean="0"/>
              <a:pPr/>
              <a:t>06/10/2025</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50F059A-83BA-480F-A085-A9D67750517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uwtsd.ac.uk/library/"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cholar.google.co.uk/" TargetMode="External"/><Relationship Id="rId4" Type="http://schemas.openxmlformats.org/officeDocument/2006/relationships/hyperlink" Target="http://books.google.com/"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view.officeapps.live.com/op/view.aspx?src=https%3A%2F%2Fwww.uwtsd.ac.uk%2Fmedia%2Fuwtsd-website%2Fcontent-assets%2Fdocuments%2Facademic-office%2Faqh-appendices%2Fsc%2FSC06-Academic-Misconduct-Penalties-09-2020.docx&amp;wdOrigin=BROWSELINK" TargetMode="External"/><Relationship Id="rId2" Type="http://schemas.openxmlformats.org/officeDocument/2006/relationships/hyperlink" Target="https://www.uwtsd.ac.uk/media/uwtsd-website/content-assets/documents/academic-office/misc-forms/Academic_Misconduct_Policy_2021-22.pdf"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uwtsd.ac.uk/library/infoskills/referencing-handbooks/"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4544" y="2276872"/>
            <a:ext cx="4176464" cy="1080120"/>
          </a:xfrm>
        </p:spPr>
        <p:txBody>
          <a:bodyPr>
            <a:normAutofit fontScale="90000"/>
          </a:bodyPr>
          <a:lstStyle/>
          <a:p>
            <a:pPr algn="ctr"/>
            <a:r>
              <a:rPr lang="en-GB" dirty="0"/>
              <a:t>Research </a:t>
            </a:r>
            <a:br>
              <a:rPr lang="en-GB" dirty="0"/>
            </a:br>
            <a:r>
              <a:rPr lang="en-GB" dirty="0"/>
              <a:t>&amp; </a:t>
            </a:r>
            <a:br>
              <a:rPr lang="en-GB" dirty="0"/>
            </a:br>
            <a:r>
              <a:rPr lang="en-GB" dirty="0"/>
              <a:t>Referencing</a:t>
            </a:r>
          </a:p>
        </p:txBody>
      </p:sp>
      <p:sp>
        <p:nvSpPr>
          <p:cNvPr id="4" name="TextBox 3">
            <a:extLst>
              <a:ext uri="{FF2B5EF4-FFF2-40B4-BE49-F238E27FC236}">
                <a16:creationId xmlns:a16="http://schemas.microsoft.com/office/drawing/2014/main" id="{C0B33BA7-0360-420D-94C3-DF6378FAB37C}"/>
              </a:ext>
            </a:extLst>
          </p:cNvPr>
          <p:cNvSpPr txBox="1"/>
          <p:nvPr/>
        </p:nvSpPr>
        <p:spPr>
          <a:xfrm>
            <a:off x="179512" y="5477770"/>
            <a:ext cx="3714776" cy="369332"/>
          </a:xfrm>
          <a:prstGeom prst="rect">
            <a:avLst/>
          </a:prstGeom>
          <a:noFill/>
        </p:spPr>
        <p:txBody>
          <a:bodyPr wrap="square" rtlCol="0">
            <a:spAutoFit/>
          </a:bodyPr>
          <a:lstStyle/>
          <a:p>
            <a:r>
              <a:rPr lang="en-GB" b="1" dirty="0" err="1">
                <a:solidFill>
                  <a:schemeClr val="tx1">
                    <a:lumMod val="75000"/>
                    <a:lumOff val="25000"/>
                  </a:schemeClr>
                </a:solidFill>
              </a:rPr>
              <a:t>Dr.</a:t>
            </a:r>
            <a:r>
              <a:rPr lang="en-GB" b="1" dirty="0">
                <a:solidFill>
                  <a:schemeClr val="tx1">
                    <a:lumMod val="75000"/>
                    <a:lumOff val="25000"/>
                  </a:schemeClr>
                </a:solidFill>
              </a:rPr>
              <a:t> Ewa Kazimierska</a:t>
            </a:r>
          </a:p>
        </p:txBody>
      </p:sp>
      <p:pic>
        <p:nvPicPr>
          <p:cNvPr id="2050" name="Picture 2" descr="Ministry of Defence's Science and Technology portfolio - GOV.UK">
            <a:extLst>
              <a:ext uri="{FF2B5EF4-FFF2-40B4-BE49-F238E27FC236}">
                <a16:creationId xmlns:a16="http://schemas.microsoft.com/office/drawing/2014/main" id="{262A656C-ACB9-4070-BCE1-30ED9B4C18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620688"/>
            <a:ext cx="5400092" cy="36000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5364088" cy="908720"/>
          </a:xfrm>
        </p:spPr>
        <p:txBody>
          <a:bodyPr>
            <a:normAutofit/>
          </a:bodyPr>
          <a:lstStyle/>
          <a:p>
            <a:pPr algn="ctr"/>
            <a:r>
              <a:rPr lang="en-GB" dirty="0"/>
              <a:t>What is Research?</a:t>
            </a:r>
          </a:p>
        </p:txBody>
      </p:sp>
      <p:sp>
        <p:nvSpPr>
          <p:cNvPr id="4" name="TextBox 3"/>
          <p:cNvSpPr txBox="1"/>
          <p:nvPr/>
        </p:nvSpPr>
        <p:spPr>
          <a:xfrm>
            <a:off x="5508104" y="980727"/>
            <a:ext cx="3528392" cy="3416320"/>
          </a:xfrm>
          <a:prstGeom prst="rect">
            <a:avLst/>
          </a:prstGeom>
          <a:noFill/>
        </p:spPr>
        <p:txBody>
          <a:bodyPr wrap="square" rtlCol="0">
            <a:spAutoFit/>
          </a:bodyPr>
          <a:lstStyle/>
          <a:p>
            <a:r>
              <a:rPr lang="en-GB" sz="2400" dirty="0"/>
              <a:t>Research is typically YOU, finding out additional information (i.e. on top of anything provided in lecture notes) on a specified topic area, and reporting your findings.</a:t>
            </a:r>
          </a:p>
        </p:txBody>
      </p:sp>
      <p:pic>
        <p:nvPicPr>
          <p:cNvPr id="1028" name="Picture 4" descr="How to write perspective pieces, commentaries, and opinion articles for  journal publication | Editage Insights">
            <a:extLst>
              <a:ext uri="{FF2B5EF4-FFF2-40B4-BE49-F238E27FC236}">
                <a16:creationId xmlns:a16="http://schemas.microsoft.com/office/drawing/2014/main" id="{AAC15DB2-56C7-4677-8EEC-657C4B5FD81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915" r="10111"/>
          <a:stretch/>
        </p:blipFill>
        <p:spPr bwMode="auto">
          <a:xfrm>
            <a:off x="179206" y="1088687"/>
            <a:ext cx="5184576"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76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116632"/>
            <a:ext cx="6779096" cy="922114"/>
          </a:xfrm>
        </p:spPr>
        <p:txBody>
          <a:bodyPr>
            <a:normAutofit/>
          </a:bodyPr>
          <a:lstStyle/>
          <a:p>
            <a:pPr algn="ctr"/>
            <a:r>
              <a:rPr lang="en-GB" dirty="0"/>
              <a:t>Why do we need to do it?</a:t>
            </a:r>
          </a:p>
        </p:txBody>
      </p:sp>
      <p:sp>
        <p:nvSpPr>
          <p:cNvPr id="4" name="TextBox 3"/>
          <p:cNvSpPr txBox="1"/>
          <p:nvPr/>
        </p:nvSpPr>
        <p:spPr>
          <a:xfrm>
            <a:off x="683568" y="1166842"/>
            <a:ext cx="7560840" cy="4524315"/>
          </a:xfrm>
          <a:prstGeom prst="rect">
            <a:avLst/>
          </a:prstGeom>
          <a:noFill/>
        </p:spPr>
        <p:txBody>
          <a:bodyPr wrap="square" rtlCol="0">
            <a:spAutoFit/>
          </a:bodyPr>
          <a:lstStyle/>
          <a:p>
            <a:r>
              <a:rPr lang="en-GB" sz="2400" dirty="0"/>
              <a:t>Because the majority of modules you study, will have a significant amount of marks allocated to you doing this research work.</a:t>
            </a:r>
          </a:p>
          <a:p>
            <a:endParaRPr lang="en-GB" sz="2400" dirty="0"/>
          </a:p>
          <a:p>
            <a:r>
              <a:rPr lang="en-GB" sz="2400" dirty="0"/>
              <a:t>Your understanding of the wider topic area is a requirement for a degree and this is demonstrated by your research.</a:t>
            </a:r>
          </a:p>
          <a:p>
            <a:endParaRPr lang="en-GB" sz="2400" dirty="0"/>
          </a:p>
          <a:p>
            <a:r>
              <a:rPr lang="en-GB" sz="2400" dirty="0"/>
              <a:t>You need to back up what you have said with empirical evidence to support.</a:t>
            </a:r>
          </a:p>
          <a:p>
            <a:endParaRPr lang="en-GB" sz="2400" dirty="0"/>
          </a:p>
          <a:p>
            <a:endParaRPr lang="en-GB" sz="2400" dirty="0"/>
          </a:p>
        </p:txBody>
      </p:sp>
    </p:spTree>
    <p:extLst>
      <p:ext uri="{BB962C8B-B14F-4D97-AF65-F5344CB8AC3E}">
        <p14:creationId xmlns:p14="http://schemas.microsoft.com/office/powerpoint/2010/main" val="147112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1211" y="5315"/>
            <a:ext cx="8229600" cy="994122"/>
          </a:xfrm>
        </p:spPr>
        <p:txBody>
          <a:bodyPr>
            <a:normAutofit/>
          </a:bodyPr>
          <a:lstStyle/>
          <a:p>
            <a:pPr algn="ctr"/>
            <a:r>
              <a:rPr lang="en-GB" dirty="0"/>
              <a:t>1</a:t>
            </a:r>
            <a:r>
              <a:rPr lang="en-GB" baseline="30000" dirty="0"/>
              <a:t>st</a:t>
            </a:r>
            <a:r>
              <a:rPr lang="en-GB" dirty="0"/>
              <a:t> of the 5 assessment areas:</a:t>
            </a:r>
          </a:p>
        </p:txBody>
      </p:sp>
      <p:sp>
        <p:nvSpPr>
          <p:cNvPr id="4" name="TextBox 3"/>
          <p:cNvSpPr txBox="1"/>
          <p:nvPr/>
        </p:nvSpPr>
        <p:spPr>
          <a:xfrm>
            <a:off x="611560" y="982176"/>
            <a:ext cx="7704856" cy="4893647"/>
          </a:xfrm>
          <a:prstGeom prst="rect">
            <a:avLst/>
          </a:prstGeom>
          <a:noFill/>
        </p:spPr>
        <p:txBody>
          <a:bodyPr wrap="square" rtlCol="0">
            <a:spAutoFit/>
          </a:bodyPr>
          <a:lstStyle/>
          <a:p>
            <a:pPr lvl="0"/>
            <a:r>
              <a:rPr lang="en-GB" sz="2400" b="1" dirty="0"/>
              <a:t>1. Engagement with Literature Skills</a:t>
            </a:r>
            <a:endParaRPr lang="en-GB" sz="2400" dirty="0"/>
          </a:p>
          <a:p>
            <a:r>
              <a:rPr lang="en-GB" sz="2400" dirty="0"/>
              <a:t>“Your work must be informed and supported by scholarly material that is </a:t>
            </a:r>
            <a:r>
              <a:rPr lang="en-GB" sz="2400" i="1" dirty="0"/>
              <a:t>relevant</a:t>
            </a:r>
            <a:r>
              <a:rPr lang="en-GB" sz="2400" dirty="0"/>
              <a:t> to and </a:t>
            </a:r>
            <a:r>
              <a:rPr lang="en-GB" sz="2400" i="1" dirty="0"/>
              <a:t>focused</a:t>
            </a:r>
            <a:r>
              <a:rPr lang="en-GB" sz="2400" dirty="0"/>
              <a:t> on the task(s) set.    You should provide evidence that you have accessed an appropriate </a:t>
            </a:r>
            <a:r>
              <a:rPr lang="en-GB" sz="2400" i="1" dirty="0"/>
              <a:t>range</a:t>
            </a:r>
            <a:r>
              <a:rPr lang="en-GB" sz="2400" dirty="0"/>
              <a:t> of sources, which may be …… You must provide </a:t>
            </a:r>
            <a:r>
              <a:rPr lang="en-GB" sz="2400" i="1" dirty="0"/>
              <a:t>evidence</a:t>
            </a:r>
            <a:r>
              <a:rPr lang="en-GB" sz="2400" dirty="0"/>
              <a:t> of your research/own reading throughout your work, using a suitable referencing system, including in-text citations in the main body of your work and a reference list at the end of your work. “</a:t>
            </a:r>
          </a:p>
          <a:p>
            <a:br>
              <a:rPr lang="en-GB" sz="2400" dirty="0"/>
            </a:br>
            <a:r>
              <a:rPr lang="en-GB" sz="2400" dirty="0"/>
              <a:t>Typically worth 10-40% of the total marks</a:t>
            </a:r>
          </a:p>
        </p:txBody>
      </p:sp>
    </p:spTree>
    <p:extLst>
      <p:ext uri="{BB962C8B-B14F-4D97-AF65-F5344CB8AC3E}">
        <p14:creationId xmlns:p14="http://schemas.microsoft.com/office/powerpoint/2010/main" val="1570123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idx="1"/>
          </p:nvPr>
        </p:nvSpPr>
        <p:spPr>
          <a:xfrm>
            <a:off x="0" y="1481328"/>
            <a:ext cx="9144000" cy="4525963"/>
          </a:xfrm>
        </p:spPr>
        <p:txBody>
          <a:bodyPr>
            <a:normAutofit lnSpcReduction="10000"/>
          </a:bodyPr>
          <a:lstStyle/>
          <a:p>
            <a:pPr eaLnBrk="1" hangingPunct="1"/>
            <a:r>
              <a:rPr lang="en-GB" dirty="0"/>
              <a:t>Research is </a:t>
            </a:r>
            <a:r>
              <a:rPr lang="en-GB" b="1" dirty="0"/>
              <a:t>careful investigation </a:t>
            </a:r>
            <a:r>
              <a:rPr lang="en-GB" dirty="0"/>
              <a:t>into a subject area  with the aim of </a:t>
            </a:r>
            <a:r>
              <a:rPr lang="en-GB" b="1" dirty="0"/>
              <a:t>discovering</a:t>
            </a:r>
            <a:r>
              <a:rPr lang="en-GB" dirty="0"/>
              <a:t> </a:t>
            </a:r>
            <a:r>
              <a:rPr lang="en-GB" b="1" dirty="0"/>
              <a:t>new</a:t>
            </a:r>
            <a:r>
              <a:rPr lang="en-GB" dirty="0"/>
              <a:t> </a:t>
            </a:r>
            <a:r>
              <a:rPr lang="en-GB" b="1" dirty="0"/>
              <a:t>information</a:t>
            </a:r>
            <a:r>
              <a:rPr lang="en-GB" dirty="0"/>
              <a:t> or knowledge.</a:t>
            </a:r>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endParaRPr lang="en-GB" sz="1600" dirty="0"/>
          </a:p>
          <a:p>
            <a:pPr eaLnBrk="1" hangingPunct="1">
              <a:buFont typeface="Wingdings" pitchFamily="2" charset="2"/>
              <a:buNone/>
            </a:pPr>
            <a:r>
              <a:rPr lang="en-GB" sz="1600" dirty="0"/>
              <a:t>Chambers Dictionary 2009</a:t>
            </a:r>
          </a:p>
        </p:txBody>
      </p:sp>
      <p:sp>
        <p:nvSpPr>
          <p:cNvPr id="4098" name="Rectangle 2"/>
          <p:cNvSpPr>
            <a:spLocks noGrp="1" noChangeArrowheads="1"/>
          </p:cNvSpPr>
          <p:nvPr>
            <p:ph type="title"/>
          </p:nvPr>
        </p:nvSpPr>
        <p:spPr/>
        <p:txBody>
          <a:bodyPr/>
          <a:lstStyle/>
          <a:p>
            <a:pPr eaLnBrk="1" hangingPunct="1"/>
            <a:r>
              <a:rPr lang="en-GB" dirty="0"/>
              <a:t>Research?</a:t>
            </a:r>
          </a:p>
        </p:txBody>
      </p:sp>
      <p:pic>
        <p:nvPicPr>
          <p:cNvPr id="39939" name="Picture 3" descr="C:\Users\James Williams\AppData\Local\Microsoft\Windows\Temporary Internet Files\Content.IE5\Y6MBLLXU\MP910216359[1].png"/>
          <p:cNvPicPr>
            <a:picLocks noChangeAspect="1" noChangeArrowheads="1"/>
          </p:cNvPicPr>
          <p:nvPr/>
        </p:nvPicPr>
        <p:blipFill>
          <a:blip r:embed="rId3" cstate="print"/>
          <a:srcRect/>
          <a:stretch>
            <a:fillRect/>
          </a:stretch>
        </p:blipFill>
        <p:spPr bwMode="auto">
          <a:xfrm>
            <a:off x="3275856" y="2492896"/>
            <a:ext cx="4362450" cy="38004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196752"/>
            <a:ext cx="8229600" cy="4525963"/>
          </a:xfrm>
        </p:spPr>
        <p:txBody>
          <a:bodyPr/>
          <a:lstStyle/>
          <a:p>
            <a:r>
              <a:rPr lang="en-GB" dirty="0"/>
              <a:t>With every new generation; humanity evolves.</a:t>
            </a:r>
          </a:p>
          <a:p>
            <a:r>
              <a:rPr lang="en-GB" dirty="0"/>
              <a:t>The ‘</a:t>
            </a:r>
            <a:r>
              <a:rPr lang="en-GB" b="1" dirty="0"/>
              <a:t>Open-minded</a:t>
            </a:r>
            <a:r>
              <a:rPr lang="en-GB" dirty="0"/>
              <a:t>’ student discovers new ways of doing things, new findings and takes the human race forward.</a:t>
            </a:r>
          </a:p>
          <a:p>
            <a:endParaRPr lang="en-GB" dirty="0"/>
          </a:p>
          <a:p>
            <a:endParaRPr lang="en-GB" dirty="0"/>
          </a:p>
        </p:txBody>
      </p:sp>
      <p:sp>
        <p:nvSpPr>
          <p:cNvPr id="3" name="Title 2"/>
          <p:cNvSpPr>
            <a:spLocks noGrp="1"/>
          </p:cNvSpPr>
          <p:nvPr>
            <p:ph type="title"/>
          </p:nvPr>
        </p:nvSpPr>
        <p:spPr>
          <a:xfrm>
            <a:off x="374848" y="116632"/>
            <a:ext cx="8229600" cy="1143000"/>
          </a:xfrm>
        </p:spPr>
        <p:txBody>
          <a:bodyPr/>
          <a:lstStyle/>
          <a:p>
            <a:r>
              <a:rPr lang="en-GB" dirty="0"/>
              <a:t>Research &amp; Development</a:t>
            </a:r>
          </a:p>
        </p:txBody>
      </p:sp>
      <p:pic>
        <p:nvPicPr>
          <p:cNvPr id="4" name="Picture 8" descr="C:\Users\James Williams\AppData\Local\Microsoft\Windows\Temporary Internet Files\Content.IE5\YQAWTMTI\MP900387779[1].jpg"/>
          <p:cNvPicPr>
            <a:picLocks noChangeAspect="1" noChangeArrowheads="1"/>
          </p:cNvPicPr>
          <p:nvPr/>
        </p:nvPicPr>
        <p:blipFill>
          <a:blip r:embed="rId2" cstate="print"/>
          <a:srcRect/>
          <a:stretch>
            <a:fillRect/>
          </a:stretch>
        </p:blipFill>
        <p:spPr bwMode="auto">
          <a:xfrm>
            <a:off x="4860032" y="3052160"/>
            <a:ext cx="3657600" cy="260908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08720"/>
            <a:ext cx="9144000" cy="5256584"/>
          </a:xfrm>
        </p:spPr>
        <p:txBody>
          <a:bodyPr>
            <a:normAutofit/>
          </a:bodyPr>
          <a:lstStyle/>
          <a:p>
            <a:r>
              <a:rPr lang="en-GB" b="1" dirty="0"/>
              <a:t>Research</a:t>
            </a:r>
            <a:r>
              <a:rPr lang="en-GB" dirty="0"/>
              <a:t> is </a:t>
            </a:r>
            <a:r>
              <a:rPr lang="en-GB" b="1" dirty="0"/>
              <a:t>investigatory work </a:t>
            </a:r>
            <a:r>
              <a:rPr lang="en-GB" dirty="0"/>
              <a:t>undertaken systematically to </a:t>
            </a:r>
            <a:r>
              <a:rPr lang="en-GB" b="1" dirty="0"/>
              <a:t>increase the stock of human knowledge</a:t>
            </a:r>
            <a:r>
              <a:rPr lang="en-GB" dirty="0"/>
              <a:t>.</a:t>
            </a:r>
          </a:p>
          <a:p>
            <a:r>
              <a:rPr lang="en-GB" dirty="0"/>
              <a:t>Including knowledge of humanity, culture, society/economy and science.</a:t>
            </a:r>
          </a:p>
          <a:p>
            <a:r>
              <a:rPr lang="en-GB" dirty="0"/>
              <a:t>This knowledge can also be used to create </a:t>
            </a:r>
            <a:r>
              <a:rPr lang="en-GB" b="1" dirty="0"/>
              <a:t>new innovations </a:t>
            </a:r>
            <a:r>
              <a:rPr lang="en-GB" dirty="0"/>
              <a:t>and </a:t>
            </a:r>
            <a:r>
              <a:rPr lang="en-GB" b="1" dirty="0"/>
              <a:t>practical applications</a:t>
            </a:r>
            <a:r>
              <a:rPr lang="en-GB" dirty="0"/>
              <a:t>.</a:t>
            </a:r>
          </a:p>
          <a:p>
            <a:r>
              <a:rPr lang="en-GB" dirty="0"/>
              <a:t>It can be used to establish or confirm facts, solve new or existing problems, </a:t>
            </a:r>
            <a:r>
              <a:rPr lang="en-GB" b="1" dirty="0"/>
              <a:t>develop new theories</a:t>
            </a:r>
            <a:r>
              <a:rPr lang="en-GB" dirty="0"/>
              <a:t>. </a:t>
            </a:r>
          </a:p>
          <a:p>
            <a:r>
              <a:rPr lang="en-GB" dirty="0"/>
              <a:t>A research project may also replicate and test the validity of previous experiments. </a:t>
            </a:r>
          </a:p>
          <a:p>
            <a:endParaRPr lang="en-GB" b="1" dirty="0"/>
          </a:p>
          <a:p>
            <a:endParaRPr lang="en-GB" dirty="0"/>
          </a:p>
        </p:txBody>
      </p:sp>
      <p:sp>
        <p:nvSpPr>
          <p:cNvPr id="3" name="Title 2"/>
          <p:cNvSpPr>
            <a:spLocks noGrp="1"/>
          </p:cNvSpPr>
          <p:nvPr>
            <p:ph type="title"/>
          </p:nvPr>
        </p:nvSpPr>
        <p:spPr>
          <a:xfrm>
            <a:off x="323528" y="188640"/>
            <a:ext cx="8229600" cy="706090"/>
          </a:xfrm>
        </p:spPr>
        <p:txBody>
          <a:bodyPr>
            <a:normAutofit fontScale="90000"/>
          </a:bodyPr>
          <a:lstStyle/>
          <a:p>
            <a:r>
              <a:rPr lang="en-GB" dirty="0"/>
              <a:t>Research</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481328"/>
            <a:ext cx="9144000" cy="4525963"/>
          </a:xfrm>
        </p:spPr>
        <p:txBody>
          <a:bodyPr>
            <a:normAutofit/>
          </a:bodyPr>
          <a:lstStyle/>
          <a:p>
            <a:r>
              <a:rPr lang="en-GB" b="1" dirty="0"/>
              <a:t>“Research is a process </a:t>
            </a:r>
            <a:r>
              <a:rPr lang="en-GB" dirty="0"/>
              <a:t>of steps used to collect and analyze information </a:t>
            </a:r>
            <a:r>
              <a:rPr lang="en-GB" b="1" dirty="0"/>
              <a:t>to increase our understanding </a:t>
            </a:r>
            <a:r>
              <a:rPr lang="en-GB" dirty="0"/>
              <a:t>of a topic or issue".</a:t>
            </a:r>
          </a:p>
          <a:p>
            <a:pPr>
              <a:buNone/>
            </a:pPr>
            <a:endParaRPr lang="en-GB" dirty="0"/>
          </a:p>
          <a:p>
            <a:r>
              <a:rPr lang="en-GB" dirty="0"/>
              <a:t>It often consists of three steps: </a:t>
            </a:r>
          </a:p>
          <a:p>
            <a:pPr marL="624078" indent="-514350">
              <a:buFont typeface="+mj-lt"/>
              <a:buAutoNum type="arabicPeriod"/>
            </a:pPr>
            <a:r>
              <a:rPr lang="en-GB" b="1" dirty="0"/>
              <a:t>Pose a question</a:t>
            </a:r>
          </a:p>
          <a:p>
            <a:pPr marL="624078" indent="-514350">
              <a:buFont typeface="+mj-lt"/>
              <a:buAutoNum type="arabicPeriod"/>
            </a:pPr>
            <a:r>
              <a:rPr lang="en-GB" b="1" dirty="0"/>
              <a:t>Collect data to answer the question, and</a:t>
            </a:r>
          </a:p>
          <a:p>
            <a:pPr marL="624078" indent="-514350">
              <a:buFont typeface="+mj-lt"/>
              <a:buAutoNum type="arabicPeriod"/>
            </a:pPr>
            <a:r>
              <a:rPr lang="en-GB" b="1" dirty="0"/>
              <a:t>Present an answer to the question</a:t>
            </a:r>
            <a:r>
              <a:rPr lang="en-GB" dirty="0"/>
              <a:t>.</a:t>
            </a:r>
          </a:p>
        </p:txBody>
      </p:sp>
      <p:sp>
        <p:nvSpPr>
          <p:cNvPr id="3" name="Title 2"/>
          <p:cNvSpPr>
            <a:spLocks noGrp="1"/>
          </p:cNvSpPr>
          <p:nvPr>
            <p:ph type="title"/>
          </p:nvPr>
        </p:nvSpPr>
        <p:spPr/>
        <p:txBody>
          <a:bodyPr/>
          <a:lstStyle/>
          <a:p>
            <a:r>
              <a:rPr lang="en-GB" dirty="0"/>
              <a:t>Research defined</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The primary purpose of research is:</a:t>
            </a:r>
          </a:p>
          <a:p>
            <a:pPr marL="624078" indent="-514350">
              <a:buFont typeface="+mj-lt"/>
              <a:buAutoNum type="arabicPeriod"/>
            </a:pPr>
            <a:r>
              <a:rPr lang="en-GB" b="1" dirty="0"/>
              <a:t>Discovery</a:t>
            </a:r>
          </a:p>
          <a:p>
            <a:pPr marL="624078" indent="-514350">
              <a:buFont typeface="+mj-lt"/>
              <a:buAutoNum type="arabicPeriod"/>
            </a:pPr>
            <a:r>
              <a:rPr lang="en-GB" dirty="0"/>
              <a:t>Interpretation </a:t>
            </a:r>
          </a:p>
          <a:p>
            <a:pPr marL="624078" indent="-514350">
              <a:buFont typeface="+mj-lt"/>
              <a:buAutoNum type="arabicPeriod"/>
            </a:pPr>
            <a:r>
              <a:rPr lang="en-GB" dirty="0"/>
              <a:t>Documentation and</a:t>
            </a:r>
          </a:p>
          <a:p>
            <a:pPr marL="624078" indent="-514350">
              <a:buFont typeface="+mj-lt"/>
              <a:buAutoNum type="arabicPeriod"/>
            </a:pPr>
            <a:r>
              <a:rPr lang="en-GB" b="1" dirty="0"/>
              <a:t>Dissemination</a:t>
            </a:r>
            <a:endParaRPr lang="en-GB" dirty="0"/>
          </a:p>
          <a:p>
            <a:endParaRPr lang="en-GB" dirty="0"/>
          </a:p>
        </p:txBody>
      </p:sp>
      <p:sp>
        <p:nvSpPr>
          <p:cNvPr id="3" name="Title 2"/>
          <p:cNvSpPr>
            <a:spLocks noGrp="1"/>
          </p:cNvSpPr>
          <p:nvPr>
            <p:ph type="title"/>
          </p:nvPr>
        </p:nvSpPr>
        <p:spPr/>
        <p:txBody>
          <a:bodyPr/>
          <a:lstStyle/>
          <a:p>
            <a:r>
              <a:rPr lang="en-GB" dirty="0"/>
              <a:t>Research</a:t>
            </a:r>
          </a:p>
        </p:txBody>
      </p:sp>
      <p:pic>
        <p:nvPicPr>
          <p:cNvPr id="4" name="Picture 1" descr="C:\Users\James Williams\AppData\Local\Microsoft\Windows\Temporary Internet Files\Content.IE5\YQAWTMTI\MC900230784[1].wmf"/>
          <p:cNvPicPr>
            <a:picLocks noChangeAspect="1" noChangeArrowheads="1"/>
          </p:cNvPicPr>
          <p:nvPr/>
        </p:nvPicPr>
        <p:blipFill>
          <a:blip r:embed="rId2" cstate="print"/>
          <a:srcRect/>
          <a:stretch>
            <a:fillRect/>
          </a:stretch>
        </p:blipFill>
        <p:spPr bwMode="auto">
          <a:xfrm>
            <a:off x="5652120" y="2708920"/>
            <a:ext cx="1944215" cy="253367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6"/>
          <p:cNvSpPr>
            <a:spLocks noGrp="1" noChangeArrowheads="1"/>
          </p:cNvSpPr>
          <p:nvPr>
            <p:ph idx="1"/>
          </p:nvPr>
        </p:nvSpPr>
        <p:spPr>
          <a:xfrm>
            <a:off x="0" y="1124744"/>
            <a:ext cx="9144000" cy="5112568"/>
          </a:xfrm>
        </p:spPr>
        <p:txBody>
          <a:bodyPr>
            <a:normAutofit/>
          </a:bodyPr>
          <a:lstStyle/>
          <a:p>
            <a:r>
              <a:rPr lang="en-GB" sz="2800" b="1" dirty="0">
                <a:solidFill>
                  <a:srgbClr val="0070C0"/>
                </a:solidFill>
              </a:rPr>
              <a:t>Primary source information</a:t>
            </a:r>
            <a:r>
              <a:rPr lang="en-GB" sz="2800" dirty="0">
                <a:solidFill>
                  <a:srgbClr val="0070C0"/>
                </a:solidFill>
              </a:rPr>
              <a:t> </a:t>
            </a:r>
            <a:r>
              <a:rPr lang="en-GB" sz="2400" dirty="0"/>
              <a:t>is original material, such as a first-hand account of an event or a work of literature or art, that has not been interpreted by anyone other than its creator. Common types of primary sources are diaries, letters, </a:t>
            </a:r>
            <a:r>
              <a:rPr lang="en-GB" sz="2400" b="1" dirty="0"/>
              <a:t>questionnaires, interview</a:t>
            </a:r>
            <a:r>
              <a:rPr lang="en-GB" sz="2400" dirty="0"/>
              <a:t>s, speeches, visual art, </a:t>
            </a:r>
            <a:r>
              <a:rPr lang="en-GB" sz="2400" b="1" dirty="0"/>
              <a:t>articles in journals</a:t>
            </a:r>
            <a:r>
              <a:rPr lang="en-GB" sz="2400" dirty="0"/>
              <a:t>, etc.</a:t>
            </a:r>
          </a:p>
          <a:p>
            <a:r>
              <a:rPr lang="en-GB" sz="2400" dirty="0"/>
              <a:t>Primary data is usually brand new, original information that YOU produce.</a:t>
            </a:r>
          </a:p>
          <a:p>
            <a:r>
              <a:rPr lang="en-GB" sz="2400" dirty="0"/>
              <a:t>For engineering and computer science, primary information can be information you yourself obtain from running experiments, logging and analysing your own captured data etc.</a:t>
            </a:r>
          </a:p>
          <a:p>
            <a:pPr eaLnBrk="1" hangingPunct="1">
              <a:buNone/>
            </a:pPr>
            <a:endParaRPr lang="en-GB" sz="2400" dirty="0"/>
          </a:p>
        </p:txBody>
      </p:sp>
      <p:sp>
        <p:nvSpPr>
          <p:cNvPr id="5122" name="Rectangle 2"/>
          <p:cNvSpPr>
            <a:spLocks noGrp="1" noChangeArrowheads="1"/>
          </p:cNvSpPr>
          <p:nvPr>
            <p:ph type="title"/>
          </p:nvPr>
        </p:nvSpPr>
        <p:spPr>
          <a:xfrm>
            <a:off x="323528" y="188640"/>
            <a:ext cx="8229600" cy="936104"/>
          </a:xfrm>
        </p:spPr>
        <p:txBody>
          <a:bodyPr>
            <a:normAutofit/>
          </a:bodyPr>
          <a:lstStyle/>
          <a:p>
            <a:pPr eaLnBrk="1" hangingPunct="1"/>
            <a:r>
              <a:rPr lang="en-GB" sz="4000" dirty="0"/>
              <a:t>Sources of information</a:t>
            </a:r>
          </a:p>
        </p:txBody>
      </p:sp>
      <p:sp>
        <p:nvSpPr>
          <p:cNvPr id="4" name="TextBox 3"/>
          <p:cNvSpPr txBox="1"/>
          <p:nvPr/>
        </p:nvSpPr>
        <p:spPr>
          <a:xfrm>
            <a:off x="0" y="6669940"/>
            <a:ext cx="7380312" cy="215444"/>
          </a:xfrm>
          <a:prstGeom prst="rect">
            <a:avLst/>
          </a:prstGeom>
          <a:noFill/>
        </p:spPr>
        <p:txBody>
          <a:bodyPr wrap="square" rtlCol="0">
            <a:spAutoFit/>
          </a:bodyPr>
          <a:lstStyle/>
          <a:p>
            <a:r>
              <a:rPr lang="en-GB" sz="800" dirty="0"/>
              <a:t>ref: http://www.libs.uga.edu/researchcentral/choosing/what/primary.html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6"/>
          <p:cNvSpPr>
            <a:spLocks noGrp="1" noChangeArrowheads="1"/>
          </p:cNvSpPr>
          <p:nvPr>
            <p:ph idx="1"/>
          </p:nvPr>
        </p:nvSpPr>
        <p:spPr>
          <a:xfrm>
            <a:off x="0" y="1124744"/>
            <a:ext cx="9144000" cy="5112568"/>
          </a:xfrm>
        </p:spPr>
        <p:txBody>
          <a:bodyPr>
            <a:normAutofit/>
          </a:bodyPr>
          <a:lstStyle/>
          <a:p>
            <a:r>
              <a:rPr lang="en-GB" sz="2800" b="1" dirty="0">
                <a:solidFill>
                  <a:srgbClr val="0070C0"/>
                </a:solidFill>
              </a:rPr>
              <a:t>Secondary sources</a:t>
            </a:r>
            <a:r>
              <a:rPr lang="en-GB" sz="2800" dirty="0">
                <a:solidFill>
                  <a:srgbClr val="0070C0"/>
                </a:solidFill>
              </a:rPr>
              <a:t> </a:t>
            </a:r>
            <a:r>
              <a:rPr lang="en-GB" sz="2400" dirty="0"/>
              <a:t>analyse and interpret primary sources, drawing upon them to explain events of the past or explore the meaning of data/information. Typical secondary sources include scholarly </a:t>
            </a:r>
            <a:r>
              <a:rPr lang="en-GB" sz="2400" b="1" dirty="0"/>
              <a:t>books, articles in journals</a:t>
            </a:r>
            <a:r>
              <a:rPr lang="en-GB" sz="2400" dirty="0"/>
              <a:t>.</a:t>
            </a:r>
          </a:p>
          <a:p>
            <a:r>
              <a:rPr lang="en-GB" sz="2400" dirty="0"/>
              <a:t>Secondary data, therefore, is derived from the information you read in books, journals or online – it’s from the information someone ELSE has already provided.</a:t>
            </a:r>
          </a:p>
          <a:p>
            <a:r>
              <a:rPr lang="en-GB" sz="2400" b="1" dirty="0"/>
              <a:t>Both primary and secondary research are valid.</a:t>
            </a:r>
          </a:p>
          <a:p>
            <a:endParaRPr lang="en-GB" sz="2400" dirty="0"/>
          </a:p>
          <a:p>
            <a:endParaRPr lang="en-GB" sz="2400" dirty="0"/>
          </a:p>
          <a:p>
            <a:endParaRPr lang="en-GB" sz="2400" dirty="0"/>
          </a:p>
          <a:p>
            <a:pPr eaLnBrk="1" hangingPunct="1">
              <a:buNone/>
            </a:pPr>
            <a:endParaRPr lang="en-GB" sz="2400" dirty="0"/>
          </a:p>
        </p:txBody>
      </p:sp>
      <p:sp>
        <p:nvSpPr>
          <p:cNvPr id="5122" name="Rectangle 2"/>
          <p:cNvSpPr>
            <a:spLocks noGrp="1" noChangeArrowheads="1"/>
          </p:cNvSpPr>
          <p:nvPr>
            <p:ph type="title"/>
          </p:nvPr>
        </p:nvSpPr>
        <p:spPr>
          <a:xfrm>
            <a:off x="323528" y="188640"/>
            <a:ext cx="8229600" cy="936104"/>
          </a:xfrm>
        </p:spPr>
        <p:txBody>
          <a:bodyPr>
            <a:normAutofit/>
          </a:bodyPr>
          <a:lstStyle/>
          <a:p>
            <a:pPr eaLnBrk="1" hangingPunct="1"/>
            <a:r>
              <a:rPr lang="en-GB" sz="4000" dirty="0"/>
              <a:t>Sources of information</a:t>
            </a:r>
          </a:p>
        </p:txBody>
      </p:sp>
      <p:sp>
        <p:nvSpPr>
          <p:cNvPr id="4" name="TextBox 3"/>
          <p:cNvSpPr txBox="1"/>
          <p:nvPr/>
        </p:nvSpPr>
        <p:spPr>
          <a:xfrm>
            <a:off x="0" y="6669940"/>
            <a:ext cx="7380312" cy="215444"/>
          </a:xfrm>
          <a:prstGeom prst="rect">
            <a:avLst/>
          </a:prstGeom>
          <a:noFill/>
        </p:spPr>
        <p:txBody>
          <a:bodyPr wrap="square" rtlCol="0">
            <a:spAutoFit/>
          </a:bodyPr>
          <a:lstStyle/>
          <a:p>
            <a:r>
              <a:rPr lang="en-GB" sz="800" dirty="0"/>
              <a:t>ref: http://www.libs.uga.edu/researchcentral/choosing/what/primary.html</a:t>
            </a:r>
          </a:p>
        </p:txBody>
      </p:sp>
    </p:spTree>
    <p:extLst>
      <p:ext uri="{BB962C8B-B14F-4D97-AF65-F5344CB8AC3E}">
        <p14:creationId xmlns:p14="http://schemas.microsoft.com/office/powerpoint/2010/main" val="3189861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6"/>
          <p:cNvSpPr>
            <a:spLocks noGrp="1" noChangeArrowheads="1"/>
          </p:cNvSpPr>
          <p:nvPr>
            <p:ph idx="1"/>
          </p:nvPr>
        </p:nvSpPr>
        <p:spPr>
          <a:xfrm>
            <a:off x="0" y="1124744"/>
            <a:ext cx="9144000" cy="5112568"/>
          </a:xfrm>
        </p:spPr>
        <p:txBody>
          <a:bodyPr>
            <a:normAutofit/>
          </a:bodyPr>
          <a:lstStyle/>
          <a:p>
            <a:r>
              <a:rPr lang="en-GB" sz="2400" dirty="0"/>
              <a:t>As producing your own data/results is often difficult and time-consuming, general L3, L4 &amp; L5 work is often biased towards using secondary data (e.g. from reading books and journals)</a:t>
            </a:r>
            <a:br>
              <a:rPr lang="en-GB" sz="2400" dirty="0"/>
            </a:br>
            <a:endParaRPr lang="en-GB" sz="2400" dirty="0"/>
          </a:p>
          <a:p>
            <a:r>
              <a:rPr lang="en-GB" sz="2400" dirty="0"/>
              <a:t>L6 (final year) and especially project work will, however, normally benefit from the addition of obtaining original, primary data. (e.g. performing your own experiments)</a:t>
            </a:r>
          </a:p>
          <a:p>
            <a:endParaRPr lang="en-GB" sz="2400" dirty="0"/>
          </a:p>
          <a:p>
            <a:endParaRPr lang="en-GB" sz="2400" dirty="0"/>
          </a:p>
          <a:p>
            <a:endParaRPr lang="en-GB" sz="2400" dirty="0"/>
          </a:p>
          <a:p>
            <a:pPr eaLnBrk="1" hangingPunct="1">
              <a:buNone/>
            </a:pPr>
            <a:endParaRPr lang="en-GB" sz="2400" dirty="0"/>
          </a:p>
        </p:txBody>
      </p:sp>
      <p:sp>
        <p:nvSpPr>
          <p:cNvPr id="5122" name="Rectangle 2"/>
          <p:cNvSpPr>
            <a:spLocks noGrp="1" noChangeArrowheads="1"/>
          </p:cNvSpPr>
          <p:nvPr>
            <p:ph type="title"/>
          </p:nvPr>
        </p:nvSpPr>
        <p:spPr>
          <a:xfrm>
            <a:off x="323528" y="188640"/>
            <a:ext cx="8229600" cy="936104"/>
          </a:xfrm>
        </p:spPr>
        <p:txBody>
          <a:bodyPr>
            <a:normAutofit/>
          </a:bodyPr>
          <a:lstStyle/>
          <a:p>
            <a:pPr eaLnBrk="1" hangingPunct="1"/>
            <a:r>
              <a:rPr lang="en-GB" sz="4000" dirty="0"/>
              <a:t>Sources of information</a:t>
            </a:r>
          </a:p>
        </p:txBody>
      </p:sp>
      <p:sp>
        <p:nvSpPr>
          <p:cNvPr id="4" name="TextBox 3"/>
          <p:cNvSpPr txBox="1"/>
          <p:nvPr/>
        </p:nvSpPr>
        <p:spPr>
          <a:xfrm>
            <a:off x="0" y="6669940"/>
            <a:ext cx="7380312" cy="215444"/>
          </a:xfrm>
          <a:prstGeom prst="rect">
            <a:avLst/>
          </a:prstGeom>
          <a:noFill/>
        </p:spPr>
        <p:txBody>
          <a:bodyPr wrap="square" rtlCol="0">
            <a:spAutoFit/>
          </a:bodyPr>
          <a:lstStyle/>
          <a:p>
            <a:r>
              <a:rPr lang="en-GB" sz="800" dirty="0"/>
              <a:t>ref: http://www.libs.uga.edu/researchcentral/choosing/what/primary.html</a:t>
            </a:r>
          </a:p>
        </p:txBody>
      </p:sp>
    </p:spTree>
    <p:extLst>
      <p:ext uri="{BB962C8B-B14F-4D97-AF65-F5344CB8AC3E}">
        <p14:creationId xmlns:p14="http://schemas.microsoft.com/office/powerpoint/2010/main" val="1373819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0" y="1196752"/>
            <a:ext cx="9144000" cy="4810539"/>
          </a:xfrm>
        </p:spPr>
        <p:txBody>
          <a:bodyPr>
            <a:normAutofit fontScale="92500" lnSpcReduction="10000"/>
          </a:bodyPr>
          <a:lstStyle/>
          <a:p>
            <a:pPr eaLnBrk="1" hangingPunct="1"/>
            <a:r>
              <a:rPr lang="en-GB" dirty="0"/>
              <a:t>Recommended sources for Secondary research for your Assignment Reports include:</a:t>
            </a:r>
          </a:p>
          <a:p>
            <a:pPr eaLnBrk="1" hangingPunct="1"/>
            <a:endParaRPr lang="en-GB" dirty="0"/>
          </a:p>
          <a:p>
            <a:pPr eaLnBrk="1" hangingPunct="1"/>
            <a:r>
              <a:rPr lang="en-GB" dirty="0"/>
              <a:t>Books Journals</a:t>
            </a:r>
          </a:p>
          <a:p>
            <a:pPr lvl="1"/>
            <a:r>
              <a:rPr lang="en-GB" b="1" dirty="0"/>
              <a:t>Library sources</a:t>
            </a:r>
            <a:r>
              <a:rPr lang="en-GB" dirty="0"/>
              <a:t>: </a:t>
            </a:r>
            <a:r>
              <a:rPr lang="en-GB" dirty="0">
                <a:hlinkClick r:id="rId3"/>
              </a:rPr>
              <a:t>http://www.uwtsd.ac.uk/library/</a:t>
            </a:r>
            <a:endParaRPr lang="en-GB" dirty="0"/>
          </a:p>
          <a:p>
            <a:pPr marL="630936" lvl="2" indent="0">
              <a:buNone/>
            </a:pPr>
            <a:r>
              <a:rPr lang="en-GB" dirty="0"/>
              <a:t>			Click on the ‘library catalogue’ link</a:t>
            </a:r>
          </a:p>
          <a:p>
            <a:pPr lvl="1"/>
            <a:r>
              <a:rPr lang="en-GB" b="1" dirty="0"/>
              <a:t>Google Books</a:t>
            </a:r>
            <a:r>
              <a:rPr lang="en-GB" dirty="0"/>
              <a:t>: </a:t>
            </a:r>
            <a:r>
              <a:rPr lang="en-GB" dirty="0">
                <a:hlinkClick r:id="rId4"/>
              </a:rPr>
              <a:t>books.google.com</a:t>
            </a:r>
            <a:endParaRPr lang="en-GB" dirty="0"/>
          </a:p>
          <a:p>
            <a:pPr lvl="1"/>
            <a:endParaRPr lang="en-GB" dirty="0"/>
          </a:p>
          <a:p>
            <a:r>
              <a:rPr lang="en-GB" dirty="0"/>
              <a:t>Journals</a:t>
            </a:r>
            <a:endParaRPr lang="en-GB" b="1" dirty="0"/>
          </a:p>
          <a:p>
            <a:pPr lvl="1"/>
            <a:r>
              <a:rPr lang="en-GB" b="1" dirty="0"/>
              <a:t>Google Scholar</a:t>
            </a:r>
            <a:r>
              <a:rPr lang="en-GB" dirty="0"/>
              <a:t>: </a:t>
            </a:r>
            <a:r>
              <a:rPr lang="en-GB" dirty="0">
                <a:hlinkClick r:id="rId5"/>
              </a:rPr>
              <a:t>scholar.google.co.uk</a:t>
            </a:r>
            <a:endParaRPr lang="en-GB" dirty="0"/>
          </a:p>
          <a:p>
            <a:pPr eaLnBrk="1" hangingPunct="1">
              <a:buNone/>
            </a:pPr>
            <a:endParaRPr lang="en-GB" dirty="0"/>
          </a:p>
          <a:p>
            <a:pPr eaLnBrk="1" hangingPunct="1">
              <a:buNone/>
            </a:pPr>
            <a:r>
              <a:rPr lang="en-GB" dirty="0">
                <a:solidFill>
                  <a:srgbClr val="FF0000"/>
                </a:solidFill>
              </a:rPr>
              <a:t>Standard websites via Google can be used, but don’t rely on them exclusively. </a:t>
            </a:r>
          </a:p>
        </p:txBody>
      </p:sp>
      <p:sp>
        <p:nvSpPr>
          <p:cNvPr id="7170" name="Rectangle 2"/>
          <p:cNvSpPr>
            <a:spLocks noGrp="1" noChangeArrowheads="1"/>
          </p:cNvSpPr>
          <p:nvPr>
            <p:ph type="title"/>
          </p:nvPr>
        </p:nvSpPr>
        <p:spPr>
          <a:xfrm>
            <a:off x="251520" y="116632"/>
            <a:ext cx="8229600" cy="1143000"/>
          </a:xfrm>
        </p:spPr>
        <p:txBody>
          <a:bodyPr>
            <a:normAutofit/>
          </a:bodyPr>
          <a:lstStyle/>
          <a:p>
            <a:pPr eaLnBrk="1" hangingPunct="1"/>
            <a:r>
              <a:rPr lang="en-GB" dirty="0"/>
              <a:t>Secondary research:</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17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17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171">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171">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171">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17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0" y="1196752"/>
            <a:ext cx="9144000" cy="4968552"/>
          </a:xfrm>
        </p:spPr>
        <p:txBody>
          <a:bodyPr>
            <a:normAutofit fontScale="92500" lnSpcReduction="10000"/>
          </a:bodyPr>
          <a:lstStyle/>
          <a:p>
            <a:pPr lvl="0"/>
            <a:r>
              <a:rPr lang="en-GB" b="1" dirty="0"/>
              <a:t>“1. Engagement with Literature Skills</a:t>
            </a:r>
            <a:br>
              <a:rPr lang="en-GB" b="1" dirty="0"/>
            </a:br>
            <a:r>
              <a:rPr lang="en-GB" dirty="0"/>
              <a:t>Your work must be </a:t>
            </a:r>
            <a:r>
              <a:rPr lang="en-GB" b="1" dirty="0">
                <a:solidFill>
                  <a:srgbClr val="00B0F0"/>
                </a:solidFill>
              </a:rPr>
              <a:t>informed and supported </a:t>
            </a:r>
            <a:r>
              <a:rPr lang="en-GB" dirty="0"/>
              <a:t>by scholarly material … Your work must be informed and supported by scholarly material that is </a:t>
            </a:r>
            <a:r>
              <a:rPr lang="en-GB" b="1" dirty="0">
                <a:solidFill>
                  <a:srgbClr val="00B0F0"/>
                </a:solidFill>
              </a:rPr>
              <a:t>relevant</a:t>
            </a:r>
            <a:r>
              <a:rPr lang="en-GB" dirty="0"/>
              <a:t> to and </a:t>
            </a:r>
            <a:r>
              <a:rPr lang="en-GB" b="1" dirty="0">
                <a:solidFill>
                  <a:srgbClr val="00B0F0"/>
                </a:solidFill>
              </a:rPr>
              <a:t>focused</a:t>
            </a:r>
            <a:r>
              <a:rPr lang="en-GB" dirty="0"/>
              <a:t> on the task(s) set.    You should provide evidence that you have accessed an </a:t>
            </a:r>
            <a:r>
              <a:rPr lang="en-GB" b="1" dirty="0">
                <a:solidFill>
                  <a:srgbClr val="00B0F0"/>
                </a:solidFill>
              </a:rPr>
              <a:t>appropriate range of sources</a:t>
            </a:r>
            <a:r>
              <a:rPr lang="en-GB" dirty="0"/>
              <a:t>, which may be academic, governmental and industrial; these sources may include academic journal articles, textbooks, current news articles, organisational documents, and websites.  You should consider the </a:t>
            </a:r>
            <a:r>
              <a:rPr lang="en-GB" b="1" dirty="0">
                <a:solidFill>
                  <a:srgbClr val="00B0F0"/>
                </a:solidFill>
              </a:rPr>
              <a:t>credibility</a:t>
            </a:r>
            <a:r>
              <a:rPr lang="en-GB" dirty="0"/>
              <a:t> of your sources; academic journals are normally highly credible sources while websites require careful consideration/selection and should be used sparingly…” </a:t>
            </a:r>
          </a:p>
        </p:txBody>
      </p:sp>
      <p:sp>
        <p:nvSpPr>
          <p:cNvPr id="7170" name="Rectangle 2"/>
          <p:cNvSpPr>
            <a:spLocks noGrp="1" noChangeArrowheads="1"/>
          </p:cNvSpPr>
          <p:nvPr>
            <p:ph type="title"/>
          </p:nvPr>
        </p:nvSpPr>
        <p:spPr>
          <a:xfrm>
            <a:off x="251520" y="116632"/>
            <a:ext cx="8229600" cy="1143000"/>
          </a:xfrm>
        </p:spPr>
        <p:txBody>
          <a:bodyPr>
            <a:normAutofit/>
          </a:bodyPr>
          <a:lstStyle/>
          <a:p>
            <a:pPr eaLnBrk="1" hangingPunct="1"/>
            <a:r>
              <a:rPr lang="en-GB" dirty="0"/>
              <a:t>Secondary research:</a:t>
            </a:r>
          </a:p>
        </p:txBody>
      </p:sp>
    </p:spTree>
    <p:extLst>
      <p:ext uri="{BB962C8B-B14F-4D97-AF65-F5344CB8AC3E}">
        <p14:creationId xmlns:p14="http://schemas.microsoft.com/office/powerpoint/2010/main" val="1511415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0" y="1196752"/>
            <a:ext cx="9144000" cy="4968552"/>
          </a:xfrm>
        </p:spPr>
        <p:txBody>
          <a:bodyPr>
            <a:normAutofit/>
          </a:bodyPr>
          <a:lstStyle/>
          <a:p>
            <a:pPr lvl="0"/>
            <a:r>
              <a:rPr lang="en-GB" b="1" dirty="0"/>
              <a:t>“1. Engagement with Literature Skills</a:t>
            </a:r>
            <a:br>
              <a:rPr lang="en-GB" b="1" dirty="0"/>
            </a:br>
            <a:r>
              <a:rPr lang="en-GB" dirty="0"/>
              <a:t>…  Any sources you use should be </a:t>
            </a:r>
            <a:r>
              <a:rPr lang="en-GB" b="1" dirty="0">
                <a:solidFill>
                  <a:srgbClr val="00B0F0"/>
                </a:solidFill>
              </a:rPr>
              <a:t>current and up-to-date</a:t>
            </a:r>
            <a:r>
              <a:rPr lang="en-GB" dirty="0"/>
              <a:t>, mostly published within the last five years or so, though seminal/important works in the field may be older.  You must </a:t>
            </a:r>
            <a:r>
              <a:rPr lang="en-GB" b="1" dirty="0">
                <a:solidFill>
                  <a:srgbClr val="00B0F0"/>
                </a:solidFill>
              </a:rPr>
              <a:t>provide evidence of your research/own reading </a:t>
            </a:r>
            <a:r>
              <a:rPr lang="en-GB" dirty="0"/>
              <a:t>throughout your work, using a suitable referencing system, including in-text citations in the main body of your work and a reference list at the end of your work. </a:t>
            </a:r>
          </a:p>
        </p:txBody>
      </p:sp>
      <p:sp>
        <p:nvSpPr>
          <p:cNvPr id="7170" name="Rectangle 2"/>
          <p:cNvSpPr>
            <a:spLocks noGrp="1" noChangeArrowheads="1"/>
          </p:cNvSpPr>
          <p:nvPr>
            <p:ph type="title"/>
          </p:nvPr>
        </p:nvSpPr>
        <p:spPr>
          <a:xfrm>
            <a:off x="251520" y="116632"/>
            <a:ext cx="8229600" cy="1143000"/>
          </a:xfrm>
        </p:spPr>
        <p:txBody>
          <a:bodyPr>
            <a:normAutofit/>
          </a:bodyPr>
          <a:lstStyle/>
          <a:p>
            <a:pPr eaLnBrk="1" hangingPunct="1"/>
            <a:r>
              <a:rPr lang="en-GB" dirty="0"/>
              <a:t>Secondary research:</a:t>
            </a:r>
          </a:p>
        </p:txBody>
      </p:sp>
    </p:spTree>
    <p:extLst>
      <p:ext uri="{BB962C8B-B14F-4D97-AF65-F5344CB8AC3E}">
        <p14:creationId xmlns:p14="http://schemas.microsoft.com/office/powerpoint/2010/main" val="2949581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Journals are effectively specialist magazines that are usually </a:t>
            </a:r>
            <a:r>
              <a:rPr lang="en-GB" dirty="0">
                <a:solidFill>
                  <a:srgbClr val="00B0F0"/>
                </a:solidFill>
              </a:rPr>
              <a:t>peer reviewed </a:t>
            </a:r>
          </a:p>
          <a:p>
            <a:r>
              <a:rPr lang="en-GB" dirty="0"/>
              <a:t>This means the articles are checked before publication by experts in the field</a:t>
            </a:r>
          </a:p>
          <a:p>
            <a:r>
              <a:rPr lang="en-GB" dirty="0"/>
              <a:t>Therefore they are considered to be of the highest ‘quality’ and most likely to contain accurate information.</a:t>
            </a:r>
          </a:p>
        </p:txBody>
      </p:sp>
      <p:sp>
        <p:nvSpPr>
          <p:cNvPr id="3" name="Title 2"/>
          <p:cNvSpPr>
            <a:spLocks noGrp="1"/>
          </p:cNvSpPr>
          <p:nvPr>
            <p:ph type="title"/>
          </p:nvPr>
        </p:nvSpPr>
        <p:spPr/>
        <p:txBody>
          <a:bodyPr/>
          <a:lstStyle/>
          <a:p>
            <a:r>
              <a:rPr lang="en-GB" dirty="0"/>
              <a:t>Journals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t>Journals are now available electronically via our library portal</a:t>
            </a:r>
          </a:p>
          <a:p>
            <a:r>
              <a:rPr lang="en-GB" dirty="0"/>
              <a:t>Since journals are published on a regular basis, they contain much more up-to-date research than books </a:t>
            </a:r>
          </a:p>
          <a:p>
            <a:r>
              <a:rPr lang="en-GB" dirty="0"/>
              <a:t>In addition, journal articles are often very specialised in nature, as they tend to focus on one topic in depth, and can therefore make it easier for you to find concentrated, relevant information</a:t>
            </a:r>
          </a:p>
          <a:p>
            <a:r>
              <a:rPr lang="en-GB" sz="2000" dirty="0"/>
              <a:t>(they can be tough going to read though!).</a:t>
            </a:r>
          </a:p>
        </p:txBody>
      </p:sp>
      <p:sp>
        <p:nvSpPr>
          <p:cNvPr id="3" name="Title 2"/>
          <p:cNvSpPr>
            <a:spLocks noGrp="1"/>
          </p:cNvSpPr>
          <p:nvPr>
            <p:ph type="title"/>
          </p:nvPr>
        </p:nvSpPr>
        <p:spPr/>
        <p:txBody>
          <a:bodyPr/>
          <a:lstStyle/>
          <a:p>
            <a:r>
              <a:rPr lang="en-GB" dirty="0"/>
              <a:t>Journals</a:t>
            </a:r>
          </a:p>
        </p:txBody>
      </p:sp>
    </p:spTree>
    <p:extLst>
      <p:ext uri="{BB962C8B-B14F-4D97-AF65-F5344CB8AC3E}">
        <p14:creationId xmlns:p14="http://schemas.microsoft.com/office/powerpoint/2010/main" val="43961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a:xfrm>
            <a:off x="0" y="1196752"/>
            <a:ext cx="9144000" cy="4536504"/>
          </a:xfrm>
        </p:spPr>
        <p:txBody>
          <a:bodyPr>
            <a:normAutofit fontScale="92500"/>
          </a:bodyPr>
          <a:lstStyle/>
          <a:p>
            <a:pPr eaLnBrk="1" hangingPunct="1"/>
            <a:r>
              <a:rPr lang="en-GB" sz="2600" dirty="0"/>
              <a:t>Only use up-to-date and relevant information – where possible.</a:t>
            </a:r>
          </a:p>
          <a:p>
            <a:pPr eaLnBrk="1" hangingPunct="1"/>
            <a:endParaRPr lang="en-GB" sz="2600" dirty="0"/>
          </a:p>
          <a:p>
            <a:pPr eaLnBrk="1" hangingPunct="1"/>
            <a:r>
              <a:rPr lang="en-GB" sz="2600" dirty="0"/>
              <a:t>Restrict the search criteria to publications within the last 0-10 years if there is an abundance of information.</a:t>
            </a:r>
          </a:p>
          <a:p>
            <a:pPr eaLnBrk="1" hangingPunct="1"/>
            <a:endParaRPr lang="en-GB" sz="2600" dirty="0"/>
          </a:p>
          <a:p>
            <a:pPr eaLnBrk="1" hangingPunct="1"/>
            <a:r>
              <a:rPr lang="en-GB" sz="2600" dirty="0"/>
              <a:t>Initially select the best 3 sources to analyse and incorporate the key content into your document before moving onto discover more relevant information.</a:t>
            </a:r>
          </a:p>
          <a:p>
            <a:pPr eaLnBrk="1" hangingPunct="1">
              <a:buNone/>
            </a:pPr>
            <a:endParaRPr lang="en-GB" sz="2600" dirty="0"/>
          </a:p>
          <a:p>
            <a:pPr>
              <a:lnSpc>
                <a:spcPct val="120000"/>
              </a:lnSpc>
              <a:spcBef>
                <a:spcPts val="0"/>
              </a:spcBef>
            </a:pPr>
            <a:r>
              <a:rPr lang="en-GB" sz="2800" dirty="0"/>
              <a:t>Use your word limit to guide your reading.</a:t>
            </a:r>
          </a:p>
          <a:p>
            <a:pPr>
              <a:lnSpc>
                <a:spcPct val="120000"/>
              </a:lnSpc>
              <a:spcBef>
                <a:spcPts val="0"/>
              </a:spcBef>
            </a:pPr>
            <a:endParaRPr lang="en-GB" sz="2800" dirty="0"/>
          </a:p>
        </p:txBody>
      </p:sp>
      <p:sp>
        <p:nvSpPr>
          <p:cNvPr id="9218" name="Rectangle 2"/>
          <p:cNvSpPr>
            <a:spLocks noGrp="1" noChangeArrowheads="1"/>
          </p:cNvSpPr>
          <p:nvPr>
            <p:ph type="title"/>
          </p:nvPr>
        </p:nvSpPr>
        <p:spPr>
          <a:xfrm>
            <a:off x="395536" y="125760"/>
            <a:ext cx="8229600" cy="1143000"/>
          </a:xfrm>
        </p:spPr>
        <p:txBody>
          <a:bodyPr/>
          <a:lstStyle/>
          <a:p>
            <a:pPr eaLnBrk="1" hangingPunct="1"/>
            <a:r>
              <a:rPr lang="en-GB" dirty="0"/>
              <a:t>Avoid Information overload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1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24744"/>
            <a:ext cx="9144000" cy="6120680"/>
          </a:xfrm>
        </p:spPr>
        <p:txBody>
          <a:bodyPr>
            <a:noAutofit/>
          </a:bodyPr>
          <a:lstStyle/>
          <a:p>
            <a:pPr>
              <a:lnSpc>
                <a:spcPct val="120000"/>
              </a:lnSpc>
              <a:spcBef>
                <a:spcPts val="0"/>
              </a:spcBef>
            </a:pPr>
            <a:r>
              <a:rPr lang="en-GB" sz="2000" dirty="0"/>
              <a:t>Read your assignments ‘carefully’, Answer the Questions.</a:t>
            </a:r>
          </a:p>
          <a:p>
            <a:pPr>
              <a:lnSpc>
                <a:spcPct val="120000"/>
              </a:lnSpc>
              <a:spcBef>
                <a:spcPts val="0"/>
              </a:spcBef>
            </a:pPr>
            <a:r>
              <a:rPr lang="en-GB" sz="2000" dirty="0"/>
              <a:t>Clarify any confusion with your Lecturer</a:t>
            </a:r>
          </a:p>
          <a:p>
            <a:pPr>
              <a:lnSpc>
                <a:spcPct val="120000"/>
              </a:lnSpc>
              <a:spcBef>
                <a:spcPts val="0"/>
              </a:spcBef>
            </a:pPr>
            <a:r>
              <a:rPr lang="en-GB" sz="2000" dirty="0"/>
              <a:t>Make sure you know how much you’re expected to write, Word-limit.</a:t>
            </a:r>
          </a:p>
          <a:p>
            <a:pPr>
              <a:lnSpc>
                <a:spcPct val="120000"/>
              </a:lnSpc>
              <a:spcBef>
                <a:spcPts val="0"/>
              </a:spcBef>
            </a:pPr>
            <a:r>
              <a:rPr lang="en-GB" sz="2000" dirty="0"/>
              <a:t>Underline the key words</a:t>
            </a:r>
          </a:p>
          <a:p>
            <a:pPr>
              <a:lnSpc>
                <a:spcPct val="120000"/>
              </a:lnSpc>
              <a:spcBef>
                <a:spcPts val="0"/>
              </a:spcBef>
            </a:pPr>
            <a:r>
              <a:rPr lang="en-GB" sz="2000" dirty="0"/>
              <a:t>Don’t worry if you go beyond the word-limit initially, the best assignments often do, you refine and remove superfluous information later, when your understanding of the topic has improved.</a:t>
            </a:r>
          </a:p>
          <a:p>
            <a:pPr>
              <a:lnSpc>
                <a:spcPct val="120000"/>
              </a:lnSpc>
              <a:spcBef>
                <a:spcPts val="0"/>
              </a:spcBef>
            </a:pPr>
            <a:r>
              <a:rPr lang="en-GB" sz="2000" dirty="0"/>
              <a:t>If you are really struggling with the word-limit use Appendices wisely to include supplementary information.</a:t>
            </a:r>
          </a:p>
          <a:p>
            <a:pPr>
              <a:lnSpc>
                <a:spcPct val="120000"/>
              </a:lnSpc>
              <a:spcBef>
                <a:spcPts val="0"/>
              </a:spcBef>
            </a:pPr>
            <a:r>
              <a:rPr lang="en-GB" sz="2000" dirty="0"/>
              <a:t>Structure your report and write down what information you need to include in each section. </a:t>
            </a:r>
          </a:p>
          <a:p>
            <a:pPr>
              <a:lnSpc>
                <a:spcPct val="120000"/>
              </a:lnSpc>
              <a:spcBef>
                <a:spcPts val="0"/>
              </a:spcBef>
            </a:pPr>
            <a:r>
              <a:rPr lang="en-GB" sz="2000" dirty="0"/>
              <a:t>Work out how many words you can write on each point .</a:t>
            </a:r>
          </a:p>
        </p:txBody>
      </p:sp>
      <p:sp>
        <p:nvSpPr>
          <p:cNvPr id="3" name="Title 2"/>
          <p:cNvSpPr>
            <a:spLocks noGrp="1"/>
          </p:cNvSpPr>
          <p:nvPr>
            <p:ph type="title"/>
          </p:nvPr>
        </p:nvSpPr>
        <p:spPr>
          <a:xfrm>
            <a:off x="457200" y="274638"/>
            <a:ext cx="8229600" cy="778098"/>
          </a:xfrm>
        </p:spPr>
        <p:txBody>
          <a:bodyPr/>
          <a:lstStyle/>
          <a:p>
            <a:r>
              <a:rPr lang="en-GB" dirty="0"/>
              <a:t>Research Tips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9943" y="1481328"/>
            <a:ext cx="8236857" cy="4525963"/>
          </a:xfrm>
        </p:spPr>
        <p:txBody>
          <a:bodyPr>
            <a:normAutofit fontScale="77500" lnSpcReduction="20000"/>
          </a:bodyPr>
          <a:lstStyle/>
          <a:p>
            <a:pPr>
              <a:lnSpc>
                <a:spcPct val="120000"/>
              </a:lnSpc>
              <a:spcBef>
                <a:spcPts val="0"/>
              </a:spcBef>
            </a:pPr>
            <a:r>
              <a:rPr lang="en-GB" sz="2800" dirty="0"/>
              <a:t>Start realising that some bits don’t fit in so you can </a:t>
            </a:r>
            <a:r>
              <a:rPr lang="en-GB" sz="2800" b="1" dirty="0"/>
              <a:t>discard</a:t>
            </a:r>
            <a:r>
              <a:rPr lang="en-GB" sz="2800" dirty="0"/>
              <a:t> them.</a:t>
            </a:r>
          </a:p>
          <a:p>
            <a:pPr>
              <a:lnSpc>
                <a:spcPct val="120000"/>
              </a:lnSpc>
              <a:spcBef>
                <a:spcPts val="0"/>
              </a:spcBef>
            </a:pPr>
            <a:r>
              <a:rPr lang="en-GB" sz="2800" dirty="0"/>
              <a:t>Work on your first </a:t>
            </a:r>
            <a:r>
              <a:rPr lang="en-GB" sz="2800" b="1" dirty="0"/>
              <a:t>draft; </a:t>
            </a:r>
            <a:r>
              <a:rPr lang="en-GB" sz="2800" dirty="0"/>
              <a:t>each time you work on your draft, it will get better. </a:t>
            </a:r>
          </a:p>
          <a:p>
            <a:pPr>
              <a:lnSpc>
                <a:spcPct val="120000"/>
              </a:lnSpc>
              <a:spcBef>
                <a:spcPts val="0"/>
              </a:spcBef>
            </a:pPr>
            <a:r>
              <a:rPr lang="en-GB" sz="2800" b="1" dirty="0"/>
              <a:t>Enjoy</a:t>
            </a:r>
            <a:r>
              <a:rPr lang="en-GB" sz="2800" dirty="0"/>
              <a:t> improving your work, enhancing your knowledge and gaining </a:t>
            </a:r>
            <a:r>
              <a:rPr lang="en-GB" sz="2800" b="1" dirty="0"/>
              <a:t>Confidence</a:t>
            </a:r>
            <a:r>
              <a:rPr lang="en-GB" sz="2800" dirty="0"/>
              <a:t>.</a:t>
            </a:r>
          </a:p>
          <a:p>
            <a:pPr>
              <a:lnSpc>
                <a:spcPct val="120000"/>
              </a:lnSpc>
              <a:spcBef>
                <a:spcPts val="0"/>
              </a:spcBef>
            </a:pPr>
            <a:r>
              <a:rPr lang="en-GB" sz="2800" dirty="0"/>
              <a:t>Remember to fill in your </a:t>
            </a:r>
            <a:r>
              <a:rPr lang="en-GB" sz="2800" b="1" dirty="0"/>
              <a:t>bibliography/reference list </a:t>
            </a:r>
            <a:r>
              <a:rPr lang="en-GB" sz="2800" dirty="0"/>
              <a:t>as you go along.</a:t>
            </a:r>
            <a:endParaRPr lang="en-GB" sz="2800" b="1" dirty="0"/>
          </a:p>
          <a:p>
            <a:pPr>
              <a:lnSpc>
                <a:spcPct val="120000"/>
              </a:lnSpc>
              <a:spcBef>
                <a:spcPts val="0"/>
              </a:spcBef>
            </a:pPr>
            <a:r>
              <a:rPr lang="en-GB" sz="2800" dirty="0"/>
              <a:t>Ask someone to read what you’ve written and give you feedback before submission.</a:t>
            </a:r>
          </a:p>
          <a:p>
            <a:pPr>
              <a:lnSpc>
                <a:spcPct val="120000"/>
              </a:lnSpc>
              <a:spcBef>
                <a:spcPts val="0"/>
              </a:spcBef>
            </a:pPr>
            <a:r>
              <a:rPr lang="en-GB" sz="2800" b="1" dirty="0"/>
              <a:t>Back-up your work </a:t>
            </a:r>
            <a:r>
              <a:rPr lang="en-GB" sz="2800" dirty="0"/>
              <a:t>and consider using a Cloud-based system such as Google Drive or </a:t>
            </a:r>
            <a:r>
              <a:rPr lang="en-GB" sz="2800" dirty="0" err="1"/>
              <a:t>Onedrive</a:t>
            </a:r>
            <a:r>
              <a:rPr lang="en-GB" sz="2800" dirty="0"/>
              <a:t> to create edit and save your work (automatic back-ups).</a:t>
            </a:r>
          </a:p>
          <a:p>
            <a:pPr>
              <a:lnSpc>
                <a:spcPct val="120000"/>
              </a:lnSpc>
              <a:spcBef>
                <a:spcPts val="0"/>
              </a:spcBef>
            </a:pPr>
            <a:endParaRPr lang="en-GB" sz="2800" dirty="0"/>
          </a:p>
          <a:p>
            <a:endParaRPr lang="en-GB" dirty="0"/>
          </a:p>
        </p:txBody>
      </p:sp>
      <p:sp>
        <p:nvSpPr>
          <p:cNvPr id="3" name="Title 2"/>
          <p:cNvSpPr>
            <a:spLocks noGrp="1"/>
          </p:cNvSpPr>
          <p:nvPr>
            <p:ph type="title"/>
          </p:nvPr>
        </p:nvSpPr>
        <p:spPr/>
        <p:txBody>
          <a:bodyPr/>
          <a:lstStyle/>
          <a:p>
            <a:r>
              <a:rPr lang="en-GB" dirty="0"/>
              <a:t>Research Tips cont...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5"/>
          <p:cNvSpPr>
            <a:spLocks noGrp="1" noChangeArrowheads="1"/>
          </p:cNvSpPr>
          <p:nvPr>
            <p:ph type="title"/>
          </p:nvPr>
        </p:nvSpPr>
        <p:spPr/>
        <p:txBody>
          <a:bodyPr>
            <a:noAutofit/>
          </a:bodyPr>
          <a:lstStyle/>
          <a:p>
            <a:pPr algn="ctr" eaLnBrk="1" hangingPunct="1"/>
            <a:r>
              <a:rPr lang="en-GB" sz="3600" u="sng" dirty="0"/>
              <a:t>End of Part 1</a:t>
            </a:r>
          </a:p>
        </p:txBody>
      </p:sp>
      <p:sp>
        <p:nvSpPr>
          <p:cNvPr id="3" name="Content Placeholder 2">
            <a:extLst>
              <a:ext uri="{FF2B5EF4-FFF2-40B4-BE49-F238E27FC236}">
                <a16:creationId xmlns:a16="http://schemas.microsoft.com/office/drawing/2014/main" id="{142F1860-39BC-4014-832B-940000AF814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987678630"/>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96753"/>
            <a:ext cx="9144000" cy="4752528"/>
          </a:xfrm>
        </p:spPr>
        <p:txBody>
          <a:bodyPr>
            <a:normAutofit/>
          </a:bodyPr>
          <a:lstStyle/>
          <a:p>
            <a:r>
              <a:rPr lang="en-GB" altLang="en-US" sz="2400" dirty="0"/>
              <a:t>In your </a:t>
            </a:r>
            <a:r>
              <a:rPr lang="en-GB" altLang="en-US" sz="2400" b="1" dirty="0"/>
              <a:t>Reports</a:t>
            </a:r>
            <a:r>
              <a:rPr lang="en-GB" altLang="en-US" sz="2400" dirty="0"/>
              <a:t> and </a:t>
            </a:r>
            <a:r>
              <a:rPr lang="en-GB" altLang="en-US" sz="2400" b="1" dirty="0"/>
              <a:t>Presentations</a:t>
            </a:r>
            <a:r>
              <a:rPr lang="en-GB" altLang="en-US" sz="2400" dirty="0"/>
              <a:t> you </a:t>
            </a:r>
            <a:r>
              <a:rPr lang="en-GB" altLang="en-US" sz="2400" b="1" dirty="0"/>
              <a:t>must</a:t>
            </a:r>
            <a:r>
              <a:rPr lang="en-GB" altLang="en-US" sz="2400" dirty="0"/>
              <a:t> include:</a:t>
            </a:r>
          </a:p>
          <a:p>
            <a:r>
              <a:rPr lang="en-GB" altLang="en-US" sz="2400" b="1" dirty="0"/>
              <a:t>Citations</a:t>
            </a:r>
            <a:r>
              <a:rPr lang="en-GB" altLang="en-US" sz="2400" dirty="0"/>
              <a:t> in your text (with a number) and;</a:t>
            </a:r>
          </a:p>
          <a:p>
            <a:r>
              <a:rPr lang="en-GB" altLang="en-US" sz="2400" b="1" dirty="0"/>
              <a:t>A</a:t>
            </a:r>
            <a:r>
              <a:rPr lang="en-GB" altLang="en-US" sz="2400" dirty="0"/>
              <a:t> R</a:t>
            </a:r>
            <a:r>
              <a:rPr lang="en-GB" altLang="en-US" sz="2400" b="1" dirty="0"/>
              <a:t>eference list </a:t>
            </a:r>
            <a:r>
              <a:rPr lang="en-GB" altLang="en-US" sz="2400" dirty="0"/>
              <a:t>that presents the sources of your citations in numerical order usually at the end of the report or in the footnote.</a:t>
            </a:r>
          </a:p>
          <a:p>
            <a:endParaRPr lang="en-GB" altLang="en-US" sz="2400" dirty="0"/>
          </a:p>
          <a:p>
            <a:r>
              <a:rPr lang="en-GB" altLang="en-US" sz="2400" dirty="0"/>
              <a:t>(While not as essential, its often a good idea to also include a ‘Bibliography’ or ‘Further Reading’ list after the references to demonstrate the extent of your researching.)</a:t>
            </a:r>
          </a:p>
        </p:txBody>
      </p:sp>
      <p:sp>
        <p:nvSpPr>
          <p:cNvPr id="3" name="Title 2"/>
          <p:cNvSpPr>
            <a:spLocks noGrp="1"/>
          </p:cNvSpPr>
          <p:nvPr>
            <p:ph type="title"/>
          </p:nvPr>
        </p:nvSpPr>
        <p:spPr>
          <a:xfrm>
            <a:off x="457200" y="274638"/>
            <a:ext cx="8229600" cy="922114"/>
          </a:xfrm>
        </p:spPr>
        <p:txBody>
          <a:bodyPr/>
          <a:lstStyle/>
          <a:p>
            <a:r>
              <a:rPr lang="en-GB" dirty="0"/>
              <a:t>Citing &amp; Referencing</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2" name="Rectangle 6"/>
          <p:cNvSpPr>
            <a:spLocks noGrp="1" noChangeArrowheads="1"/>
          </p:cNvSpPr>
          <p:nvPr>
            <p:ph idx="1"/>
          </p:nvPr>
        </p:nvSpPr>
        <p:spPr/>
        <p:txBody>
          <a:bodyPr>
            <a:normAutofit/>
          </a:bodyPr>
          <a:lstStyle/>
          <a:p>
            <a:pPr eaLnBrk="1" hangingPunct="1"/>
            <a:r>
              <a:rPr lang="en-GB" dirty="0"/>
              <a:t>When you refer to, or quote, the work of other people in your own work this is a </a:t>
            </a:r>
            <a:r>
              <a:rPr lang="en-GB" b="1" dirty="0"/>
              <a:t>citation</a:t>
            </a:r>
            <a:r>
              <a:rPr lang="en-GB" dirty="0"/>
              <a:t>; you are </a:t>
            </a:r>
            <a:r>
              <a:rPr lang="en-GB" b="1" dirty="0"/>
              <a:t>citing</a:t>
            </a:r>
            <a:r>
              <a:rPr lang="en-GB" dirty="0"/>
              <a:t> someone else's ideas.</a:t>
            </a:r>
          </a:p>
          <a:p>
            <a:pPr eaLnBrk="1" hangingPunct="1"/>
            <a:endParaRPr lang="en-GB" dirty="0"/>
          </a:p>
          <a:p>
            <a:pPr eaLnBrk="1" hangingPunct="1"/>
            <a:r>
              <a:rPr lang="en-GB" dirty="0"/>
              <a:t>A </a:t>
            </a:r>
            <a:r>
              <a:rPr lang="en-GB" b="1" dirty="0"/>
              <a:t>reference</a:t>
            </a:r>
            <a:r>
              <a:rPr lang="en-GB" dirty="0"/>
              <a:t> is a piece of text that lists all the information a reader needs in order to identify and locate the source that you have cited in your work.</a:t>
            </a:r>
          </a:p>
          <a:p>
            <a:pPr eaLnBrk="1" hangingPunct="1"/>
            <a:endParaRPr lang="en-GB" dirty="0"/>
          </a:p>
        </p:txBody>
      </p:sp>
      <p:sp>
        <p:nvSpPr>
          <p:cNvPr id="4098" name="Rectangle 5"/>
          <p:cNvSpPr>
            <a:spLocks noGrp="1" noChangeArrowheads="1"/>
          </p:cNvSpPr>
          <p:nvPr>
            <p:ph type="title"/>
          </p:nvPr>
        </p:nvSpPr>
        <p:spPr/>
        <p:txBody>
          <a:bodyPr>
            <a:noAutofit/>
          </a:bodyPr>
          <a:lstStyle/>
          <a:p>
            <a:pPr algn="ctr" eaLnBrk="1" hangingPunct="1"/>
            <a:r>
              <a:rPr lang="en-GB" sz="3600" u="sng" dirty="0"/>
              <a:t>Citations &amp; references</a:t>
            </a:r>
          </a:p>
        </p:txBody>
      </p:sp>
    </p:spTree>
    <p:extLst>
      <p:ext uri="{BB962C8B-B14F-4D97-AF65-F5344CB8AC3E}">
        <p14:creationId xmlns:p14="http://schemas.microsoft.com/office/powerpoint/2010/main" val="21232501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06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066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5" name="Rectangle 5"/>
          <p:cNvSpPr>
            <a:spLocks noGrp="1" noChangeArrowheads="1"/>
          </p:cNvSpPr>
          <p:nvPr>
            <p:ph idx="1"/>
          </p:nvPr>
        </p:nvSpPr>
        <p:spPr/>
        <p:txBody>
          <a:bodyPr/>
          <a:lstStyle/>
          <a:p>
            <a:pPr eaLnBrk="1" hangingPunct="1">
              <a:lnSpc>
                <a:spcPct val="90000"/>
              </a:lnSpc>
            </a:pPr>
            <a:r>
              <a:rPr lang="en-GB" dirty="0"/>
              <a:t>Sometimes you are requested to give a record of the information you have read for </a:t>
            </a:r>
            <a:r>
              <a:rPr lang="en-GB" b="1" dirty="0"/>
              <a:t>background reading</a:t>
            </a:r>
            <a:r>
              <a:rPr lang="en-GB" dirty="0"/>
              <a:t>. </a:t>
            </a:r>
          </a:p>
          <a:p>
            <a:pPr eaLnBrk="1" hangingPunct="1">
              <a:lnSpc>
                <a:spcPct val="90000"/>
              </a:lnSpc>
            </a:pPr>
            <a:r>
              <a:rPr lang="en-GB" dirty="0"/>
              <a:t>If you have read a source but </a:t>
            </a:r>
            <a:r>
              <a:rPr lang="en-GB" b="1" dirty="0"/>
              <a:t>did not cite it in your work</a:t>
            </a:r>
            <a:r>
              <a:rPr lang="en-GB" dirty="0"/>
              <a:t> the reference for this item should go in a bibliography / Further reading section</a:t>
            </a:r>
          </a:p>
          <a:p>
            <a:pPr eaLnBrk="1" hangingPunct="1">
              <a:lnSpc>
                <a:spcPct val="90000"/>
              </a:lnSpc>
            </a:pPr>
            <a:r>
              <a:rPr lang="en-GB" dirty="0"/>
              <a:t>A </a:t>
            </a:r>
            <a:r>
              <a:rPr lang="en-GB" b="1" dirty="0"/>
              <a:t>bibliography</a:t>
            </a:r>
            <a:r>
              <a:rPr lang="en-GB" dirty="0"/>
              <a:t> </a:t>
            </a:r>
            <a:r>
              <a:rPr lang="en-GB" b="1" dirty="0"/>
              <a:t>is organised alphabetically </a:t>
            </a:r>
            <a:r>
              <a:rPr lang="en-GB" dirty="0"/>
              <a:t>and comes after your ‘Reference’ list at the end of the report.</a:t>
            </a:r>
          </a:p>
          <a:p>
            <a:pPr eaLnBrk="1" hangingPunct="1">
              <a:lnSpc>
                <a:spcPct val="90000"/>
              </a:lnSpc>
            </a:pPr>
            <a:r>
              <a:rPr lang="en-GB" dirty="0"/>
              <a:t>The formatting of this list is the same as the main Reference list</a:t>
            </a:r>
          </a:p>
        </p:txBody>
      </p:sp>
      <p:sp>
        <p:nvSpPr>
          <p:cNvPr id="22530" name="Rectangle 4"/>
          <p:cNvSpPr>
            <a:spLocks noGrp="1" noChangeArrowheads="1"/>
          </p:cNvSpPr>
          <p:nvPr>
            <p:ph type="title"/>
          </p:nvPr>
        </p:nvSpPr>
        <p:spPr/>
        <p:txBody>
          <a:bodyPr/>
          <a:lstStyle/>
          <a:p>
            <a:pPr eaLnBrk="1" hangingPunct="1"/>
            <a:r>
              <a:rPr lang="en-GB" dirty="0"/>
              <a:t>Bibliography / Further reading</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6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6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6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6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2" name="Rectangle 6"/>
          <p:cNvSpPr>
            <a:spLocks noGrp="1" noChangeArrowheads="1"/>
          </p:cNvSpPr>
          <p:nvPr>
            <p:ph idx="1"/>
          </p:nvPr>
        </p:nvSpPr>
        <p:spPr/>
        <p:txBody>
          <a:bodyPr>
            <a:normAutofit/>
          </a:bodyPr>
          <a:lstStyle/>
          <a:p>
            <a:pPr eaLnBrk="1" hangingPunct="1"/>
            <a:r>
              <a:rPr lang="en-GB" dirty="0"/>
              <a:t>So at the end of your assignments, you should normally have two lists:</a:t>
            </a:r>
          </a:p>
          <a:p>
            <a:pPr eaLnBrk="1" hangingPunct="1"/>
            <a:endParaRPr lang="en-GB" dirty="0"/>
          </a:p>
          <a:p>
            <a:pPr eaLnBrk="1" hangingPunct="1"/>
            <a:r>
              <a:rPr lang="en-GB" dirty="0"/>
              <a:t>Firstly, a mandatory one titled ‘References’ with a list of all the sources you’ve cited</a:t>
            </a:r>
          </a:p>
          <a:p>
            <a:pPr eaLnBrk="1" hangingPunct="1"/>
            <a:endParaRPr lang="en-GB" dirty="0"/>
          </a:p>
          <a:p>
            <a:r>
              <a:rPr lang="en-GB" dirty="0"/>
              <a:t>Then ideally, a second, titled ‘Further reading’ with a list of all the sources you’ve read on the topic area, but not actually cited</a:t>
            </a:r>
          </a:p>
        </p:txBody>
      </p:sp>
      <p:sp>
        <p:nvSpPr>
          <p:cNvPr id="4098" name="Rectangle 5"/>
          <p:cNvSpPr>
            <a:spLocks noGrp="1" noChangeArrowheads="1"/>
          </p:cNvSpPr>
          <p:nvPr>
            <p:ph type="title"/>
          </p:nvPr>
        </p:nvSpPr>
        <p:spPr/>
        <p:txBody>
          <a:bodyPr>
            <a:noAutofit/>
          </a:bodyPr>
          <a:lstStyle/>
          <a:p>
            <a:pPr eaLnBrk="1" hangingPunct="1"/>
            <a:r>
              <a:rPr lang="en-GB" sz="3200" b="0" u="sng" dirty="0"/>
              <a:t>Citations, references, bibliographies etc.</a:t>
            </a:r>
          </a:p>
        </p:txBody>
      </p:sp>
    </p:spTree>
    <p:extLst>
      <p:ext uri="{BB962C8B-B14F-4D97-AF65-F5344CB8AC3E}">
        <p14:creationId xmlns:p14="http://schemas.microsoft.com/office/powerpoint/2010/main" val="275779611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0" y="908720"/>
            <a:ext cx="9144000" cy="5256584"/>
          </a:xfrm>
        </p:spPr>
        <p:txBody>
          <a:bodyPr>
            <a:normAutofit/>
          </a:bodyPr>
          <a:lstStyle/>
          <a:p>
            <a:r>
              <a:rPr lang="en-GB" altLang="en-US" sz="2800" dirty="0"/>
              <a:t>To demonstrate the ‘Research’ you have done, to show the variety of sources you have used. </a:t>
            </a:r>
          </a:p>
          <a:p>
            <a:r>
              <a:rPr lang="en-GB" altLang="en-US" sz="2800" dirty="0"/>
              <a:t>To show that you have used relevant sources. </a:t>
            </a:r>
          </a:p>
          <a:p>
            <a:r>
              <a:rPr lang="en-GB" altLang="en-US" sz="2800" dirty="0"/>
              <a:t>To support your own ideas and opinions that you are discussing in your work.</a:t>
            </a:r>
          </a:p>
          <a:p>
            <a:r>
              <a:rPr lang="en-GB" altLang="en-US" sz="2800" dirty="0"/>
              <a:t>To help a reader to trace the sources you have used.</a:t>
            </a:r>
          </a:p>
          <a:p>
            <a:r>
              <a:rPr lang="en-GB" altLang="en-US" sz="2800" dirty="0"/>
              <a:t>To help you retrace the sources you have used.</a:t>
            </a:r>
          </a:p>
          <a:p>
            <a:r>
              <a:rPr lang="en-GB" altLang="en-US" sz="2800" dirty="0"/>
              <a:t>It is a requirement of the Higher Education assessment process.</a:t>
            </a:r>
          </a:p>
          <a:p>
            <a:r>
              <a:rPr lang="en-GB" altLang="en-US" sz="2800" dirty="0"/>
              <a:t>Academic Rigour</a:t>
            </a:r>
          </a:p>
          <a:p>
            <a:pPr eaLnBrk="1" hangingPunct="1"/>
            <a:endParaRPr lang="en-GB" dirty="0"/>
          </a:p>
        </p:txBody>
      </p:sp>
      <p:sp>
        <p:nvSpPr>
          <p:cNvPr id="5122" name="Rectangle 5"/>
          <p:cNvSpPr>
            <a:spLocks noGrp="1" noChangeArrowheads="1"/>
          </p:cNvSpPr>
          <p:nvPr>
            <p:ph type="title"/>
          </p:nvPr>
        </p:nvSpPr>
        <p:spPr>
          <a:xfrm>
            <a:off x="467544" y="0"/>
            <a:ext cx="8229600" cy="1143000"/>
          </a:xfrm>
        </p:spPr>
        <p:txBody>
          <a:bodyPr/>
          <a:lstStyle/>
          <a:p>
            <a:pPr eaLnBrk="1" hangingPunct="1"/>
            <a:r>
              <a:rPr lang="en-GB" dirty="0"/>
              <a:t>Why Reference?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6"/>
          <p:cNvSpPr>
            <a:spLocks noGrp="1" noChangeArrowheads="1"/>
          </p:cNvSpPr>
          <p:nvPr>
            <p:ph idx="1"/>
          </p:nvPr>
        </p:nvSpPr>
        <p:spPr>
          <a:xfrm>
            <a:off x="0" y="1412776"/>
            <a:ext cx="9144000" cy="4824536"/>
          </a:xfrm>
        </p:spPr>
        <p:txBody>
          <a:bodyPr>
            <a:normAutofit/>
          </a:bodyPr>
          <a:lstStyle/>
          <a:p>
            <a:pPr eaLnBrk="1" hangingPunct="1">
              <a:buFont typeface="Wingdings" pitchFamily="2" charset="2"/>
              <a:buNone/>
            </a:pPr>
            <a:r>
              <a:rPr lang="en-GB" b="1" dirty="0"/>
              <a:t>Legal reasons:</a:t>
            </a:r>
          </a:p>
          <a:p>
            <a:pPr eaLnBrk="1" hangingPunct="1"/>
            <a:r>
              <a:rPr lang="en-GB" dirty="0"/>
              <a:t>Plagiarism is the use of another person's ideas or work without acknowledging them.</a:t>
            </a:r>
          </a:p>
          <a:p>
            <a:pPr eaLnBrk="1" hangingPunct="1"/>
            <a:r>
              <a:rPr lang="en-GB" dirty="0"/>
              <a:t>The University takes plagiarism very seriously. </a:t>
            </a:r>
          </a:p>
          <a:p>
            <a:pPr lvl="1" eaLnBrk="1" hangingPunct="1"/>
            <a:r>
              <a:rPr lang="en-GB" dirty="0"/>
              <a:t>You may be given 0 if you use other people’s ideas concepts code without referencing them.</a:t>
            </a:r>
          </a:p>
          <a:p>
            <a:pPr lvl="1" eaLnBrk="1" hangingPunct="1"/>
            <a:r>
              <a:rPr lang="en-GB" dirty="0"/>
              <a:t>you may also face disciplinary action e.g. Resit the Module, Resit the Year or Expelled from the University for severe or serial offending.</a:t>
            </a:r>
          </a:p>
        </p:txBody>
      </p:sp>
      <p:sp>
        <p:nvSpPr>
          <p:cNvPr id="7170" name="Rectangle 4"/>
          <p:cNvSpPr>
            <a:spLocks noGrp="1" noChangeArrowheads="1"/>
          </p:cNvSpPr>
          <p:nvPr>
            <p:ph type="title"/>
          </p:nvPr>
        </p:nvSpPr>
        <p:spPr/>
        <p:txBody>
          <a:bodyPr/>
          <a:lstStyle/>
          <a:p>
            <a:pPr eaLnBrk="1" hangingPunct="1"/>
            <a:r>
              <a:rPr lang="en-GB" dirty="0"/>
              <a:t>Why Reference?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373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373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373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373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373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6"/>
          <p:cNvSpPr>
            <a:spLocks noGrp="1" noChangeArrowheads="1"/>
          </p:cNvSpPr>
          <p:nvPr>
            <p:ph idx="1"/>
          </p:nvPr>
        </p:nvSpPr>
        <p:spPr>
          <a:xfrm>
            <a:off x="0" y="1412776"/>
            <a:ext cx="9144000" cy="4824536"/>
          </a:xfrm>
        </p:spPr>
        <p:txBody>
          <a:bodyPr>
            <a:normAutofit/>
          </a:bodyPr>
          <a:lstStyle/>
          <a:p>
            <a:pPr lvl="1"/>
            <a:r>
              <a:rPr lang="en-GB" dirty="0"/>
              <a:t>Everybody needs to read the student guide, especially Section 12 dealing with Academic Misconduct:</a:t>
            </a:r>
          </a:p>
          <a:p>
            <a:pPr lvl="1"/>
            <a:endParaRPr lang="en-GB" dirty="0"/>
          </a:p>
          <a:p>
            <a:pPr lvl="1"/>
            <a:r>
              <a:rPr lang="en-GB" dirty="0">
                <a:hlinkClick r:id="rId2"/>
              </a:rPr>
              <a:t>Academic Misconduct Policy (uwtsd.ac.uk)</a:t>
            </a:r>
            <a:endParaRPr lang="en-GB" dirty="0"/>
          </a:p>
          <a:p>
            <a:pPr lvl="1"/>
            <a:endParaRPr lang="en-GB" dirty="0"/>
          </a:p>
          <a:p>
            <a:pPr lvl="1"/>
            <a:r>
              <a:rPr lang="en-GB" dirty="0"/>
              <a:t>Also</a:t>
            </a:r>
          </a:p>
          <a:p>
            <a:pPr lvl="1"/>
            <a:endParaRPr lang="en-GB" dirty="0"/>
          </a:p>
          <a:p>
            <a:pPr lvl="1"/>
            <a:r>
              <a:rPr lang="en-GB" dirty="0"/>
              <a:t>See document  SC06 for current regulations and penalties:</a:t>
            </a:r>
          </a:p>
          <a:p>
            <a:pPr lvl="1"/>
            <a:r>
              <a:rPr lang="en-GB" dirty="0">
                <a:hlinkClick r:id="rId3"/>
              </a:rPr>
              <a:t>SC06-Academic-Misconduct-Penalties-09-2020.docx (live.com)</a:t>
            </a:r>
            <a:endParaRPr lang="en-GB" dirty="0"/>
          </a:p>
        </p:txBody>
      </p:sp>
      <p:sp>
        <p:nvSpPr>
          <p:cNvPr id="7170" name="Rectangle 4"/>
          <p:cNvSpPr>
            <a:spLocks noGrp="1" noChangeArrowheads="1"/>
          </p:cNvSpPr>
          <p:nvPr>
            <p:ph type="title"/>
          </p:nvPr>
        </p:nvSpPr>
        <p:spPr/>
        <p:txBody>
          <a:bodyPr/>
          <a:lstStyle/>
          <a:p>
            <a:pPr eaLnBrk="1" hangingPunct="1"/>
            <a:r>
              <a:rPr lang="en-GB" dirty="0"/>
              <a:t>Why Reference?</a:t>
            </a:r>
          </a:p>
        </p:txBody>
      </p:sp>
    </p:spTree>
    <p:extLst>
      <p:ext uri="{BB962C8B-B14F-4D97-AF65-F5344CB8AC3E}">
        <p14:creationId xmlns:p14="http://schemas.microsoft.com/office/powerpoint/2010/main" val="198392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3734">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3734">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37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6"/>
          <p:cNvSpPr>
            <a:spLocks noGrp="1" noChangeArrowheads="1"/>
          </p:cNvSpPr>
          <p:nvPr>
            <p:ph idx="1"/>
          </p:nvPr>
        </p:nvSpPr>
        <p:spPr>
          <a:xfrm>
            <a:off x="0" y="1196752"/>
            <a:ext cx="9144000" cy="4824536"/>
          </a:xfrm>
        </p:spPr>
        <p:txBody>
          <a:bodyPr>
            <a:normAutofit/>
          </a:bodyPr>
          <a:lstStyle/>
          <a:p>
            <a:pPr eaLnBrk="1" hangingPunct="1">
              <a:buFont typeface="Wingdings" pitchFamily="2" charset="2"/>
              <a:buNone/>
            </a:pPr>
            <a:r>
              <a:rPr lang="en-GB" b="1" dirty="0"/>
              <a:t>Legal reasons:</a:t>
            </a:r>
          </a:p>
          <a:p>
            <a:r>
              <a:rPr lang="en-GB" altLang="en-US" dirty="0"/>
              <a:t>In the real world, plagiarism can lead to lawsuits, being sued, losing your job etc.</a:t>
            </a:r>
          </a:p>
          <a:p>
            <a:endParaRPr lang="en-GB" altLang="en-US" dirty="0"/>
          </a:p>
          <a:p>
            <a:r>
              <a:rPr lang="en-GB" altLang="en-US" dirty="0"/>
              <a:t>A different, but related issue is using someone else’s material without permission – copyright infringement.</a:t>
            </a:r>
          </a:p>
          <a:p>
            <a:r>
              <a:rPr lang="en-GB" altLang="en-US" dirty="0"/>
              <a:t>Note – in this case, even correct referencing isn’t going to protect you – crediting the source doesn’t make it ok to use content if you don’t have the correct legal rights.</a:t>
            </a:r>
          </a:p>
        </p:txBody>
      </p:sp>
      <p:sp>
        <p:nvSpPr>
          <p:cNvPr id="7170" name="Rectangle 4"/>
          <p:cNvSpPr>
            <a:spLocks noGrp="1" noChangeArrowheads="1"/>
          </p:cNvSpPr>
          <p:nvPr>
            <p:ph type="title"/>
          </p:nvPr>
        </p:nvSpPr>
        <p:spPr>
          <a:xfrm>
            <a:off x="457200" y="116632"/>
            <a:ext cx="8229600" cy="1008112"/>
          </a:xfrm>
        </p:spPr>
        <p:txBody>
          <a:bodyPr/>
          <a:lstStyle/>
          <a:p>
            <a:pPr eaLnBrk="1" hangingPunct="1"/>
            <a:r>
              <a:rPr lang="en-GB" dirty="0"/>
              <a:t>Why Reference?</a:t>
            </a:r>
          </a:p>
        </p:txBody>
      </p:sp>
    </p:spTree>
    <p:extLst>
      <p:ext uri="{BB962C8B-B14F-4D97-AF65-F5344CB8AC3E}">
        <p14:creationId xmlns:p14="http://schemas.microsoft.com/office/powerpoint/2010/main" val="25951180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37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96752"/>
            <a:ext cx="9144000" cy="5112568"/>
          </a:xfrm>
        </p:spPr>
        <p:txBody>
          <a:bodyPr>
            <a:normAutofit/>
          </a:bodyPr>
          <a:lstStyle/>
          <a:p>
            <a:r>
              <a:rPr lang="en-GB" sz="2400" dirty="0"/>
              <a:t>A Wiki can often be an excellent resource (especially for technical facts and data) however in addition to Wikipedia and online articles, use academic and professional sources. Using web, pages exclusively is one of the most common ways of losing marks in the research section.</a:t>
            </a:r>
          </a:p>
          <a:p>
            <a:endParaRPr lang="en-GB" sz="2400" dirty="0"/>
          </a:p>
          <a:p>
            <a:r>
              <a:rPr lang="en-GB" sz="2400" dirty="0"/>
              <a:t>See next slide as to just one reason why!</a:t>
            </a:r>
          </a:p>
        </p:txBody>
      </p:sp>
      <p:sp>
        <p:nvSpPr>
          <p:cNvPr id="3" name="Title 2"/>
          <p:cNvSpPr>
            <a:spLocks noGrp="1"/>
          </p:cNvSpPr>
          <p:nvPr>
            <p:ph type="title"/>
          </p:nvPr>
        </p:nvSpPr>
        <p:spPr/>
        <p:txBody>
          <a:bodyPr/>
          <a:lstStyle/>
          <a:p>
            <a:r>
              <a:rPr lang="en-GB" dirty="0"/>
              <a:t>Use Valid Sources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iki.jpg"/>
          <p:cNvPicPr>
            <a:picLocks noChangeAspect="1"/>
          </p:cNvPicPr>
          <p:nvPr/>
        </p:nvPicPr>
        <p:blipFill>
          <a:blip r:embed="rId2" cstate="print"/>
          <a:stretch>
            <a:fillRect/>
          </a:stretch>
        </p:blipFill>
        <p:spPr>
          <a:xfrm>
            <a:off x="0" y="880823"/>
            <a:ext cx="9144000" cy="5096354"/>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96753"/>
            <a:ext cx="9144000" cy="4752528"/>
          </a:xfrm>
        </p:spPr>
        <p:txBody>
          <a:bodyPr>
            <a:normAutofit/>
          </a:bodyPr>
          <a:lstStyle/>
          <a:p>
            <a:r>
              <a:rPr lang="en-GB" sz="2400" dirty="0"/>
              <a:t>Two of the main referencing methods are </a:t>
            </a:r>
            <a:r>
              <a:rPr lang="en-GB" sz="2400" b="1" dirty="0"/>
              <a:t>Numeric</a:t>
            </a:r>
            <a:r>
              <a:rPr lang="en-GB" sz="2400" dirty="0"/>
              <a:t> and </a:t>
            </a:r>
            <a:r>
              <a:rPr lang="en-GB" sz="2400" b="1" dirty="0"/>
              <a:t>Harvard</a:t>
            </a:r>
            <a:r>
              <a:rPr lang="en-GB" sz="2400" dirty="0"/>
              <a:t> (SOAC uses a version of Numeric!)</a:t>
            </a:r>
          </a:p>
          <a:p>
            <a:pPr>
              <a:buNone/>
            </a:pPr>
            <a:endParaRPr lang="en-GB" sz="2400" b="1" dirty="0"/>
          </a:p>
          <a:p>
            <a:r>
              <a:rPr lang="en-GB" sz="2400" b="1" dirty="0"/>
              <a:t>Numeric</a:t>
            </a:r>
            <a:r>
              <a:rPr lang="en-GB" sz="2400" dirty="0"/>
              <a:t>: The citation in the text has a number. The reference list is then presented in numerical order.</a:t>
            </a:r>
            <a:br>
              <a:rPr lang="en-GB" sz="2400" dirty="0"/>
            </a:br>
            <a:r>
              <a:rPr lang="en-GB" sz="2400" dirty="0"/>
              <a:t>Example:</a:t>
            </a:r>
            <a:br>
              <a:rPr lang="en-GB" sz="2400" dirty="0"/>
            </a:br>
            <a:r>
              <a:rPr lang="en-GB" sz="2400" dirty="0"/>
              <a:t>‘HTML 5 has shown to enhance performance (1). In another book, Cook (2) also shows that…’</a:t>
            </a:r>
          </a:p>
          <a:p>
            <a:pPr>
              <a:buNone/>
            </a:pPr>
            <a:endParaRPr lang="en-GB" sz="2400" dirty="0"/>
          </a:p>
          <a:p>
            <a:r>
              <a:rPr lang="en-GB" sz="2400" b="1" dirty="0"/>
              <a:t>Harvard text: ‘</a:t>
            </a:r>
            <a:r>
              <a:rPr lang="en-GB" sz="2400" dirty="0"/>
              <a:t>HTML 5 has shown to enhance performance (Smith, 2011). In another book, Cook (2012) also shows that…’</a:t>
            </a:r>
          </a:p>
        </p:txBody>
      </p:sp>
      <p:sp>
        <p:nvSpPr>
          <p:cNvPr id="3" name="Title 2"/>
          <p:cNvSpPr>
            <a:spLocks noGrp="1"/>
          </p:cNvSpPr>
          <p:nvPr>
            <p:ph type="title"/>
          </p:nvPr>
        </p:nvSpPr>
        <p:spPr>
          <a:xfrm>
            <a:off x="457200" y="274638"/>
            <a:ext cx="8229600" cy="922114"/>
          </a:xfrm>
        </p:spPr>
        <p:txBody>
          <a:bodyPr/>
          <a:lstStyle/>
          <a:p>
            <a:r>
              <a:rPr lang="en-GB" dirty="0"/>
              <a:t>Referencing: </a:t>
            </a:r>
          </a:p>
        </p:txBody>
      </p:sp>
    </p:spTree>
    <p:extLst>
      <p:ext uri="{BB962C8B-B14F-4D97-AF65-F5344CB8AC3E}">
        <p14:creationId xmlns:p14="http://schemas.microsoft.com/office/powerpoint/2010/main" val="33298346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96753"/>
            <a:ext cx="9144000" cy="4752528"/>
          </a:xfrm>
        </p:spPr>
        <p:txBody>
          <a:bodyPr>
            <a:normAutofit/>
          </a:bodyPr>
          <a:lstStyle/>
          <a:p>
            <a:pPr marL="319088" indent="-319088"/>
            <a:r>
              <a:rPr lang="en-GB" altLang="en-US" sz="3600" b="1" dirty="0"/>
              <a:t>SOAC</a:t>
            </a:r>
            <a:r>
              <a:rPr lang="en-GB" altLang="en-US" sz="3600" dirty="0"/>
              <a:t> uses the </a:t>
            </a:r>
            <a:r>
              <a:rPr lang="en-GB" altLang="en-US" sz="3600" u="sng" dirty="0"/>
              <a:t>Numeric Referencing system</a:t>
            </a:r>
            <a:r>
              <a:rPr lang="en-GB" altLang="en-US" sz="3600" dirty="0"/>
              <a:t>.</a:t>
            </a:r>
          </a:p>
          <a:p>
            <a:pPr marL="319088" indent="-319088"/>
            <a:endParaRPr lang="en-GB" altLang="en-US" sz="3600" dirty="0"/>
          </a:p>
          <a:p>
            <a:pPr marL="319088" indent="-319088"/>
            <a:r>
              <a:rPr lang="en-GB" altLang="en-US" sz="3600" b="1" u="sng" dirty="0"/>
              <a:t>Use the Numeric Referencing system</a:t>
            </a:r>
            <a:r>
              <a:rPr lang="en-GB" altLang="en-US" sz="3600" b="1" dirty="0"/>
              <a:t>.</a:t>
            </a:r>
          </a:p>
          <a:p>
            <a:pPr marL="319088" indent="-319088"/>
            <a:endParaRPr lang="en-GB" altLang="en-US" sz="3600" dirty="0"/>
          </a:p>
          <a:p>
            <a:pPr marL="319088" indent="-319088"/>
            <a:r>
              <a:rPr lang="en-GB" altLang="en-US" sz="3600" dirty="0"/>
              <a:t>Do </a:t>
            </a:r>
            <a:r>
              <a:rPr lang="en-GB" altLang="en-US" sz="3600" b="1" u="sng" dirty="0"/>
              <a:t>NOT</a:t>
            </a:r>
            <a:r>
              <a:rPr lang="en-GB" altLang="en-US" sz="3600" dirty="0"/>
              <a:t> use the Harvard system of referencing.</a:t>
            </a:r>
            <a:endParaRPr lang="zh-CN" altLang="en-US" sz="3600" dirty="0">
              <a:ea typeface="宋体" pitchFamily="2" charset="-122"/>
            </a:endParaRPr>
          </a:p>
        </p:txBody>
      </p:sp>
      <p:sp>
        <p:nvSpPr>
          <p:cNvPr id="3" name="Title 2"/>
          <p:cNvSpPr>
            <a:spLocks noGrp="1"/>
          </p:cNvSpPr>
          <p:nvPr>
            <p:ph type="title"/>
          </p:nvPr>
        </p:nvSpPr>
        <p:spPr>
          <a:xfrm>
            <a:off x="457200" y="274638"/>
            <a:ext cx="8229600" cy="922114"/>
          </a:xfrm>
        </p:spPr>
        <p:txBody>
          <a:bodyPr/>
          <a:lstStyle/>
          <a:p>
            <a:pPr algn="ctr"/>
            <a:r>
              <a:rPr lang="en-GB" dirty="0"/>
              <a:t>Referencing: </a:t>
            </a:r>
          </a:p>
        </p:txBody>
      </p:sp>
    </p:spTree>
    <p:extLst>
      <p:ext uri="{BB962C8B-B14F-4D97-AF65-F5344CB8AC3E}">
        <p14:creationId xmlns:p14="http://schemas.microsoft.com/office/powerpoint/2010/main" val="2097137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96753"/>
            <a:ext cx="9144000" cy="4752528"/>
          </a:xfrm>
        </p:spPr>
        <p:txBody>
          <a:bodyPr>
            <a:normAutofit/>
          </a:bodyPr>
          <a:lstStyle/>
          <a:p>
            <a:pPr marL="319088" indent="-319088"/>
            <a:r>
              <a:rPr lang="en-GB" altLang="en-US" sz="3600" b="1" dirty="0"/>
              <a:t>SOAC</a:t>
            </a:r>
            <a:r>
              <a:rPr lang="en-GB" altLang="en-US" sz="3600" dirty="0"/>
              <a:t> uses the </a:t>
            </a:r>
            <a:r>
              <a:rPr lang="en-GB" altLang="en-US" sz="3600" u="sng" dirty="0"/>
              <a:t>Numeric Referencing system</a:t>
            </a:r>
            <a:r>
              <a:rPr lang="en-GB" altLang="en-US" sz="3600" dirty="0"/>
              <a:t>.</a:t>
            </a:r>
          </a:p>
          <a:p>
            <a:pPr marL="319088" indent="-319088"/>
            <a:endParaRPr lang="en-GB" altLang="en-US" sz="3600" dirty="0"/>
          </a:p>
          <a:p>
            <a:pPr marL="319088" indent="-319088"/>
            <a:r>
              <a:rPr lang="en-GB" altLang="en-US" sz="3600" dirty="0"/>
              <a:t>We have also decided specifically to adopt the IEEE version.</a:t>
            </a:r>
          </a:p>
          <a:p>
            <a:pPr marL="319088" indent="-319088"/>
            <a:r>
              <a:rPr lang="en-GB" altLang="en-US" sz="3600" dirty="0"/>
              <a:t>Full details are in two PDF files on moodle for you.</a:t>
            </a:r>
          </a:p>
        </p:txBody>
      </p:sp>
      <p:sp>
        <p:nvSpPr>
          <p:cNvPr id="3" name="Title 2"/>
          <p:cNvSpPr>
            <a:spLocks noGrp="1"/>
          </p:cNvSpPr>
          <p:nvPr>
            <p:ph type="title"/>
          </p:nvPr>
        </p:nvSpPr>
        <p:spPr>
          <a:xfrm>
            <a:off x="457200" y="274638"/>
            <a:ext cx="8229600" cy="922114"/>
          </a:xfrm>
        </p:spPr>
        <p:txBody>
          <a:bodyPr/>
          <a:lstStyle/>
          <a:p>
            <a:pPr algn="ctr"/>
            <a:r>
              <a:rPr lang="en-GB" dirty="0"/>
              <a:t>Referencing: </a:t>
            </a:r>
          </a:p>
        </p:txBody>
      </p:sp>
    </p:spTree>
    <p:extLst>
      <p:ext uri="{BB962C8B-B14F-4D97-AF65-F5344CB8AC3E}">
        <p14:creationId xmlns:p14="http://schemas.microsoft.com/office/powerpoint/2010/main" val="31680162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96753"/>
            <a:ext cx="9144000" cy="4752528"/>
          </a:xfrm>
        </p:spPr>
        <p:txBody>
          <a:bodyPr>
            <a:normAutofit/>
          </a:bodyPr>
          <a:lstStyle/>
          <a:p>
            <a:pPr marL="319088" indent="-319088"/>
            <a:r>
              <a:rPr lang="en-GB" altLang="en-US" sz="3600" dirty="0"/>
              <a:t>There is also a Library guide</a:t>
            </a:r>
          </a:p>
          <a:p>
            <a:pPr marL="319088" indent="-319088"/>
            <a:endParaRPr lang="en-GB" altLang="en-US" sz="3600" dirty="0"/>
          </a:p>
          <a:p>
            <a:pPr marL="319088" indent="-319088"/>
            <a:r>
              <a:rPr lang="en-GB" altLang="en-US" sz="3600" dirty="0">
                <a:hlinkClick r:id="rId2"/>
              </a:rPr>
              <a:t>https://www.uwtsd.ac.uk/library/infoskills/referencing-handbooks/</a:t>
            </a:r>
            <a:endParaRPr lang="en-GB" altLang="en-US" sz="3600" dirty="0"/>
          </a:p>
          <a:p>
            <a:pPr marL="319088" indent="-319088"/>
            <a:endParaRPr lang="en-GB" altLang="en-US" sz="3600" dirty="0"/>
          </a:p>
          <a:p>
            <a:pPr marL="319088" indent="-319088"/>
            <a:r>
              <a:rPr lang="en-GB" altLang="en-US" sz="3600" dirty="0"/>
              <a:t>Choose the IEEE option!</a:t>
            </a:r>
          </a:p>
        </p:txBody>
      </p:sp>
      <p:sp>
        <p:nvSpPr>
          <p:cNvPr id="3" name="Title 2"/>
          <p:cNvSpPr>
            <a:spLocks noGrp="1"/>
          </p:cNvSpPr>
          <p:nvPr>
            <p:ph type="title"/>
          </p:nvPr>
        </p:nvSpPr>
        <p:spPr>
          <a:xfrm>
            <a:off x="457200" y="274638"/>
            <a:ext cx="8229600" cy="922114"/>
          </a:xfrm>
        </p:spPr>
        <p:txBody>
          <a:bodyPr/>
          <a:lstStyle/>
          <a:p>
            <a:pPr algn="ctr"/>
            <a:r>
              <a:rPr lang="en-GB" dirty="0"/>
              <a:t>Referencing: </a:t>
            </a:r>
          </a:p>
        </p:txBody>
      </p:sp>
    </p:spTree>
    <p:extLst>
      <p:ext uri="{BB962C8B-B14F-4D97-AF65-F5344CB8AC3E}">
        <p14:creationId xmlns:p14="http://schemas.microsoft.com/office/powerpoint/2010/main" val="366992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43800" y="6065912"/>
            <a:ext cx="1800200"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195" name="Rectangle 4"/>
          <p:cNvSpPr>
            <a:spLocks noGrp="1" noChangeArrowheads="1"/>
          </p:cNvSpPr>
          <p:nvPr>
            <p:ph type="title"/>
          </p:nvPr>
        </p:nvSpPr>
        <p:spPr>
          <a:xfrm>
            <a:off x="179512" y="188640"/>
            <a:ext cx="8229600" cy="868958"/>
          </a:xfrm>
        </p:spPr>
        <p:txBody>
          <a:bodyPr/>
          <a:lstStyle/>
          <a:p>
            <a:pPr eaLnBrk="1" hangingPunct="1"/>
            <a:r>
              <a:rPr lang="en-GB" dirty="0"/>
              <a:t>Numeric Referencing</a:t>
            </a:r>
          </a:p>
        </p:txBody>
      </p:sp>
      <p:sp>
        <p:nvSpPr>
          <p:cNvPr id="2" name="TextBox 1"/>
          <p:cNvSpPr txBox="1"/>
          <p:nvPr/>
        </p:nvSpPr>
        <p:spPr>
          <a:xfrm>
            <a:off x="395536" y="1412776"/>
            <a:ext cx="8352928" cy="5355312"/>
          </a:xfrm>
          <a:prstGeom prst="rect">
            <a:avLst/>
          </a:prstGeom>
          <a:noFill/>
        </p:spPr>
        <p:txBody>
          <a:bodyPr wrap="square" rtlCol="0">
            <a:spAutoFit/>
          </a:bodyPr>
          <a:lstStyle/>
          <a:p>
            <a:r>
              <a:rPr lang="en-GB" sz="2400" dirty="0"/>
              <a:t>Note:</a:t>
            </a:r>
          </a:p>
          <a:p>
            <a:endParaRPr lang="en-GB" sz="2400" dirty="0"/>
          </a:p>
          <a:p>
            <a:r>
              <a:rPr lang="en-GB" sz="2400" dirty="0"/>
              <a:t>The following pages show the typical use of generic numeric referencing.</a:t>
            </a:r>
          </a:p>
          <a:p>
            <a:endParaRPr lang="en-GB" sz="2400" dirty="0"/>
          </a:p>
          <a:p>
            <a:r>
              <a:rPr lang="en-GB" sz="2400" dirty="0"/>
              <a:t>If you want to follow the IEEE system to the letter, see the linked PDF files and/or the UWTSD library notes for up to date implementations.</a:t>
            </a:r>
          </a:p>
          <a:p>
            <a:r>
              <a:rPr lang="en-GB" sz="2400" dirty="0"/>
              <a:t>(But as long as you cite, quote and reference, you won’t fall foul of plagiarism issues for minor differences or errors such as using the wrong style of brackets </a:t>
            </a:r>
            <a:r>
              <a:rPr lang="en-GB" sz="2400" dirty="0" err="1"/>
              <a:t>etc</a:t>
            </a:r>
            <a:r>
              <a:rPr lang="en-GB" sz="2400" dirty="0"/>
              <a:t>).</a:t>
            </a:r>
          </a:p>
          <a:p>
            <a:endParaRPr lang="en-GB" dirty="0"/>
          </a:p>
          <a:p>
            <a:endParaRPr lang="en-GB" dirty="0"/>
          </a:p>
          <a:p>
            <a:endParaRPr lang="en-GB" dirty="0"/>
          </a:p>
        </p:txBody>
      </p:sp>
    </p:spTree>
    <p:extLst>
      <p:ext uri="{BB962C8B-B14F-4D97-AF65-F5344CB8AC3E}">
        <p14:creationId xmlns:p14="http://schemas.microsoft.com/office/powerpoint/2010/main" val="3215024929"/>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4" name="Rectangle 4"/>
          <p:cNvSpPr>
            <a:spLocks noGrp="1" noChangeArrowheads="1"/>
          </p:cNvSpPr>
          <p:nvPr>
            <p:ph idx="1"/>
          </p:nvPr>
        </p:nvSpPr>
        <p:spPr/>
        <p:txBody>
          <a:bodyPr/>
          <a:lstStyle/>
          <a:p>
            <a:pPr eaLnBrk="1" hangingPunct="1"/>
            <a:r>
              <a:rPr lang="en-GB" dirty="0"/>
              <a:t>When using the numeric style, a citation generally requires only the name of the author(s) and the number of the reference e.g. Cook [3].</a:t>
            </a:r>
          </a:p>
          <a:p>
            <a:pPr eaLnBrk="1" hangingPunct="1"/>
            <a:endParaRPr lang="en-GB" dirty="0"/>
          </a:p>
          <a:p>
            <a:pPr eaLnBrk="1" hangingPunct="1"/>
            <a:r>
              <a:rPr lang="en-GB" dirty="0"/>
              <a:t>You do not need to include the year of publication in the main text as you would when using Harvard.</a:t>
            </a:r>
          </a:p>
          <a:p>
            <a:pPr marL="109728" indent="0" eaLnBrk="1" hangingPunct="1">
              <a:buNone/>
            </a:pPr>
            <a:endParaRPr lang="en-GB" dirty="0"/>
          </a:p>
        </p:txBody>
      </p:sp>
      <p:sp>
        <p:nvSpPr>
          <p:cNvPr id="11266" name="Rectangle 3"/>
          <p:cNvSpPr>
            <a:spLocks noGrp="1" noChangeArrowheads="1"/>
          </p:cNvSpPr>
          <p:nvPr>
            <p:ph type="title"/>
          </p:nvPr>
        </p:nvSpPr>
        <p:spPr/>
        <p:txBody>
          <a:bodyPr/>
          <a:lstStyle/>
          <a:p>
            <a:pPr eaLnBrk="1" hangingPunct="1"/>
            <a:r>
              <a:rPr lang="en-GB" dirty="0"/>
              <a:t>Using Citations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4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4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43800" y="6065912"/>
            <a:ext cx="1800200"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2819" name="Picture 5" descr="Image of book with referencing labelled"/>
          <p:cNvPicPr>
            <a:picLocks noChangeAspect="1" noChangeArrowheads="1"/>
          </p:cNvPicPr>
          <p:nvPr/>
        </p:nvPicPr>
        <p:blipFill>
          <a:blip r:embed="rId2" cstate="print"/>
          <a:srcRect/>
          <a:stretch>
            <a:fillRect/>
          </a:stretch>
        </p:blipFill>
        <p:spPr bwMode="auto">
          <a:xfrm>
            <a:off x="575469" y="984845"/>
            <a:ext cx="7993063" cy="5324475"/>
          </a:xfrm>
          <a:prstGeom prst="rect">
            <a:avLst/>
          </a:prstGeom>
          <a:noFill/>
          <a:ln w="9525">
            <a:noFill/>
            <a:miter lim="800000"/>
            <a:headEnd/>
            <a:tailEnd/>
          </a:ln>
        </p:spPr>
      </p:pic>
      <p:sp>
        <p:nvSpPr>
          <p:cNvPr id="8195" name="Rectangle 4"/>
          <p:cNvSpPr>
            <a:spLocks noGrp="1" noChangeArrowheads="1"/>
          </p:cNvSpPr>
          <p:nvPr>
            <p:ph type="title"/>
          </p:nvPr>
        </p:nvSpPr>
        <p:spPr>
          <a:xfrm>
            <a:off x="179512" y="188640"/>
            <a:ext cx="8229600" cy="868958"/>
          </a:xfrm>
        </p:spPr>
        <p:txBody>
          <a:bodyPr/>
          <a:lstStyle/>
          <a:p>
            <a:pPr eaLnBrk="1" hangingPunct="1"/>
            <a:r>
              <a:rPr lang="en-GB" dirty="0"/>
              <a:t>Numeric Referencing</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28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6632"/>
            <a:ext cx="9144000" cy="5530619"/>
          </a:xfrm>
        </p:spPr>
        <p:txBody>
          <a:bodyPr>
            <a:noAutofit/>
          </a:bodyPr>
          <a:lstStyle/>
          <a:p>
            <a:r>
              <a:rPr lang="en-GB" sz="3600" b="1" dirty="0"/>
              <a:t>Reference structure examples:</a:t>
            </a:r>
          </a:p>
          <a:p>
            <a:r>
              <a:rPr lang="en-GB" sz="2000" dirty="0"/>
              <a:t>Books</a:t>
            </a:r>
          </a:p>
          <a:p>
            <a:r>
              <a:rPr lang="en-GB" sz="2000" dirty="0"/>
              <a:t>Basic Format:</a:t>
            </a:r>
          </a:p>
          <a:p>
            <a:r>
              <a:rPr lang="en-GB" sz="2000" dirty="0"/>
              <a:t>[1] J. K. Author, “Title of chapter in the book,” in Title of His Published Book, </a:t>
            </a:r>
            <a:r>
              <a:rPr lang="en-GB" sz="2000" dirty="0" err="1"/>
              <a:t>xth</a:t>
            </a:r>
            <a:r>
              <a:rPr lang="en-GB" sz="2000" dirty="0"/>
              <a:t> ed. City of Publisher, Country if not USA: Abbrev. of Publisher, year, </a:t>
            </a:r>
            <a:r>
              <a:rPr lang="en-GB" sz="2000" dirty="0" err="1"/>
              <a:t>ch.</a:t>
            </a:r>
            <a:r>
              <a:rPr lang="en-GB" sz="2000" dirty="0"/>
              <a:t> x, sec. x, pp. xxx–xxx</a:t>
            </a:r>
          </a:p>
          <a:p>
            <a:endParaRPr lang="en-GB" sz="2000" dirty="0"/>
          </a:p>
          <a:p>
            <a:r>
              <a:rPr lang="en-GB" sz="2000" dirty="0"/>
              <a:t>Examples</a:t>
            </a:r>
          </a:p>
          <a:p>
            <a:r>
              <a:rPr lang="en-GB" sz="2000" dirty="0"/>
              <a:t>[1] B. Klaus and P. Horn, Robot Vision. Cambridge, MA: MIT Press, 1986.</a:t>
            </a:r>
            <a:br>
              <a:rPr lang="en-GB" sz="2000" dirty="0"/>
            </a:br>
            <a:endParaRPr lang="en-GB" sz="2000" dirty="0"/>
          </a:p>
          <a:p>
            <a:r>
              <a:rPr lang="en-GB" sz="2000" dirty="0"/>
              <a:t>[2] L. Stein, “Random patterns,” in Computers and You, J. S. Brake, Ed. New York: Wiley, 1994, pp. 55-70.</a:t>
            </a:r>
            <a:br>
              <a:rPr lang="en-GB" sz="2000" dirty="0"/>
            </a:br>
            <a:endParaRPr lang="en-GB" sz="2000" dirty="0"/>
          </a:p>
          <a:p>
            <a:r>
              <a:rPr lang="en-GB" sz="2000" dirty="0"/>
              <a:t>[3] R. L. Myer, “Parametric oscillators and nonlinear materials,” in Nonlinear Optics, vol. 4, P. G. Harper and B. </a:t>
            </a:r>
            <a:r>
              <a:rPr lang="en-GB" sz="2000" dirty="0" err="1"/>
              <a:t>S.Wherret</a:t>
            </a:r>
            <a:r>
              <a:rPr lang="en-GB" sz="2000" dirty="0"/>
              <a:t>, Eds. San Francisco, CA: Academic, 1977, pp. 47-160</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6632"/>
            <a:ext cx="9144000" cy="5530619"/>
          </a:xfrm>
        </p:spPr>
        <p:txBody>
          <a:bodyPr>
            <a:noAutofit/>
          </a:bodyPr>
          <a:lstStyle/>
          <a:p>
            <a:r>
              <a:rPr lang="en-GB" sz="3600" b="1" dirty="0"/>
              <a:t>Reference structure examples:</a:t>
            </a:r>
          </a:p>
          <a:p>
            <a:pPr>
              <a:buNone/>
            </a:pPr>
            <a:r>
              <a:rPr lang="en-GB" sz="2000" dirty="0"/>
              <a:t>Conference Technical Articles</a:t>
            </a:r>
          </a:p>
          <a:p>
            <a:pPr>
              <a:buNone/>
            </a:pPr>
            <a:endParaRPr lang="en-GB" sz="2000" dirty="0"/>
          </a:p>
          <a:p>
            <a:r>
              <a:rPr lang="en-GB" sz="2000" dirty="0"/>
              <a:t>Basic Format:</a:t>
            </a:r>
          </a:p>
          <a:p>
            <a:r>
              <a:rPr lang="en-GB" sz="2000" dirty="0"/>
              <a:t>[1] J. K. Author, “Title of paper,” in Unabbreviated Name of Conf., City of Conf., Abbrev. State (if given), year, pp. xxx-xxx.</a:t>
            </a:r>
          </a:p>
          <a:p>
            <a:endParaRPr lang="en-GB" sz="2000" dirty="0"/>
          </a:p>
          <a:p>
            <a:r>
              <a:rPr lang="en-GB" sz="2000" dirty="0"/>
              <a:t>For an electronic conference article when there are no page numbers:</a:t>
            </a:r>
          </a:p>
          <a:p>
            <a:r>
              <a:rPr lang="en-GB" sz="2000" dirty="0"/>
              <a:t>[1] J. K. Author [two authors: J. K. Author and A. N. Writer ] [three or more authors: J. K. Author et al.], “Title of Article,” in [Title of Conf. Record as ], [copyright year] © [IEEE or applicable copyright holder of the Conference Record]. </a:t>
            </a:r>
            <a:r>
              <a:rPr lang="en-GB" sz="2000" dirty="0" err="1"/>
              <a:t>doi</a:t>
            </a:r>
            <a:r>
              <a:rPr lang="en-GB" sz="2000" dirty="0"/>
              <a:t>: [DOI number]</a:t>
            </a:r>
          </a:p>
          <a:p>
            <a:endParaRPr lang="en-GB" sz="2000" dirty="0"/>
          </a:p>
          <a:p>
            <a:r>
              <a:rPr lang="en-GB" sz="2000" dirty="0"/>
              <a:t>For an unpublished paper presented at a conference:</a:t>
            </a:r>
          </a:p>
          <a:p>
            <a:r>
              <a:rPr lang="en-GB" sz="2000" dirty="0"/>
              <a:t> [1] J. K. Author, “Title of paper,” presented at the </a:t>
            </a:r>
            <a:r>
              <a:rPr lang="en-GB" sz="2000" dirty="0" err="1"/>
              <a:t>Unabbrev</a:t>
            </a:r>
            <a:r>
              <a:rPr lang="en-GB" sz="2000" dirty="0"/>
              <a:t>. Name of Conf., City of Conf., Abbrev. State, year. </a:t>
            </a:r>
          </a:p>
          <a:p>
            <a:pPr>
              <a:buNone/>
            </a:pPr>
            <a:endParaRPr lang="en-GB" sz="2000" dirty="0"/>
          </a:p>
          <a:p>
            <a:pPr>
              <a:buNone/>
            </a:pPr>
            <a:endParaRPr lang="en-GB" sz="2000" dirty="0"/>
          </a:p>
          <a:p>
            <a:endParaRPr lang="en-GB" sz="2000" dirty="0"/>
          </a:p>
        </p:txBody>
      </p:sp>
    </p:spTree>
    <p:extLst>
      <p:ext uri="{BB962C8B-B14F-4D97-AF65-F5344CB8AC3E}">
        <p14:creationId xmlns:p14="http://schemas.microsoft.com/office/powerpoint/2010/main" val="12557318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6632"/>
            <a:ext cx="9144000" cy="5530619"/>
          </a:xfrm>
        </p:spPr>
        <p:txBody>
          <a:bodyPr>
            <a:noAutofit/>
          </a:bodyPr>
          <a:lstStyle/>
          <a:p>
            <a:r>
              <a:rPr lang="en-GB" sz="3600" b="1" dirty="0"/>
              <a:t>Reference structure examples:</a:t>
            </a:r>
          </a:p>
          <a:p>
            <a:endParaRPr lang="en-GB" sz="2000" b="1" dirty="0"/>
          </a:p>
          <a:p>
            <a:pPr>
              <a:buNone/>
            </a:pPr>
            <a:r>
              <a:rPr lang="en-GB" sz="2000" dirty="0"/>
              <a:t>WWW</a:t>
            </a:r>
          </a:p>
          <a:p>
            <a:pPr>
              <a:buNone/>
            </a:pPr>
            <a:r>
              <a:rPr lang="en-GB" sz="2000" dirty="0"/>
              <a:t>Basic Format:</a:t>
            </a:r>
          </a:p>
          <a:p>
            <a:pPr>
              <a:buNone/>
            </a:pPr>
            <a:r>
              <a:rPr lang="en-GB" sz="2000" dirty="0"/>
              <a:t>[1] J. K. Author. (year, month day). Title (edition) [Type of medium]. Available: http://www.(URL)</a:t>
            </a:r>
          </a:p>
          <a:p>
            <a:pPr>
              <a:buNone/>
            </a:pPr>
            <a:endParaRPr lang="en-GB" sz="2000" dirty="0"/>
          </a:p>
          <a:p>
            <a:pPr>
              <a:buNone/>
            </a:pPr>
            <a:r>
              <a:rPr lang="en-GB" sz="2000" dirty="0"/>
              <a:t>Example:</a:t>
            </a:r>
          </a:p>
          <a:p>
            <a:pPr>
              <a:buNone/>
            </a:pPr>
            <a:r>
              <a:rPr lang="en-GB" sz="2000" dirty="0"/>
              <a:t>[1] J. Jones. (1991, May 10). Networks (2nd ed.) [WWW Document]. Available: http://www.atm.com (accessed 27/10/2016)</a:t>
            </a:r>
          </a:p>
          <a:p>
            <a:endParaRPr lang="en-GB" sz="2000" dirty="0"/>
          </a:p>
          <a:p>
            <a:pPr>
              <a:buNone/>
            </a:pPr>
            <a:r>
              <a:rPr lang="en-GB" sz="2000" dirty="0"/>
              <a:t>	Note that as WWW pages can be altered, it is often considered good practice to include an ‘accessed’ date to indicate when you yourself visited the site to obtain the information.</a:t>
            </a:r>
          </a:p>
          <a:p>
            <a:pPr>
              <a:buNone/>
            </a:pPr>
            <a:r>
              <a:rPr lang="en-GB" sz="2000" dirty="0"/>
              <a:t>	If there is no obvious author or publish date, just insert the name of the organisation/main website.</a:t>
            </a:r>
          </a:p>
          <a:p>
            <a:pPr>
              <a:buNone/>
            </a:pPr>
            <a:endParaRPr lang="en-GB" sz="2000" dirty="0"/>
          </a:p>
          <a:p>
            <a:endParaRPr lang="en-GB" sz="2000" dirty="0"/>
          </a:p>
        </p:txBody>
      </p:sp>
    </p:spTree>
    <p:extLst>
      <p:ext uri="{BB962C8B-B14F-4D97-AF65-F5344CB8AC3E}">
        <p14:creationId xmlns:p14="http://schemas.microsoft.com/office/powerpoint/2010/main" val="19195304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3" name="Rectangle 5"/>
          <p:cNvSpPr>
            <a:spLocks noGrp="1" noChangeArrowheads="1"/>
          </p:cNvSpPr>
          <p:nvPr>
            <p:ph idx="1"/>
          </p:nvPr>
        </p:nvSpPr>
        <p:spPr/>
        <p:txBody>
          <a:bodyPr/>
          <a:lstStyle/>
          <a:p>
            <a:pPr eaLnBrk="1" hangingPunct="1"/>
            <a:r>
              <a:rPr lang="en-GB" b="1" dirty="0"/>
              <a:t>One</a:t>
            </a:r>
            <a:r>
              <a:rPr lang="en-GB" dirty="0"/>
              <a:t> author of one work:</a:t>
            </a:r>
          </a:p>
          <a:p>
            <a:pPr lvl="1" eaLnBrk="1" hangingPunct="1"/>
            <a:r>
              <a:rPr lang="en-GB" dirty="0"/>
              <a:t>As Williams [1] outlines...</a:t>
            </a:r>
          </a:p>
          <a:p>
            <a:pPr lvl="1" eaLnBrk="1" hangingPunct="1"/>
            <a:endParaRPr lang="en-GB" dirty="0"/>
          </a:p>
          <a:p>
            <a:pPr eaLnBrk="1" hangingPunct="1"/>
            <a:r>
              <a:rPr lang="en-GB" b="1" dirty="0"/>
              <a:t>2</a:t>
            </a:r>
            <a:r>
              <a:rPr lang="en-GB" dirty="0"/>
              <a:t> or </a:t>
            </a:r>
            <a:r>
              <a:rPr lang="en-GB" b="1" dirty="0"/>
              <a:t>3</a:t>
            </a:r>
            <a:r>
              <a:rPr lang="en-GB" dirty="0"/>
              <a:t> authors of one work:</a:t>
            </a:r>
          </a:p>
          <a:p>
            <a:pPr lvl="1" eaLnBrk="1" hangingPunct="1"/>
            <a:r>
              <a:rPr lang="en-GB" dirty="0"/>
              <a:t>Davies and Jones [2] recently stated...</a:t>
            </a:r>
          </a:p>
          <a:p>
            <a:pPr lvl="1" eaLnBrk="1" hangingPunct="1"/>
            <a:endParaRPr lang="en-GB" dirty="0"/>
          </a:p>
          <a:p>
            <a:pPr eaLnBrk="1" hangingPunct="1"/>
            <a:r>
              <a:rPr lang="en-GB" b="1" dirty="0"/>
              <a:t>4</a:t>
            </a:r>
            <a:r>
              <a:rPr lang="en-GB" dirty="0"/>
              <a:t> or </a:t>
            </a:r>
            <a:r>
              <a:rPr lang="en-GB" b="1" dirty="0"/>
              <a:t>more</a:t>
            </a:r>
            <a:r>
              <a:rPr lang="en-GB" dirty="0"/>
              <a:t> authors of one work:</a:t>
            </a:r>
          </a:p>
          <a:p>
            <a:pPr lvl="1" eaLnBrk="1" hangingPunct="1"/>
            <a:r>
              <a:rPr lang="en-GB" dirty="0"/>
              <a:t>Jenkins et al [3] contend that…</a:t>
            </a:r>
          </a:p>
        </p:txBody>
      </p:sp>
      <p:sp>
        <p:nvSpPr>
          <p:cNvPr id="12290" name="Rectangle 4"/>
          <p:cNvSpPr>
            <a:spLocks noGrp="1" noChangeArrowheads="1"/>
          </p:cNvSpPr>
          <p:nvPr>
            <p:ph type="title"/>
          </p:nvPr>
        </p:nvSpPr>
        <p:spPr/>
        <p:txBody>
          <a:bodyPr/>
          <a:lstStyle/>
          <a:p>
            <a:pPr eaLnBrk="1" hangingPunct="1"/>
            <a:r>
              <a:rPr lang="en-GB" dirty="0"/>
              <a:t>Using Citations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885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885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885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885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885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885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noChangeArrowheads="1"/>
          </p:cNvSpPr>
          <p:nvPr>
            <p:ph idx="1"/>
          </p:nvPr>
        </p:nvSpPr>
        <p:spPr/>
        <p:txBody>
          <a:bodyPr>
            <a:normAutofit fontScale="92500"/>
          </a:bodyPr>
          <a:lstStyle/>
          <a:p>
            <a:r>
              <a:rPr lang="en-US" altLang="zh-CN" dirty="0"/>
              <a:t>If you refer to an item of work more than once</a:t>
            </a:r>
          </a:p>
          <a:p>
            <a:pPr lvl="1"/>
            <a:r>
              <a:rPr lang="en-US" altLang="zh-CN" dirty="0"/>
              <a:t>Use the same number (and only include the details once in the reference section)</a:t>
            </a:r>
          </a:p>
          <a:p>
            <a:endParaRPr lang="en-US" altLang="zh-CN" dirty="0"/>
          </a:p>
          <a:p>
            <a:r>
              <a:rPr lang="en-US" altLang="zh-CN" dirty="0"/>
              <a:t>If particular parts of the document are cited page number may be given</a:t>
            </a:r>
          </a:p>
          <a:p>
            <a:pPr lvl="1"/>
            <a:r>
              <a:rPr lang="en-US" altLang="zh-CN" dirty="0"/>
              <a:t>E.g. [3, pp. 23-24]</a:t>
            </a:r>
          </a:p>
          <a:p>
            <a:endParaRPr lang="en-US" altLang="zh-CN" dirty="0"/>
          </a:p>
          <a:p>
            <a:r>
              <a:rPr lang="en-US" altLang="zh-CN" dirty="0"/>
              <a:t>Superscript </a:t>
            </a:r>
            <a:r>
              <a:rPr lang="en-US" altLang="zh-CN" baseline="30000" dirty="0"/>
              <a:t>7</a:t>
            </a:r>
            <a:r>
              <a:rPr lang="en-US" altLang="zh-CN" dirty="0"/>
              <a:t>, brackets (8) or square brackets [9] may be used in numeric referencing, but the IEEE seems to like [9].</a:t>
            </a:r>
          </a:p>
        </p:txBody>
      </p:sp>
      <p:sp>
        <p:nvSpPr>
          <p:cNvPr id="13315" name="Rectangle 4"/>
          <p:cNvSpPr>
            <a:spLocks noGrp="1" noChangeArrowheads="1"/>
          </p:cNvSpPr>
          <p:nvPr>
            <p:ph type="title"/>
          </p:nvPr>
        </p:nvSpPr>
        <p:spPr/>
        <p:txBody>
          <a:bodyPr/>
          <a:lstStyle/>
          <a:p>
            <a:r>
              <a:rPr lang="en-GB" dirty="0"/>
              <a:t>Using Citations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0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0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01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30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3" name="Rectangle 5"/>
          <p:cNvSpPr>
            <a:spLocks noGrp="1" noChangeArrowheads="1"/>
          </p:cNvSpPr>
          <p:nvPr>
            <p:ph idx="1"/>
          </p:nvPr>
        </p:nvSpPr>
        <p:spPr>
          <a:xfrm>
            <a:off x="0" y="1268760"/>
            <a:ext cx="8686800" cy="4738531"/>
          </a:xfrm>
        </p:spPr>
        <p:txBody>
          <a:bodyPr>
            <a:normAutofit/>
          </a:bodyPr>
          <a:lstStyle/>
          <a:p>
            <a:pPr eaLnBrk="1" hangingPunct="1">
              <a:lnSpc>
                <a:spcPct val="90000"/>
              </a:lnSpc>
            </a:pPr>
            <a:r>
              <a:rPr lang="en-GB" sz="2400" dirty="0"/>
              <a:t>Use but don’t over-use </a:t>
            </a:r>
            <a:r>
              <a:rPr lang="en-GB" sz="2400" b="1" dirty="0"/>
              <a:t>direct quotes </a:t>
            </a:r>
            <a:r>
              <a:rPr lang="en-GB" sz="2400" dirty="0"/>
              <a:t>“</a:t>
            </a:r>
            <a:r>
              <a:rPr lang="en-GB" sz="2400" i="1" dirty="0"/>
              <a:t>quote here   </a:t>
            </a:r>
            <a:r>
              <a:rPr lang="en-GB" sz="2400" dirty="0"/>
              <a:t>”</a:t>
            </a:r>
          </a:p>
          <a:p>
            <a:pPr>
              <a:lnSpc>
                <a:spcPct val="90000"/>
              </a:lnSpc>
            </a:pPr>
            <a:r>
              <a:rPr lang="en-GB" sz="2400" b="1" dirty="0"/>
              <a:t>Paraphrase</a:t>
            </a:r>
            <a:r>
              <a:rPr lang="en-GB" sz="2400" dirty="0"/>
              <a:t> information where possible - A paraphrase is a re-statement/re-writing of the meaning of a passage of text using your own words. </a:t>
            </a:r>
          </a:p>
          <a:p>
            <a:pPr eaLnBrk="1" hangingPunct="1">
              <a:lnSpc>
                <a:spcPct val="90000"/>
              </a:lnSpc>
            </a:pPr>
            <a:r>
              <a:rPr lang="en-GB" sz="2400" dirty="0"/>
              <a:t>Quote directly from the text only when you:</a:t>
            </a:r>
          </a:p>
          <a:p>
            <a:pPr lvl="1" eaLnBrk="1" hangingPunct="1">
              <a:lnSpc>
                <a:spcPct val="90000"/>
              </a:lnSpc>
            </a:pPr>
            <a:r>
              <a:rPr lang="en-GB" sz="2400" dirty="0"/>
              <a:t>Cannot present the information more succinctly or in any other way.</a:t>
            </a:r>
          </a:p>
          <a:p>
            <a:pPr lvl="1" eaLnBrk="1" hangingPunct="1">
              <a:lnSpc>
                <a:spcPct val="90000"/>
              </a:lnSpc>
            </a:pPr>
            <a:r>
              <a:rPr lang="en-GB" sz="2400" dirty="0"/>
              <a:t>Need to present a particular portion of an author’s text in your work to analyse it.</a:t>
            </a:r>
          </a:p>
          <a:p>
            <a:pPr eaLnBrk="1" hangingPunct="1">
              <a:lnSpc>
                <a:spcPct val="90000"/>
              </a:lnSpc>
            </a:pPr>
            <a:r>
              <a:rPr lang="en-GB" sz="2400" b="1" dirty="0"/>
              <a:t>Discuss</a:t>
            </a:r>
            <a:r>
              <a:rPr lang="en-GB" sz="2400" dirty="0"/>
              <a:t> any quotes you use. </a:t>
            </a:r>
          </a:p>
          <a:p>
            <a:pPr eaLnBrk="1" hangingPunct="1">
              <a:lnSpc>
                <a:spcPct val="90000"/>
              </a:lnSpc>
            </a:pPr>
            <a:r>
              <a:rPr lang="en-GB" sz="2400" dirty="0"/>
              <a:t>Provide </a:t>
            </a:r>
            <a:r>
              <a:rPr lang="en-GB" sz="2400" b="1" dirty="0"/>
              <a:t>page numbers </a:t>
            </a:r>
            <a:r>
              <a:rPr lang="en-GB" sz="2400" dirty="0"/>
              <a:t>for direct quotes.</a:t>
            </a:r>
          </a:p>
        </p:txBody>
      </p:sp>
      <p:sp>
        <p:nvSpPr>
          <p:cNvPr id="16386" name="Rectangle 4"/>
          <p:cNvSpPr>
            <a:spLocks noGrp="1" noChangeArrowheads="1"/>
          </p:cNvSpPr>
          <p:nvPr>
            <p:ph type="title"/>
          </p:nvPr>
        </p:nvSpPr>
        <p:spPr>
          <a:xfrm>
            <a:off x="302840" y="116632"/>
            <a:ext cx="8229600" cy="1143000"/>
          </a:xfrm>
        </p:spPr>
        <p:txBody>
          <a:bodyPr/>
          <a:lstStyle/>
          <a:p>
            <a:pPr eaLnBrk="1" hangingPunct="1"/>
            <a:r>
              <a:rPr lang="en-GB" dirty="0"/>
              <a:t>Using Direct Quotes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397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397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397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397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397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397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397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idx="1"/>
          </p:nvPr>
        </p:nvSpPr>
        <p:spPr/>
        <p:txBody>
          <a:bodyPr>
            <a:normAutofit fontScale="92500" lnSpcReduction="10000"/>
          </a:bodyPr>
          <a:lstStyle/>
          <a:p>
            <a:r>
              <a:rPr lang="en-US" altLang="zh-CN" dirty="0"/>
              <a:t>As Jones [1] says, ‘for a short quotation of 1 or 2 lines, include it in your sentence and use single quotation marks’. Just like this.</a:t>
            </a:r>
          </a:p>
          <a:p>
            <a:endParaRPr lang="en-US" altLang="zh-CN" dirty="0"/>
          </a:p>
          <a:p>
            <a:r>
              <a:rPr lang="en-US" altLang="zh-CN" dirty="0"/>
              <a:t>For a long quotation consisting of at least two full lines:</a:t>
            </a:r>
          </a:p>
          <a:p>
            <a:pPr lvl="1"/>
            <a:r>
              <a:rPr lang="en-US" altLang="zh-CN" dirty="0"/>
              <a:t>Begin on a new line</a:t>
            </a:r>
          </a:p>
          <a:p>
            <a:pPr lvl="1"/>
            <a:r>
              <a:rPr lang="en-US" altLang="zh-CN" dirty="0"/>
              <a:t>Indent one tab space for whole quotation</a:t>
            </a:r>
          </a:p>
          <a:p>
            <a:pPr lvl="1"/>
            <a:r>
              <a:rPr lang="en-US" altLang="zh-CN" dirty="0"/>
              <a:t>Use exact wording and punctuation</a:t>
            </a:r>
          </a:p>
          <a:p>
            <a:pPr lvl="1"/>
            <a:r>
              <a:rPr lang="en-US" altLang="zh-CN" dirty="0"/>
              <a:t>Use single spacing </a:t>
            </a:r>
          </a:p>
          <a:p>
            <a:pPr lvl="1"/>
            <a:r>
              <a:rPr lang="en-US" altLang="zh-CN" dirty="0"/>
              <a:t>Use three dots (…) if you omit some of the original words</a:t>
            </a:r>
          </a:p>
          <a:p>
            <a:pPr lvl="1"/>
            <a:r>
              <a:rPr lang="en-US" altLang="zh-CN" dirty="0"/>
              <a:t>Use square [   ] brackets if you insert words of your own</a:t>
            </a:r>
            <a:endParaRPr lang="zh-CN" altLang="en-US" dirty="0"/>
          </a:p>
        </p:txBody>
      </p:sp>
      <p:sp>
        <p:nvSpPr>
          <p:cNvPr id="17411" name="Rectangle 4"/>
          <p:cNvSpPr>
            <a:spLocks noGrp="1" noChangeArrowheads="1"/>
          </p:cNvSpPr>
          <p:nvPr>
            <p:ph type="title"/>
          </p:nvPr>
        </p:nvSpPr>
        <p:spPr/>
        <p:txBody>
          <a:bodyPr/>
          <a:lstStyle/>
          <a:p>
            <a:r>
              <a:rPr lang="en-GB" dirty="0"/>
              <a:t>Using Direct Quotes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2467">
                                            <p:txEl>
                                              <p:pRg st="2" end="2"/>
                                            </p:txEl>
                                          </p:spTgt>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500"/>
                                  </p:stCondLst>
                                  <p:childTnLst>
                                    <p:set>
                                      <p:cBhvr>
                                        <p:cTn id="13" dur="1" fill="hold">
                                          <p:stCondLst>
                                            <p:cond delay="0"/>
                                          </p:stCondLst>
                                        </p:cTn>
                                        <p:tgtEl>
                                          <p:spTgt spid="62467">
                                            <p:txEl>
                                              <p:pRg st="3" end="3"/>
                                            </p:txEl>
                                          </p:spTgt>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nodeType="afterEffect">
                                  <p:stCondLst>
                                    <p:cond delay="500"/>
                                  </p:stCondLst>
                                  <p:childTnLst>
                                    <p:set>
                                      <p:cBhvr>
                                        <p:cTn id="16" dur="1" fill="hold">
                                          <p:stCondLst>
                                            <p:cond delay="0"/>
                                          </p:stCondLst>
                                        </p:cTn>
                                        <p:tgtEl>
                                          <p:spTgt spid="62467">
                                            <p:txEl>
                                              <p:pRg st="4" end="4"/>
                                            </p:txEl>
                                          </p:spTgt>
                                        </p:tgtEl>
                                        <p:attrNameLst>
                                          <p:attrName>style.visibility</p:attrName>
                                        </p:attrNameLst>
                                      </p:cBhvr>
                                      <p:to>
                                        <p:strVal val="visible"/>
                                      </p:to>
                                    </p:set>
                                  </p:childTnLst>
                                </p:cTn>
                              </p:par>
                            </p:childTnLst>
                          </p:cTn>
                        </p:par>
                        <p:par>
                          <p:cTn id="17" fill="hold">
                            <p:stCondLst>
                              <p:cond delay="1000"/>
                            </p:stCondLst>
                            <p:childTnLst>
                              <p:par>
                                <p:cTn id="18" presetID="1" presetClass="entr" presetSubtype="0" fill="hold" nodeType="afterEffect">
                                  <p:stCondLst>
                                    <p:cond delay="500"/>
                                  </p:stCondLst>
                                  <p:childTnLst>
                                    <p:set>
                                      <p:cBhvr>
                                        <p:cTn id="19" dur="1" fill="hold">
                                          <p:stCondLst>
                                            <p:cond delay="0"/>
                                          </p:stCondLst>
                                        </p:cTn>
                                        <p:tgtEl>
                                          <p:spTgt spid="62467">
                                            <p:txEl>
                                              <p:pRg st="5" end="5"/>
                                            </p:txEl>
                                          </p:spTgt>
                                        </p:tgtEl>
                                        <p:attrNameLst>
                                          <p:attrName>style.visibility</p:attrName>
                                        </p:attrNameLst>
                                      </p:cBhvr>
                                      <p:to>
                                        <p:strVal val="visible"/>
                                      </p:to>
                                    </p:set>
                                  </p:childTnLst>
                                </p:cTn>
                              </p:par>
                            </p:childTnLst>
                          </p:cTn>
                        </p:par>
                        <p:par>
                          <p:cTn id="20" fill="hold">
                            <p:stCondLst>
                              <p:cond delay="1500"/>
                            </p:stCondLst>
                            <p:childTnLst>
                              <p:par>
                                <p:cTn id="21" presetID="1" presetClass="entr" presetSubtype="0" fill="hold" nodeType="afterEffect">
                                  <p:stCondLst>
                                    <p:cond delay="500"/>
                                  </p:stCondLst>
                                  <p:childTnLst>
                                    <p:set>
                                      <p:cBhvr>
                                        <p:cTn id="22" dur="1" fill="hold">
                                          <p:stCondLst>
                                            <p:cond delay="0"/>
                                          </p:stCondLst>
                                        </p:cTn>
                                        <p:tgtEl>
                                          <p:spTgt spid="62467">
                                            <p:txEl>
                                              <p:pRg st="6" end="6"/>
                                            </p:txEl>
                                          </p:spTgt>
                                        </p:tgtEl>
                                        <p:attrNameLst>
                                          <p:attrName>style.visibility</p:attrName>
                                        </p:attrNameLst>
                                      </p:cBhvr>
                                      <p:to>
                                        <p:strVal val="visible"/>
                                      </p:to>
                                    </p:set>
                                  </p:childTnLst>
                                </p:cTn>
                              </p:par>
                            </p:childTnLst>
                          </p:cTn>
                        </p:par>
                        <p:par>
                          <p:cTn id="23" fill="hold">
                            <p:stCondLst>
                              <p:cond delay="2000"/>
                            </p:stCondLst>
                            <p:childTnLst>
                              <p:par>
                                <p:cTn id="24" presetID="1" presetClass="entr" presetSubtype="0" fill="hold" nodeType="afterEffect">
                                  <p:stCondLst>
                                    <p:cond delay="500"/>
                                  </p:stCondLst>
                                  <p:childTnLst>
                                    <p:set>
                                      <p:cBhvr>
                                        <p:cTn id="25" dur="1" fill="hold">
                                          <p:stCondLst>
                                            <p:cond delay="0"/>
                                          </p:stCondLst>
                                        </p:cTn>
                                        <p:tgtEl>
                                          <p:spTgt spid="62467">
                                            <p:txEl>
                                              <p:pRg st="7" end="7"/>
                                            </p:txEl>
                                          </p:spTgt>
                                        </p:tgtEl>
                                        <p:attrNameLst>
                                          <p:attrName>style.visibility</p:attrName>
                                        </p:attrNameLst>
                                      </p:cBhvr>
                                      <p:to>
                                        <p:strVal val="visible"/>
                                      </p:to>
                                    </p:set>
                                  </p:childTnLst>
                                </p:cTn>
                              </p:par>
                            </p:childTnLst>
                          </p:cTn>
                        </p:par>
                        <p:par>
                          <p:cTn id="26" fill="hold">
                            <p:stCondLst>
                              <p:cond delay="2500"/>
                            </p:stCondLst>
                            <p:childTnLst>
                              <p:par>
                                <p:cTn id="27" presetID="1" presetClass="entr" presetSubtype="0" fill="hold" nodeType="afterEffect">
                                  <p:stCondLst>
                                    <p:cond delay="500"/>
                                  </p:stCondLst>
                                  <p:childTnLst>
                                    <p:set>
                                      <p:cBhvr>
                                        <p:cTn id="28" dur="1" fill="hold">
                                          <p:stCondLst>
                                            <p:cond delay="0"/>
                                          </p:stCondLst>
                                        </p:cTn>
                                        <p:tgtEl>
                                          <p:spTgt spid="6246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idx="1"/>
          </p:nvPr>
        </p:nvSpPr>
        <p:spPr>
          <a:xfrm>
            <a:off x="457200" y="1481328"/>
            <a:ext cx="6923112" cy="4525963"/>
          </a:xfrm>
        </p:spPr>
        <p:txBody>
          <a:bodyPr>
            <a:normAutofit/>
          </a:bodyPr>
          <a:lstStyle/>
          <a:p>
            <a:r>
              <a:rPr lang="en-US" altLang="zh-CN" dirty="0"/>
              <a:t>As Jones once said in class:</a:t>
            </a:r>
          </a:p>
          <a:p>
            <a:endParaRPr lang="en-US" altLang="zh-CN" dirty="0"/>
          </a:p>
          <a:p>
            <a:pPr lvl="3" algn="just"/>
            <a:r>
              <a:rPr lang="en-US" altLang="zh-CN" sz="1400" dirty="0"/>
              <a:t>In this day and age, it seems that one cannot be taken seriously if a flowery shirt is worn while delivering a presentation. Which is ironic, since numerous studies have conclusively demonstrated that wearing such attire is a trait usually associated with individuals gifted by extraordinary cognitive abilities, good looks, superior …  as well as enhanced dress sense [6]</a:t>
            </a:r>
          </a:p>
          <a:p>
            <a:endParaRPr lang="en-US" altLang="zh-CN" dirty="0"/>
          </a:p>
        </p:txBody>
      </p:sp>
      <p:sp>
        <p:nvSpPr>
          <p:cNvPr id="17411" name="Rectangle 4"/>
          <p:cNvSpPr>
            <a:spLocks noGrp="1" noChangeArrowheads="1"/>
          </p:cNvSpPr>
          <p:nvPr>
            <p:ph type="title"/>
          </p:nvPr>
        </p:nvSpPr>
        <p:spPr/>
        <p:txBody>
          <a:bodyPr/>
          <a:lstStyle/>
          <a:p>
            <a:r>
              <a:rPr lang="en-GB" dirty="0"/>
              <a:t>Long quotations:</a:t>
            </a:r>
          </a:p>
        </p:txBody>
      </p:sp>
    </p:spTree>
    <p:extLst>
      <p:ext uri="{BB962C8B-B14F-4D97-AF65-F5344CB8AC3E}">
        <p14:creationId xmlns:p14="http://schemas.microsoft.com/office/powerpoint/2010/main" val="31589512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246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0</TotalTime>
  <Words>3271</Words>
  <Application>Microsoft Office PowerPoint</Application>
  <PresentationFormat>On-screen Show (4:3)</PresentationFormat>
  <Paragraphs>285</Paragraphs>
  <Slides>46</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Lucida Sans Unicode</vt:lpstr>
      <vt:lpstr>Verdana</vt:lpstr>
      <vt:lpstr>Wingdings</vt:lpstr>
      <vt:lpstr>Wingdings 2</vt:lpstr>
      <vt:lpstr>Wingdings 3</vt:lpstr>
      <vt:lpstr>Concourse</vt:lpstr>
      <vt:lpstr>Research  &amp;  Referencing</vt:lpstr>
      <vt:lpstr>What is Research?</vt:lpstr>
      <vt:lpstr>Why do we need to do it?</vt:lpstr>
      <vt:lpstr>1st of the 5 assessment areas:</vt:lpstr>
      <vt:lpstr>Research?</vt:lpstr>
      <vt:lpstr>Research &amp; Development</vt:lpstr>
      <vt:lpstr>Research</vt:lpstr>
      <vt:lpstr>Research defined</vt:lpstr>
      <vt:lpstr>Research</vt:lpstr>
      <vt:lpstr>Sources of information</vt:lpstr>
      <vt:lpstr>Sources of information</vt:lpstr>
      <vt:lpstr>Sources of information</vt:lpstr>
      <vt:lpstr>Secondary research:</vt:lpstr>
      <vt:lpstr>Secondary research:</vt:lpstr>
      <vt:lpstr>Secondary research:</vt:lpstr>
      <vt:lpstr>Journals</vt:lpstr>
      <vt:lpstr>Journals</vt:lpstr>
      <vt:lpstr>Avoid Information overload</vt:lpstr>
      <vt:lpstr>Research Tips</vt:lpstr>
      <vt:lpstr>Research Tips cont...</vt:lpstr>
      <vt:lpstr>End of Part 1</vt:lpstr>
      <vt:lpstr>Citing &amp; Referencing</vt:lpstr>
      <vt:lpstr>Citations &amp; references</vt:lpstr>
      <vt:lpstr>Bibliography / Further reading</vt:lpstr>
      <vt:lpstr>Citations, references, bibliographies etc.</vt:lpstr>
      <vt:lpstr>Why Reference?</vt:lpstr>
      <vt:lpstr>Why Reference?</vt:lpstr>
      <vt:lpstr>Why Reference?</vt:lpstr>
      <vt:lpstr>Why Reference?</vt:lpstr>
      <vt:lpstr>Use Valid Sources</vt:lpstr>
      <vt:lpstr>PowerPoint Presentation</vt:lpstr>
      <vt:lpstr>Referencing: </vt:lpstr>
      <vt:lpstr>Referencing: </vt:lpstr>
      <vt:lpstr>Referencing: </vt:lpstr>
      <vt:lpstr>Referencing: </vt:lpstr>
      <vt:lpstr>Numeric Referencing</vt:lpstr>
      <vt:lpstr>Using Citations</vt:lpstr>
      <vt:lpstr>Numeric Referencing</vt:lpstr>
      <vt:lpstr>PowerPoint Presentation</vt:lpstr>
      <vt:lpstr>PowerPoint Presentation</vt:lpstr>
      <vt:lpstr>PowerPoint Presentation</vt:lpstr>
      <vt:lpstr>Using Citations</vt:lpstr>
      <vt:lpstr>Using Citations</vt:lpstr>
      <vt:lpstr>Using Direct Quotes</vt:lpstr>
      <vt:lpstr>Using Direct Quotes</vt:lpstr>
      <vt:lpstr>Long quotations: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&amp; Referencing</dc:title>
  <dc:creator>James Williams</dc:creator>
  <cp:lastModifiedBy>Ewa Kazimierska</cp:lastModifiedBy>
  <cp:revision>58</cp:revision>
  <dcterms:created xsi:type="dcterms:W3CDTF">2012-11-11T17:48:28Z</dcterms:created>
  <dcterms:modified xsi:type="dcterms:W3CDTF">2025-10-06T21:15:10Z</dcterms:modified>
</cp:coreProperties>
</file>