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57" r:id="rId3"/>
    <p:sldId id="262" r:id="rId4"/>
    <p:sldId id="258" r:id="rId5"/>
    <p:sldId id="259" r:id="rId6"/>
    <p:sldId id="270" r:id="rId7"/>
    <p:sldId id="272" r:id="rId8"/>
    <p:sldId id="260" r:id="rId9"/>
    <p:sldId id="263" r:id="rId10"/>
    <p:sldId id="265" r:id="rId11"/>
    <p:sldId id="266" r:id="rId12"/>
    <p:sldId id="267" r:id="rId13"/>
    <p:sldId id="271" r:id="rId14"/>
    <p:sldId id="273" r:id="rId15"/>
    <p:sldId id="274" r:id="rId16"/>
    <p:sldId id="264" r:id="rId17"/>
    <p:sldId id="276" r:id="rId18"/>
    <p:sldId id="268" r:id="rId19"/>
    <p:sldId id="277" r:id="rId20"/>
    <p:sldId id="278" r:id="rId21"/>
    <p:sldId id="279" r:id="rId22"/>
    <p:sldId id="280" r:id="rId23"/>
    <p:sldId id="281" r:id="rId24"/>
    <p:sldId id="282" r:id="rId25"/>
    <p:sldId id="283" r:id="rId26"/>
    <p:sldId id="284" r:id="rId27"/>
  </p:sldIdLst>
  <p:sldSz cx="12192000" cy="6858000"/>
  <p:notesSz cx="6858000" cy="93138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0" autoAdjust="0"/>
    <p:restoredTop sz="71856" autoAdjust="0"/>
  </p:normalViewPr>
  <p:slideViewPr>
    <p:cSldViewPr snapToGrid="0">
      <p:cViewPr varScale="1">
        <p:scale>
          <a:sx n="62" d="100"/>
          <a:sy n="62" d="100"/>
        </p:scale>
        <p:origin x="1440"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6731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67311"/>
          </a:xfrm>
          <a:prstGeom prst="rect">
            <a:avLst/>
          </a:prstGeom>
        </p:spPr>
        <p:txBody>
          <a:bodyPr vert="horz" lIns="91440" tIns="45720" rIns="91440" bIns="45720" rtlCol="0"/>
          <a:lstStyle>
            <a:lvl1pPr algn="r">
              <a:defRPr sz="1200"/>
            </a:lvl1pPr>
          </a:lstStyle>
          <a:p>
            <a:fld id="{224B5F29-BCC0-404F-9752-D1C13E06FA38}" type="datetimeFigureOut">
              <a:rPr lang="en-US" smtClean="0"/>
              <a:t>3/4/2024</a:t>
            </a:fld>
            <a:endParaRPr lang="en-US"/>
          </a:p>
        </p:txBody>
      </p:sp>
      <p:sp>
        <p:nvSpPr>
          <p:cNvPr id="4" name="Slide Image Placeholder 3"/>
          <p:cNvSpPr>
            <a:spLocks noGrp="1" noRot="1" noChangeAspect="1"/>
          </p:cNvSpPr>
          <p:nvPr>
            <p:ph type="sldImg" idx="2"/>
          </p:nvPr>
        </p:nvSpPr>
        <p:spPr>
          <a:xfrm>
            <a:off x="635000" y="1163638"/>
            <a:ext cx="5588000" cy="31432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82296"/>
            <a:ext cx="5486400" cy="366733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6554"/>
            <a:ext cx="2971800" cy="46731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846554"/>
            <a:ext cx="2971800" cy="467310"/>
          </a:xfrm>
          <a:prstGeom prst="rect">
            <a:avLst/>
          </a:prstGeom>
        </p:spPr>
        <p:txBody>
          <a:bodyPr vert="horz" lIns="91440" tIns="45720" rIns="91440" bIns="45720" rtlCol="0" anchor="b"/>
          <a:lstStyle>
            <a:lvl1pPr algn="r">
              <a:defRPr sz="1200"/>
            </a:lvl1pPr>
          </a:lstStyle>
          <a:p>
            <a:fld id="{E9307612-0043-424B-89BC-BD532191DE10}" type="slidenum">
              <a:rPr lang="en-US" smtClean="0"/>
              <a:t>‹#›</a:t>
            </a:fld>
            <a:endParaRPr lang="en-US"/>
          </a:p>
        </p:txBody>
      </p:sp>
    </p:spTree>
    <p:extLst>
      <p:ext uri="{BB962C8B-B14F-4D97-AF65-F5344CB8AC3E}">
        <p14:creationId xmlns:p14="http://schemas.microsoft.com/office/powerpoint/2010/main" val="1503436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Developing an ideal learning environment, in </a:t>
            </a:r>
            <a:r>
              <a:rPr lang="en-GB" dirty="0">
                <a:solidFill>
                  <a:srgbClr val="FF0000"/>
                </a:solidFill>
              </a:rPr>
              <a:t>dynamic </a:t>
            </a:r>
            <a:r>
              <a:rPr lang="en-GB" dirty="0"/>
              <a:t>primary school settings of the United Kingdom (UK), requires competent classroom management. How educators manage classes affects student academic performance, as well as their social and emotional growth (Virtual College, 2022). Educators can utilise a range of strategies to maintain discipline, involve students, and foster an environment of mutual respect and cooperation, while managing the complexities of varied student requirements and changing educational approaches (Engage Education, 2020). </a:t>
            </a:r>
          </a:p>
          <a:p>
            <a:endParaRPr lang="en-GB" dirty="0"/>
          </a:p>
          <a:p>
            <a:r>
              <a:rPr lang="en-GB" dirty="0"/>
              <a:t>Therefore, this training workshop explores 3 strategies, that new Teachers and Teaching Assistants (TA’s) can use in practice. Any strategy, from innovative approaches based on positive reinforcement and student centred principles, to traditional disciplinary methods, should include appraisal of the goals, values, and difficulties intrinsic in the educational process (</a:t>
            </a:r>
            <a:r>
              <a:rPr lang="en-GB" dirty="0" err="1"/>
              <a:t>Perse</a:t>
            </a:r>
            <a:r>
              <a:rPr lang="en-GB" dirty="0"/>
              <a:t>, 2017). The strategies identified and analysed are: De-escalation, Verbal support and non-verbal support.</a:t>
            </a:r>
          </a:p>
          <a:p>
            <a:endParaRPr lang="en-GB" dirty="0"/>
          </a:p>
          <a:p>
            <a:r>
              <a:rPr lang="en-GB" dirty="0"/>
              <a:t>The workshop aims to examine educational theories, empirical research, and ‘real world’ guidance of experienced teachers. An analysis of their efficacy, consequences, and capacity to promote inclusive and encouraging learning environments is essential (Thomas, 2021). My goal is to demonstrate current, research-based approaches to improve instruction and learning in primary schools. </a:t>
            </a:r>
          </a:p>
          <a:p>
            <a:endParaRPr lang="en-GB" dirty="0"/>
          </a:p>
          <a:p>
            <a:r>
              <a:rPr lang="en-GB" dirty="0"/>
              <a:t>Improving knowledge of behaviour management strategies is necessary for professional development and good practice. It is firmly established in promoting holistic development and providing opportunities for children to flourish in a world that is forever changing. (Denne, et al, 2023). </a:t>
            </a:r>
          </a:p>
          <a:p>
            <a:endParaRPr lang="en-GB" dirty="0"/>
          </a:p>
          <a:p>
            <a:r>
              <a:rPr lang="en-GB" dirty="0"/>
              <a:t>The practitioner toolkit provides practical strategies, practice examples, and tools for use in primary school educational environments. </a:t>
            </a:r>
          </a:p>
          <a:p>
            <a:endParaRPr lang="en-GB" dirty="0"/>
          </a:p>
          <a:p>
            <a:r>
              <a:rPr lang="en-GB" dirty="0"/>
              <a:t> </a:t>
            </a:r>
            <a:endParaRPr lang="en-US" dirty="0"/>
          </a:p>
        </p:txBody>
      </p:sp>
      <p:sp>
        <p:nvSpPr>
          <p:cNvPr id="4" name="Slide Number Placeholder 3"/>
          <p:cNvSpPr>
            <a:spLocks noGrp="1"/>
          </p:cNvSpPr>
          <p:nvPr>
            <p:ph type="sldNum" sz="quarter" idx="5"/>
          </p:nvPr>
        </p:nvSpPr>
        <p:spPr/>
        <p:txBody>
          <a:bodyPr/>
          <a:lstStyle/>
          <a:p>
            <a:fld id="{E9307612-0043-424B-89BC-BD532191DE10}" type="slidenum">
              <a:rPr lang="en-US" smtClean="0"/>
              <a:t>2</a:t>
            </a:fld>
            <a:endParaRPr lang="en-US"/>
          </a:p>
        </p:txBody>
      </p:sp>
    </p:spTree>
    <p:extLst>
      <p:ext uri="{BB962C8B-B14F-4D97-AF65-F5344CB8AC3E}">
        <p14:creationId xmlns:p14="http://schemas.microsoft.com/office/powerpoint/2010/main" val="3939862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Does behaviour affect learning opportunities? </a:t>
            </a:r>
            <a:r>
              <a:rPr lang="en-GB" b="0" dirty="0"/>
              <a:t>It has been found that </a:t>
            </a:r>
            <a:r>
              <a:rPr lang="en-GB" dirty="0"/>
              <a:t>good behavioural strategies can help children experience positive participation in school. </a:t>
            </a:r>
          </a:p>
          <a:p>
            <a:endParaRPr lang="en-GB" dirty="0"/>
          </a:p>
          <a:p>
            <a:r>
              <a:rPr lang="en-GB" dirty="0"/>
              <a:t>According to Estyn (2016), pupil participation is strong in schools that have the following characteristics: </a:t>
            </a:r>
          </a:p>
          <a:p>
            <a:endParaRPr lang="en-GB" dirty="0"/>
          </a:p>
          <a:p>
            <a:pPr marL="0" indent="0">
              <a:buFontTx/>
              <a:buNone/>
            </a:pPr>
            <a:r>
              <a:rPr lang="en-GB" dirty="0"/>
              <a:t>- School leaders should have defined plans for building positive relationships and encouraging student participation as </a:t>
            </a:r>
            <a:r>
              <a:rPr lang="en-GB" i="1" dirty="0"/>
              <a:t>essential components</a:t>
            </a:r>
            <a:r>
              <a:rPr lang="en-GB" dirty="0"/>
              <a:t> of the school’s purpose and values. They should  support and promote honest, open communication. Best Classroom environments valued diversity, equality and respect the rights of others. </a:t>
            </a:r>
          </a:p>
          <a:p>
            <a:pPr marL="171450" indent="-171450">
              <a:buFontTx/>
              <a:buChar char="-"/>
            </a:pPr>
            <a:endParaRPr lang="en-GB" dirty="0"/>
          </a:p>
          <a:p>
            <a:pPr marL="0" indent="0">
              <a:buFontTx/>
              <a:buNone/>
            </a:pPr>
            <a:r>
              <a:rPr lang="en-GB" dirty="0"/>
              <a:t>- Areas needing school reform involved procedures to </a:t>
            </a:r>
            <a:r>
              <a:rPr lang="en-GB" i="1" dirty="0"/>
              <a:t>gather the views of every student</a:t>
            </a:r>
            <a:r>
              <a:rPr lang="en-GB" dirty="0"/>
              <a:t>. Staff valued student opinions seriously, and acted accordingly. Leaders were able to illustrate how participation affected the planning for school development. </a:t>
            </a:r>
          </a:p>
          <a:p>
            <a:endParaRPr lang="en-GB" dirty="0"/>
          </a:p>
          <a:p>
            <a:r>
              <a:rPr lang="en-GB" dirty="0"/>
              <a:t>- Students had many options for i</a:t>
            </a:r>
            <a:r>
              <a:rPr lang="en-GB" i="1" dirty="0"/>
              <a:t>nvolvement in discussions and making decisions </a:t>
            </a:r>
            <a:r>
              <a:rPr lang="en-GB" dirty="0"/>
              <a:t>on various issues that impacted them both inside, and outside the classroom. These options allowed students to build the skills necessary to become engaged citizens.</a:t>
            </a:r>
          </a:p>
          <a:p>
            <a:endParaRPr lang="en-GB" dirty="0"/>
          </a:p>
          <a:p>
            <a:r>
              <a:rPr lang="en-GB" dirty="0"/>
              <a:t>- Staff had high quality </a:t>
            </a:r>
            <a:r>
              <a:rPr lang="en-GB" i="1" dirty="0"/>
              <a:t>ongoing professional development </a:t>
            </a:r>
            <a:r>
              <a:rPr lang="en-GB" dirty="0"/>
              <a:t>specifically designed </a:t>
            </a:r>
            <a:r>
              <a:rPr lang="en-GB" i="1" dirty="0"/>
              <a:t>to help them understand children</a:t>
            </a:r>
            <a:r>
              <a:rPr lang="en-GB" dirty="0"/>
              <a:t>, hear their opinions and voices. Staff developed skills to enable students to participate in discussions and decision processes. </a:t>
            </a:r>
          </a:p>
          <a:p>
            <a:endParaRPr lang="en-GB" dirty="0"/>
          </a:p>
          <a:p>
            <a:r>
              <a:rPr lang="en-GB" dirty="0"/>
              <a:t>Having identified school characteristics for pupil participation, the following behaviour management strategies can support achieving these outcomes. Strategies for behaviour management will now be explored. </a:t>
            </a:r>
          </a:p>
        </p:txBody>
      </p:sp>
      <p:sp>
        <p:nvSpPr>
          <p:cNvPr id="4" name="Slide Number Placeholder 3"/>
          <p:cNvSpPr>
            <a:spLocks noGrp="1"/>
          </p:cNvSpPr>
          <p:nvPr>
            <p:ph type="sldNum" sz="quarter" idx="5"/>
          </p:nvPr>
        </p:nvSpPr>
        <p:spPr/>
        <p:txBody>
          <a:bodyPr/>
          <a:lstStyle/>
          <a:p>
            <a:fld id="{E9307612-0043-424B-89BC-BD532191DE10}" type="slidenum">
              <a:rPr lang="en-US" smtClean="0"/>
              <a:t>3</a:t>
            </a:fld>
            <a:endParaRPr lang="en-US"/>
          </a:p>
        </p:txBody>
      </p:sp>
    </p:spTree>
    <p:extLst>
      <p:ext uri="{BB962C8B-B14F-4D97-AF65-F5344CB8AC3E}">
        <p14:creationId xmlns:p14="http://schemas.microsoft.com/office/powerpoint/2010/main" val="3430054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Strategy 1: De-escalation – see above</a:t>
            </a:r>
          </a:p>
          <a:p>
            <a:endParaRPr lang="en-GB" b="1" dirty="0"/>
          </a:p>
          <a:p>
            <a:r>
              <a:rPr lang="en-GB" b="1" dirty="0"/>
              <a:t>In order to understand children’s needs, Maslow’s theory of hierarchy of needs can link to identifying needs and de-escalation. </a:t>
            </a:r>
          </a:p>
          <a:p>
            <a:endParaRPr lang="en-GB" b="1" dirty="0"/>
          </a:p>
          <a:p>
            <a:r>
              <a:rPr lang="en-GB" b="1" dirty="0"/>
              <a:t>This can be seen in next slide. </a:t>
            </a:r>
          </a:p>
        </p:txBody>
      </p:sp>
      <p:sp>
        <p:nvSpPr>
          <p:cNvPr id="4" name="Slide Number Placeholder 3"/>
          <p:cNvSpPr>
            <a:spLocks noGrp="1"/>
          </p:cNvSpPr>
          <p:nvPr>
            <p:ph type="sldNum" sz="quarter" idx="5"/>
          </p:nvPr>
        </p:nvSpPr>
        <p:spPr/>
        <p:txBody>
          <a:bodyPr/>
          <a:lstStyle/>
          <a:p>
            <a:fld id="{E9307612-0043-424B-89BC-BD532191DE10}" type="slidenum">
              <a:rPr lang="en-US" smtClean="0"/>
              <a:t>4</a:t>
            </a:fld>
            <a:endParaRPr lang="en-US"/>
          </a:p>
        </p:txBody>
      </p:sp>
    </p:spTree>
    <p:extLst>
      <p:ext uri="{BB962C8B-B14F-4D97-AF65-F5344CB8AC3E}">
        <p14:creationId xmlns:p14="http://schemas.microsoft.com/office/powerpoint/2010/main" val="1321494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Maslow’s Hierarchy of Needs (1943) suggests human motivation is based on five basic need categories that are ranked from most fundamental to complex needs. These needs include those for demands in physiology, safety, love and belonging, esteem, and self actualization. </a:t>
            </a:r>
          </a:p>
          <a:p>
            <a:endParaRPr lang="en-GB" dirty="0"/>
          </a:p>
          <a:p>
            <a:r>
              <a:rPr lang="en-GB" dirty="0"/>
              <a:t>Maslow suggests that it is critical to attend to students basic needs when they become irritated or disruptive, and relates preventing disruptive behaviour and de-escalation behaviour strategies. For example: </a:t>
            </a:r>
          </a:p>
          <a:p>
            <a:endParaRPr lang="en-GB" dirty="0"/>
          </a:p>
          <a:p>
            <a:r>
              <a:rPr lang="en-GB" dirty="0"/>
              <a:t>1. If a child is hungry or tired, this can lead to them losing attention and misbehaving. Offering a snack or giving a short break can help a student regain attention and control their behaviour. (This relates to physiological needs). </a:t>
            </a:r>
          </a:p>
          <a:p>
            <a:endParaRPr lang="en-GB" dirty="0"/>
          </a:p>
          <a:p>
            <a:r>
              <a:rPr lang="en-GB" dirty="0"/>
              <a:t>2. Reassurance and a calm, regulated setting can assist in reducing a student’s anxiety and restore a sense of security, if they feel threatened (This is for safety needs). </a:t>
            </a:r>
          </a:p>
          <a:p>
            <a:endParaRPr lang="en-GB" dirty="0"/>
          </a:p>
          <a:p>
            <a:r>
              <a:rPr lang="en-GB" dirty="0"/>
              <a:t>3. Encouraging positive relationships and boosting peer interactions can help students if they are experiencing social rejection, or social isolation. (This is for Belongingness and Love needs)   </a:t>
            </a:r>
          </a:p>
          <a:p>
            <a:endParaRPr lang="en-GB" dirty="0"/>
          </a:p>
          <a:p>
            <a:r>
              <a:rPr lang="en-GB" dirty="0"/>
              <a:t>4. Encouraging students, recognising their skills, and giving them chances to succeed can help them regain confidence and motivation if their self esteem is damaged. (This is for Esteem requirements). </a:t>
            </a:r>
          </a:p>
          <a:p>
            <a:endParaRPr lang="en-GB" dirty="0"/>
          </a:p>
          <a:p>
            <a:r>
              <a:rPr lang="en-GB" dirty="0"/>
              <a:t>5. If students feel unfulfilled or unfocused, offering opportunities for self growth and self discovery, can channel a students energy in a constructive direction (This is for Self-actualization needs). </a:t>
            </a:r>
          </a:p>
          <a:p>
            <a:endParaRPr lang="en-GB" dirty="0"/>
          </a:p>
          <a:p>
            <a:r>
              <a:rPr lang="en-GB" dirty="0"/>
              <a:t>This proactive approach concentrates on understanding and fulfilling the underlying needs of pupils. By using Malow’s Hierarchy, educators can establish a nurturing atmosphere focusing on  positive behaviour and learning. </a:t>
            </a:r>
            <a:r>
              <a:rPr lang="en-GB" b="0" dirty="0"/>
              <a:t>  </a:t>
            </a:r>
            <a:endParaRPr lang="en-US" dirty="0"/>
          </a:p>
        </p:txBody>
      </p:sp>
      <p:sp>
        <p:nvSpPr>
          <p:cNvPr id="4" name="Slide Number Placeholder 3"/>
          <p:cNvSpPr>
            <a:spLocks noGrp="1"/>
          </p:cNvSpPr>
          <p:nvPr>
            <p:ph type="sldNum" sz="quarter" idx="5"/>
          </p:nvPr>
        </p:nvSpPr>
        <p:spPr/>
        <p:txBody>
          <a:bodyPr/>
          <a:lstStyle/>
          <a:p>
            <a:fld id="{E9307612-0043-424B-89BC-BD532191DE10}" type="slidenum">
              <a:rPr lang="en-US" smtClean="0"/>
              <a:t>5</a:t>
            </a:fld>
            <a:endParaRPr lang="en-US"/>
          </a:p>
        </p:txBody>
      </p:sp>
    </p:spTree>
    <p:extLst>
      <p:ext uri="{BB962C8B-B14F-4D97-AF65-F5344CB8AC3E}">
        <p14:creationId xmlns:p14="http://schemas.microsoft.com/office/powerpoint/2010/main" val="3574275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De-escalation strategies relate to preventing disruptive behaviour, or emotional outbursts before they turn into more serious incidents. The following strategies are often used in primary schools: </a:t>
            </a:r>
          </a:p>
          <a:p>
            <a:endParaRPr lang="en-GB" dirty="0"/>
          </a:p>
          <a:p>
            <a:r>
              <a:rPr lang="en-GB" b="1" dirty="0"/>
              <a:t>Setting Clear Expectations and Regulations - </a:t>
            </a:r>
            <a:r>
              <a:rPr lang="en-GB" b="0" dirty="0"/>
              <a:t>By clearly defining expectations and regulations at the start of the school year (Welsh Government, 2012), provides structure </a:t>
            </a:r>
            <a:r>
              <a:rPr lang="en-GB" dirty="0"/>
              <a:t>where children know what behaviours are acceptable and unacceptable. This is facilitated by using visual cues and reminders to reinforce expectations on a regular basis. Miscommunications can be avoided and escalation triggers can be minimised. However, if the rules are applied too strictly without taking into account individual differences, pupils could find it difficult to follow them because of aspects like trauma or developmental disabilities (Brown, 2014).</a:t>
            </a:r>
          </a:p>
          <a:p>
            <a:endParaRPr lang="en-GB" dirty="0"/>
          </a:p>
          <a:p>
            <a:r>
              <a:rPr lang="en-GB" b="1" dirty="0"/>
              <a:t>Positive Classroom Management -</a:t>
            </a:r>
            <a:r>
              <a:rPr lang="en-GB" dirty="0"/>
              <a:t> The secret to de-escalating disruptive behaviour is to anticipate and address possible triggers before they arise. Proactive strategies, including creating routines, offering interesting and diverse education, and providing breaks or chances for activity, can be used. However, a positive classroom requires careful planning, but might not handle circumstances that escalate, where pupils with more serious behavioural issues or specific needs might not benefit them (Kennedy &amp; Junker, 2023).</a:t>
            </a:r>
          </a:p>
          <a:p>
            <a:r>
              <a:rPr lang="en-GB" dirty="0"/>
              <a:t> </a:t>
            </a:r>
          </a:p>
          <a:p>
            <a:r>
              <a:rPr lang="en-GB" b="1" dirty="0"/>
              <a:t>Building positive connections - </a:t>
            </a:r>
            <a:r>
              <a:rPr lang="en-GB" dirty="0"/>
              <a:t>Effective de-escalation requires building positive connections with students founded on mutual respect, trust, and empathy. During times of heightened emotion or behaviour, students often respond positively to advice and redirection when they believe their teachers understand and support them. However, it takes time and work to build relationships, and it can be difficult to connect with every student, especially in big or diverse classrooms. Also, some traumatised students have had negative experiences that hinder their capacity to build trustworthy relationships (</a:t>
            </a:r>
            <a:r>
              <a:rPr lang="en-GB" dirty="0" err="1"/>
              <a:t>Barrass</a:t>
            </a:r>
            <a:r>
              <a:rPr lang="en-GB" dirty="0"/>
              <a:t>, 2024). </a:t>
            </a:r>
          </a:p>
          <a:p>
            <a:endParaRPr lang="en-GB" dirty="0"/>
          </a:p>
          <a:p>
            <a:endParaRPr lang="en-US" dirty="0"/>
          </a:p>
        </p:txBody>
      </p:sp>
      <p:sp>
        <p:nvSpPr>
          <p:cNvPr id="4" name="Slide Number Placeholder 3"/>
          <p:cNvSpPr>
            <a:spLocks noGrp="1"/>
          </p:cNvSpPr>
          <p:nvPr>
            <p:ph type="sldNum" sz="quarter" idx="5"/>
          </p:nvPr>
        </p:nvSpPr>
        <p:spPr/>
        <p:txBody>
          <a:bodyPr/>
          <a:lstStyle/>
          <a:p>
            <a:fld id="{E9307612-0043-424B-89BC-BD532191DE10}" type="slidenum">
              <a:rPr lang="en-US" smtClean="0"/>
              <a:t>6</a:t>
            </a:fld>
            <a:endParaRPr lang="en-US"/>
          </a:p>
        </p:txBody>
      </p:sp>
    </p:spTree>
    <p:extLst>
      <p:ext uri="{BB962C8B-B14F-4D97-AF65-F5344CB8AC3E}">
        <p14:creationId xmlns:p14="http://schemas.microsoft.com/office/powerpoint/2010/main" val="3235685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Using Calming Approaches - </a:t>
            </a:r>
            <a:r>
              <a:rPr lang="en-GB" b="0" dirty="0"/>
              <a:t>By learning calming strategies s</a:t>
            </a:r>
            <a:r>
              <a:rPr lang="en-GB" dirty="0"/>
              <a:t>tudents can improve control of their emotions, stress or anxiety, through progressive muscle relaxation, mindfulness exercises, and deep breathing. These methods can be incorporated into regular class activities or applied on demand in stressful or heated situations, although not every student or circumstance can benefit from calming strategies, especially if the student is going through a difficult time and feeling emotional. Also, teaching these methods calls for constant practice and reinforcement (</a:t>
            </a:r>
            <a:r>
              <a:rPr lang="en-GB" dirty="0" err="1"/>
              <a:t>Hourihan</a:t>
            </a:r>
            <a:r>
              <a:rPr lang="en-GB" dirty="0"/>
              <a:t>, 2023). </a:t>
            </a:r>
          </a:p>
          <a:p>
            <a:endParaRPr lang="en-GB" dirty="0"/>
          </a:p>
          <a:p>
            <a:r>
              <a:rPr lang="en-GB" b="1" dirty="0"/>
              <a:t>Providing Options and Opportunities for Solving Problems -  </a:t>
            </a:r>
            <a:r>
              <a:rPr lang="en-GB" b="0" dirty="0"/>
              <a:t>This</a:t>
            </a:r>
            <a:r>
              <a:rPr lang="en-GB" b="1" dirty="0"/>
              <a:t> </a:t>
            </a:r>
            <a:r>
              <a:rPr lang="en-GB" dirty="0"/>
              <a:t>encourages children to have a sense of independence and responsibility for their actions. Teachers can assist them by using cooperative approaches, for solutions to problems or difficulties, and then choose the best option. For some students, it can be difficult to make decisions or solve problems, especially under pressure. In addition, not every circumstance requires giving options, such as in an emergency, or when someone’s safety is at danger (</a:t>
            </a:r>
            <a:r>
              <a:rPr lang="en-GB" dirty="0" err="1"/>
              <a:t>Slaatto</a:t>
            </a:r>
            <a:r>
              <a:rPr lang="en-GB" dirty="0"/>
              <a:t> et al., 2021).</a:t>
            </a:r>
          </a:p>
          <a:p>
            <a:endParaRPr lang="en-GB" dirty="0"/>
          </a:p>
          <a:p>
            <a:r>
              <a:rPr lang="en-GB" dirty="0"/>
              <a:t>The above resources are in a toolkit for your use, along with a video on conflict resolution. </a:t>
            </a:r>
          </a:p>
          <a:p>
            <a:endParaRPr lang="en-GB" dirty="0"/>
          </a:p>
          <a:p>
            <a:r>
              <a:rPr lang="en-GB" b="1" dirty="0"/>
              <a:t>Extra Support - </a:t>
            </a:r>
            <a:r>
              <a:rPr lang="en-GB" b="0" dirty="0"/>
              <a:t>Extra </a:t>
            </a:r>
            <a:r>
              <a:rPr lang="en-GB" dirty="0"/>
              <a:t>help from special educational educators, school counsellors, or other experts in behaviour intervention strategies may be required. By working with parents or </a:t>
            </a:r>
            <a:r>
              <a:rPr lang="en-GB" dirty="0" err="1"/>
              <a:t>gaurdians</a:t>
            </a:r>
            <a:r>
              <a:rPr lang="en-GB" dirty="0"/>
              <a:t> and these co-workers can manage and defuse stressful situations, by developing methods to assist the emotional and behavioural requirements of the students. However, accessing extra support can be difficult, especially within school budget, and in coordinating and communicating with all parties, could leave gaps in student support (</a:t>
            </a:r>
            <a:r>
              <a:rPr lang="en-GB" dirty="0" err="1"/>
              <a:t>Varret</a:t>
            </a:r>
            <a:r>
              <a:rPr lang="en-GB" dirty="0"/>
              <a:t> et al., 2019).</a:t>
            </a:r>
          </a:p>
          <a:p>
            <a:endParaRPr lang="en-GB" dirty="0"/>
          </a:p>
          <a:p>
            <a:endParaRPr lang="en-US" dirty="0"/>
          </a:p>
        </p:txBody>
      </p:sp>
      <p:sp>
        <p:nvSpPr>
          <p:cNvPr id="4" name="Slide Number Placeholder 3"/>
          <p:cNvSpPr>
            <a:spLocks noGrp="1"/>
          </p:cNvSpPr>
          <p:nvPr>
            <p:ph type="sldNum" sz="quarter" idx="5"/>
          </p:nvPr>
        </p:nvSpPr>
        <p:spPr/>
        <p:txBody>
          <a:bodyPr/>
          <a:lstStyle/>
          <a:p>
            <a:fld id="{E9307612-0043-424B-89BC-BD532191DE10}" type="slidenum">
              <a:rPr lang="en-US" smtClean="0"/>
              <a:t>7</a:t>
            </a:fld>
            <a:endParaRPr lang="en-US"/>
          </a:p>
        </p:txBody>
      </p:sp>
    </p:spTree>
    <p:extLst>
      <p:ext uri="{BB962C8B-B14F-4D97-AF65-F5344CB8AC3E}">
        <p14:creationId xmlns:p14="http://schemas.microsoft.com/office/powerpoint/2010/main" val="41148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verbal support strategies are used in primary schools: </a:t>
            </a:r>
          </a:p>
          <a:p>
            <a:endParaRPr lang="en-GB" b="1" dirty="0"/>
          </a:p>
          <a:p>
            <a:r>
              <a:rPr lang="en-GB" b="1" dirty="0"/>
              <a:t>Clear Directions and Expectations - </a:t>
            </a:r>
            <a:r>
              <a:rPr lang="en-GB" dirty="0"/>
              <a:t>A disciplined and efficient learning environment is promoted through clear expectations and instructions. However, clear guidelines may not always address the emotional or developmental problems that are the foundation of behaviour problems (NCSE, 2024).  </a:t>
            </a:r>
            <a:endParaRPr lang="en-GB" b="0" dirty="0"/>
          </a:p>
          <a:p>
            <a:endParaRPr lang="en-GB" b="0" dirty="0"/>
          </a:p>
          <a:p>
            <a:r>
              <a:rPr lang="en-GB" b="1" dirty="0"/>
              <a:t>Positive reinforcement and social skills - </a:t>
            </a:r>
            <a:r>
              <a:rPr lang="en-GB" b="0" dirty="0"/>
              <a:t>Students may be motivated, and desired behaviours can be encouraged, through the use of positive reinforcements. Students interpersonal competency is improved and they are more equipped to succeed in social situations when social skills are reinforced (Babcock, 2024). However, excessive reliance on external advantages may eventually cause intrinsic motivation to decline, and become dependant on extrinsic motivation. This may lead to more time and resources being needed to address individual variances in social development, and to provide focused help to children who struggle with social skills. (Craig, 2023).  </a:t>
            </a:r>
          </a:p>
          <a:p>
            <a:endParaRPr lang="en-GB" b="1" dirty="0"/>
          </a:p>
          <a:p>
            <a:r>
              <a:rPr lang="en-GB" b="1" dirty="0"/>
              <a:t>Active Listening and Empathy – </a:t>
            </a:r>
            <a:r>
              <a:rPr lang="en-GB" b="0" dirty="0"/>
              <a:t>Creating a positive learning environment, practitioners and students can build rapport and trust, through active listening and empathy. Conversely, practitioners may find it difficult to regularly give each child the specialised attention and support they need due to time and recourse constraints. Krupa (2021) suggests the best way for children to express their emotional and mental well-being is through emojis. Emoji charts can be highly beneficial for teaching mindfulness or understanding when used in the classroom, especially with younger children. It allows expression of ideas without needed to say them aloud. This type of chart can be used in all strategies for behaviour management. </a:t>
            </a:r>
          </a:p>
          <a:p>
            <a:endParaRPr lang="en-GB" b="1" dirty="0"/>
          </a:p>
          <a:p>
            <a:r>
              <a:rPr lang="en-GB" b="1" dirty="0"/>
              <a:t>Problem Solving Approach - </a:t>
            </a:r>
            <a:r>
              <a:rPr lang="en-GB" b="0" dirty="0"/>
              <a:t>Vygotsky’s cultural social theory of cognitive development emphasises the importance of social interaction, and cultural factors in developing learning and behaviour (McLeod, 2024). Students are empowered to take responsibility for their actions and come up with answers on their own when they participate in problem-solving dialogues, which foster critical thinking and teamwork. However, in some cases, the maturity or abilities of children to participate in problem-solving discussions effectively, requires the teacher’s support and direction. </a:t>
            </a:r>
          </a:p>
          <a:p>
            <a:endParaRPr lang="en-GB" b="0" dirty="0"/>
          </a:p>
          <a:p>
            <a:r>
              <a:rPr lang="en-GB" b="1" dirty="0"/>
              <a:t>Calm down Techniques - </a:t>
            </a:r>
            <a:r>
              <a:rPr lang="en-GB" b="0" dirty="0"/>
              <a:t>By teaching children to handle stress, clam-down techniques help develop self control and emotional resilience. However, without more guidance or practice, students who are feeling very emotional may find it difficult to apply calm down strategies (Miracle, 2024). </a:t>
            </a:r>
          </a:p>
          <a:p>
            <a:endParaRPr lang="en-GB" b="1" dirty="0"/>
          </a:p>
          <a:p>
            <a:endParaRPr lang="en-GB" b="1" dirty="0"/>
          </a:p>
          <a:p>
            <a:endParaRPr lang="en-US" dirty="0"/>
          </a:p>
        </p:txBody>
      </p:sp>
      <p:sp>
        <p:nvSpPr>
          <p:cNvPr id="4" name="Slide Number Placeholder 3"/>
          <p:cNvSpPr>
            <a:spLocks noGrp="1"/>
          </p:cNvSpPr>
          <p:nvPr>
            <p:ph type="sldNum" sz="quarter" idx="5"/>
          </p:nvPr>
        </p:nvSpPr>
        <p:spPr/>
        <p:txBody>
          <a:bodyPr/>
          <a:lstStyle/>
          <a:p>
            <a:fld id="{E9307612-0043-424B-89BC-BD532191DE10}" type="slidenum">
              <a:rPr lang="en-US" smtClean="0"/>
              <a:t>8</a:t>
            </a:fld>
            <a:endParaRPr lang="en-US"/>
          </a:p>
        </p:txBody>
      </p:sp>
    </p:spTree>
    <p:extLst>
      <p:ext uri="{BB962C8B-B14F-4D97-AF65-F5344CB8AC3E}">
        <p14:creationId xmlns:p14="http://schemas.microsoft.com/office/powerpoint/2010/main" val="4150520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Non-verbal cues are in virtually every communicative act with 93% of all meaning can be derived by non-verbal behaviour (Burgoon et al., 2024). </a:t>
            </a:r>
            <a:endParaRPr lang="en-GB" b="1" dirty="0"/>
          </a:p>
          <a:p>
            <a:endParaRPr lang="en-GB" b="1" dirty="0"/>
          </a:p>
          <a:p>
            <a:r>
              <a:rPr lang="en-GB" dirty="0"/>
              <a:t>The following strategies are often used in primary schools: </a:t>
            </a:r>
          </a:p>
          <a:p>
            <a:endParaRPr lang="en-GB" dirty="0"/>
          </a:p>
          <a:p>
            <a:r>
              <a:rPr lang="en-GB" b="1" dirty="0"/>
              <a:t>Visual Indications and Cues – </a:t>
            </a:r>
            <a:r>
              <a:rPr lang="en-GB" b="0" dirty="0"/>
              <a:t>Visual signals allow a clear direction and reminders for anticipated behaviours, such as timetables or wall mounted classroom rules (FCA, 2023). From my experience working with non-verbal children, I noticed several primary schools were using Augmentative and Alternative Communication Boards (AAC) to help non verbal children communicate through pointing. This helped the children, and practitioners accommodate the child’s immediate needs. This has been found to be highly effective for children to make requests (</a:t>
            </a:r>
            <a:r>
              <a:rPr lang="en-GB" b="0" dirty="0" err="1"/>
              <a:t>Lacono</a:t>
            </a:r>
            <a:r>
              <a:rPr lang="en-GB" b="0" dirty="0"/>
              <a:t> et al., 2016)</a:t>
            </a:r>
            <a:r>
              <a:rPr lang="en-GB" b="1" dirty="0"/>
              <a:t>. </a:t>
            </a:r>
            <a:r>
              <a:rPr lang="en-GB" b="0" dirty="0"/>
              <a:t>A resource for this is found in the toolkit. However, excessive dependence on visual cues might not properly satisfy the varied demands of every learner, especially those who might need more assistance, or different ways to communicate. </a:t>
            </a:r>
          </a:p>
          <a:p>
            <a:endParaRPr lang="en-GB" b="0" dirty="0"/>
          </a:p>
          <a:p>
            <a:r>
              <a:rPr lang="en-GB" b="1" dirty="0"/>
              <a:t>Proximity and Physical Presence - </a:t>
            </a:r>
            <a:r>
              <a:rPr lang="en-GB" b="0" dirty="0"/>
              <a:t>Teachers may successfully monitor and control student conduct by being close by and physically present. They can also offer prompt comments and redirection when needed. On the other hand, reliance on proximity control excessively may unintentionally violate students’ autonomy or personal space, causing them to feel uncomfortable or resentful (</a:t>
            </a:r>
            <a:r>
              <a:rPr lang="en-GB" b="0" dirty="0" err="1"/>
              <a:t>SkillsYouNeed</a:t>
            </a:r>
            <a:r>
              <a:rPr lang="en-GB" b="0" dirty="0"/>
              <a:t>, 2024). </a:t>
            </a:r>
          </a:p>
          <a:p>
            <a:endParaRPr lang="en-GB" b="0" dirty="0"/>
          </a:p>
          <a:p>
            <a:r>
              <a:rPr lang="en-GB" b="1" dirty="0"/>
              <a:t>Gestures, Body Language and Use of Visual Supports - </a:t>
            </a:r>
            <a:r>
              <a:rPr lang="en-GB" b="0" dirty="0"/>
              <a:t>Children’s comprehension and engagement can be improved by using gestures and body language to nonverbally communicate instructions and information. Children with a variety of learning requirements, including those who struggle with language or cognitive disabilities, can benefit from visual supports like drawing, symbols, or gestures that help with communication and comprehension (Rowe et al., 2012). However, misunderstandings can arise when gestures or body language are misinterpreted, especially in classes with students of various backgrounds or language. Also, Limited accessibility or availability of visual supports customised to meet the needs of specific children may reduce their effectiveness in encouraging desired behaviours.</a:t>
            </a:r>
          </a:p>
          <a:p>
            <a:endParaRPr lang="en-GB" b="0" dirty="0"/>
          </a:p>
          <a:p>
            <a:endParaRPr lang="en-GB" b="0" dirty="0"/>
          </a:p>
          <a:p>
            <a:endParaRPr lang="en-GB" b="0" dirty="0"/>
          </a:p>
          <a:p>
            <a:r>
              <a:rPr lang="en-GB" b="0" dirty="0"/>
              <a:t> </a:t>
            </a:r>
          </a:p>
          <a:p>
            <a:endParaRPr lang="en-GB" b="0" dirty="0"/>
          </a:p>
        </p:txBody>
      </p:sp>
      <p:sp>
        <p:nvSpPr>
          <p:cNvPr id="4" name="Slide Number Placeholder 3"/>
          <p:cNvSpPr>
            <a:spLocks noGrp="1"/>
          </p:cNvSpPr>
          <p:nvPr>
            <p:ph type="sldNum" sz="quarter" idx="5"/>
          </p:nvPr>
        </p:nvSpPr>
        <p:spPr/>
        <p:txBody>
          <a:bodyPr/>
          <a:lstStyle/>
          <a:p>
            <a:fld id="{E9307612-0043-424B-89BC-BD532191DE10}" type="slidenum">
              <a:rPr lang="en-US" smtClean="0"/>
              <a:t>9</a:t>
            </a:fld>
            <a:endParaRPr lang="en-US"/>
          </a:p>
        </p:txBody>
      </p:sp>
    </p:spTree>
    <p:extLst>
      <p:ext uri="{BB962C8B-B14F-4D97-AF65-F5344CB8AC3E}">
        <p14:creationId xmlns:p14="http://schemas.microsoft.com/office/powerpoint/2010/main" val="14033775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 reflection is essential for practitioners who work with children, to allow them to evaluate their behaviours, attitudes, and interactions on a regular basis. The value of self reflection aids professional development for practitioners, and how they can evaluate techniques in practice to meet children’s needs: </a:t>
            </a:r>
          </a:p>
          <a:p>
            <a:endParaRPr lang="en-GB" dirty="0"/>
          </a:p>
          <a:p>
            <a:r>
              <a:rPr lang="en-GB" b="1" dirty="0"/>
              <a:t>Developing in Self-Awareness -  </a:t>
            </a:r>
            <a:r>
              <a:rPr lang="en-GB" b="0" dirty="0"/>
              <a:t>Through self-reflection, practitioners can gain a better knowledge of their values, beliefs, areas of strength, and need for improvement. Practitioners can become more self aware, understand their personal biases and experiences, and their interactions with children by examining their thoughts, feelings and behaviours (Smith , 2023). </a:t>
            </a:r>
          </a:p>
          <a:p>
            <a:endParaRPr lang="en-GB" b="1" dirty="0"/>
          </a:p>
          <a:p>
            <a:r>
              <a:rPr lang="en-GB" b="1" dirty="0"/>
              <a:t>Improving Practice -  </a:t>
            </a:r>
            <a:r>
              <a:rPr lang="en-GB" b="0" dirty="0"/>
              <a:t>By critically analysing teaching strategies, communication philosophies, and approaches for managing the classroom, practitioners can determine what is effective and what needs to improve. Through the process, practitioners can improve the way they assist children’s learning and development (McKenzie , 2015). </a:t>
            </a:r>
          </a:p>
          <a:p>
            <a:endParaRPr lang="en-GB" b="0" dirty="0"/>
          </a:p>
          <a:p>
            <a:r>
              <a:rPr lang="en-GB" b="1" dirty="0"/>
              <a:t>Encouraging Awareness of Children’s Needs -</a:t>
            </a:r>
            <a:r>
              <a:rPr lang="en-GB" b="0" dirty="0"/>
              <a:t> Through reflection and analysis of their observation and interactions with children, practitioners can modify their approach to better meet unique individual needs and interests for the developmental stage of every child (Christodoulou, 2010).  </a:t>
            </a:r>
          </a:p>
          <a:p>
            <a:endParaRPr lang="en-GB" b="0" dirty="0"/>
          </a:p>
          <a:p>
            <a:r>
              <a:rPr lang="en-GB" b="1" dirty="0"/>
              <a:t>Strengthening Relationships -  </a:t>
            </a:r>
            <a:r>
              <a:rPr lang="en-GB" b="0" dirty="0"/>
              <a:t>Deeper connections and healthy interaction between practitioners and children, are fostered through self-reflection. This explores interactions and communication styles where professionals can identify activities to establish trust, and deeper empathy, successfully assisting children's’ social-emotional growth (Vida, 2021).  </a:t>
            </a:r>
          </a:p>
          <a:p>
            <a:endParaRPr lang="en-GB" b="0" dirty="0"/>
          </a:p>
          <a:p>
            <a:endParaRPr lang="en-US" b="0" dirty="0"/>
          </a:p>
        </p:txBody>
      </p:sp>
      <p:sp>
        <p:nvSpPr>
          <p:cNvPr id="4" name="Slide Number Placeholder 3"/>
          <p:cNvSpPr>
            <a:spLocks noGrp="1"/>
          </p:cNvSpPr>
          <p:nvPr>
            <p:ph type="sldNum" sz="quarter" idx="5"/>
          </p:nvPr>
        </p:nvSpPr>
        <p:spPr/>
        <p:txBody>
          <a:bodyPr/>
          <a:lstStyle/>
          <a:p>
            <a:fld id="{E9307612-0043-424B-89BC-BD532191DE10}" type="slidenum">
              <a:rPr lang="en-US" smtClean="0"/>
              <a:t>10</a:t>
            </a:fld>
            <a:endParaRPr lang="en-US"/>
          </a:p>
        </p:txBody>
      </p:sp>
    </p:spTree>
    <p:extLst>
      <p:ext uri="{BB962C8B-B14F-4D97-AF65-F5344CB8AC3E}">
        <p14:creationId xmlns:p14="http://schemas.microsoft.com/office/powerpoint/2010/main" val="1065013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Strategies for Self-reflection.</a:t>
            </a:r>
          </a:p>
          <a:p>
            <a:endParaRPr lang="en-GB" b="1" dirty="0"/>
          </a:p>
          <a:p>
            <a:r>
              <a:rPr lang="en-GB" b="1" dirty="0"/>
              <a:t>Journaling - </a:t>
            </a:r>
            <a:r>
              <a:rPr lang="en-GB" dirty="0"/>
              <a:t>To write down ideas, insights, and experiences, practitioners can maintain reflective journals. By keeping a regular journal, practitioners can monitor their development as professionals over time, and identify patterns or potential improvement areas (</a:t>
            </a:r>
            <a:r>
              <a:rPr lang="en-GB" dirty="0" err="1"/>
              <a:t>Yousey</a:t>
            </a:r>
            <a:r>
              <a:rPr lang="en-GB" dirty="0"/>
              <a:t>, 2023). </a:t>
            </a:r>
          </a:p>
          <a:p>
            <a:endParaRPr lang="en-GB" dirty="0"/>
          </a:p>
          <a:p>
            <a:r>
              <a:rPr lang="en-GB" b="1" dirty="0"/>
              <a:t>Peer Observation and Feedback - </a:t>
            </a:r>
            <a:r>
              <a:rPr lang="en-GB" b="0" dirty="0"/>
              <a:t>For new insights into their work, practitioners might participate in peer observation and feedback sessions with peers to promote collaborative reflection (Jones &amp; Gallen , 2016).  </a:t>
            </a:r>
          </a:p>
          <a:p>
            <a:endParaRPr lang="en-GB" b="1" dirty="0"/>
          </a:p>
          <a:p>
            <a:r>
              <a:rPr lang="en-GB" b="1" dirty="0"/>
              <a:t>Mentoring and Supervision - </a:t>
            </a:r>
            <a:r>
              <a:rPr lang="en-GB" b="0" dirty="0"/>
              <a:t>Practitioners might go to mentors or supervisors for advice, as they can offer helpful criticism and direction for their career growth (</a:t>
            </a:r>
            <a:r>
              <a:rPr lang="en-GB" b="0" dirty="0" err="1"/>
              <a:t>Passi</a:t>
            </a:r>
            <a:r>
              <a:rPr lang="en-GB" b="0" dirty="0"/>
              <a:t>, 2016).   </a:t>
            </a:r>
          </a:p>
          <a:p>
            <a:endParaRPr lang="en-GB" b="0" dirty="0"/>
          </a:p>
          <a:p>
            <a:r>
              <a:rPr lang="en-GB" b="1" dirty="0"/>
              <a:t>Self-Assessment Tools - </a:t>
            </a:r>
            <a:r>
              <a:rPr lang="en-GB" b="0" dirty="0"/>
              <a:t>Practitioners can compare their work to defined standards, or competencies, by using self assessment tools, such as checklist or guidelines. These resources offer methodical framework for reflection and setting goals. Gibbs reflective cycle is one of the most famous cyclical models of reflection, leading through 6 stages of exploring issues and experience: description, feelings, evaluation, analysis, conclusion, and action plan (The University of Edinburgh, 2024) </a:t>
            </a:r>
            <a:r>
              <a:rPr lang="en-GB" b="1" dirty="0"/>
              <a:t>  </a:t>
            </a:r>
          </a:p>
          <a:p>
            <a:endParaRPr lang="en-GB" dirty="0"/>
          </a:p>
          <a:p>
            <a:r>
              <a:rPr lang="en-GB" b="1" dirty="0"/>
              <a:t>Action</a:t>
            </a:r>
            <a:r>
              <a:rPr lang="en-US" b="1" dirty="0"/>
              <a:t> Planning - </a:t>
            </a:r>
            <a:r>
              <a:rPr lang="en-US" dirty="0"/>
              <a:t>By defining clear objectives for professional development and providing strategies for performance, practitioners create action plans that are informed by their self-reflection. </a:t>
            </a:r>
          </a:p>
        </p:txBody>
      </p:sp>
      <p:sp>
        <p:nvSpPr>
          <p:cNvPr id="4" name="Slide Number Placeholder 3"/>
          <p:cNvSpPr>
            <a:spLocks noGrp="1"/>
          </p:cNvSpPr>
          <p:nvPr>
            <p:ph type="sldNum" sz="quarter" idx="5"/>
          </p:nvPr>
        </p:nvSpPr>
        <p:spPr/>
        <p:txBody>
          <a:bodyPr/>
          <a:lstStyle/>
          <a:p>
            <a:fld id="{E9307612-0043-424B-89BC-BD532191DE10}" type="slidenum">
              <a:rPr lang="en-US" smtClean="0"/>
              <a:t>11</a:t>
            </a:fld>
            <a:endParaRPr lang="en-US"/>
          </a:p>
        </p:txBody>
      </p:sp>
    </p:spTree>
    <p:extLst>
      <p:ext uri="{BB962C8B-B14F-4D97-AF65-F5344CB8AC3E}">
        <p14:creationId xmlns:p14="http://schemas.microsoft.com/office/powerpoint/2010/main" val="39226931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toolkit I have collated a few resources of key information for practitioners. These are used across various learning strategies, dependent on the individual needs of the child. I have related some of these resources to particular learning strategies, but there are many other resources available. </a:t>
            </a:r>
          </a:p>
          <a:p>
            <a:endParaRPr lang="en-GB" dirty="0"/>
          </a:p>
          <a:p>
            <a:endParaRPr lang="en-US" dirty="0"/>
          </a:p>
        </p:txBody>
      </p:sp>
      <p:sp>
        <p:nvSpPr>
          <p:cNvPr id="4" name="Slide Number Placeholder 3"/>
          <p:cNvSpPr>
            <a:spLocks noGrp="1"/>
          </p:cNvSpPr>
          <p:nvPr>
            <p:ph type="sldNum" sz="quarter" idx="5"/>
          </p:nvPr>
        </p:nvSpPr>
        <p:spPr/>
        <p:txBody>
          <a:bodyPr/>
          <a:lstStyle/>
          <a:p>
            <a:fld id="{E9307612-0043-424B-89BC-BD532191DE10}" type="slidenum">
              <a:rPr lang="en-US" smtClean="0"/>
              <a:t>12</a:t>
            </a:fld>
            <a:endParaRPr lang="en-US"/>
          </a:p>
        </p:txBody>
      </p:sp>
    </p:spTree>
    <p:extLst>
      <p:ext uri="{BB962C8B-B14F-4D97-AF65-F5344CB8AC3E}">
        <p14:creationId xmlns:p14="http://schemas.microsoft.com/office/powerpoint/2010/main" val="32251289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video above demonstrates how children can deal with their conflicts through conflict resolution skills, therefore decreasing the chance of de-escalation from occurring. </a:t>
            </a:r>
            <a:endParaRPr lang="en-US" dirty="0"/>
          </a:p>
        </p:txBody>
      </p:sp>
      <p:sp>
        <p:nvSpPr>
          <p:cNvPr id="4" name="Slide Number Placeholder 3"/>
          <p:cNvSpPr>
            <a:spLocks noGrp="1"/>
          </p:cNvSpPr>
          <p:nvPr>
            <p:ph type="sldNum" sz="quarter" idx="5"/>
          </p:nvPr>
        </p:nvSpPr>
        <p:spPr/>
        <p:txBody>
          <a:bodyPr/>
          <a:lstStyle/>
          <a:p>
            <a:fld id="{E9307612-0043-424B-89BC-BD532191DE10}" type="slidenum">
              <a:rPr lang="en-US" smtClean="0"/>
              <a:t>16</a:t>
            </a:fld>
            <a:endParaRPr lang="en-US"/>
          </a:p>
        </p:txBody>
      </p:sp>
    </p:spTree>
    <p:extLst>
      <p:ext uri="{BB962C8B-B14F-4D97-AF65-F5344CB8AC3E}">
        <p14:creationId xmlns:p14="http://schemas.microsoft.com/office/powerpoint/2010/main" val="1982573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Thanks for listening, any questions?</a:t>
            </a:r>
            <a:endParaRPr lang="en-US" dirty="0"/>
          </a:p>
        </p:txBody>
      </p:sp>
      <p:sp>
        <p:nvSpPr>
          <p:cNvPr id="4" name="Slide Number Placeholder 3"/>
          <p:cNvSpPr>
            <a:spLocks noGrp="1"/>
          </p:cNvSpPr>
          <p:nvPr>
            <p:ph type="sldNum" sz="quarter" idx="5"/>
          </p:nvPr>
        </p:nvSpPr>
        <p:spPr/>
        <p:txBody>
          <a:bodyPr/>
          <a:lstStyle/>
          <a:p>
            <a:fld id="{E9307612-0043-424B-89BC-BD532191DE10}" type="slidenum">
              <a:rPr lang="en-US" smtClean="0"/>
              <a:t>25</a:t>
            </a:fld>
            <a:endParaRPr lang="en-US"/>
          </a:p>
        </p:txBody>
      </p:sp>
    </p:spTree>
    <p:extLst>
      <p:ext uri="{BB962C8B-B14F-4D97-AF65-F5344CB8AC3E}">
        <p14:creationId xmlns:p14="http://schemas.microsoft.com/office/powerpoint/2010/main" val="40048668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CDF0A9-FAD4-4D5A-BA06-38E5C083FEB6}"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2282821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CDF0A9-FAD4-4D5A-BA06-38E5C083FEB6}"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1547718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CDF0A9-FAD4-4D5A-BA06-38E5C083FEB6}"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2557166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CDF0A9-FAD4-4D5A-BA06-38E5C083FEB6}" type="datetimeFigureOut">
              <a:rPr lang="en-US" smtClean="0"/>
              <a:t>3/4/2024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1405676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CDF0A9-FAD4-4D5A-BA06-38E5C083FEB6}" type="datetimeFigureOut">
              <a:rPr lang="en-US" smtClean="0"/>
              <a:t>3/4/2024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3586496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CDF0A9-FAD4-4D5A-BA06-38E5C083FEB6}" type="datetimeFigureOut">
              <a:rPr lang="en-US" smtClean="0"/>
              <a:t>3/4/2024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673145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CDF0A9-FAD4-4D5A-BA06-38E5C083FEB6}" type="datetimeFigureOut">
              <a:rPr lang="en-US" smtClean="0"/>
              <a:t>3/4/2024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1355016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0CDF0A9-FAD4-4D5A-BA06-38E5C083FEB6}" type="datetimeFigureOut">
              <a:rPr lang="en-US" smtClean="0"/>
              <a:t>3/4/2024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1920199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CDF0A9-FAD4-4D5A-BA06-38E5C083FEB6}" type="datetimeFigureOut">
              <a:rPr lang="en-US" smtClean="0"/>
              <a:t>3/4/2024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3385823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CDF0A9-FAD4-4D5A-BA06-38E5C083FEB6}"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792629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CDF0A9-FAD4-4D5A-BA06-38E5C083FEB6}"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A6FCCC-57FA-48AD-A320-E2F7AFA977FC}"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475369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CDF0A9-FAD4-4D5A-BA06-38E5C083FEB6}"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12565596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CDF0A9-FAD4-4D5A-BA06-38E5C083FEB6}"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A6FCCC-57FA-48AD-A320-E2F7AFA977FC}"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483954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CDF0A9-FAD4-4D5A-BA06-38E5C083FEB6}"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41886506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CDF0A9-FAD4-4D5A-BA06-38E5C083FEB6}"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722978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CDF0A9-FAD4-4D5A-BA06-38E5C083FEB6}"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A6FCCC-57FA-48AD-A320-E2F7AFA977FC}" type="slidenum">
              <a:rPr lang="en-US" smtClean="0"/>
              <a:t>‹#›</a:t>
            </a:fld>
            <a:endParaRPr lang="en-US"/>
          </a:p>
        </p:txBody>
      </p:sp>
    </p:spTree>
    <p:extLst>
      <p:ext uri="{BB962C8B-B14F-4D97-AF65-F5344CB8AC3E}">
        <p14:creationId xmlns:p14="http://schemas.microsoft.com/office/powerpoint/2010/main" val="1403728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0CDF0A9-FAD4-4D5A-BA06-38E5C083FEB6}" type="datetimeFigureOut">
              <a:rPr lang="en-US" smtClean="0"/>
              <a:t>3/4/2024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5A6FCCC-57FA-48AD-A320-E2F7AFA977FC}" type="slidenum">
              <a:rPr lang="en-US" smtClean="0"/>
              <a:t>‹#›</a:t>
            </a:fld>
            <a:endParaRPr lang="en-US"/>
          </a:p>
        </p:txBody>
      </p:sp>
    </p:spTree>
    <p:extLst>
      <p:ext uri="{BB962C8B-B14F-4D97-AF65-F5344CB8AC3E}">
        <p14:creationId xmlns:p14="http://schemas.microsoft.com/office/powerpoint/2010/main" val="20111560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hyperlink" Target="https://www.ncbi.nlm.nih.gov/pmc/articles/PMC5036660/" TargetMode="External"/><Relationship Id="rId2" Type="http://schemas.openxmlformats.org/officeDocument/2006/relationships/hyperlink" Target="https://www.youtube.com/watch?v=BQT1_2_2-48" TargetMode="Externa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hyperlink" Target="https://www.kodable.com/learn/problem-solving-skills-for-kids" TargetMode="Externa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2.png"/><Relationship Id="rId4"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3" Type="http://schemas.openxmlformats.org/officeDocument/2006/relationships/hyperlink" Target="https://www.weareteachers.com/calm-down-kit-products/" TargetMode="External"/><Relationship Id="rId2" Type="http://schemas.openxmlformats.org/officeDocument/2006/relationships/hyperlink" Target="https://www.gov.wales/sites/default/files/publications/2018-12/practical-approaches-to-behaviour-management-in-the-classroom-a-handbook-for-classroom-teachers-in-primary-schools.pdf" TargetMode="Externa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uowtsd.sharepoint.com/:v:/r/teams/ECES5016BehaviourandlearningApproachestoclassroommana987_GRP-OwenParkePresentation/Shared%20Documents/Recordings/New%20channel%20meeting-20240304_131136-Meeting%20Recording.mp4?csf=1&amp;web=1&amp;e=7wk3lK&amp;nav=eyJwbGF5YmFja09wdGlvbnMiOnt9LCJyZWZlcnJhbEluZm8iOnsicmVmZXJyYWxBcHAiOiJTdHJlYW1XZWJBcHAiLCJyZWZlcnJhbE1vZGUiOiJtaXMiLCJyZWZlcnJhbFZpZXciOiJwb3N0cm9sbC1jb3B5bGluay0yIiwicmVmZXJyYWxQbGF5YmFja1Nlc3Npb25JZCI6ImQzMzcyMjYxLTAzZDktNDkwNy1hNzhhLTU0NzU1Zjc4YzRmZSJ9fQ%3D%3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B08A34-F4E2-4C4A-9B4F-BD1E5D566567}"/>
              </a:ext>
            </a:extLst>
          </p:cNvPr>
          <p:cNvSpPr txBox="1"/>
          <p:nvPr/>
        </p:nvSpPr>
        <p:spPr>
          <a:xfrm>
            <a:off x="1237673" y="434109"/>
            <a:ext cx="9513454" cy="3108543"/>
          </a:xfrm>
          <a:prstGeom prst="rect">
            <a:avLst/>
          </a:prstGeom>
          <a:noFill/>
        </p:spPr>
        <p:txBody>
          <a:bodyPr wrap="square" rtlCol="0">
            <a:spAutoFit/>
          </a:bodyPr>
          <a:lstStyle/>
          <a:p>
            <a:endParaRPr lang="en-GB" sz="2800" u="sng" dirty="0"/>
          </a:p>
          <a:p>
            <a:r>
              <a:rPr lang="en-GB" sz="2800" i="1" u="sng" dirty="0"/>
              <a:t>Training workshop</a:t>
            </a:r>
          </a:p>
          <a:p>
            <a:endParaRPr lang="en-GB" sz="2800" u="sng" dirty="0"/>
          </a:p>
          <a:p>
            <a:endParaRPr lang="en-GB" sz="2800" u="sng" dirty="0"/>
          </a:p>
          <a:p>
            <a:endParaRPr lang="en-GB" sz="2800" u="sng" dirty="0"/>
          </a:p>
          <a:p>
            <a:pPr algn="ctr"/>
            <a:r>
              <a:rPr lang="en-GB" sz="2800" u="sng" dirty="0"/>
              <a:t>Behaviour and Learning: Approaches to classroom management </a:t>
            </a:r>
            <a:endParaRPr lang="en-US" sz="2800" u="sng" dirty="0"/>
          </a:p>
        </p:txBody>
      </p:sp>
      <p:sp>
        <p:nvSpPr>
          <p:cNvPr id="5" name="TextBox 4">
            <a:extLst>
              <a:ext uri="{FF2B5EF4-FFF2-40B4-BE49-F238E27FC236}">
                <a16:creationId xmlns:a16="http://schemas.microsoft.com/office/drawing/2014/main" id="{8CF667E2-29D9-4F12-B3D2-EDD6DECA0FAE}"/>
              </a:ext>
            </a:extLst>
          </p:cNvPr>
          <p:cNvSpPr txBox="1"/>
          <p:nvPr/>
        </p:nvSpPr>
        <p:spPr>
          <a:xfrm>
            <a:off x="9005456" y="277091"/>
            <a:ext cx="2918690" cy="584775"/>
          </a:xfrm>
          <a:prstGeom prst="rect">
            <a:avLst/>
          </a:prstGeom>
          <a:noFill/>
        </p:spPr>
        <p:txBody>
          <a:bodyPr wrap="square" rtlCol="0">
            <a:spAutoFit/>
          </a:bodyPr>
          <a:lstStyle/>
          <a:p>
            <a:r>
              <a:rPr lang="en-GB" sz="1600" dirty="0"/>
              <a:t>Student name: Owen Parke</a:t>
            </a:r>
          </a:p>
          <a:p>
            <a:r>
              <a:rPr lang="en-GB" sz="1600" dirty="0"/>
              <a:t>Module code: ECES5016  </a:t>
            </a:r>
            <a:endParaRPr lang="en-US" sz="1600" dirty="0"/>
          </a:p>
        </p:txBody>
      </p:sp>
    </p:spTree>
    <p:extLst>
      <p:ext uri="{BB962C8B-B14F-4D97-AF65-F5344CB8AC3E}">
        <p14:creationId xmlns:p14="http://schemas.microsoft.com/office/powerpoint/2010/main" val="3434507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DEF922D-BF82-49A4-9120-E06F41E5546A}"/>
              </a:ext>
            </a:extLst>
          </p:cNvPr>
          <p:cNvSpPr txBox="1"/>
          <p:nvPr/>
        </p:nvSpPr>
        <p:spPr>
          <a:xfrm>
            <a:off x="304800" y="350520"/>
            <a:ext cx="4251960" cy="523220"/>
          </a:xfrm>
          <a:prstGeom prst="rect">
            <a:avLst/>
          </a:prstGeom>
          <a:noFill/>
        </p:spPr>
        <p:txBody>
          <a:bodyPr wrap="square" rtlCol="0">
            <a:spAutoFit/>
          </a:bodyPr>
          <a:lstStyle/>
          <a:p>
            <a:r>
              <a:rPr lang="en-GB" sz="2800" u="sng" dirty="0"/>
              <a:t>Introduction</a:t>
            </a:r>
            <a:r>
              <a:rPr lang="en-GB" dirty="0"/>
              <a:t> </a:t>
            </a:r>
            <a:endParaRPr lang="en-US" dirty="0"/>
          </a:p>
        </p:txBody>
      </p:sp>
      <p:sp>
        <p:nvSpPr>
          <p:cNvPr id="5" name="Rectangle 4">
            <a:extLst>
              <a:ext uri="{FF2B5EF4-FFF2-40B4-BE49-F238E27FC236}">
                <a16:creationId xmlns:a16="http://schemas.microsoft.com/office/drawing/2014/main" id="{6E4F5A5B-A56E-4F3D-92A1-9F01A9DE73B3}"/>
              </a:ext>
            </a:extLst>
          </p:cNvPr>
          <p:cNvSpPr/>
          <p:nvPr/>
        </p:nvSpPr>
        <p:spPr>
          <a:xfrm>
            <a:off x="304799" y="873740"/>
            <a:ext cx="8956431" cy="646331"/>
          </a:xfrm>
          <a:prstGeom prst="rect">
            <a:avLst/>
          </a:prstGeom>
        </p:spPr>
        <p:txBody>
          <a:bodyPr wrap="square">
            <a:spAutoFit/>
          </a:bodyPr>
          <a:lstStyle/>
          <a:p>
            <a:r>
              <a:rPr lang="en-GB" dirty="0"/>
              <a:t>Developing an ideal learning environment, in dynamic primary school settings of the United Kingdom (UK), requires competent classroom management. </a:t>
            </a:r>
            <a:endParaRPr lang="en-US" dirty="0"/>
          </a:p>
        </p:txBody>
      </p:sp>
      <p:sp>
        <p:nvSpPr>
          <p:cNvPr id="6" name="Rectangle 5">
            <a:extLst>
              <a:ext uri="{FF2B5EF4-FFF2-40B4-BE49-F238E27FC236}">
                <a16:creationId xmlns:a16="http://schemas.microsoft.com/office/drawing/2014/main" id="{72B5B3DB-647E-4D8C-9618-BF63A233B19F}"/>
              </a:ext>
            </a:extLst>
          </p:cNvPr>
          <p:cNvSpPr/>
          <p:nvPr/>
        </p:nvSpPr>
        <p:spPr>
          <a:xfrm>
            <a:off x="304799" y="1761035"/>
            <a:ext cx="9114202" cy="1754326"/>
          </a:xfrm>
          <a:prstGeom prst="rect">
            <a:avLst/>
          </a:prstGeom>
        </p:spPr>
        <p:txBody>
          <a:bodyPr wrap="square">
            <a:spAutoFit/>
          </a:bodyPr>
          <a:lstStyle/>
          <a:p>
            <a:r>
              <a:rPr lang="en-GB" dirty="0"/>
              <a:t>This training workshop explores 3 strategies, for new Teachers and Teaching Assistants (TA’s) to utilise in the complex field of primary school classroom management. The strategies identified and analysed are:</a:t>
            </a:r>
          </a:p>
          <a:p>
            <a:pPr marL="342900" indent="-342900">
              <a:buAutoNum type="arabicPeriod"/>
            </a:pPr>
            <a:r>
              <a:rPr lang="en-GB" dirty="0"/>
              <a:t>De-escalation</a:t>
            </a:r>
          </a:p>
          <a:p>
            <a:pPr marL="342900" indent="-342900">
              <a:buAutoNum type="arabicPeriod"/>
            </a:pPr>
            <a:r>
              <a:rPr lang="en-GB" dirty="0"/>
              <a:t>Verbal Support </a:t>
            </a:r>
            <a:endParaRPr lang="en-GB" b="1" u="sng" dirty="0"/>
          </a:p>
          <a:p>
            <a:pPr marL="342900" indent="-342900">
              <a:buAutoNum type="arabicPeriod"/>
            </a:pPr>
            <a:r>
              <a:rPr lang="en-GB" dirty="0"/>
              <a:t>Non-Verbal Support</a:t>
            </a:r>
            <a:endParaRPr lang="en-US" dirty="0"/>
          </a:p>
        </p:txBody>
      </p:sp>
      <p:sp>
        <p:nvSpPr>
          <p:cNvPr id="7" name="Rectangle 6">
            <a:extLst>
              <a:ext uri="{FF2B5EF4-FFF2-40B4-BE49-F238E27FC236}">
                <a16:creationId xmlns:a16="http://schemas.microsoft.com/office/drawing/2014/main" id="{562A10C1-B444-4AEF-B40A-22035E52CA09}"/>
              </a:ext>
            </a:extLst>
          </p:cNvPr>
          <p:cNvSpPr/>
          <p:nvPr/>
        </p:nvSpPr>
        <p:spPr>
          <a:xfrm>
            <a:off x="304799" y="3730805"/>
            <a:ext cx="8170985" cy="2031325"/>
          </a:xfrm>
          <a:prstGeom prst="rect">
            <a:avLst/>
          </a:prstGeom>
        </p:spPr>
        <p:txBody>
          <a:bodyPr wrap="square">
            <a:spAutoFit/>
          </a:bodyPr>
          <a:lstStyle/>
          <a:p>
            <a:r>
              <a:rPr lang="en-GB" dirty="0"/>
              <a:t>The workshop aims to:</a:t>
            </a:r>
          </a:p>
          <a:p>
            <a:pPr marL="285750" indent="-285750">
              <a:buFontTx/>
              <a:buChar char="-"/>
            </a:pPr>
            <a:r>
              <a:rPr lang="en-GB" dirty="0"/>
              <a:t>examine the 3 strategies for use in practice. Educational theories, empirical research, and ‘real world’ guidance of experienced  teachers are included</a:t>
            </a:r>
          </a:p>
          <a:p>
            <a:pPr marL="285750" indent="-285750">
              <a:buFontTx/>
              <a:buChar char="-"/>
            </a:pPr>
            <a:r>
              <a:rPr lang="en-GB" dirty="0"/>
              <a:t>improve knowledge and application of classroom management strategies that are appropriate for primary school-aged children. </a:t>
            </a:r>
          </a:p>
          <a:p>
            <a:pPr marL="285750" indent="-285750">
              <a:buFontTx/>
              <a:buChar char="-"/>
            </a:pPr>
            <a:r>
              <a:rPr lang="en-GB" dirty="0"/>
              <a:t>provide a toolkit for practitioners.</a:t>
            </a:r>
            <a:endParaRPr lang="en-US" dirty="0"/>
          </a:p>
        </p:txBody>
      </p:sp>
      <p:pic>
        <p:nvPicPr>
          <p:cNvPr id="9" name="Picture 8">
            <a:extLst>
              <a:ext uri="{FF2B5EF4-FFF2-40B4-BE49-F238E27FC236}">
                <a16:creationId xmlns:a16="http://schemas.microsoft.com/office/drawing/2014/main" id="{7EB8DDB7-39FF-4F00-8EB5-36FC040A4AC7}"/>
              </a:ext>
            </a:extLst>
          </p:cNvPr>
          <p:cNvPicPr>
            <a:picLocks noChangeAspect="1"/>
          </p:cNvPicPr>
          <p:nvPr/>
        </p:nvPicPr>
        <p:blipFill>
          <a:blip r:embed="rId5"/>
          <a:stretch>
            <a:fillRect/>
          </a:stretch>
        </p:blipFill>
        <p:spPr>
          <a:xfrm>
            <a:off x="9016025" y="3866141"/>
            <a:ext cx="3175975" cy="2485292"/>
          </a:xfrm>
          <a:prstGeom prst="rect">
            <a:avLst/>
          </a:prstGeom>
        </p:spPr>
      </p:pic>
      <p:sp>
        <p:nvSpPr>
          <p:cNvPr id="10" name="Rectangle 9">
            <a:extLst>
              <a:ext uri="{FF2B5EF4-FFF2-40B4-BE49-F238E27FC236}">
                <a16:creationId xmlns:a16="http://schemas.microsoft.com/office/drawing/2014/main" id="{85DB203B-B5FF-45D6-BC7E-328124A6E0CA}"/>
              </a:ext>
            </a:extLst>
          </p:cNvPr>
          <p:cNvSpPr/>
          <p:nvPr/>
        </p:nvSpPr>
        <p:spPr>
          <a:xfrm>
            <a:off x="7444154" y="5462954"/>
            <a:ext cx="1699846" cy="369332"/>
          </a:xfrm>
          <a:prstGeom prst="rect">
            <a:avLst/>
          </a:prstGeom>
        </p:spPr>
        <p:txBody>
          <a:bodyPr wrap="square">
            <a:spAutoFit/>
          </a:bodyPr>
          <a:lstStyle/>
          <a:p>
            <a:r>
              <a:rPr lang="en-GB" dirty="0"/>
              <a:t>(Baker, 2024)</a:t>
            </a:r>
            <a:endParaRPr lang="en-US" dirty="0"/>
          </a:p>
        </p:txBody>
      </p:sp>
      <p:pic>
        <p:nvPicPr>
          <p:cNvPr id="2" name="Audio 1">
            <a:hlinkClick r:id="" action="ppaction://media"/>
            <a:extLst>
              <a:ext uri="{FF2B5EF4-FFF2-40B4-BE49-F238E27FC236}">
                <a16:creationId xmlns:a16="http://schemas.microsoft.com/office/drawing/2014/main" id="{02C17253-6F07-4B1C-8BF3-4C605E699F8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1767935374"/>
      </p:ext>
    </p:extLst>
  </p:cSld>
  <p:clrMapOvr>
    <a:masterClrMapping/>
  </p:clrMapOvr>
  <mc:AlternateContent xmlns:mc="http://schemas.openxmlformats.org/markup-compatibility/2006" xmlns:p14="http://schemas.microsoft.com/office/powerpoint/2010/main">
    <mc:Choice Requires="p14">
      <p:transition spd="slow" p14:dur="2000" advTm="9577"/>
    </mc:Choice>
    <mc:Fallback xmlns="">
      <p:transition spd="slow" advTm="95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09061D-AB39-4222-BF4B-88CDB7C81129}"/>
              </a:ext>
            </a:extLst>
          </p:cNvPr>
          <p:cNvSpPr txBox="1"/>
          <p:nvPr/>
        </p:nvSpPr>
        <p:spPr>
          <a:xfrm>
            <a:off x="313508" y="483326"/>
            <a:ext cx="9287692" cy="1015663"/>
          </a:xfrm>
          <a:prstGeom prst="rect">
            <a:avLst/>
          </a:prstGeom>
          <a:noFill/>
        </p:spPr>
        <p:txBody>
          <a:bodyPr wrap="square" rtlCol="0">
            <a:spAutoFit/>
          </a:bodyPr>
          <a:lstStyle/>
          <a:p>
            <a:r>
              <a:rPr lang="en-GB" sz="2400" u="sng" dirty="0"/>
              <a:t>Does behaviour affect Learning opportunities?</a:t>
            </a:r>
          </a:p>
          <a:p>
            <a:pPr algn="ctr"/>
            <a:endParaRPr lang="en-GB" u="sng" dirty="0"/>
          </a:p>
          <a:p>
            <a:r>
              <a:rPr lang="en-GB" u="sng" dirty="0"/>
              <a:t>Characteristics of Schools with Positive Pupil Participation (Estyn, 2016)</a:t>
            </a:r>
            <a:endParaRPr lang="en-US" u="sng" dirty="0"/>
          </a:p>
        </p:txBody>
      </p:sp>
      <p:sp>
        <p:nvSpPr>
          <p:cNvPr id="5" name="Rectangle 4">
            <a:extLst>
              <a:ext uri="{FF2B5EF4-FFF2-40B4-BE49-F238E27FC236}">
                <a16:creationId xmlns:a16="http://schemas.microsoft.com/office/drawing/2014/main" id="{5905BCDE-16B7-4F10-9942-61C995EAF226}"/>
              </a:ext>
            </a:extLst>
          </p:cNvPr>
          <p:cNvSpPr/>
          <p:nvPr/>
        </p:nvSpPr>
        <p:spPr>
          <a:xfrm>
            <a:off x="313508" y="1641973"/>
            <a:ext cx="8830491" cy="646331"/>
          </a:xfrm>
          <a:prstGeom prst="rect">
            <a:avLst/>
          </a:prstGeom>
        </p:spPr>
        <p:txBody>
          <a:bodyPr wrap="square">
            <a:spAutoFit/>
          </a:bodyPr>
          <a:lstStyle/>
          <a:p>
            <a:r>
              <a:rPr lang="en-GB" dirty="0"/>
              <a:t>For practitioners, to establish a happy and encouraging learning atmosphere in primary schools, the following characteristics of schools have been identified:  </a:t>
            </a:r>
            <a:endParaRPr lang="en-US" dirty="0"/>
          </a:p>
        </p:txBody>
      </p:sp>
      <p:sp>
        <p:nvSpPr>
          <p:cNvPr id="6" name="Rectangle 5">
            <a:extLst>
              <a:ext uri="{FF2B5EF4-FFF2-40B4-BE49-F238E27FC236}">
                <a16:creationId xmlns:a16="http://schemas.microsoft.com/office/drawing/2014/main" id="{346422A0-E675-4DA2-B4D0-C0EF605760FA}"/>
              </a:ext>
            </a:extLst>
          </p:cNvPr>
          <p:cNvSpPr/>
          <p:nvPr/>
        </p:nvSpPr>
        <p:spPr>
          <a:xfrm>
            <a:off x="313508" y="2416629"/>
            <a:ext cx="8830492" cy="646331"/>
          </a:xfrm>
          <a:prstGeom prst="rect">
            <a:avLst/>
          </a:prstGeom>
        </p:spPr>
        <p:txBody>
          <a:bodyPr wrap="square">
            <a:spAutoFit/>
          </a:bodyPr>
          <a:lstStyle/>
          <a:p>
            <a:r>
              <a:rPr lang="en-GB" dirty="0"/>
              <a:t>- Building positive relationships and encouraging student participation are </a:t>
            </a:r>
            <a:r>
              <a:rPr lang="en-GB" i="1" dirty="0"/>
              <a:t>essential components </a:t>
            </a:r>
            <a:r>
              <a:rPr lang="en-GB" dirty="0"/>
              <a:t>of the school’s purpose and values.</a:t>
            </a:r>
            <a:endParaRPr lang="en-US" dirty="0"/>
          </a:p>
        </p:txBody>
      </p:sp>
      <p:sp>
        <p:nvSpPr>
          <p:cNvPr id="7" name="Rectangle 6">
            <a:extLst>
              <a:ext uri="{FF2B5EF4-FFF2-40B4-BE49-F238E27FC236}">
                <a16:creationId xmlns:a16="http://schemas.microsoft.com/office/drawing/2014/main" id="{F3788CE2-B903-4853-B9B4-621FE045273F}"/>
              </a:ext>
            </a:extLst>
          </p:cNvPr>
          <p:cNvSpPr/>
          <p:nvPr/>
        </p:nvSpPr>
        <p:spPr>
          <a:xfrm>
            <a:off x="313509" y="3213463"/>
            <a:ext cx="8830492" cy="646331"/>
          </a:xfrm>
          <a:prstGeom prst="rect">
            <a:avLst/>
          </a:prstGeom>
        </p:spPr>
        <p:txBody>
          <a:bodyPr wrap="square">
            <a:spAutoFit/>
          </a:bodyPr>
          <a:lstStyle/>
          <a:p>
            <a:r>
              <a:rPr lang="en-GB" dirty="0"/>
              <a:t>-The schools identify responsibilities and procedures to </a:t>
            </a:r>
            <a:r>
              <a:rPr lang="en-GB" i="1" dirty="0"/>
              <a:t>gather the views of every student</a:t>
            </a:r>
            <a:r>
              <a:rPr lang="en-GB" dirty="0"/>
              <a:t> on a variety of topics about school reform.</a:t>
            </a:r>
            <a:endParaRPr lang="en-US" dirty="0"/>
          </a:p>
        </p:txBody>
      </p:sp>
      <p:sp>
        <p:nvSpPr>
          <p:cNvPr id="8" name="Rectangle 7">
            <a:extLst>
              <a:ext uri="{FF2B5EF4-FFF2-40B4-BE49-F238E27FC236}">
                <a16:creationId xmlns:a16="http://schemas.microsoft.com/office/drawing/2014/main" id="{E66D9BFE-B8C7-4D41-8632-DED0728254A4}"/>
              </a:ext>
            </a:extLst>
          </p:cNvPr>
          <p:cNvSpPr/>
          <p:nvPr/>
        </p:nvSpPr>
        <p:spPr>
          <a:xfrm>
            <a:off x="313508" y="4064334"/>
            <a:ext cx="8830492" cy="646331"/>
          </a:xfrm>
          <a:prstGeom prst="rect">
            <a:avLst/>
          </a:prstGeom>
        </p:spPr>
        <p:txBody>
          <a:bodyPr wrap="square">
            <a:spAutoFit/>
          </a:bodyPr>
          <a:lstStyle/>
          <a:p>
            <a:r>
              <a:rPr lang="en-GB" dirty="0"/>
              <a:t>- Students have many options to get </a:t>
            </a:r>
            <a:r>
              <a:rPr lang="en-GB" i="1" dirty="0"/>
              <a:t>involved in discussions and make decisions </a:t>
            </a:r>
            <a:r>
              <a:rPr lang="en-GB" dirty="0"/>
              <a:t>on a variety of topics that impact them both inside, and outside the classroom. </a:t>
            </a:r>
            <a:endParaRPr lang="en-US" dirty="0"/>
          </a:p>
        </p:txBody>
      </p:sp>
      <p:sp>
        <p:nvSpPr>
          <p:cNvPr id="9" name="Rectangle 8">
            <a:extLst>
              <a:ext uri="{FF2B5EF4-FFF2-40B4-BE49-F238E27FC236}">
                <a16:creationId xmlns:a16="http://schemas.microsoft.com/office/drawing/2014/main" id="{4B15F377-A46F-4918-BBF6-D5D4BB35D878}"/>
              </a:ext>
            </a:extLst>
          </p:cNvPr>
          <p:cNvSpPr/>
          <p:nvPr/>
        </p:nvSpPr>
        <p:spPr>
          <a:xfrm>
            <a:off x="313508" y="4915206"/>
            <a:ext cx="8830493" cy="646331"/>
          </a:xfrm>
          <a:prstGeom prst="rect">
            <a:avLst/>
          </a:prstGeom>
        </p:spPr>
        <p:txBody>
          <a:bodyPr wrap="square">
            <a:spAutoFit/>
          </a:bodyPr>
          <a:lstStyle/>
          <a:p>
            <a:r>
              <a:rPr lang="en-GB" dirty="0"/>
              <a:t>- Staff have access to high quality training, and </a:t>
            </a:r>
            <a:r>
              <a:rPr lang="en-GB" i="1" dirty="0"/>
              <a:t>ongoing professional development </a:t>
            </a:r>
            <a:r>
              <a:rPr lang="en-GB" dirty="0"/>
              <a:t>specifically designed </a:t>
            </a:r>
            <a:r>
              <a:rPr lang="en-GB" i="1" dirty="0"/>
              <a:t>to help them understand children</a:t>
            </a:r>
            <a:endParaRPr lang="en-US" i="1" dirty="0"/>
          </a:p>
        </p:txBody>
      </p:sp>
    </p:spTree>
    <p:extLst>
      <p:ext uri="{BB962C8B-B14F-4D97-AF65-F5344CB8AC3E}">
        <p14:creationId xmlns:p14="http://schemas.microsoft.com/office/powerpoint/2010/main" val="2345199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8937EE-EC96-41D3-BAFE-6C2CE0D581BF}"/>
              </a:ext>
            </a:extLst>
          </p:cNvPr>
          <p:cNvSpPr txBox="1"/>
          <p:nvPr/>
        </p:nvSpPr>
        <p:spPr>
          <a:xfrm>
            <a:off x="621323" y="1787824"/>
            <a:ext cx="5474677" cy="3693319"/>
          </a:xfrm>
          <a:prstGeom prst="rect">
            <a:avLst/>
          </a:prstGeom>
          <a:noFill/>
        </p:spPr>
        <p:txBody>
          <a:bodyPr wrap="square" rtlCol="0">
            <a:spAutoFit/>
          </a:bodyPr>
          <a:lstStyle/>
          <a:p>
            <a:r>
              <a:rPr lang="en-GB" i="1" dirty="0"/>
              <a:t>When do you need to de-escalate? </a:t>
            </a:r>
          </a:p>
          <a:p>
            <a:endParaRPr lang="en-GB" dirty="0"/>
          </a:p>
          <a:p>
            <a:r>
              <a:rPr lang="en-GB" dirty="0"/>
              <a:t>Techniques for de-escalation are most successful when used early before aggressive behaviour is noted in a child. Signs include: </a:t>
            </a:r>
          </a:p>
          <a:p>
            <a:endParaRPr lang="en-GB" dirty="0"/>
          </a:p>
          <a:p>
            <a:pPr marL="342900" indent="-342900">
              <a:buAutoNum type="arabicPeriod"/>
            </a:pPr>
            <a:r>
              <a:rPr lang="en-GB" dirty="0"/>
              <a:t>Balled fists </a:t>
            </a:r>
          </a:p>
          <a:p>
            <a:pPr marL="342900" indent="-342900">
              <a:buAutoNum type="arabicPeriod"/>
            </a:pPr>
            <a:r>
              <a:rPr lang="en-GB" dirty="0"/>
              <a:t>Fidgeting </a:t>
            </a:r>
          </a:p>
          <a:p>
            <a:pPr marL="342900" indent="-342900">
              <a:buAutoNum type="arabicPeriod"/>
            </a:pPr>
            <a:r>
              <a:rPr lang="en-GB" dirty="0"/>
              <a:t>Head thrust forward </a:t>
            </a:r>
          </a:p>
          <a:p>
            <a:pPr marL="342900" indent="-342900">
              <a:buAutoNum type="arabicPeriod"/>
            </a:pPr>
            <a:r>
              <a:rPr lang="en-GB" dirty="0"/>
              <a:t>Speech becoming rapid or high pitched </a:t>
            </a:r>
          </a:p>
          <a:p>
            <a:pPr marL="342900" indent="-342900">
              <a:buAutoNum type="arabicPeriod"/>
            </a:pPr>
            <a:r>
              <a:rPr lang="en-GB" dirty="0"/>
              <a:t>Clenched jaw</a:t>
            </a:r>
          </a:p>
          <a:p>
            <a:pPr marL="342900" indent="-342900">
              <a:buAutoNum type="arabicPeriod"/>
            </a:pPr>
            <a:r>
              <a:rPr lang="en-GB" dirty="0"/>
              <a:t>‘Eye-balling’ another child</a:t>
            </a:r>
          </a:p>
          <a:p>
            <a:pPr marL="342900" indent="-342900">
              <a:buAutoNum type="arabicPeriod"/>
            </a:pPr>
            <a:endParaRPr lang="en-US" dirty="0"/>
          </a:p>
        </p:txBody>
      </p:sp>
      <p:sp>
        <p:nvSpPr>
          <p:cNvPr id="3" name="Rectangle 2">
            <a:extLst>
              <a:ext uri="{FF2B5EF4-FFF2-40B4-BE49-F238E27FC236}">
                <a16:creationId xmlns:a16="http://schemas.microsoft.com/office/drawing/2014/main" id="{79F6D99E-47AA-4E25-A927-8F2FC4807960}"/>
              </a:ext>
            </a:extLst>
          </p:cNvPr>
          <p:cNvSpPr/>
          <p:nvPr/>
        </p:nvSpPr>
        <p:spPr>
          <a:xfrm>
            <a:off x="6013937" y="3927231"/>
            <a:ext cx="3528647" cy="369332"/>
          </a:xfrm>
          <a:prstGeom prst="rect">
            <a:avLst/>
          </a:prstGeom>
        </p:spPr>
        <p:txBody>
          <a:bodyPr wrap="square">
            <a:spAutoFit/>
          </a:bodyPr>
          <a:lstStyle/>
          <a:p>
            <a:r>
              <a:rPr lang="en-GB" dirty="0"/>
              <a:t>(S</a:t>
            </a:r>
            <a:r>
              <a:rPr lang="en-US" dirty="0" err="1"/>
              <a:t>mith</a:t>
            </a:r>
            <a:r>
              <a:rPr lang="en-US" dirty="0"/>
              <a:t>, 2015)</a:t>
            </a:r>
          </a:p>
        </p:txBody>
      </p:sp>
      <p:sp>
        <p:nvSpPr>
          <p:cNvPr id="5" name="TextBox 4">
            <a:extLst>
              <a:ext uri="{FF2B5EF4-FFF2-40B4-BE49-F238E27FC236}">
                <a16:creationId xmlns:a16="http://schemas.microsoft.com/office/drawing/2014/main" id="{F45E287C-2246-446E-B284-39AF1457BE95}"/>
              </a:ext>
            </a:extLst>
          </p:cNvPr>
          <p:cNvSpPr txBox="1"/>
          <p:nvPr/>
        </p:nvSpPr>
        <p:spPr>
          <a:xfrm>
            <a:off x="175846" y="445477"/>
            <a:ext cx="10081847" cy="1138773"/>
          </a:xfrm>
          <a:prstGeom prst="rect">
            <a:avLst/>
          </a:prstGeom>
          <a:noFill/>
        </p:spPr>
        <p:txBody>
          <a:bodyPr wrap="square" rtlCol="0">
            <a:spAutoFit/>
          </a:bodyPr>
          <a:lstStyle/>
          <a:p>
            <a:r>
              <a:rPr lang="en-GB" sz="2800" u="sng" dirty="0"/>
              <a:t>Strategy 1: De-escalation </a:t>
            </a:r>
          </a:p>
          <a:p>
            <a:endParaRPr lang="en-GB" sz="2000" u="sng" dirty="0"/>
          </a:p>
          <a:p>
            <a:r>
              <a:rPr lang="en-GB" sz="2000" u="sng" dirty="0"/>
              <a:t>Children’s behaviour - Recognising Signs for Intervention  </a:t>
            </a:r>
            <a:endParaRPr lang="en-US" sz="2000" u="sng" dirty="0"/>
          </a:p>
        </p:txBody>
      </p:sp>
    </p:spTree>
    <p:extLst>
      <p:ext uri="{BB962C8B-B14F-4D97-AF65-F5344CB8AC3E}">
        <p14:creationId xmlns:p14="http://schemas.microsoft.com/office/powerpoint/2010/main" val="987716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A55FA7-23BC-40A1-9946-0679AAD20402}"/>
              </a:ext>
            </a:extLst>
          </p:cNvPr>
          <p:cNvSpPr txBox="1"/>
          <p:nvPr/>
        </p:nvSpPr>
        <p:spPr>
          <a:xfrm>
            <a:off x="240632" y="300789"/>
            <a:ext cx="8121315" cy="523220"/>
          </a:xfrm>
          <a:prstGeom prst="rect">
            <a:avLst/>
          </a:prstGeom>
          <a:noFill/>
        </p:spPr>
        <p:txBody>
          <a:bodyPr wrap="square" rtlCol="0">
            <a:spAutoFit/>
          </a:bodyPr>
          <a:lstStyle/>
          <a:p>
            <a:r>
              <a:rPr lang="en-GB" sz="2800" u="sng" dirty="0"/>
              <a:t>Maslow Hierarchy of Needs theory </a:t>
            </a:r>
            <a:endParaRPr lang="en-US" sz="2800" u="sng" dirty="0"/>
          </a:p>
        </p:txBody>
      </p:sp>
      <p:pic>
        <p:nvPicPr>
          <p:cNvPr id="5" name="Picture 4">
            <a:extLst>
              <a:ext uri="{FF2B5EF4-FFF2-40B4-BE49-F238E27FC236}">
                <a16:creationId xmlns:a16="http://schemas.microsoft.com/office/drawing/2014/main" id="{DC784C03-7F1A-4DA1-ADF4-5DF8E88A50A4}"/>
              </a:ext>
            </a:extLst>
          </p:cNvPr>
          <p:cNvPicPr>
            <a:picLocks noChangeAspect="1"/>
          </p:cNvPicPr>
          <p:nvPr/>
        </p:nvPicPr>
        <p:blipFill>
          <a:blip r:embed="rId3"/>
          <a:stretch>
            <a:fillRect/>
          </a:stretch>
        </p:blipFill>
        <p:spPr>
          <a:xfrm>
            <a:off x="1191126" y="1408674"/>
            <a:ext cx="6577456" cy="4919937"/>
          </a:xfrm>
          <a:prstGeom prst="rect">
            <a:avLst/>
          </a:prstGeom>
        </p:spPr>
      </p:pic>
      <p:sp>
        <p:nvSpPr>
          <p:cNvPr id="6" name="Rectangle 5">
            <a:extLst>
              <a:ext uri="{FF2B5EF4-FFF2-40B4-BE49-F238E27FC236}">
                <a16:creationId xmlns:a16="http://schemas.microsoft.com/office/drawing/2014/main" id="{86FE133B-A0A6-4D10-BB57-A8D8E68A34B8}"/>
              </a:ext>
            </a:extLst>
          </p:cNvPr>
          <p:cNvSpPr/>
          <p:nvPr/>
        </p:nvSpPr>
        <p:spPr>
          <a:xfrm>
            <a:off x="7768582" y="4521608"/>
            <a:ext cx="4423418" cy="369332"/>
          </a:xfrm>
          <a:prstGeom prst="rect">
            <a:avLst/>
          </a:prstGeom>
        </p:spPr>
        <p:txBody>
          <a:bodyPr wrap="square">
            <a:spAutoFit/>
          </a:bodyPr>
          <a:lstStyle/>
          <a:p>
            <a:r>
              <a:rPr lang="en-GB" dirty="0"/>
              <a:t>(P</a:t>
            </a:r>
            <a:r>
              <a:rPr lang="en-US" dirty="0" err="1"/>
              <a:t>eak</a:t>
            </a:r>
            <a:r>
              <a:rPr lang="en-US" dirty="0"/>
              <a:t> Frameworks Team, 2024) </a:t>
            </a:r>
          </a:p>
        </p:txBody>
      </p:sp>
    </p:spTree>
    <p:extLst>
      <p:ext uri="{BB962C8B-B14F-4D97-AF65-F5344CB8AC3E}">
        <p14:creationId xmlns:p14="http://schemas.microsoft.com/office/powerpoint/2010/main" val="1694424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E98687-6B7B-4B47-A0B5-203CD7526ABE}"/>
              </a:ext>
            </a:extLst>
          </p:cNvPr>
          <p:cNvSpPr/>
          <p:nvPr/>
        </p:nvSpPr>
        <p:spPr>
          <a:xfrm>
            <a:off x="808892" y="386863"/>
            <a:ext cx="8335108" cy="954107"/>
          </a:xfrm>
          <a:prstGeom prst="rect">
            <a:avLst/>
          </a:prstGeom>
        </p:spPr>
        <p:txBody>
          <a:bodyPr wrap="square">
            <a:spAutoFit/>
          </a:bodyPr>
          <a:lstStyle/>
          <a:p>
            <a:r>
              <a:rPr lang="en-GB" sz="2800" u="sng" dirty="0"/>
              <a:t>Strategies in Managing De-escalation within a primary school classroom </a:t>
            </a:r>
          </a:p>
        </p:txBody>
      </p:sp>
      <p:sp>
        <p:nvSpPr>
          <p:cNvPr id="5" name="Rectangle 4">
            <a:extLst>
              <a:ext uri="{FF2B5EF4-FFF2-40B4-BE49-F238E27FC236}">
                <a16:creationId xmlns:a16="http://schemas.microsoft.com/office/drawing/2014/main" id="{C370CA9A-533A-413B-BCA3-3494A78E0836}"/>
              </a:ext>
            </a:extLst>
          </p:cNvPr>
          <p:cNvSpPr/>
          <p:nvPr/>
        </p:nvSpPr>
        <p:spPr>
          <a:xfrm>
            <a:off x="808892" y="1676400"/>
            <a:ext cx="7635796" cy="369332"/>
          </a:xfrm>
          <a:prstGeom prst="rect">
            <a:avLst/>
          </a:prstGeom>
        </p:spPr>
        <p:txBody>
          <a:bodyPr wrap="square">
            <a:spAutoFit/>
          </a:bodyPr>
          <a:lstStyle/>
          <a:p>
            <a:r>
              <a:rPr lang="en-GB" dirty="0"/>
              <a:t>Setting Clear Expectations and Regulations</a:t>
            </a:r>
            <a:endParaRPr lang="en-US" dirty="0"/>
          </a:p>
        </p:txBody>
      </p:sp>
      <p:sp>
        <p:nvSpPr>
          <p:cNvPr id="6" name="Rectangle 5">
            <a:extLst>
              <a:ext uri="{FF2B5EF4-FFF2-40B4-BE49-F238E27FC236}">
                <a16:creationId xmlns:a16="http://schemas.microsoft.com/office/drawing/2014/main" id="{328DEA20-E63B-4496-A705-CF5EAA895C9A}"/>
              </a:ext>
            </a:extLst>
          </p:cNvPr>
          <p:cNvSpPr/>
          <p:nvPr/>
        </p:nvSpPr>
        <p:spPr>
          <a:xfrm>
            <a:off x="665231" y="3429000"/>
            <a:ext cx="7167976" cy="369332"/>
          </a:xfrm>
          <a:prstGeom prst="rect">
            <a:avLst/>
          </a:prstGeom>
        </p:spPr>
        <p:txBody>
          <a:bodyPr wrap="square">
            <a:spAutoFit/>
          </a:bodyPr>
          <a:lstStyle/>
          <a:p>
            <a:r>
              <a:rPr lang="en-US" dirty="0"/>
              <a:t>Positive Classroom Management</a:t>
            </a:r>
          </a:p>
        </p:txBody>
      </p:sp>
      <p:sp>
        <p:nvSpPr>
          <p:cNvPr id="7" name="Rectangle 6">
            <a:extLst>
              <a:ext uri="{FF2B5EF4-FFF2-40B4-BE49-F238E27FC236}">
                <a16:creationId xmlns:a16="http://schemas.microsoft.com/office/drawing/2014/main" id="{2A8505BD-99BF-40EF-B16C-62458BC86315}"/>
              </a:ext>
            </a:extLst>
          </p:cNvPr>
          <p:cNvSpPr/>
          <p:nvPr/>
        </p:nvSpPr>
        <p:spPr>
          <a:xfrm>
            <a:off x="665231" y="4572000"/>
            <a:ext cx="7024314" cy="369332"/>
          </a:xfrm>
          <a:prstGeom prst="rect">
            <a:avLst/>
          </a:prstGeom>
        </p:spPr>
        <p:txBody>
          <a:bodyPr wrap="square">
            <a:spAutoFit/>
          </a:bodyPr>
          <a:lstStyle/>
          <a:p>
            <a:r>
              <a:rPr lang="en-US" dirty="0"/>
              <a:t>Building positive connections</a:t>
            </a:r>
          </a:p>
        </p:txBody>
      </p:sp>
      <p:pic>
        <p:nvPicPr>
          <p:cNvPr id="2050" name="Picture 2" descr="How to Create and Implement Preschool Classroom Rules">
            <a:extLst>
              <a:ext uri="{FF2B5EF4-FFF2-40B4-BE49-F238E27FC236}">
                <a16:creationId xmlns:a16="http://schemas.microsoft.com/office/drawing/2014/main" id="{62D71D88-5797-4A44-9004-0CCEBE3CFC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9308" y="1171023"/>
            <a:ext cx="2225632" cy="2667054"/>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956A6C41-56C0-408A-8171-570457C22CC9}"/>
              </a:ext>
            </a:extLst>
          </p:cNvPr>
          <p:cNvSpPr/>
          <p:nvPr/>
        </p:nvSpPr>
        <p:spPr>
          <a:xfrm rot="10800000" flipH="1" flipV="1">
            <a:off x="8968154" y="1727284"/>
            <a:ext cx="2225632" cy="369332"/>
          </a:xfrm>
          <a:prstGeom prst="rect">
            <a:avLst/>
          </a:prstGeom>
        </p:spPr>
        <p:txBody>
          <a:bodyPr wrap="square">
            <a:spAutoFit/>
          </a:bodyPr>
          <a:lstStyle/>
          <a:p>
            <a:r>
              <a:rPr lang="en-GB" dirty="0"/>
              <a:t>(</a:t>
            </a:r>
            <a:r>
              <a:rPr lang="en-GB" dirty="0" err="1"/>
              <a:t>Brightwheel</a:t>
            </a:r>
            <a:r>
              <a:rPr lang="en-GB" dirty="0"/>
              <a:t>, 2023) </a:t>
            </a:r>
            <a:endParaRPr lang="en-US" dirty="0"/>
          </a:p>
        </p:txBody>
      </p:sp>
      <p:pic>
        <p:nvPicPr>
          <p:cNvPr id="2052" name="Picture 4" descr="Daily Classroom Visual Timetable | Class Schedule Cards | Teaching  Resources | Visual timetable, Science writing, Teaching resources">
            <a:extLst>
              <a:ext uri="{FF2B5EF4-FFF2-40B4-BE49-F238E27FC236}">
                <a16:creationId xmlns:a16="http://schemas.microsoft.com/office/drawing/2014/main" id="{19E4A46E-3FAA-4090-9138-42C7FBAD96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80042" y="3958731"/>
            <a:ext cx="3264646" cy="2445737"/>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C95A535D-3D4B-4922-97DA-EED8ED3C595F}"/>
              </a:ext>
            </a:extLst>
          </p:cNvPr>
          <p:cNvSpPr/>
          <p:nvPr/>
        </p:nvSpPr>
        <p:spPr>
          <a:xfrm flipH="1">
            <a:off x="8802360" y="4572000"/>
            <a:ext cx="3647547" cy="369332"/>
          </a:xfrm>
          <a:prstGeom prst="rect">
            <a:avLst/>
          </a:prstGeom>
        </p:spPr>
        <p:txBody>
          <a:bodyPr wrap="square">
            <a:spAutoFit/>
          </a:bodyPr>
          <a:lstStyle/>
          <a:p>
            <a:r>
              <a:rPr lang="en-GB" dirty="0"/>
              <a:t>(P</a:t>
            </a:r>
            <a:r>
              <a:rPr lang="en-US" dirty="0"/>
              <a:t>interest, 2018)</a:t>
            </a:r>
          </a:p>
        </p:txBody>
      </p:sp>
      <p:pic>
        <p:nvPicPr>
          <p:cNvPr id="2054" name="Picture 6" descr="Building Positive Relationships at Home | PSHE blog | PSHE Lessons |  Schools learning and development">
            <a:extLst>
              <a:ext uri="{FF2B5EF4-FFF2-40B4-BE49-F238E27FC236}">
                <a16:creationId xmlns:a16="http://schemas.microsoft.com/office/drawing/2014/main" id="{963720E5-DF35-4F94-B05D-F27D270A8E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6985" y="5065910"/>
            <a:ext cx="2917161" cy="1640903"/>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8741FFDE-B63F-465F-9D50-DA27568F3AB5}"/>
              </a:ext>
            </a:extLst>
          </p:cNvPr>
          <p:cNvSpPr/>
          <p:nvPr/>
        </p:nvSpPr>
        <p:spPr>
          <a:xfrm>
            <a:off x="3352800" y="5886362"/>
            <a:ext cx="1827242" cy="369332"/>
          </a:xfrm>
          <a:prstGeom prst="rect">
            <a:avLst/>
          </a:prstGeom>
        </p:spPr>
        <p:txBody>
          <a:bodyPr wrap="square">
            <a:spAutoFit/>
          </a:bodyPr>
          <a:lstStyle/>
          <a:p>
            <a:r>
              <a:rPr lang="en-US" dirty="0"/>
              <a:t>(Caswell, 2019)</a:t>
            </a:r>
          </a:p>
        </p:txBody>
      </p:sp>
    </p:spTree>
    <p:extLst>
      <p:ext uri="{BB962C8B-B14F-4D97-AF65-F5344CB8AC3E}">
        <p14:creationId xmlns:p14="http://schemas.microsoft.com/office/powerpoint/2010/main" val="4217891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E3CFFE5-4573-4C24-9F39-995DA999AB9E}"/>
              </a:ext>
            </a:extLst>
          </p:cNvPr>
          <p:cNvSpPr txBox="1"/>
          <p:nvPr/>
        </p:nvSpPr>
        <p:spPr>
          <a:xfrm rot="10800000" flipH="1" flipV="1">
            <a:off x="1087303" y="4640035"/>
            <a:ext cx="7997098" cy="369332"/>
          </a:xfrm>
          <a:prstGeom prst="rect">
            <a:avLst/>
          </a:prstGeom>
          <a:noFill/>
        </p:spPr>
        <p:txBody>
          <a:bodyPr wrap="square" rtlCol="0">
            <a:spAutoFit/>
          </a:bodyPr>
          <a:lstStyle/>
          <a:p>
            <a:r>
              <a:rPr lang="en-GB" dirty="0"/>
              <a:t>Extra Support </a:t>
            </a:r>
            <a:endParaRPr lang="en-US" dirty="0"/>
          </a:p>
        </p:txBody>
      </p:sp>
      <p:sp>
        <p:nvSpPr>
          <p:cNvPr id="6" name="Rectangle 5">
            <a:extLst>
              <a:ext uri="{FF2B5EF4-FFF2-40B4-BE49-F238E27FC236}">
                <a16:creationId xmlns:a16="http://schemas.microsoft.com/office/drawing/2014/main" id="{3FCCEFFD-4FAB-478A-BD59-72A5ED3070EC}"/>
              </a:ext>
            </a:extLst>
          </p:cNvPr>
          <p:cNvSpPr/>
          <p:nvPr/>
        </p:nvSpPr>
        <p:spPr>
          <a:xfrm>
            <a:off x="1053115" y="3227773"/>
            <a:ext cx="8081120" cy="369332"/>
          </a:xfrm>
          <a:prstGeom prst="rect">
            <a:avLst/>
          </a:prstGeom>
        </p:spPr>
        <p:txBody>
          <a:bodyPr wrap="square">
            <a:spAutoFit/>
          </a:bodyPr>
          <a:lstStyle/>
          <a:p>
            <a:r>
              <a:rPr lang="en-GB" dirty="0"/>
              <a:t>Providing Options and Opportunities for Solving Problems</a:t>
            </a:r>
          </a:p>
        </p:txBody>
      </p:sp>
      <p:sp>
        <p:nvSpPr>
          <p:cNvPr id="7" name="Rectangle 6">
            <a:extLst>
              <a:ext uri="{FF2B5EF4-FFF2-40B4-BE49-F238E27FC236}">
                <a16:creationId xmlns:a16="http://schemas.microsoft.com/office/drawing/2014/main" id="{6E9DD08D-E550-4B2A-8561-6EA1B9CA7735}"/>
              </a:ext>
            </a:extLst>
          </p:cNvPr>
          <p:cNvSpPr/>
          <p:nvPr/>
        </p:nvSpPr>
        <p:spPr>
          <a:xfrm>
            <a:off x="1053115" y="1570892"/>
            <a:ext cx="6480170" cy="369332"/>
          </a:xfrm>
          <a:prstGeom prst="rect">
            <a:avLst/>
          </a:prstGeom>
        </p:spPr>
        <p:txBody>
          <a:bodyPr wrap="square">
            <a:spAutoFit/>
          </a:bodyPr>
          <a:lstStyle/>
          <a:p>
            <a:r>
              <a:rPr lang="en-US" dirty="0"/>
              <a:t>Using Calming Approaches</a:t>
            </a:r>
          </a:p>
        </p:txBody>
      </p:sp>
      <p:pic>
        <p:nvPicPr>
          <p:cNvPr id="8" name="Picture 7">
            <a:extLst>
              <a:ext uri="{FF2B5EF4-FFF2-40B4-BE49-F238E27FC236}">
                <a16:creationId xmlns:a16="http://schemas.microsoft.com/office/drawing/2014/main" id="{A963BCA1-EE5D-485D-9328-FC5C411C081B}"/>
              </a:ext>
            </a:extLst>
          </p:cNvPr>
          <p:cNvPicPr>
            <a:picLocks noChangeAspect="1"/>
          </p:cNvPicPr>
          <p:nvPr/>
        </p:nvPicPr>
        <p:blipFill>
          <a:blip r:embed="rId3"/>
          <a:stretch>
            <a:fillRect/>
          </a:stretch>
        </p:blipFill>
        <p:spPr>
          <a:xfrm>
            <a:off x="7303476" y="283343"/>
            <a:ext cx="4400916" cy="2395435"/>
          </a:xfrm>
          <a:prstGeom prst="rect">
            <a:avLst/>
          </a:prstGeom>
        </p:spPr>
      </p:pic>
      <p:sp>
        <p:nvSpPr>
          <p:cNvPr id="9" name="Rectangle 8">
            <a:extLst>
              <a:ext uri="{FF2B5EF4-FFF2-40B4-BE49-F238E27FC236}">
                <a16:creationId xmlns:a16="http://schemas.microsoft.com/office/drawing/2014/main" id="{A8D646A2-9F1C-4B78-A4CA-08FC43B90F54}"/>
              </a:ext>
            </a:extLst>
          </p:cNvPr>
          <p:cNvSpPr/>
          <p:nvPr/>
        </p:nvSpPr>
        <p:spPr>
          <a:xfrm>
            <a:off x="8475785" y="2766647"/>
            <a:ext cx="2989383" cy="369332"/>
          </a:xfrm>
          <a:prstGeom prst="rect">
            <a:avLst/>
          </a:prstGeom>
        </p:spPr>
        <p:txBody>
          <a:bodyPr wrap="square">
            <a:spAutoFit/>
          </a:bodyPr>
          <a:lstStyle/>
          <a:p>
            <a:r>
              <a:rPr lang="en-GB" dirty="0"/>
              <a:t>(Johnson, 2020)</a:t>
            </a:r>
            <a:endParaRPr lang="en-US" dirty="0"/>
          </a:p>
        </p:txBody>
      </p:sp>
      <p:pic>
        <p:nvPicPr>
          <p:cNvPr id="3074" name="Picture 2" descr="Developing Problem-Solving Skills for Kids | Strategies &amp; Tips | Kodable">
            <a:extLst>
              <a:ext uri="{FF2B5EF4-FFF2-40B4-BE49-F238E27FC236}">
                <a16:creationId xmlns:a16="http://schemas.microsoft.com/office/drawing/2014/main" id="{D6FEDC49-D4C6-48EC-B62F-296E44A689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5373" y="3804685"/>
            <a:ext cx="3406852" cy="2197969"/>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4943965C-CBFB-429A-9A3A-95D660C4C832}"/>
              </a:ext>
            </a:extLst>
          </p:cNvPr>
          <p:cNvSpPr/>
          <p:nvPr/>
        </p:nvSpPr>
        <p:spPr>
          <a:xfrm>
            <a:off x="8475785" y="6052298"/>
            <a:ext cx="2766646" cy="369332"/>
          </a:xfrm>
          <a:prstGeom prst="rect">
            <a:avLst/>
          </a:prstGeom>
        </p:spPr>
        <p:txBody>
          <a:bodyPr wrap="square">
            <a:spAutoFit/>
          </a:bodyPr>
          <a:lstStyle/>
          <a:p>
            <a:r>
              <a:rPr lang="en-GB" dirty="0"/>
              <a:t>(Mattingly, 2020)</a:t>
            </a:r>
            <a:endParaRPr lang="en-US" dirty="0"/>
          </a:p>
        </p:txBody>
      </p:sp>
      <p:pic>
        <p:nvPicPr>
          <p:cNvPr id="3076" name="Picture 4" descr="What is an Additional Learning Support? - Answered | Twinkl">
            <a:extLst>
              <a:ext uri="{FF2B5EF4-FFF2-40B4-BE49-F238E27FC236}">
                <a16:creationId xmlns:a16="http://schemas.microsoft.com/office/drawing/2014/main" id="{030299DE-D59E-4D41-81AB-6A5C4A35FA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64291" y="4498419"/>
            <a:ext cx="4032737" cy="2016369"/>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Arrow Connector 11">
            <a:extLst>
              <a:ext uri="{FF2B5EF4-FFF2-40B4-BE49-F238E27FC236}">
                <a16:creationId xmlns:a16="http://schemas.microsoft.com/office/drawing/2014/main" id="{47F4586E-D0C4-4092-B623-660663C56AF6}"/>
              </a:ext>
            </a:extLst>
          </p:cNvPr>
          <p:cNvCxnSpPr/>
          <p:nvPr/>
        </p:nvCxnSpPr>
        <p:spPr>
          <a:xfrm>
            <a:off x="4396154" y="1805354"/>
            <a:ext cx="239150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B52FF69-E8C4-4AEA-A52F-5D7F7F31A196}"/>
              </a:ext>
            </a:extLst>
          </p:cNvPr>
          <p:cNvCxnSpPr/>
          <p:nvPr/>
        </p:nvCxnSpPr>
        <p:spPr>
          <a:xfrm>
            <a:off x="6787662" y="3689977"/>
            <a:ext cx="515814" cy="3427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AD97B76-B7F5-4DB2-8644-3A3B211EDE50}"/>
              </a:ext>
            </a:extLst>
          </p:cNvPr>
          <p:cNvCxnSpPr/>
          <p:nvPr/>
        </p:nvCxnSpPr>
        <p:spPr>
          <a:xfrm>
            <a:off x="2532185" y="5102239"/>
            <a:ext cx="246919" cy="1848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668A4CD-4E9C-40E4-98CA-A7BAEBB22D66}"/>
              </a:ext>
            </a:extLst>
          </p:cNvPr>
          <p:cNvSpPr/>
          <p:nvPr/>
        </p:nvSpPr>
        <p:spPr>
          <a:xfrm>
            <a:off x="1207477" y="5598824"/>
            <a:ext cx="5174592" cy="369332"/>
          </a:xfrm>
          <a:prstGeom prst="rect">
            <a:avLst/>
          </a:prstGeom>
        </p:spPr>
        <p:txBody>
          <a:bodyPr wrap="square">
            <a:spAutoFit/>
          </a:bodyPr>
          <a:lstStyle/>
          <a:p>
            <a:r>
              <a:rPr lang="en-GB" dirty="0"/>
              <a:t>(</a:t>
            </a:r>
            <a:r>
              <a:rPr lang="en-US" dirty="0"/>
              <a:t>Twinkl, 2024)</a:t>
            </a:r>
          </a:p>
        </p:txBody>
      </p:sp>
    </p:spTree>
    <p:extLst>
      <p:ext uri="{BB962C8B-B14F-4D97-AF65-F5344CB8AC3E}">
        <p14:creationId xmlns:p14="http://schemas.microsoft.com/office/powerpoint/2010/main" val="3521951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695248-FF19-4A6F-8E8F-8DD5DDE26DC6}"/>
              </a:ext>
            </a:extLst>
          </p:cNvPr>
          <p:cNvSpPr txBox="1"/>
          <p:nvPr/>
        </p:nvSpPr>
        <p:spPr>
          <a:xfrm>
            <a:off x="329061" y="351143"/>
            <a:ext cx="7050505" cy="1446550"/>
          </a:xfrm>
          <a:prstGeom prst="rect">
            <a:avLst/>
          </a:prstGeom>
          <a:noFill/>
        </p:spPr>
        <p:txBody>
          <a:bodyPr wrap="square" rtlCol="0">
            <a:spAutoFit/>
          </a:bodyPr>
          <a:lstStyle/>
          <a:p>
            <a:r>
              <a:rPr lang="en-GB" sz="2800" u="sng" dirty="0"/>
              <a:t>Strategy 2: Verbal Support </a:t>
            </a:r>
          </a:p>
          <a:p>
            <a:endParaRPr lang="en-GB" sz="2000" u="sng" dirty="0"/>
          </a:p>
          <a:p>
            <a:r>
              <a:rPr lang="en-GB" sz="2000" u="sng" dirty="0"/>
              <a:t>Strategies for Verbal Support within a primary school classroom  </a:t>
            </a:r>
            <a:endParaRPr lang="en-US" sz="2000" u="sng" dirty="0"/>
          </a:p>
        </p:txBody>
      </p:sp>
      <p:sp>
        <p:nvSpPr>
          <p:cNvPr id="7" name="Rectangle 6">
            <a:extLst>
              <a:ext uri="{FF2B5EF4-FFF2-40B4-BE49-F238E27FC236}">
                <a16:creationId xmlns:a16="http://schemas.microsoft.com/office/drawing/2014/main" id="{2A06A062-2A6D-4923-8A06-7D96D57F035D}"/>
              </a:ext>
            </a:extLst>
          </p:cNvPr>
          <p:cNvSpPr/>
          <p:nvPr/>
        </p:nvSpPr>
        <p:spPr>
          <a:xfrm>
            <a:off x="348916" y="2286000"/>
            <a:ext cx="7581881" cy="369332"/>
          </a:xfrm>
          <a:prstGeom prst="rect">
            <a:avLst/>
          </a:prstGeom>
        </p:spPr>
        <p:txBody>
          <a:bodyPr wrap="square">
            <a:spAutoFit/>
          </a:bodyPr>
          <a:lstStyle/>
          <a:p>
            <a:r>
              <a:rPr lang="en-US" dirty="0"/>
              <a:t>Clear Directions and Expectations</a:t>
            </a:r>
          </a:p>
        </p:txBody>
      </p:sp>
      <p:sp>
        <p:nvSpPr>
          <p:cNvPr id="8" name="Rectangle 7">
            <a:extLst>
              <a:ext uri="{FF2B5EF4-FFF2-40B4-BE49-F238E27FC236}">
                <a16:creationId xmlns:a16="http://schemas.microsoft.com/office/drawing/2014/main" id="{E836B6CA-A0E3-4503-BA34-9AD64CFF9959}"/>
              </a:ext>
            </a:extLst>
          </p:cNvPr>
          <p:cNvSpPr/>
          <p:nvPr/>
        </p:nvSpPr>
        <p:spPr>
          <a:xfrm>
            <a:off x="348916" y="2965938"/>
            <a:ext cx="7850577" cy="369332"/>
          </a:xfrm>
          <a:prstGeom prst="rect">
            <a:avLst/>
          </a:prstGeom>
        </p:spPr>
        <p:txBody>
          <a:bodyPr wrap="square">
            <a:spAutoFit/>
          </a:bodyPr>
          <a:lstStyle/>
          <a:p>
            <a:r>
              <a:rPr lang="en-GB" dirty="0"/>
              <a:t>Positive reinforcement and social skills</a:t>
            </a:r>
            <a:endParaRPr lang="en-US" dirty="0"/>
          </a:p>
        </p:txBody>
      </p:sp>
      <p:sp>
        <p:nvSpPr>
          <p:cNvPr id="9" name="Rectangle 8">
            <a:extLst>
              <a:ext uri="{FF2B5EF4-FFF2-40B4-BE49-F238E27FC236}">
                <a16:creationId xmlns:a16="http://schemas.microsoft.com/office/drawing/2014/main" id="{5C54ED28-E69C-4386-AB87-A7F7D438CA08}"/>
              </a:ext>
            </a:extLst>
          </p:cNvPr>
          <p:cNvSpPr/>
          <p:nvPr/>
        </p:nvSpPr>
        <p:spPr>
          <a:xfrm>
            <a:off x="348916" y="3739662"/>
            <a:ext cx="7367881" cy="369332"/>
          </a:xfrm>
          <a:prstGeom prst="rect">
            <a:avLst/>
          </a:prstGeom>
        </p:spPr>
        <p:txBody>
          <a:bodyPr wrap="square">
            <a:spAutoFit/>
          </a:bodyPr>
          <a:lstStyle/>
          <a:p>
            <a:r>
              <a:rPr lang="en-US" dirty="0"/>
              <a:t>Active Listening and Empathy</a:t>
            </a:r>
          </a:p>
        </p:txBody>
      </p:sp>
      <p:sp>
        <p:nvSpPr>
          <p:cNvPr id="10" name="Rectangle 9">
            <a:extLst>
              <a:ext uri="{FF2B5EF4-FFF2-40B4-BE49-F238E27FC236}">
                <a16:creationId xmlns:a16="http://schemas.microsoft.com/office/drawing/2014/main" id="{13CD4EB4-CEE0-4B73-BB6A-440C80FE4581}"/>
              </a:ext>
            </a:extLst>
          </p:cNvPr>
          <p:cNvSpPr/>
          <p:nvPr/>
        </p:nvSpPr>
        <p:spPr>
          <a:xfrm>
            <a:off x="348916" y="4513386"/>
            <a:ext cx="7170135" cy="369332"/>
          </a:xfrm>
          <a:prstGeom prst="rect">
            <a:avLst/>
          </a:prstGeom>
        </p:spPr>
        <p:txBody>
          <a:bodyPr wrap="square">
            <a:spAutoFit/>
          </a:bodyPr>
          <a:lstStyle/>
          <a:p>
            <a:r>
              <a:rPr lang="en-US" dirty="0"/>
              <a:t>Problem Solving Approach</a:t>
            </a:r>
          </a:p>
        </p:txBody>
      </p:sp>
      <p:sp>
        <p:nvSpPr>
          <p:cNvPr id="11" name="Rectangle 10">
            <a:extLst>
              <a:ext uri="{FF2B5EF4-FFF2-40B4-BE49-F238E27FC236}">
                <a16:creationId xmlns:a16="http://schemas.microsoft.com/office/drawing/2014/main" id="{F74B3E6A-8947-412B-932D-09FDF553B295}"/>
              </a:ext>
            </a:extLst>
          </p:cNvPr>
          <p:cNvSpPr/>
          <p:nvPr/>
        </p:nvSpPr>
        <p:spPr>
          <a:xfrm>
            <a:off x="348916" y="5181600"/>
            <a:ext cx="7010797" cy="369332"/>
          </a:xfrm>
          <a:prstGeom prst="rect">
            <a:avLst/>
          </a:prstGeom>
        </p:spPr>
        <p:txBody>
          <a:bodyPr wrap="square">
            <a:spAutoFit/>
          </a:bodyPr>
          <a:lstStyle/>
          <a:p>
            <a:r>
              <a:rPr lang="en-US" dirty="0"/>
              <a:t>Calm down Techniques</a:t>
            </a:r>
          </a:p>
        </p:txBody>
      </p:sp>
      <p:pic>
        <p:nvPicPr>
          <p:cNvPr id="12" name="Picture 11">
            <a:extLst>
              <a:ext uri="{FF2B5EF4-FFF2-40B4-BE49-F238E27FC236}">
                <a16:creationId xmlns:a16="http://schemas.microsoft.com/office/drawing/2014/main" id="{BD3F1F3A-1203-42F1-8882-9262AB564051}"/>
              </a:ext>
            </a:extLst>
          </p:cNvPr>
          <p:cNvPicPr>
            <a:picLocks noChangeAspect="1"/>
          </p:cNvPicPr>
          <p:nvPr/>
        </p:nvPicPr>
        <p:blipFill>
          <a:blip r:embed="rId3"/>
          <a:stretch>
            <a:fillRect/>
          </a:stretch>
        </p:blipFill>
        <p:spPr>
          <a:xfrm>
            <a:off x="7197969" y="990070"/>
            <a:ext cx="3763108" cy="1975631"/>
          </a:xfrm>
          <a:prstGeom prst="rect">
            <a:avLst/>
          </a:prstGeom>
        </p:spPr>
      </p:pic>
      <p:sp>
        <p:nvSpPr>
          <p:cNvPr id="13" name="Rectangle 12">
            <a:extLst>
              <a:ext uri="{FF2B5EF4-FFF2-40B4-BE49-F238E27FC236}">
                <a16:creationId xmlns:a16="http://schemas.microsoft.com/office/drawing/2014/main" id="{818AF206-2889-4D1B-AE44-9C26DAEBE805}"/>
              </a:ext>
            </a:extLst>
          </p:cNvPr>
          <p:cNvSpPr/>
          <p:nvPr/>
        </p:nvSpPr>
        <p:spPr>
          <a:xfrm>
            <a:off x="7197969" y="2965938"/>
            <a:ext cx="4759569" cy="369332"/>
          </a:xfrm>
          <a:prstGeom prst="rect">
            <a:avLst/>
          </a:prstGeom>
        </p:spPr>
        <p:txBody>
          <a:bodyPr wrap="square">
            <a:spAutoFit/>
          </a:bodyPr>
          <a:lstStyle/>
          <a:p>
            <a:r>
              <a:rPr lang="en-GB" dirty="0"/>
              <a:t>(</a:t>
            </a:r>
            <a:r>
              <a:rPr lang="en-US" dirty="0"/>
              <a:t>Inspired Together Teachers, 2020) </a:t>
            </a:r>
          </a:p>
        </p:txBody>
      </p:sp>
      <p:pic>
        <p:nvPicPr>
          <p:cNvPr id="14" name="Picture 13">
            <a:extLst>
              <a:ext uri="{FF2B5EF4-FFF2-40B4-BE49-F238E27FC236}">
                <a16:creationId xmlns:a16="http://schemas.microsoft.com/office/drawing/2014/main" id="{7BC74857-6422-4567-B372-49197A50E308}"/>
              </a:ext>
            </a:extLst>
          </p:cNvPr>
          <p:cNvPicPr>
            <a:picLocks noChangeAspect="1"/>
          </p:cNvPicPr>
          <p:nvPr/>
        </p:nvPicPr>
        <p:blipFill>
          <a:blip r:embed="rId4"/>
          <a:stretch>
            <a:fillRect/>
          </a:stretch>
        </p:blipFill>
        <p:spPr>
          <a:xfrm>
            <a:off x="3745214" y="3502344"/>
            <a:ext cx="2170195" cy="1638497"/>
          </a:xfrm>
          <a:prstGeom prst="rect">
            <a:avLst/>
          </a:prstGeom>
        </p:spPr>
      </p:pic>
      <p:sp>
        <p:nvSpPr>
          <p:cNvPr id="15" name="Rectangle 14">
            <a:extLst>
              <a:ext uri="{FF2B5EF4-FFF2-40B4-BE49-F238E27FC236}">
                <a16:creationId xmlns:a16="http://schemas.microsoft.com/office/drawing/2014/main" id="{1A8A6FD9-0E15-4150-B272-52DF9BA3E9F8}"/>
              </a:ext>
            </a:extLst>
          </p:cNvPr>
          <p:cNvSpPr/>
          <p:nvPr/>
        </p:nvSpPr>
        <p:spPr>
          <a:xfrm>
            <a:off x="3663152" y="5181599"/>
            <a:ext cx="3855900" cy="369332"/>
          </a:xfrm>
          <a:prstGeom prst="rect">
            <a:avLst/>
          </a:prstGeom>
        </p:spPr>
        <p:txBody>
          <a:bodyPr wrap="square">
            <a:spAutoFit/>
          </a:bodyPr>
          <a:lstStyle/>
          <a:p>
            <a:r>
              <a:rPr lang="en-GB" dirty="0"/>
              <a:t>(</a:t>
            </a:r>
            <a:r>
              <a:rPr lang="en-US" dirty="0" err="1"/>
              <a:t>Dreamstime</a:t>
            </a:r>
            <a:r>
              <a:rPr lang="en-US" dirty="0"/>
              <a:t>, 2024) </a:t>
            </a:r>
          </a:p>
        </p:txBody>
      </p:sp>
      <p:pic>
        <p:nvPicPr>
          <p:cNvPr id="16" name="Picture 15">
            <a:extLst>
              <a:ext uri="{FF2B5EF4-FFF2-40B4-BE49-F238E27FC236}">
                <a16:creationId xmlns:a16="http://schemas.microsoft.com/office/drawing/2014/main" id="{9AFD1A65-E62B-44B6-8014-1ACCF118684C}"/>
              </a:ext>
            </a:extLst>
          </p:cNvPr>
          <p:cNvPicPr>
            <a:picLocks noChangeAspect="1"/>
          </p:cNvPicPr>
          <p:nvPr/>
        </p:nvPicPr>
        <p:blipFill>
          <a:blip r:embed="rId5"/>
          <a:stretch>
            <a:fillRect/>
          </a:stretch>
        </p:blipFill>
        <p:spPr>
          <a:xfrm>
            <a:off x="7663244" y="4597301"/>
            <a:ext cx="2969847" cy="1670539"/>
          </a:xfrm>
          <a:prstGeom prst="rect">
            <a:avLst/>
          </a:prstGeom>
        </p:spPr>
      </p:pic>
      <p:sp>
        <p:nvSpPr>
          <p:cNvPr id="18" name="Rectangle 17">
            <a:extLst>
              <a:ext uri="{FF2B5EF4-FFF2-40B4-BE49-F238E27FC236}">
                <a16:creationId xmlns:a16="http://schemas.microsoft.com/office/drawing/2014/main" id="{6F6132AE-E9F1-4770-BBF4-1EF84BF37B86}"/>
              </a:ext>
            </a:extLst>
          </p:cNvPr>
          <p:cNvSpPr/>
          <p:nvPr/>
        </p:nvSpPr>
        <p:spPr>
          <a:xfrm rot="10800000" flipH="1" flipV="1">
            <a:off x="8199493" y="6391504"/>
            <a:ext cx="3758044" cy="369332"/>
          </a:xfrm>
          <a:prstGeom prst="rect">
            <a:avLst/>
          </a:prstGeom>
        </p:spPr>
        <p:txBody>
          <a:bodyPr wrap="square">
            <a:spAutoFit/>
          </a:bodyPr>
          <a:lstStyle/>
          <a:p>
            <a:r>
              <a:rPr lang="en-US" dirty="0"/>
              <a:t>(Trudeau, 2022)</a:t>
            </a:r>
          </a:p>
        </p:txBody>
      </p:sp>
    </p:spTree>
    <p:extLst>
      <p:ext uri="{BB962C8B-B14F-4D97-AF65-F5344CB8AC3E}">
        <p14:creationId xmlns:p14="http://schemas.microsoft.com/office/powerpoint/2010/main" val="3720556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B8B693C-A325-41A0-AD61-FB6B891DF550}"/>
              </a:ext>
            </a:extLst>
          </p:cNvPr>
          <p:cNvSpPr/>
          <p:nvPr/>
        </p:nvSpPr>
        <p:spPr>
          <a:xfrm>
            <a:off x="551793" y="646387"/>
            <a:ext cx="8592207" cy="1261884"/>
          </a:xfrm>
          <a:prstGeom prst="rect">
            <a:avLst/>
          </a:prstGeom>
        </p:spPr>
        <p:txBody>
          <a:bodyPr wrap="square">
            <a:spAutoFit/>
          </a:bodyPr>
          <a:lstStyle/>
          <a:p>
            <a:r>
              <a:rPr lang="en-GB" sz="2800" u="sng" dirty="0"/>
              <a:t>Strategy 3: Non-Verbal Support</a:t>
            </a:r>
          </a:p>
          <a:p>
            <a:endParaRPr lang="en-GB" sz="2800" u="sng" dirty="0"/>
          </a:p>
          <a:p>
            <a:r>
              <a:rPr lang="en-GB" sz="2000" u="sng" dirty="0"/>
              <a:t>Strategies for Non-Verbal Support within a primary school classroom  </a:t>
            </a:r>
          </a:p>
        </p:txBody>
      </p:sp>
      <p:sp>
        <p:nvSpPr>
          <p:cNvPr id="12" name="Rectangle 11">
            <a:extLst>
              <a:ext uri="{FF2B5EF4-FFF2-40B4-BE49-F238E27FC236}">
                <a16:creationId xmlns:a16="http://schemas.microsoft.com/office/drawing/2014/main" id="{85DFDC2B-469F-4857-B04F-C2FEA2F4C454}"/>
              </a:ext>
            </a:extLst>
          </p:cNvPr>
          <p:cNvSpPr/>
          <p:nvPr/>
        </p:nvSpPr>
        <p:spPr>
          <a:xfrm>
            <a:off x="551793" y="2625969"/>
            <a:ext cx="7033878" cy="369332"/>
          </a:xfrm>
          <a:prstGeom prst="rect">
            <a:avLst/>
          </a:prstGeom>
        </p:spPr>
        <p:txBody>
          <a:bodyPr wrap="square">
            <a:spAutoFit/>
          </a:bodyPr>
          <a:lstStyle/>
          <a:p>
            <a:r>
              <a:rPr lang="en-US" dirty="0"/>
              <a:t>Visual Indications and Cues</a:t>
            </a:r>
          </a:p>
        </p:txBody>
      </p:sp>
      <p:sp>
        <p:nvSpPr>
          <p:cNvPr id="13" name="Rectangle 12">
            <a:extLst>
              <a:ext uri="{FF2B5EF4-FFF2-40B4-BE49-F238E27FC236}">
                <a16:creationId xmlns:a16="http://schemas.microsoft.com/office/drawing/2014/main" id="{54C5E4E5-BB58-4738-9944-00A59FDF622A}"/>
              </a:ext>
            </a:extLst>
          </p:cNvPr>
          <p:cNvSpPr/>
          <p:nvPr/>
        </p:nvSpPr>
        <p:spPr>
          <a:xfrm>
            <a:off x="551793" y="3429000"/>
            <a:ext cx="7285806" cy="369332"/>
          </a:xfrm>
          <a:prstGeom prst="rect">
            <a:avLst/>
          </a:prstGeom>
        </p:spPr>
        <p:txBody>
          <a:bodyPr wrap="square">
            <a:spAutoFit/>
          </a:bodyPr>
          <a:lstStyle/>
          <a:p>
            <a:r>
              <a:rPr lang="en-US" dirty="0"/>
              <a:t>Proximity and Physical Presence</a:t>
            </a:r>
          </a:p>
        </p:txBody>
      </p:sp>
      <p:sp>
        <p:nvSpPr>
          <p:cNvPr id="14" name="Rectangle 13">
            <a:extLst>
              <a:ext uri="{FF2B5EF4-FFF2-40B4-BE49-F238E27FC236}">
                <a16:creationId xmlns:a16="http://schemas.microsoft.com/office/drawing/2014/main" id="{79154352-43D4-49A7-9C61-EF4E4A21D90A}"/>
              </a:ext>
            </a:extLst>
          </p:cNvPr>
          <p:cNvSpPr/>
          <p:nvPr/>
        </p:nvSpPr>
        <p:spPr>
          <a:xfrm>
            <a:off x="551793" y="4232031"/>
            <a:ext cx="8330707" cy="369332"/>
          </a:xfrm>
          <a:prstGeom prst="rect">
            <a:avLst/>
          </a:prstGeom>
        </p:spPr>
        <p:txBody>
          <a:bodyPr wrap="square">
            <a:spAutoFit/>
          </a:bodyPr>
          <a:lstStyle/>
          <a:p>
            <a:r>
              <a:rPr lang="en-GB" dirty="0"/>
              <a:t>Gestures, Body Language and Use of Visual Supports</a:t>
            </a:r>
            <a:endParaRPr lang="en-US" dirty="0"/>
          </a:p>
        </p:txBody>
      </p:sp>
      <p:pic>
        <p:nvPicPr>
          <p:cNvPr id="1028" name="Picture 4" descr="Nonverbal communication">
            <a:extLst>
              <a:ext uri="{FF2B5EF4-FFF2-40B4-BE49-F238E27FC236}">
                <a16:creationId xmlns:a16="http://schemas.microsoft.com/office/drawing/2014/main" id="{200C8F93-A453-4DEF-806A-D61ED03303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796" y="4996677"/>
            <a:ext cx="285750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9468BA30-44A9-4A74-9238-BCBC7489EDC1}"/>
              </a:ext>
            </a:extLst>
          </p:cNvPr>
          <p:cNvPicPr>
            <a:picLocks noChangeAspect="1"/>
          </p:cNvPicPr>
          <p:nvPr/>
        </p:nvPicPr>
        <p:blipFill>
          <a:blip r:embed="rId4"/>
          <a:stretch>
            <a:fillRect/>
          </a:stretch>
        </p:blipFill>
        <p:spPr>
          <a:xfrm>
            <a:off x="7392078" y="2134278"/>
            <a:ext cx="3803461" cy="2162230"/>
          </a:xfrm>
          <a:prstGeom prst="rect">
            <a:avLst/>
          </a:prstGeom>
        </p:spPr>
      </p:pic>
      <p:sp>
        <p:nvSpPr>
          <p:cNvPr id="17" name="Rectangle 16">
            <a:extLst>
              <a:ext uri="{FF2B5EF4-FFF2-40B4-BE49-F238E27FC236}">
                <a16:creationId xmlns:a16="http://schemas.microsoft.com/office/drawing/2014/main" id="{EE840197-7F09-4DCB-87AA-F82E7A82AAD4}"/>
              </a:ext>
            </a:extLst>
          </p:cNvPr>
          <p:cNvSpPr/>
          <p:nvPr/>
        </p:nvSpPr>
        <p:spPr>
          <a:xfrm rot="10800000" flipH="1" flipV="1">
            <a:off x="8393723" y="4362882"/>
            <a:ext cx="4138246" cy="369332"/>
          </a:xfrm>
          <a:prstGeom prst="rect">
            <a:avLst/>
          </a:prstGeom>
        </p:spPr>
        <p:txBody>
          <a:bodyPr wrap="square">
            <a:spAutoFit/>
          </a:bodyPr>
          <a:lstStyle/>
          <a:p>
            <a:r>
              <a:rPr lang="en-GB" dirty="0"/>
              <a:t>Twinkl, 2024) </a:t>
            </a:r>
            <a:endParaRPr lang="en-US" dirty="0"/>
          </a:p>
        </p:txBody>
      </p:sp>
      <p:sp>
        <p:nvSpPr>
          <p:cNvPr id="18" name="Rectangle 17">
            <a:extLst>
              <a:ext uri="{FF2B5EF4-FFF2-40B4-BE49-F238E27FC236}">
                <a16:creationId xmlns:a16="http://schemas.microsoft.com/office/drawing/2014/main" id="{0AD14E32-3B5A-44CE-991B-FCC0E712B9AB}"/>
              </a:ext>
            </a:extLst>
          </p:cNvPr>
          <p:cNvSpPr/>
          <p:nvPr/>
        </p:nvSpPr>
        <p:spPr>
          <a:xfrm>
            <a:off x="3634155" y="5460323"/>
            <a:ext cx="1981199" cy="369332"/>
          </a:xfrm>
          <a:prstGeom prst="rect">
            <a:avLst/>
          </a:prstGeom>
        </p:spPr>
        <p:txBody>
          <a:bodyPr wrap="square">
            <a:spAutoFit/>
          </a:bodyPr>
          <a:lstStyle/>
          <a:p>
            <a:r>
              <a:rPr lang="en-US" dirty="0"/>
              <a:t>( Wilson, 2023)</a:t>
            </a:r>
          </a:p>
        </p:txBody>
      </p:sp>
    </p:spTree>
    <p:extLst>
      <p:ext uri="{BB962C8B-B14F-4D97-AF65-F5344CB8AC3E}">
        <p14:creationId xmlns:p14="http://schemas.microsoft.com/office/powerpoint/2010/main" val="2854185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BF0986-49E2-4AEC-8F27-2A296C38980F}"/>
              </a:ext>
            </a:extLst>
          </p:cNvPr>
          <p:cNvSpPr txBox="1"/>
          <p:nvPr/>
        </p:nvSpPr>
        <p:spPr>
          <a:xfrm>
            <a:off x="853440" y="804672"/>
            <a:ext cx="6376416" cy="954107"/>
          </a:xfrm>
          <a:prstGeom prst="rect">
            <a:avLst/>
          </a:prstGeom>
          <a:noFill/>
        </p:spPr>
        <p:txBody>
          <a:bodyPr wrap="square" rtlCol="0">
            <a:spAutoFit/>
          </a:bodyPr>
          <a:lstStyle/>
          <a:p>
            <a:pPr algn="ctr"/>
            <a:r>
              <a:rPr lang="en-GB" sz="2800" u="sng" dirty="0"/>
              <a:t>The Importance of Self-reflection for Practitioners </a:t>
            </a:r>
            <a:endParaRPr lang="en-US" sz="2800" u="sng" dirty="0"/>
          </a:p>
        </p:txBody>
      </p:sp>
      <p:sp>
        <p:nvSpPr>
          <p:cNvPr id="5" name="Rectangle 4">
            <a:extLst>
              <a:ext uri="{FF2B5EF4-FFF2-40B4-BE49-F238E27FC236}">
                <a16:creationId xmlns:a16="http://schemas.microsoft.com/office/drawing/2014/main" id="{AB3F605B-78EC-4506-8591-7D06E8226EA2}"/>
              </a:ext>
            </a:extLst>
          </p:cNvPr>
          <p:cNvSpPr/>
          <p:nvPr/>
        </p:nvSpPr>
        <p:spPr>
          <a:xfrm>
            <a:off x="668215" y="1981201"/>
            <a:ext cx="8475785" cy="646331"/>
          </a:xfrm>
          <a:prstGeom prst="rect">
            <a:avLst/>
          </a:prstGeom>
        </p:spPr>
        <p:txBody>
          <a:bodyPr wrap="square">
            <a:spAutoFit/>
          </a:bodyPr>
          <a:lstStyle/>
          <a:p>
            <a:endParaRPr lang="en-US" dirty="0"/>
          </a:p>
          <a:p>
            <a:r>
              <a:rPr lang="en-US" dirty="0"/>
              <a:t>Developing in Self-Awareness</a:t>
            </a:r>
          </a:p>
        </p:txBody>
      </p:sp>
      <p:sp>
        <p:nvSpPr>
          <p:cNvPr id="6" name="Rectangle 5">
            <a:extLst>
              <a:ext uri="{FF2B5EF4-FFF2-40B4-BE49-F238E27FC236}">
                <a16:creationId xmlns:a16="http://schemas.microsoft.com/office/drawing/2014/main" id="{FEFD7D7E-8FFB-4463-8851-735EC8CA6534}"/>
              </a:ext>
            </a:extLst>
          </p:cNvPr>
          <p:cNvSpPr/>
          <p:nvPr/>
        </p:nvSpPr>
        <p:spPr>
          <a:xfrm>
            <a:off x="668215" y="3153508"/>
            <a:ext cx="6484517" cy="369332"/>
          </a:xfrm>
          <a:prstGeom prst="rect">
            <a:avLst/>
          </a:prstGeom>
        </p:spPr>
        <p:txBody>
          <a:bodyPr wrap="square">
            <a:spAutoFit/>
          </a:bodyPr>
          <a:lstStyle/>
          <a:p>
            <a:r>
              <a:rPr lang="en-US" dirty="0"/>
              <a:t>Improving Practice</a:t>
            </a:r>
          </a:p>
        </p:txBody>
      </p:sp>
      <p:sp>
        <p:nvSpPr>
          <p:cNvPr id="7" name="Rectangle 6">
            <a:extLst>
              <a:ext uri="{FF2B5EF4-FFF2-40B4-BE49-F238E27FC236}">
                <a16:creationId xmlns:a16="http://schemas.microsoft.com/office/drawing/2014/main" id="{50A07FE4-D418-4CBF-8299-C7B3BF128C6E}"/>
              </a:ext>
            </a:extLst>
          </p:cNvPr>
          <p:cNvSpPr/>
          <p:nvPr/>
        </p:nvSpPr>
        <p:spPr>
          <a:xfrm>
            <a:off x="668216" y="3982998"/>
            <a:ext cx="7743900" cy="369332"/>
          </a:xfrm>
          <a:prstGeom prst="rect">
            <a:avLst/>
          </a:prstGeom>
        </p:spPr>
        <p:txBody>
          <a:bodyPr wrap="square">
            <a:spAutoFit/>
          </a:bodyPr>
          <a:lstStyle/>
          <a:p>
            <a:r>
              <a:rPr lang="en-GB" dirty="0"/>
              <a:t>Encouraging Awareness of Children’s Needs</a:t>
            </a:r>
            <a:endParaRPr lang="en-US" dirty="0"/>
          </a:p>
        </p:txBody>
      </p:sp>
      <p:sp>
        <p:nvSpPr>
          <p:cNvPr id="8" name="Rectangle 7">
            <a:extLst>
              <a:ext uri="{FF2B5EF4-FFF2-40B4-BE49-F238E27FC236}">
                <a16:creationId xmlns:a16="http://schemas.microsoft.com/office/drawing/2014/main" id="{9602E549-5568-4E88-A848-8F522B8A858A}"/>
              </a:ext>
            </a:extLst>
          </p:cNvPr>
          <p:cNvSpPr/>
          <p:nvPr/>
        </p:nvSpPr>
        <p:spPr>
          <a:xfrm>
            <a:off x="668215" y="4878306"/>
            <a:ext cx="6951728" cy="369332"/>
          </a:xfrm>
          <a:prstGeom prst="rect">
            <a:avLst/>
          </a:prstGeom>
        </p:spPr>
        <p:txBody>
          <a:bodyPr wrap="square">
            <a:spAutoFit/>
          </a:bodyPr>
          <a:lstStyle/>
          <a:p>
            <a:r>
              <a:rPr lang="en-US" dirty="0"/>
              <a:t>Strengthening Relationships</a:t>
            </a:r>
          </a:p>
        </p:txBody>
      </p:sp>
      <p:pic>
        <p:nvPicPr>
          <p:cNvPr id="9" name="Picture 8">
            <a:extLst>
              <a:ext uri="{FF2B5EF4-FFF2-40B4-BE49-F238E27FC236}">
                <a16:creationId xmlns:a16="http://schemas.microsoft.com/office/drawing/2014/main" id="{20B31D63-4D86-4B1D-BD2F-1D32899C433E}"/>
              </a:ext>
            </a:extLst>
          </p:cNvPr>
          <p:cNvPicPr>
            <a:picLocks noChangeAspect="1"/>
          </p:cNvPicPr>
          <p:nvPr/>
        </p:nvPicPr>
        <p:blipFill>
          <a:blip r:embed="rId3"/>
          <a:stretch>
            <a:fillRect/>
          </a:stretch>
        </p:blipFill>
        <p:spPr>
          <a:xfrm>
            <a:off x="5972045" y="1892319"/>
            <a:ext cx="5155498" cy="3614004"/>
          </a:xfrm>
          <a:prstGeom prst="rect">
            <a:avLst/>
          </a:prstGeom>
        </p:spPr>
      </p:pic>
      <p:sp>
        <p:nvSpPr>
          <p:cNvPr id="10" name="Rectangle 9">
            <a:extLst>
              <a:ext uri="{FF2B5EF4-FFF2-40B4-BE49-F238E27FC236}">
                <a16:creationId xmlns:a16="http://schemas.microsoft.com/office/drawing/2014/main" id="{7259AED4-1155-44EF-ABA9-2F9B5F3AA3E0}"/>
              </a:ext>
            </a:extLst>
          </p:cNvPr>
          <p:cNvSpPr/>
          <p:nvPr/>
        </p:nvSpPr>
        <p:spPr>
          <a:xfrm rot="10800000" flipV="1">
            <a:off x="7351494" y="5765007"/>
            <a:ext cx="3517791" cy="369332"/>
          </a:xfrm>
          <a:prstGeom prst="rect">
            <a:avLst/>
          </a:prstGeom>
        </p:spPr>
        <p:txBody>
          <a:bodyPr wrap="square">
            <a:spAutoFit/>
          </a:bodyPr>
          <a:lstStyle/>
          <a:p>
            <a:r>
              <a:rPr lang="en-US" dirty="0"/>
              <a:t>(Herbert-Smith, 2023)</a:t>
            </a:r>
          </a:p>
        </p:txBody>
      </p:sp>
    </p:spTree>
    <p:extLst>
      <p:ext uri="{BB962C8B-B14F-4D97-AF65-F5344CB8AC3E}">
        <p14:creationId xmlns:p14="http://schemas.microsoft.com/office/powerpoint/2010/main" val="2150471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DB35B12-6363-4404-AAC9-9D1D36E84519}"/>
              </a:ext>
            </a:extLst>
          </p:cNvPr>
          <p:cNvSpPr/>
          <p:nvPr/>
        </p:nvSpPr>
        <p:spPr>
          <a:xfrm>
            <a:off x="319314" y="464457"/>
            <a:ext cx="10559148" cy="523220"/>
          </a:xfrm>
          <a:prstGeom prst="rect">
            <a:avLst/>
          </a:prstGeom>
        </p:spPr>
        <p:txBody>
          <a:bodyPr wrap="square">
            <a:spAutoFit/>
          </a:bodyPr>
          <a:lstStyle/>
          <a:p>
            <a:pPr algn="ctr"/>
            <a:r>
              <a:rPr lang="en-US" sz="2800" u="sng" dirty="0"/>
              <a:t>Strategies for Implementing Self-Reflection</a:t>
            </a:r>
          </a:p>
        </p:txBody>
      </p:sp>
      <p:sp>
        <p:nvSpPr>
          <p:cNvPr id="5" name="Rectangle 4">
            <a:extLst>
              <a:ext uri="{FF2B5EF4-FFF2-40B4-BE49-F238E27FC236}">
                <a16:creationId xmlns:a16="http://schemas.microsoft.com/office/drawing/2014/main" id="{D0C57266-422C-446A-8236-E942C7409379}"/>
              </a:ext>
            </a:extLst>
          </p:cNvPr>
          <p:cNvSpPr/>
          <p:nvPr/>
        </p:nvSpPr>
        <p:spPr>
          <a:xfrm>
            <a:off x="539262" y="2016479"/>
            <a:ext cx="6186077" cy="369332"/>
          </a:xfrm>
          <a:prstGeom prst="rect">
            <a:avLst/>
          </a:prstGeom>
        </p:spPr>
        <p:txBody>
          <a:bodyPr wrap="square">
            <a:spAutoFit/>
          </a:bodyPr>
          <a:lstStyle/>
          <a:p>
            <a:r>
              <a:rPr lang="en-US" dirty="0"/>
              <a:t>Journaling</a:t>
            </a:r>
          </a:p>
        </p:txBody>
      </p:sp>
      <p:sp>
        <p:nvSpPr>
          <p:cNvPr id="6" name="Rectangle 5">
            <a:extLst>
              <a:ext uri="{FF2B5EF4-FFF2-40B4-BE49-F238E27FC236}">
                <a16:creationId xmlns:a16="http://schemas.microsoft.com/office/drawing/2014/main" id="{05B1951D-E418-4022-A671-5E1116780E18}"/>
              </a:ext>
            </a:extLst>
          </p:cNvPr>
          <p:cNvSpPr/>
          <p:nvPr/>
        </p:nvSpPr>
        <p:spPr>
          <a:xfrm>
            <a:off x="539263" y="2790201"/>
            <a:ext cx="7281120" cy="369332"/>
          </a:xfrm>
          <a:prstGeom prst="rect">
            <a:avLst/>
          </a:prstGeom>
        </p:spPr>
        <p:txBody>
          <a:bodyPr wrap="square">
            <a:spAutoFit/>
          </a:bodyPr>
          <a:lstStyle/>
          <a:p>
            <a:r>
              <a:rPr lang="en-US" dirty="0"/>
              <a:t>Peer Observation and Feedback</a:t>
            </a:r>
          </a:p>
        </p:txBody>
      </p:sp>
      <p:sp>
        <p:nvSpPr>
          <p:cNvPr id="7" name="Rectangle 6">
            <a:extLst>
              <a:ext uri="{FF2B5EF4-FFF2-40B4-BE49-F238E27FC236}">
                <a16:creationId xmlns:a16="http://schemas.microsoft.com/office/drawing/2014/main" id="{DF9371B2-5CD9-4B63-8CAE-5008742C8643}"/>
              </a:ext>
            </a:extLst>
          </p:cNvPr>
          <p:cNvSpPr/>
          <p:nvPr/>
        </p:nvSpPr>
        <p:spPr>
          <a:xfrm>
            <a:off x="539262" y="3669431"/>
            <a:ext cx="7006013" cy="369332"/>
          </a:xfrm>
          <a:prstGeom prst="rect">
            <a:avLst/>
          </a:prstGeom>
        </p:spPr>
        <p:txBody>
          <a:bodyPr wrap="square">
            <a:spAutoFit/>
          </a:bodyPr>
          <a:lstStyle/>
          <a:p>
            <a:r>
              <a:rPr lang="en-US" dirty="0"/>
              <a:t>Mentoring and Supervision</a:t>
            </a:r>
          </a:p>
        </p:txBody>
      </p:sp>
      <p:sp>
        <p:nvSpPr>
          <p:cNvPr id="8" name="Rectangle 7">
            <a:extLst>
              <a:ext uri="{FF2B5EF4-FFF2-40B4-BE49-F238E27FC236}">
                <a16:creationId xmlns:a16="http://schemas.microsoft.com/office/drawing/2014/main" id="{A57EF700-6687-4408-A7C9-3BC149762224}"/>
              </a:ext>
            </a:extLst>
          </p:cNvPr>
          <p:cNvSpPr/>
          <p:nvPr/>
        </p:nvSpPr>
        <p:spPr>
          <a:xfrm>
            <a:off x="539262" y="4567772"/>
            <a:ext cx="6761138" cy="369332"/>
          </a:xfrm>
          <a:prstGeom prst="rect">
            <a:avLst/>
          </a:prstGeom>
        </p:spPr>
        <p:txBody>
          <a:bodyPr wrap="square">
            <a:spAutoFit/>
          </a:bodyPr>
          <a:lstStyle/>
          <a:p>
            <a:r>
              <a:rPr lang="en-US" dirty="0"/>
              <a:t>Self-Assessment Tools</a:t>
            </a:r>
          </a:p>
        </p:txBody>
      </p:sp>
      <p:pic>
        <p:nvPicPr>
          <p:cNvPr id="9" name="Picture 8">
            <a:extLst>
              <a:ext uri="{FF2B5EF4-FFF2-40B4-BE49-F238E27FC236}">
                <a16:creationId xmlns:a16="http://schemas.microsoft.com/office/drawing/2014/main" id="{59AD0897-0B43-43FA-B0C6-CDBAD7681C58}"/>
              </a:ext>
            </a:extLst>
          </p:cNvPr>
          <p:cNvPicPr>
            <a:picLocks noChangeAspect="1"/>
          </p:cNvPicPr>
          <p:nvPr/>
        </p:nvPicPr>
        <p:blipFill>
          <a:blip r:embed="rId3"/>
          <a:stretch>
            <a:fillRect/>
          </a:stretch>
        </p:blipFill>
        <p:spPr>
          <a:xfrm>
            <a:off x="4527269" y="3429000"/>
            <a:ext cx="3620269" cy="3137461"/>
          </a:xfrm>
          <a:prstGeom prst="rect">
            <a:avLst/>
          </a:prstGeom>
        </p:spPr>
      </p:pic>
      <p:sp>
        <p:nvSpPr>
          <p:cNvPr id="10" name="Rectangle 9">
            <a:extLst>
              <a:ext uri="{FF2B5EF4-FFF2-40B4-BE49-F238E27FC236}">
                <a16:creationId xmlns:a16="http://schemas.microsoft.com/office/drawing/2014/main" id="{FFD7F4FD-BFEE-48FA-BC93-C38B92ECE95B}"/>
              </a:ext>
            </a:extLst>
          </p:cNvPr>
          <p:cNvSpPr/>
          <p:nvPr/>
        </p:nvSpPr>
        <p:spPr>
          <a:xfrm flipH="1">
            <a:off x="8147538" y="4813064"/>
            <a:ext cx="4337538" cy="369332"/>
          </a:xfrm>
          <a:prstGeom prst="rect">
            <a:avLst/>
          </a:prstGeom>
        </p:spPr>
        <p:txBody>
          <a:bodyPr wrap="square">
            <a:spAutoFit/>
          </a:bodyPr>
          <a:lstStyle/>
          <a:p>
            <a:r>
              <a:rPr lang="en-GB" dirty="0"/>
              <a:t>(The University of Edinburgh, 2024)</a:t>
            </a:r>
            <a:endParaRPr lang="en-US" dirty="0"/>
          </a:p>
        </p:txBody>
      </p:sp>
      <p:pic>
        <p:nvPicPr>
          <p:cNvPr id="11" name="Picture 10">
            <a:extLst>
              <a:ext uri="{FF2B5EF4-FFF2-40B4-BE49-F238E27FC236}">
                <a16:creationId xmlns:a16="http://schemas.microsoft.com/office/drawing/2014/main" id="{6F6396FE-4172-4270-A9E9-AFDE6E47A755}"/>
              </a:ext>
            </a:extLst>
          </p:cNvPr>
          <p:cNvPicPr>
            <a:picLocks noChangeAspect="1"/>
          </p:cNvPicPr>
          <p:nvPr/>
        </p:nvPicPr>
        <p:blipFill>
          <a:blip r:embed="rId4"/>
          <a:stretch>
            <a:fillRect/>
          </a:stretch>
        </p:blipFill>
        <p:spPr>
          <a:xfrm>
            <a:off x="4701563" y="1267104"/>
            <a:ext cx="2961641" cy="1965136"/>
          </a:xfrm>
          <a:prstGeom prst="rect">
            <a:avLst/>
          </a:prstGeom>
        </p:spPr>
      </p:pic>
      <p:sp>
        <p:nvSpPr>
          <p:cNvPr id="12" name="Rectangle 11">
            <a:extLst>
              <a:ext uri="{FF2B5EF4-FFF2-40B4-BE49-F238E27FC236}">
                <a16:creationId xmlns:a16="http://schemas.microsoft.com/office/drawing/2014/main" id="{1687A565-2004-4DAB-AD1B-A3FA4504771D}"/>
              </a:ext>
            </a:extLst>
          </p:cNvPr>
          <p:cNvSpPr/>
          <p:nvPr/>
        </p:nvSpPr>
        <p:spPr>
          <a:xfrm>
            <a:off x="7820382" y="1807189"/>
            <a:ext cx="2308355" cy="646331"/>
          </a:xfrm>
          <a:prstGeom prst="rect">
            <a:avLst/>
          </a:prstGeom>
        </p:spPr>
        <p:txBody>
          <a:bodyPr wrap="square">
            <a:spAutoFit/>
          </a:bodyPr>
          <a:lstStyle/>
          <a:p>
            <a:r>
              <a:rPr lang="en-GB" dirty="0"/>
              <a:t>(</a:t>
            </a:r>
            <a:r>
              <a:rPr lang="en-GB" dirty="0" err="1"/>
              <a:t>TeachingEnglish</a:t>
            </a:r>
            <a:r>
              <a:rPr lang="en-GB" dirty="0"/>
              <a:t>, 2024)</a:t>
            </a:r>
            <a:endParaRPr lang="en-US" dirty="0"/>
          </a:p>
        </p:txBody>
      </p:sp>
    </p:spTree>
    <p:extLst>
      <p:ext uri="{BB962C8B-B14F-4D97-AF65-F5344CB8AC3E}">
        <p14:creationId xmlns:p14="http://schemas.microsoft.com/office/powerpoint/2010/main" val="1976182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261F28B-794B-4419-B27F-07C856F472A5}"/>
              </a:ext>
            </a:extLst>
          </p:cNvPr>
          <p:cNvSpPr txBox="1"/>
          <p:nvPr/>
        </p:nvSpPr>
        <p:spPr>
          <a:xfrm>
            <a:off x="445477" y="316523"/>
            <a:ext cx="5439508" cy="523220"/>
          </a:xfrm>
          <a:prstGeom prst="rect">
            <a:avLst/>
          </a:prstGeom>
          <a:noFill/>
        </p:spPr>
        <p:txBody>
          <a:bodyPr wrap="square" rtlCol="0">
            <a:spAutoFit/>
          </a:bodyPr>
          <a:lstStyle/>
          <a:p>
            <a:r>
              <a:rPr lang="en-GB" sz="2800" u="sng" dirty="0"/>
              <a:t>Toolkit </a:t>
            </a:r>
            <a:endParaRPr lang="en-US" sz="2800" u="sng" dirty="0"/>
          </a:p>
        </p:txBody>
      </p:sp>
      <p:pic>
        <p:nvPicPr>
          <p:cNvPr id="5" name="Picture 4">
            <a:extLst>
              <a:ext uri="{FF2B5EF4-FFF2-40B4-BE49-F238E27FC236}">
                <a16:creationId xmlns:a16="http://schemas.microsoft.com/office/drawing/2014/main" id="{0E876838-CE7B-4E33-8410-4016763A9E78}"/>
              </a:ext>
            </a:extLst>
          </p:cNvPr>
          <p:cNvPicPr>
            <a:picLocks noChangeAspect="1"/>
          </p:cNvPicPr>
          <p:nvPr/>
        </p:nvPicPr>
        <p:blipFill>
          <a:blip r:embed="rId3"/>
          <a:stretch>
            <a:fillRect/>
          </a:stretch>
        </p:blipFill>
        <p:spPr>
          <a:xfrm>
            <a:off x="5594887" y="2804774"/>
            <a:ext cx="5081861" cy="3136377"/>
          </a:xfrm>
          <a:prstGeom prst="rect">
            <a:avLst/>
          </a:prstGeom>
        </p:spPr>
      </p:pic>
      <p:pic>
        <p:nvPicPr>
          <p:cNvPr id="7" name="Picture 6">
            <a:extLst>
              <a:ext uri="{FF2B5EF4-FFF2-40B4-BE49-F238E27FC236}">
                <a16:creationId xmlns:a16="http://schemas.microsoft.com/office/drawing/2014/main" id="{548277D7-A411-462F-A843-F37FB5948D05}"/>
              </a:ext>
            </a:extLst>
          </p:cNvPr>
          <p:cNvPicPr>
            <a:picLocks noChangeAspect="1"/>
          </p:cNvPicPr>
          <p:nvPr/>
        </p:nvPicPr>
        <p:blipFill>
          <a:blip r:embed="rId4"/>
          <a:stretch>
            <a:fillRect/>
          </a:stretch>
        </p:blipFill>
        <p:spPr>
          <a:xfrm>
            <a:off x="445477" y="826676"/>
            <a:ext cx="2508220" cy="3546286"/>
          </a:xfrm>
          <a:prstGeom prst="rect">
            <a:avLst/>
          </a:prstGeom>
        </p:spPr>
      </p:pic>
      <p:sp>
        <p:nvSpPr>
          <p:cNvPr id="8" name="TextBox 7">
            <a:extLst>
              <a:ext uri="{FF2B5EF4-FFF2-40B4-BE49-F238E27FC236}">
                <a16:creationId xmlns:a16="http://schemas.microsoft.com/office/drawing/2014/main" id="{E43DFEFF-8143-4AE2-803B-280D7B0791DF}"/>
              </a:ext>
            </a:extLst>
          </p:cNvPr>
          <p:cNvSpPr txBox="1"/>
          <p:nvPr/>
        </p:nvSpPr>
        <p:spPr>
          <a:xfrm>
            <a:off x="3247292" y="2004646"/>
            <a:ext cx="2637693" cy="369332"/>
          </a:xfrm>
          <a:prstGeom prst="rect">
            <a:avLst/>
          </a:prstGeom>
          <a:noFill/>
        </p:spPr>
        <p:txBody>
          <a:bodyPr wrap="square" rtlCol="0">
            <a:spAutoFit/>
          </a:bodyPr>
          <a:lstStyle/>
          <a:p>
            <a:r>
              <a:rPr lang="en-GB" dirty="0"/>
              <a:t>Feelings Emoji Chart</a:t>
            </a:r>
            <a:endParaRPr lang="en-US" dirty="0"/>
          </a:p>
        </p:txBody>
      </p:sp>
      <p:sp>
        <p:nvSpPr>
          <p:cNvPr id="9" name="Rectangle 8">
            <a:extLst>
              <a:ext uri="{FF2B5EF4-FFF2-40B4-BE49-F238E27FC236}">
                <a16:creationId xmlns:a16="http://schemas.microsoft.com/office/drawing/2014/main" id="{4F7F0DAA-DD7C-411F-84FF-813BBA9E8776}"/>
              </a:ext>
            </a:extLst>
          </p:cNvPr>
          <p:cNvSpPr/>
          <p:nvPr/>
        </p:nvSpPr>
        <p:spPr>
          <a:xfrm>
            <a:off x="7397261" y="5941151"/>
            <a:ext cx="4302369" cy="369332"/>
          </a:xfrm>
          <a:prstGeom prst="rect">
            <a:avLst/>
          </a:prstGeom>
        </p:spPr>
        <p:txBody>
          <a:bodyPr wrap="square">
            <a:spAutoFit/>
          </a:bodyPr>
          <a:lstStyle/>
          <a:p>
            <a:r>
              <a:rPr lang="en-GB" dirty="0"/>
              <a:t>Twinkl, 2024) </a:t>
            </a:r>
            <a:endParaRPr lang="en-US" dirty="0"/>
          </a:p>
        </p:txBody>
      </p:sp>
      <p:sp>
        <p:nvSpPr>
          <p:cNvPr id="10" name="TextBox 9">
            <a:extLst>
              <a:ext uri="{FF2B5EF4-FFF2-40B4-BE49-F238E27FC236}">
                <a16:creationId xmlns:a16="http://schemas.microsoft.com/office/drawing/2014/main" id="{0AF49489-CEA2-4BEA-948E-C6A60FE56AE9}"/>
              </a:ext>
            </a:extLst>
          </p:cNvPr>
          <p:cNvSpPr txBox="1"/>
          <p:nvPr/>
        </p:nvSpPr>
        <p:spPr>
          <a:xfrm>
            <a:off x="9659815" y="6264316"/>
            <a:ext cx="2450123" cy="369332"/>
          </a:xfrm>
          <a:prstGeom prst="rect">
            <a:avLst/>
          </a:prstGeom>
          <a:noFill/>
        </p:spPr>
        <p:txBody>
          <a:bodyPr wrap="square" rtlCol="0">
            <a:spAutoFit/>
          </a:bodyPr>
          <a:lstStyle/>
          <a:p>
            <a:r>
              <a:rPr lang="en-GB" dirty="0"/>
              <a:t>AAC Board </a:t>
            </a:r>
            <a:endParaRPr lang="en-US" dirty="0"/>
          </a:p>
        </p:txBody>
      </p:sp>
      <p:sp>
        <p:nvSpPr>
          <p:cNvPr id="11" name="Rectangle 10">
            <a:extLst>
              <a:ext uri="{FF2B5EF4-FFF2-40B4-BE49-F238E27FC236}">
                <a16:creationId xmlns:a16="http://schemas.microsoft.com/office/drawing/2014/main" id="{664A7D2B-0718-4902-B4F2-49BEE1C0CA64}"/>
              </a:ext>
            </a:extLst>
          </p:cNvPr>
          <p:cNvSpPr/>
          <p:nvPr/>
        </p:nvSpPr>
        <p:spPr>
          <a:xfrm>
            <a:off x="3493477" y="1031631"/>
            <a:ext cx="5650523" cy="369332"/>
          </a:xfrm>
          <a:prstGeom prst="rect">
            <a:avLst/>
          </a:prstGeom>
        </p:spPr>
        <p:txBody>
          <a:bodyPr wrap="square">
            <a:spAutoFit/>
          </a:bodyPr>
          <a:lstStyle/>
          <a:p>
            <a:r>
              <a:rPr lang="en-GB" dirty="0"/>
              <a:t>(</a:t>
            </a:r>
            <a:r>
              <a:rPr lang="en-GB" dirty="0" err="1"/>
              <a:t>Tes</a:t>
            </a:r>
            <a:r>
              <a:rPr lang="en-GB" dirty="0"/>
              <a:t>, 2024) </a:t>
            </a:r>
            <a:endParaRPr lang="en-US" dirty="0"/>
          </a:p>
        </p:txBody>
      </p:sp>
    </p:spTree>
    <p:extLst>
      <p:ext uri="{BB962C8B-B14F-4D97-AF65-F5344CB8AC3E}">
        <p14:creationId xmlns:p14="http://schemas.microsoft.com/office/powerpoint/2010/main" val="3897401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8F0987-D4E0-4305-B9B1-BA35023D6917}"/>
              </a:ext>
            </a:extLst>
          </p:cNvPr>
          <p:cNvSpPr txBox="1"/>
          <p:nvPr/>
        </p:nvSpPr>
        <p:spPr>
          <a:xfrm>
            <a:off x="363415" y="468923"/>
            <a:ext cx="2801816" cy="523220"/>
          </a:xfrm>
          <a:prstGeom prst="rect">
            <a:avLst/>
          </a:prstGeom>
          <a:noFill/>
        </p:spPr>
        <p:txBody>
          <a:bodyPr wrap="square" rtlCol="0">
            <a:spAutoFit/>
          </a:bodyPr>
          <a:lstStyle/>
          <a:p>
            <a:r>
              <a:rPr lang="en-GB" sz="2800" u="sng" dirty="0"/>
              <a:t>Toolkit</a:t>
            </a:r>
            <a:endParaRPr lang="en-US" sz="2800" u="sng" dirty="0"/>
          </a:p>
        </p:txBody>
      </p:sp>
      <p:sp>
        <p:nvSpPr>
          <p:cNvPr id="5" name="Rectangle 4">
            <a:extLst>
              <a:ext uri="{FF2B5EF4-FFF2-40B4-BE49-F238E27FC236}">
                <a16:creationId xmlns:a16="http://schemas.microsoft.com/office/drawing/2014/main" id="{76D26948-4E5F-4D24-84FB-24A8394B45E1}"/>
              </a:ext>
            </a:extLst>
          </p:cNvPr>
          <p:cNvSpPr/>
          <p:nvPr/>
        </p:nvSpPr>
        <p:spPr>
          <a:xfrm>
            <a:off x="363415" y="1266092"/>
            <a:ext cx="8430407" cy="646331"/>
          </a:xfrm>
          <a:prstGeom prst="rect">
            <a:avLst/>
          </a:prstGeom>
        </p:spPr>
        <p:txBody>
          <a:bodyPr wrap="square">
            <a:spAutoFit/>
          </a:bodyPr>
          <a:lstStyle/>
          <a:p>
            <a:r>
              <a:rPr lang="en-US" dirty="0">
                <a:hlinkClick r:id="rId2"/>
              </a:rPr>
              <a:t>https://www.youtube.com/watch?v=BQT1_2_2-48</a:t>
            </a:r>
            <a:r>
              <a:rPr lang="en-US" dirty="0"/>
              <a:t> – </a:t>
            </a:r>
            <a:r>
              <a:rPr lang="en-US" dirty="0" err="1"/>
              <a:t>youtube</a:t>
            </a:r>
            <a:r>
              <a:rPr lang="en-US" dirty="0"/>
              <a:t> video for dealing with conflict </a:t>
            </a:r>
          </a:p>
        </p:txBody>
      </p:sp>
      <p:sp>
        <p:nvSpPr>
          <p:cNvPr id="6" name="Rectangle 5">
            <a:extLst>
              <a:ext uri="{FF2B5EF4-FFF2-40B4-BE49-F238E27FC236}">
                <a16:creationId xmlns:a16="http://schemas.microsoft.com/office/drawing/2014/main" id="{A09FD3DF-EEB3-434A-BC28-E6BB9BCA47D7}"/>
              </a:ext>
            </a:extLst>
          </p:cNvPr>
          <p:cNvSpPr/>
          <p:nvPr/>
        </p:nvSpPr>
        <p:spPr>
          <a:xfrm>
            <a:off x="363415" y="2086709"/>
            <a:ext cx="8780585" cy="646331"/>
          </a:xfrm>
          <a:prstGeom prst="rect">
            <a:avLst/>
          </a:prstGeom>
        </p:spPr>
        <p:txBody>
          <a:bodyPr wrap="square">
            <a:spAutoFit/>
          </a:bodyPr>
          <a:lstStyle/>
          <a:p>
            <a:r>
              <a:rPr lang="en-US" dirty="0">
                <a:hlinkClick r:id="rId3"/>
              </a:rPr>
              <a:t>https://www.ncbi.nlm.nih.gov/pmc/articles/PMC5036660/</a:t>
            </a:r>
            <a:r>
              <a:rPr lang="en-US" dirty="0"/>
              <a:t> - Further reading for AAC Boards and their effectiveness.  </a:t>
            </a:r>
          </a:p>
        </p:txBody>
      </p:sp>
      <p:pic>
        <p:nvPicPr>
          <p:cNvPr id="7" name="Picture 6">
            <a:extLst>
              <a:ext uri="{FF2B5EF4-FFF2-40B4-BE49-F238E27FC236}">
                <a16:creationId xmlns:a16="http://schemas.microsoft.com/office/drawing/2014/main" id="{2888ABDB-F94B-491E-B410-0B693C07A30C}"/>
              </a:ext>
            </a:extLst>
          </p:cNvPr>
          <p:cNvPicPr>
            <a:picLocks noChangeAspect="1"/>
          </p:cNvPicPr>
          <p:nvPr/>
        </p:nvPicPr>
        <p:blipFill>
          <a:blip r:embed="rId4"/>
          <a:stretch>
            <a:fillRect/>
          </a:stretch>
        </p:blipFill>
        <p:spPr>
          <a:xfrm>
            <a:off x="656492" y="2805332"/>
            <a:ext cx="3377224" cy="4052667"/>
          </a:xfrm>
          <a:prstGeom prst="rect">
            <a:avLst/>
          </a:prstGeom>
        </p:spPr>
      </p:pic>
      <p:sp>
        <p:nvSpPr>
          <p:cNvPr id="8" name="TextBox 7">
            <a:extLst>
              <a:ext uri="{FF2B5EF4-FFF2-40B4-BE49-F238E27FC236}">
                <a16:creationId xmlns:a16="http://schemas.microsoft.com/office/drawing/2014/main" id="{4D7DCB86-43CA-4CD4-9E15-72A66C255333}"/>
              </a:ext>
            </a:extLst>
          </p:cNvPr>
          <p:cNvSpPr txBox="1"/>
          <p:nvPr/>
        </p:nvSpPr>
        <p:spPr>
          <a:xfrm>
            <a:off x="4360985" y="3704492"/>
            <a:ext cx="2625969" cy="646331"/>
          </a:xfrm>
          <a:prstGeom prst="rect">
            <a:avLst/>
          </a:prstGeom>
          <a:noFill/>
        </p:spPr>
        <p:txBody>
          <a:bodyPr wrap="square" rtlCol="0">
            <a:spAutoFit/>
          </a:bodyPr>
          <a:lstStyle/>
          <a:p>
            <a:r>
              <a:rPr lang="en-GB" dirty="0"/>
              <a:t>Used for setting rules in your classroom </a:t>
            </a:r>
            <a:endParaRPr lang="en-US" dirty="0"/>
          </a:p>
        </p:txBody>
      </p:sp>
    </p:spTree>
    <p:extLst>
      <p:ext uri="{BB962C8B-B14F-4D97-AF65-F5344CB8AC3E}">
        <p14:creationId xmlns:p14="http://schemas.microsoft.com/office/powerpoint/2010/main" val="2490369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aily Classroom Visual Timetable | Class Schedule Cards | Teaching  Resources | Visual timetable, Science writing, Teaching resources">
            <a:extLst>
              <a:ext uri="{FF2B5EF4-FFF2-40B4-BE49-F238E27FC236}">
                <a16:creationId xmlns:a16="http://schemas.microsoft.com/office/drawing/2014/main" id="{965B917B-5599-444E-B0D4-97BB46E960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353" y="90276"/>
            <a:ext cx="4232031" cy="317046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7C6CC10-779D-4BA1-8CC9-1766595E70CD}"/>
              </a:ext>
            </a:extLst>
          </p:cNvPr>
          <p:cNvSpPr txBox="1"/>
          <p:nvPr/>
        </p:nvSpPr>
        <p:spPr>
          <a:xfrm>
            <a:off x="4829908" y="855785"/>
            <a:ext cx="2672861" cy="923330"/>
          </a:xfrm>
          <a:prstGeom prst="rect">
            <a:avLst/>
          </a:prstGeom>
          <a:noFill/>
        </p:spPr>
        <p:txBody>
          <a:bodyPr wrap="square" rtlCol="0">
            <a:spAutoFit/>
          </a:bodyPr>
          <a:lstStyle/>
          <a:p>
            <a:r>
              <a:rPr lang="en-GB" dirty="0"/>
              <a:t>Example template for positive classroom management.  </a:t>
            </a:r>
            <a:endParaRPr lang="en-US" dirty="0"/>
          </a:p>
        </p:txBody>
      </p:sp>
      <p:pic>
        <p:nvPicPr>
          <p:cNvPr id="6" name="Picture 6" descr="Building Positive Relationships at Home | PSHE blog | PSHE Lessons |  Schools learning and development">
            <a:extLst>
              <a:ext uri="{FF2B5EF4-FFF2-40B4-BE49-F238E27FC236}">
                <a16:creationId xmlns:a16="http://schemas.microsoft.com/office/drawing/2014/main" id="{C21FC25F-E8EC-4D85-AA17-55D25B5A44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54" y="3786554"/>
            <a:ext cx="3844685" cy="216263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EA735C3-2C6B-4067-9B8B-36BCCB1AECCD}"/>
              </a:ext>
            </a:extLst>
          </p:cNvPr>
          <p:cNvSpPr txBox="1"/>
          <p:nvPr/>
        </p:nvSpPr>
        <p:spPr>
          <a:xfrm>
            <a:off x="4712677" y="4255477"/>
            <a:ext cx="3263886" cy="1200329"/>
          </a:xfrm>
          <a:prstGeom prst="rect">
            <a:avLst/>
          </a:prstGeom>
          <a:noFill/>
        </p:spPr>
        <p:txBody>
          <a:bodyPr wrap="square" rtlCol="0">
            <a:spAutoFit/>
          </a:bodyPr>
          <a:lstStyle/>
          <a:p>
            <a:r>
              <a:rPr lang="en-GB" dirty="0"/>
              <a:t>An example picture for classroom walls to demonstrate positive connection</a:t>
            </a:r>
            <a:endParaRPr lang="en-US" dirty="0"/>
          </a:p>
        </p:txBody>
      </p:sp>
    </p:spTree>
    <p:extLst>
      <p:ext uri="{BB962C8B-B14F-4D97-AF65-F5344CB8AC3E}">
        <p14:creationId xmlns:p14="http://schemas.microsoft.com/office/powerpoint/2010/main" val="39597608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8B844EA-0E0E-4622-A075-C87A749700EF}"/>
              </a:ext>
            </a:extLst>
          </p:cNvPr>
          <p:cNvPicPr>
            <a:picLocks noChangeAspect="1"/>
          </p:cNvPicPr>
          <p:nvPr/>
        </p:nvPicPr>
        <p:blipFill>
          <a:blip r:embed="rId2"/>
          <a:stretch>
            <a:fillRect/>
          </a:stretch>
        </p:blipFill>
        <p:spPr>
          <a:xfrm>
            <a:off x="175844" y="201281"/>
            <a:ext cx="5230017" cy="2846718"/>
          </a:xfrm>
          <a:prstGeom prst="rect">
            <a:avLst/>
          </a:prstGeom>
        </p:spPr>
      </p:pic>
      <p:sp>
        <p:nvSpPr>
          <p:cNvPr id="5" name="TextBox 4">
            <a:extLst>
              <a:ext uri="{FF2B5EF4-FFF2-40B4-BE49-F238E27FC236}">
                <a16:creationId xmlns:a16="http://schemas.microsoft.com/office/drawing/2014/main" id="{522C19DF-7F9D-4984-BAAE-C79DBBCAF2A2}"/>
              </a:ext>
            </a:extLst>
          </p:cNvPr>
          <p:cNvSpPr txBox="1"/>
          <p:nvPr/>
        </p:nvSpPr>
        <p:spPr>
          <a:xfrm>
            <a:off x="5838092" y="679938"/>
            <a:ext cx="3165231" cy="923330"/>
          </a:xfrm>
          <a:prstGeom prst="rect">
            <a:avLst/>
          </a:prstGeom>
          <a:noFill/>
        </p:spPr>
        <p:txBody>
          <a:bodyPr wrap="square" rtlCol="0">
            <a:spAutoFit/>
          </a:bodyPr>
          <a:lstStyle/>
          <a:p>
            <a:r>
              <a:rPr lang="en-GB" dirty="0"/>
              <a:t>Visual aid for using different calming approaches for children to see. </a:t>
            </a:r>
            <a:endParaRPr lang="en-US" dirty="0"/>
          </a:p>
        </p:txBody>
      </p:sp>
      <p:pic>
        <p:nvPicPr>
          <p:cNvPr id="6" name="Picture 2" descr="Developing Problem-Solving Skills for Kids | Strategies &amp; Tips | Kodable">
            <a:extLst>
              <a:ext uri="{FF2B5EF4-FFF2-40B4-BE49-F238E27FC236}">
                <a16:creationId xmlns:a16="http://schemas.microsoft.com/office/drawing/2014/main" id="{260CCA23-BF9E-4310-A803-D34035A925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27" y="3323492"/>
            <a:ext cx="3406852" cy="2197969"/>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F3D32BDC-5B4F-4080-9E89-A4376BCAB02A}"/>
              </a:ext>
            </a:extLst>
          </p:cNvPr>
          <p:cNvSpPr/>
          <p:nvPr/>
        </p:nvSpPr>
        <p:spPr>
          <a:xfrm>
            <a:off x="3913982" y="4398496"/>
            <a:ext cx="4784541" cy="1200329"/>
          </a:xfrm>
          <a:prstGeom prst="rect">
            <a:avLst/>
          </a:prstGeom>
        </p:spPr>
        <p:txBody>
          <a:bodyPr wrap="square">
            <a:spAutoFit/>
          </a:bodyPr>
          <a:lstStyle/>
          <a:p>
            <a:r>
              <a:rPr lang="en-US" dirty="0">
                <a:hlinkClick r:id="rId4"/>
              </a:rPr>
              <a:t>https://www.kodable.com/learn/problem-solving-skills-for-kids</a:t>
            </a:r>
            <a:r>
              <a:rPr lang="en-US" dirty="0"/>
              <a:t> - This is a online resource for practitioners to use with a variety of tips for problem solving. </a:t>
            </a:r>
          </a:p>
        </p:txBody>
      </p:sp>
      <p:pic>
        <p:nvPicPr>
          <p:cNvPr id="9" name="Picture 8">
            <a:extLst>
              <a:ext uri="{FF2B5EF4-FFF2-40B4-BE49-F238E27FC236}">
                <a16:creationId xmlns:a16="http://schemas.microsoft.com/office/drawing/2014/main" id="{F15E42FB-C302-4E32-840A-31FE6093009C}"/>
              </a:ext>
            </a:extLst>
          </p:cNvPr>
          <p:cNvPicPr>
            <a:picLocks noChangeAspect="1"/>
          </p:cNvPicPr>
          <p:nvPr/>
        </p:nvPicPr>
        <p:blipFill>
          <a:blip r:embed="rId5"/>
          <a:stretch>
            <a:fillRect/>
          </a:stretch>
        </p:blipFill>
        <p:spPr>
          <a:xfrm>
            <a:off x="6096000" y="2039023"/>
            <a:ext cx="4029805" cy="2017951"/>
          </a:xfrm>
          <a:prstGeom prst="rect">
            <a:avLst/>
          </a:prstGeom>
        </p:spPr>
      </p:pic>
      <p:sp>
        <p:nvSpPr>
          <p:cNvPr id="11" name="TextBox 10">
            <a:extLst>
              <a:ext uri="{FF2B5EF4-FFF2-40B4-BE49-F238E27FC236}">
                <a16:creationId xmlns:a16="http://schemas.microsoft.com/office/drawing/2014/main" id="{459137EB-2E06-48B3-AB43-DF6E503F091F}"/>
              </a:ext>
            </a:extLst>
          </p:cNvPr>
          <p:cNvSpPr txBox="1"/>
          <p:nvPr/>
        </p:nvSpPr>
        <p:spPr>
          <a:xfrm>
            <a:off x="9542585" y="2508738"/>
            <a:ext cx="2649415" cy="1200329"/>
          </a:xfrm>
          <a:prstGeom prst="rect">
            <a:avLst/>
          </a:prstGeom>
          <a:noFill/>
        </p:spPr>
        <p:txBody>
          <a:bodyPr wrap="square" rtlCol="0">
            <a:spAutoFit/>
          </a:bodyPr>
          <a:lstStyle/>
          <a:p>
            <a:r>
              <a:rPr lang="en-GB" dirty="0"/>
              <a:t>Example of a resource to show children having extra help is a positive step for their learning. </a:t>
            </a:r>
            <a:endParaRPr lang="en-US" dirty="0"/>
          </a:p>
        </p:txBody>
      </p:sp>
    </p:spTree>
    <p:extLst>
      <p:ext uri="{BB962C8B-B14F-4D97-AF65-F5344CB8AC3E}">
        <p14:creationId xmlns:p14="http://schemas.microsoft.com/office/powerpoint/2010/main" val="3817786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y2mate.is - Teaching Preschool Children Conflict Resolution Skills-BQT1_2_2-48-480pp-1709143711">
            <a:hlinkClick r:id="" action="ppaction://media"/>
            <a:extLst>
              <a:ext uri="{FF2B5EF4-FFF2-40B4-BE49-F238E27FC236}">
                <a16:creationId xmlns:a16="http://schemas.microsoft.com/office/drawing/2014/main" id="{341F7479-4EE6-447D-AD9E-117031ECA26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449400" y="1110761"/>
            <a:ext cx="6878246" cy="4636477"/>
          </a:xfrm>
          <a:prstGeom prst="rect">
            <a:avLst/>
          </a:prstGeom>
        </p:spPr>
      </p:pic>
      <p:sp>
        <p:nvSpPr>
          <p:cNvPr id="7" name="TextBox 6">
            <a:extLst>
              <a:ext uri="{FF2B5EF4-FFF2-40B4-BE49-F238E27FC236}">
                <a16:creationId xmlns:a16="http://schemas.microsoft.com/office/drawing/2014/main" id="{0FC68F18-2956-4D0D-AD10-1D1843AD85CF}"/>
              </a:ext>
            </a:extLst>
          </p:cNvPr>
          <p:cNvSpPr txBox="1"/>
          <p:nvPr/>
        </p:nvSpPr>
        <p:spPr>
          <a:xfrm>
            <a:off x="269631" y="433754"/>
            <a:ext cx="3317631" cy="523220"/>
          </a:xfrm>
          <a:prstGeom prst="rect">
            <a:avLst/>
          </a:prstGeom>
          <a:noFill/>
        </p:spPr>
        <p:txBody>
          <a:bodyPr wrap="square" rtlCol="0">
            <a:spAutoFit/>
          </a:bodyPr>
          <a:lstStyle/>
          <a:p>
            <a:r>
              <a:rPr lang="en-GB" sz="2800" u="sng" dirty="0"/>
              <a:t>Toolkit</a:t>
            </a:r>
            <a:r>
              <a:rPr lang="en-GB" dirty="0"/>
              <a:t> </a:t>
            </a:r>
            <a:endParaRPr lang="en-US" dirty="0"/>
          </a:p>
        </p:txBody>
      </p:sp>
      <p:sp>
        <p:nvSpPr>
          <p:cNvPr id="8" name="TextBox 7">
            <a:extLst>
              <a:ext uri="{FF2B5EF4-FFF2-40B4-BE49-F238E27FC236}">
                <a16:creationId xmlns:a16="http://schemas.microsoft.com/office/drawing/2014/main" id="{8015B102-436B-456D-8D7E-28E0F38F99A5}"/>
              </a:ext>
            </a:extLst>
          </p:cNvPr>
          <p:cNvSpPr txBox="1"/>
          <p:nvPr/>
        </p:nvSpPr>
        <p:spPr>
          <a:xfrm>
            <a:off x="8581292" y="1641231"/>
            <a:ext cx="3317631" cy="1200329"/>
          </a:xfrm>
          <a:prstGeom prst="rect">
            <a:avLst/>
          </a:prstGeom>
          <a:noFill/>
        </p:spPr>
        <p:txBody>
          <a:bodyPr wrap="square" rtlCol="0">
            <a:spAutoFit/>
          </a:bodyPr>
          <a:lstStyle/>
          <a:p>
            <a:r>
              <a:rPr lang="en-GB" dirty="0"/>
              <a:t>Video resource explaining why allowing children to work through conflict improves behaviour and learning. </a:t>
            </a:r>
            <a:endParaRPr lang="en-US" dirty="0"/>
          </a:p>
        </p:txBody>
      </p:sp>
    </p:spTree>
    <p:extLst>
      <p:ext uri="{BB962C8B-B14F-4D97-AF65-F5344CB8AC3E}">
        <p14:creationId xmlns:p14="http://schemas.microsoft.com/office/powerpoint/2010/main" val="219162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54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6EB4DB0-3A1C-479B-8DD6-30ADEE5AFBB4}"/>
              </a:ext>
            </a:extLst>
          </p:cNvPr>
          <p:cNvSpPr txBox="1"/>
          <p:nvPr/>
        </p:nvSpPr>
        <p:spPr>
          <a:xfrm>
            <a:off x="293077" y="363415"/>
            <a:ext cx="3786554" cy="523220"/>
          </a:xfrm>
          <a:prstGeom prst="rect">
            <a:avLst/>
          </a:prstGeom>
          <a:noFill/>
        </p:spPr>
        <p:txBody>
          <a:bodyPr wrap="square" rtlCol="0">
            <a:spAutoFit/>
          </a:bodyPr>
          <a:lstStyle/>
          <a:p>
            <a:r>
              <a:rPr lang="en-GB" sz="2800" u="sng" dirty="0"/>
              <a:t>Toolkit</a:t>
            </a:r>
            <a:r>
              <a:rPr lang="en-GB" dirty="0"/>
              <a:t> </a:t>
            </a:r>
            <a:endParaRPr lang="en-US" dirty="0"/>
          </a:p>
        </p:txBody>
      </p:sp>
      <p:sp>
        <p:nvSpPr>
          <p:cNvPr id="6" name="Rectangle 5">
            <a:extLst>
              <a:ext uri="{FF2B5EF4-FFF2-40B4-BE49-F238E27FC236}">
                <a16:creationId xmlns:a16="http://schemas.microsoft.com/office/drawing/2014/main" id="{90CBAA96-32DA-461B-945A-436C0FADE5AC}"/>
              </a:ext>
            </a:extLst>
          </p:cNvPr>
          <p:cNvSpPr/>
          <p:nvPr/>
        </p:nvSpPr>
        <p:spPr>
          <a:xfrm>
            <a:off x="293077" y="1008186"/>
            <a:ext cx="8850923" cy="1200329"/>
          </a:xfrm>
          <a:prstGeom prst="rect">
            <a:avLst/>
          </a:prstGeom>
        </p:spPr>
        <p:txBody>
          <a:bodyPr wrap="square">
            <a:spAutoFit/>
          </a:bodyPr>
          <a:lstStyle/>
          <a:p>
            <a:r>
              <a:rPr lang="en-US" dirty="0">
                <a:hlinkClick r:id="rId2"/>
              </a:rPr>
              <a:t>https://www.gov.wales/sites/default/files/publications/2018-12/practical-approaches-to-behaviour-management-in-the-classroom-a-handbook-for-classroom-teachers-in-primary-schools.pdf</a:t>
            </a:r>
            <a:r>
              <a:rPr lang="en-US" dirty="0"/>
              <a:t> - This link is to the latest Welsh government advice on practical approaches to behavior management in the classroom. </a:t>
            </a:r>
          </a:p>
        </p:txBody>
      </p:sp>
      <p:sp>
        <p:nvSpPr>
          <p:cNvPr id="7" name="Rectangle 6">
            <a:extLst>
              <a:ext uri="{FF2B5EF4-FFF2-40B4-BE49-F238E27FC236}">
                <a16:creationId xmlns:a16="http://schemas.microsoft.com/office/drawing/2014/main" id="{BF0251AD-5567-4D70-ADED-6AB8BBC21DBE}"/>
              </a:ext>
            </a:extLst>
          </p:cNvPr>
          <p:cNvSpPr/>
          <p:nvPr/>
        </p:nvSpPr>
        <p:spPr>
          <a:xfrm>
            <a:off x="293077" y="2330067"/>
            <a:ext cx="8850923" cy="646331"/>
          </a:xfrm>
          <a:prstGeom prst="rect">
            <a:avLst/>
          </a:prstGeom>
        </p:spPr>
        <p:txBody>
          <a:bodyPr wrap="square">
            <a:spAutoFit/>
          </a:bodyPr>
          <a:lstStyle/>
          <a:p>
            <a:r>
              <a:rPr lang="en-US" dirty="0">
                <a:hlinkClick r:id="rId3"/>
              </a:rPr>
              <a:t>https://www.weareteachers.com/calm-down-kit-products/</a:t>
            </a:r>
            <a:r>
              <a:rPr lang="en-US" dirty="0"/>
              <a:t> - This is a link to an online resource where various products that calm children down can be purchased.  </a:t>
            </a:r>
          </a:p>
        </p:txBody>
      </p:sp>
      <p:pic>
        <p:nvPicPr>
          <p:cNvPr id="8" name="Picture 7">
            <a:extLst>
              <a:ext uri="{FF2B5EF4-FFF2-40B4-BE49-F238E27FC236}">
                <a16:creationId xmlns:a16="http://schemas.microsoft.com/office/drawing/2014/main" id="{641D9C84-29B7-4FFB-97B7-1D5D9C977C35}"/>
              </a:ext>
            </a:extLst>
          </p:cNvPr>
          <p:cNvPicPr>
            <a:picLocks noChangeAspect="1"/>
          </p:cNvPicPr>
          <p:nvPr/>
        </p:nvPicPr>
        <p:blipFill>
          <a:blip r:embed="rId4"/>
          <a:stretch>
            <a:fillRect/>
          </a:stretch>
        </p:blipFill>
        <p:spPr>
          <a:xfrm>
            <a:off x="438149" y="3223845"/>
            <a:ext cx="3078773" cy="3078773"/>
          </a:xfrm>
          <a:prstGeom prst="rect">
            <a:avLst/>
          </a:prstGeom>
        </p:spPr>
      </p:pic>
      <p:sp>
        <p:nvSpPr>
          <p:cNvPr id="9" name="TextBox 8">
            <a:extLst>
              <a:ext uri="{FF2B5EF4-FFF2-40B4-BE49-F238E27FC236}">
                <a16:creationId xmlns:a16="http://schemas.microsoft.com/office/drawing/2014/main" id="{0A44529B-9BD6-4279-A40C-42349F92AF26}"/>
              </a:ext>
            </a:extLst>
          </p:cNvPr>
          <p:cNvSpPr txBox="1"/>
          <p:nvPr/>
        </p:nvSpPr>
        <p:spPr>
          <a:xfrm>
            <a:off x="3798277" y="3704492"/>
            <a:ext cx="3317631" cy="923330"/>
          </a:xfrm>
          <a:prstGeom prst="rect">
            <a:avLst/>
          </a:prstGeom>
          <a:noFill/>
        </p:spPr>
        <p:txBody>
          <a:bodyPr wrap="square" rtlCol="0">
            <a:spAutoFit/>
          </a:bodyPr>
          <a:lstStyle/>
          <a:p>
            <a:r>
              <a:rPr lang="en-GB" dirty="0"/>
              <a:t>Gibbs reflective cycle for use in self reflection for practitioners. </a:t>
            </a:r>
            <a:endParaRPr lang="en-US" dirty="0"/>
          </a:p>
        </p:txBody>
      </p:sp>
    </p:spTree>
    <p:extLst>
      <p:ext uri="{BB962C8B-B14F-4D97-AF65-F5344CB8AC3E}">
        <p14:creationId xmlns:p14="http://schemas.microsoft.com/office/powerpoint/2010/main" val="28313511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49FB33C-59C1-47CC-B9C1-326A405A9534}"/>
              </a:ext>
            </a:extLst>
          </p:cNvPr>
          <p:cNvSpPr txBox="1"/>
          <p:nvPr/>
        </p:nvSpPr>
        <p:spPr>
          <a:xfrm>
            <a:off x="211015" y="246185"/>
            <a:ext cx="5990493" cy="523220"/>
          </a:xfrm>
          <a:prstGeom prst="rect">
            <a:avLst/>
          </a:prstGeom>
          <a:noFill/>
        </p:spPr>
        <p:txBody>
          <a:bodyPr wrap="square" rtlCol="0">
            <a:spAutoFit/>
          </a:bodyPr>
          <a:lstStyle/>
          <a:p>
            <a:r>
              <a:rPr lang="en-GB" sz="2800" u="sng" dirty="0"/>
              <a:t>Bibliography</a:t>
            </a:r>
            <a:r>
              <a:rPr lang="en-GB" dirty="0"/>
              <a:t> </a:t>
            </a:r>
            <a:endParaRPr lang="en-US" dirty="0"/>
          </a:p>
        </p:txBody>
      </p:sp>
      <p:sp>
        <p:nvSpPr>
          <p:cNvPr id="8" name="Rectangle 7">
            <a:extLst>
              <a:ext uri="{FF2B5EF4-FFF2-40B4-BE49-F238E27FC236}">
                <a16:creationId xmlns:a16="http://schemas.microsoft.com/office/drawing/2014/main" id="{C0BD503F-1296-4FE9-91A5-623E3CDFC3A8}"/>
              </a:ext>
            </a:extLst>
          </p:cNvPr>
          <p:cNvSpPr/>
          <p:nvPr/>
        </p:nvSpPr>
        <p:spPr>
          <a:xfrm>
            <a:off x="410308" y="1148862"/>
            <a:ext cx="8733692" cy="4832092"/>
          </a:xfrm>
          <a:prstGeom prst="rect">
            <a:avLst/>
          </a:prstGeom>
        </p:spPr>
        <p:txBody>
          <a:bodyPr wrap="square">
            <a:spAutoFit/>
          </a:bodyPr>
          <a:lstStyle/>
          <a:p>
            <a:r>
              <a:rPr lang="en-GB" sz="1400" dirty="0"/>
              <a:t>Babcock (2024) Supporting Speech, Language &amp; Communication Needs (SLCN) in the Primary School. Available at: https://childrenandfamilyhealthdevon.nhs.uk/wp-content/uploads/2021/11/autism-and-girls.pdf (Accessed: 01 March 2024).</a:t>
            </a:r>
          </a:p>
          <a:p>
            <a:endParaRPr lang="en-GB" sz="1400" dirty="0"/>
          </a:p>
          <a:p>
            <a:r>
              <a:rPr lang="en-GB" sz="1400" dirty="0"/>
              <a:t>Baker, J. (2024) </a:t>
            </a:r>
            <a:r>
              <a:rPr lang="en-GB" sz="1400" dirty="0" err="1"/>
              <a:t>SplashLearn</a:t>
            </a:r>
            <a:r>
              <a:rPr lang="en-GB" sz="1400" dirty="0"/>
              <a:t>, 30 best classroom management strategies for an orderly class. Available at: https://www.splashlearn.com/blog/best-classroom-management-strategies-for-better-engagement/ (Accessed: 03 March 2024).</a:t>
            </a:r>
          </a:p>
          <a:p>
            <a:endParaRPr lang="en-GB" sz="1400" dirty="0"/>
          </a:p>
          <a:p>
            <a:r>
              <a:rPr lang="en-GB" sz="1400" dirty="0" err="1"/>
              <a:t>Barrass</a:t>
            </a:r>
            <a:r>
              <a:rPr lang="en-GB" sz="1400" dirty="0"/>
              <a:t>, M. (2024) Building positive rapport and de-escalation techniques: Transforming care for young people in residential settings, LinkedIn. Available at: https://www.linkedin.com/pulse/building-positive-rapport-de-escalation-techniques-care-barrass-cl0ze/ (Accessed: 27 February 2024).</a:t>
            </a:r>
          </a:p>
          <a:p>
            <a:endParaRPr lang="en-GB" sz="1400" dirty="0"/>
          </a:p>
          <a:p>
            <a:r>
              <a:rPr lang="en-GB" sz="1400" dirty="0" err="1"/>
              <a:t>Brightwheel</a:t>
            </a:r>
            <a:r>
              <a:rPr lang="en-GB" sz="1400" dirty="0"/>
              <a:t> (2023) How to create and implement preschool classroom rules. Available at: https://mybrightwheel.com/blog/how-to-create-and-implement-preschool-classroom-rules (Accessed: 03 March 2024).</a:t>
            </a:r>
          </a:p>
          <a:p>
            <a:endParaRPr lang="en-GB" sz="1400" dirty="0"/>
          </a:p>
          <a:p>
            <a:r>
              <a:rPr lang="en-GB" sz="1400" dirty="0"/>
              <a:t>Brown, S. (2014) The Education and Training Foundation. Top Ten Behaviour Intervention and De-escalation Strategies. Available at: https://www.et-foundation.co.uk/wp-content/uploads/2021/12/behaviour-intervention-de-escalation-strategies-1.pdf (Accessed: 27 February 2024).</a:t>
            </a:r>
          </a:p>
          <a:p>
            <a:endParaRPr lang="en-GB" sz="1400" dirty="0"/>
          </a:p>
          <a:p>
            <a:r>
              <a:rPr lang="en-GB" sz="1400" dirty="0"/>
              <a:t>Burgoon, J.K., </a:t>
            </a:r>
            <a:r>
              <a:rPr lang="en-GB" sz="1400" dirty="0" err="1"/>
              <a:t>Manusov</a:t>
            </a:r>
            <a:r>
              <a:rPr lang="en-GB" sz="1400" dirty="0"/>
              <a:t>, V. and Guerrero, L.K. (2024) </a:t>
            </a:r>
            <a:r>
              <a:rPr lang="en-GB" sz="1400" dirty="0" err="1"/>
              <a:t>DocHub</a:t>
            </a:r>
            <a:r>
              <a:rPr lang="en-GB" sz="1400" dirty="0"/>
              <a:t>, Nonverbal Communication. Available at: https://www.dochub.com/fillable-form/81309-file-c-users-user-downloads (Accessed: 01 March 2024). </a:t>
            </a:r>
          </a:p>
        </p:txBody>
      </p:sp>
    </p:spTree>
    <p:extLst>
      <p:ext uri="{BB962C8B-B14F-4D97-AF65-F5344CB8AC3E}">
        <p14:creationId xmlns:p14="http://schemas.microsoft.com/office/powerpoint/2010/main" val="20086028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E0C3C94-F769-4732-8F04-B5D5B756F757}"/>
              </a:ext>
            </a:extLst>
          </p:cNvPr>
          <p:cNvSpPr/>
          <p:nvPr/>
        </p:nvSpPr>
        <p:spPr>
          <a:xfrm>
            <a:off x="468923" y="609600"/>
            <a:ext cx="8675077" cy="5047536"/>
          </a:xfrm>
          <a:prstGeom prst="rect">
            <a:avLst/>
          </a:prstGeom>
        </p:spPr>
        <p:txBody>
          <a:bodyPr wrap="square">
            <a:spAutoFit/>
          </a:bodyPr>
          <a:lstStyle/>
          <a:p>
            <a:r>
              <a:rPr lang="en-GB" sz="1400" dirty="0"/>
              <a:t>Caswell, S. (2019) PSHE blog | PSHE Lessons | Schools learning and development, building positive relationships at home. Available at: https://www.laughology.co.uk/pshe-blog/building-positive-relationships-at-home (Accessed: 03 March 2024). </a:t>
            </a:r>
          </a:p>
          <a:p>
            <a:endParaRPr lang="en-GB" sz="1400" dirty="0"/>
          </a:p>
          <a:p>
            <a:r>
              <a:rPr lang="en-GB" sz="1400" dirty="0"/>
              <a:t>Christodoulou, I. (2010) Masaryk University, Teacher self-reflection. Available at: https://archive.org/details/CdocumentsAndSettingsusermyDocumentsdownloads (Accessed: 02 March 2024). </a:t>
            </a:r>
          </a:p>
          <a:p>
            <a:endParaRPr lang="en-GB" sz="1400" dirty="0"/>
          </a:p>
          <a:p>
            <a:r>
              <a:rPr lang="en-GB" sz="1400" dirty="0"/>
              <a:t>Craig, H. (2023) 5 positive reinforcement activities to use in the classroom, PositivePsychology.com. Available at: https://positivepsychology.com/positive-reinforcement-classroom/ (Accessed: 01 March 2024).</a:t>
            </a:r>
          </a:p>
          <a:p>
            <a:endParaRPr lang="en-GB" sz="1400" dirty="0"/>
          </a:p>
          <a:p>
            <a:r>
              <a:rPr lang="en-GB" sz="1400" dirty="0"/>
              <a:t>Denne, et al. (2023) Wiley Online Library | Scientific Research Articles, journals, ..., Creating effective teaching and learning environments: Building a positive behavioural support (PBS) model for UK special schools. Available at: https://onlinelibrary.wiley.com/doi/abs/10.1111/1467-9604.12191 (Accessed: 27 February 2024).</a:t>
            </a:r>
          </a:p>
          <a:p>
            <a:endParaRPr lang="en-GB" sz="1400" dirty="0"/>
          </a:p>
          <a:p>
            <a:r>
              <a:rPr lang="en-GB" sz="1400" dirty="0" err="1"/>
              <a:t>Dreamstime</a:t>
            </a:r>
            <a:r>
              <a:rPr lang="en-GB" sz="1400" dirty="0"/>
              <a:t> (2024) Empathy Listening Illustrations &amp; Vectors. Available at: https://www.dreamstime.com/illustration/empathy-listening.html (Accessed: 02 March 2024).</a:t>
            </a:r>
          </a:p>
          <a:p>
            <a:endParaRPr lang="en-GB" sz="1400" dirty="0"/>
          </a:p>
          <a:p>
            <a:r>
              <a:rPr lang="en-GB" sz="1400" dirty="0"/>
              <a:t>Engage Education (2020) Top tips for maintaining discipline in the classroom. Available at: https://engage-education.com/za/blog/top-tips-for-maintaining-discipline-in-the-classroom/ (Accessed: 27 February 2024).</a:t>
            </a:r>
          </a:p>
        </p:txBody>
      </p:sp>
    </p:spTree>
    <p:extLst>
      <p:ext uri="{BB962C8B-B14F-4D97-AF65-F5344CB8AC3E}">
        <p14:creationId xmlns:p14="http://schemas.microsoft.com/office/powerpoint/2010/main" val="536719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DDA1A89-888C-45F3-8962-B150CB19A2F2}"/>
              </a:ext>
            </a:extLst>
          </p:cNvPr>
          <p:cNvSpPr/>
          <p:nvPr/>
        </p:nvSpPr>
        <p:spPr>
          <a:xfrm>
            <a:off x="539263" y="867508"/>
            <a:ext cx="8604738" cy="4401205"/>
          </a:xfrm>
          <a:prstGeom prst="rect">
            <a:avLst/>
          </a:prstGeom>
        </p:spPr>
        <p:txBody>
          <a:bodyPr wrap="square">
            <a:spAutoFit/>
          </a:bodyPr>
          <a:lstStyle/>
          <a:p>
            <a:r>
              <a:rPr lang="en-GB" sz="1400" dirty="0"/>
              <a:t>Estyn (2016) Pupil participation: a best practice guide. Available at: https://www.estyn.gov.wales/ (Accessed: 27 February 2024).</a:t>
            </a:r>
          </a:p>
          <a:p>
            <a:endParaRPr lang="en-GB" sz="1400" dirty="0"/>
          </a:p>
          <a:p>
            <a:r>
              <a:rPr lang="en-GB" sz="1400" dirty="0"/>
              <a:t>FCA (2023) How to communicate with a nonverbal autistic child. Available at: https://www.thefca.co.uk/fostering-autistic-children/communicating-with-a-nonverbal-child/ (Accessed: 01 March 2024).</a:t>
            </a:r>
          </a:p>
          <a:p>
            <a:endParaRPr lang="en-GB" sz="1400" dirty="0"/>
          </a:p>
          <a:p>
            <a:r>
              <a:rPr lang="en-GB" sz="1400" dirty="0"/>
              <a:t>Herbert-Smith, K. (2023) iris connect, The importance of self-reflection. Available at: https://blog.irisconnect.com/uk/community/blog/importance-of-self-reflection/ (Accessed: 03 March 2024).</a:t>
            </a:r>
          </a:p>
          <a:p>
            <a:endParaRPr lang="en-GB" sz="1400" dirty="0"/>
          </a:p>
          <a:p>
            <a:r>
              <a:rPr lang="en-GB" sz="1400" dirty="0" err="1"/>
              <a:t>Hourihan</a:t>
            </a:r>
            <a:r>
              <a:rPr lang="en-GB" sz="1400" dirty="0"/>
              <a:t>, J. (2023) </a:t>
            </a:r>
            <a:r>
              <a:rPr lang="en-GB" sz="1400" dirty="0" err="1"/>
              <a:t>Timian</a:t>
            </a:r>
            <a:r>
              <a:rPr lang="en-GB" sz="1400" dirty="0"/>
              <a:t> Learning &amp; Development. De-escalation techniques for managing challenging behaviour - </a:t>
            </a:r>
            <a:r>
              <a:rPr lang="en-GB" sz="1400" dirty="0" err="1"/>
              <a:t>timian</a:t>
            </a:r>
            <a:r>
              <a:rPr lang="en-GB" sz="1400" dirty="0"/>
              <a:t>. Available at: https://timian.co.uk/using-de-escalation-techniques-for-managing-challenging-behaviour/ (Accessed: 01 March 2024). </a:t>
            </a:r>
          </a:p>
          <a:p>
            <a:endParaRPr lang="en-GB" sz="1400" dirty="0"/>
          </a:p>
          <a:p>
            <a:r>
              <a:rPr lang="en-GB" sz="1400" dirty="0"/>
              <a:t>Inspired Together Teachers (2020) How to give Clear Directions. Available at: https://inspiredtogetherteachers.com/how-to-give-clear-directions/ (Accessed: 02 March 2024).</a:t>
            </a:r>
          </a:p>
          <a:p>
            <a:endParaRPr lang="en-GB" sz="1400" dirty="0"/>
          </a:p>
          <a:p>
            <a:r>
              <a:rPr lang="en-GB" sz="1400" dirty="0"/>
              <a:t>Johnson, K. (2020) Moravian Academy, Calming Strategies for Younger Students. Available at: https://info.moravianacademy.org/calmingroom (Accessed: 03 March 2024).</a:t>
            </a:r>
          </a:p>
        </p:txBody>
      </p:sp>
    </p:spTree>
    <p:extLst>
      <p:ext uri="{BB962C8B-B14F-4D97-AF65-F5344CB8AC3E}">
        <p14:creationId xmlns:p14="http://schemas.microsoft.com/office/powerpoint/2010/main" val="35091970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921C05-BE3D-4A1B-961C-95769D07EE2C}"/>
              </a:ext>
            </a:extLst>
          </p:cNvPr>
          <p:cNvSpPr/>
          <p:nvPr/>
        </p:nvSpPr>
        <p:spPr>
          <a:xfrm>
            <a:off x="105509" y="797169"/>
            <a:ext cx="9038492" cy="4401205"/>
          </a:xfrm>
          <a:prstGeom prst="rect">
            <a:avLst/>
          </a:prstGeom>
        </p:spPr>
        <p:txBody>
          <a:bodyPr wrap="square">
            <a:spAutoFit/>
          </a:bodyPr>
          <a:lstStyle/>
          <a:p>
            <a:r>
              <a:rPr lang="en-GB" sz="1400" dirty="0"/>
              <a:t>Jones, M.H. and Gallen, A. (2016) Taylor and Francis Online, Peer observation, feedback and reflection for development of practice in synchronous online teaching. Available at: https://www.tandfonline.com/ (Accessed: 01 March 2024).</a:t>
            </a:r>
          </a:p>
          <a:p>
            <a:endParaRPr lang="en-GB" sz="1400" dirty="0"/>
          </a:p>
          <a:p>
            <a:r>
              <a:rPr lang="en-GB" sz="1400" dirty="0"/>
              <a:t>Kennedy, B.L. and Junker, R. (2023) Sage Journals. The Evolution of “Loaded Moments” Toward Escalation or De-Escalation in Student–Teacher Interactions, Available at: https://journals.sagepub.com/ (Accessed: 27 February 2024).</a:t>
            </a:r>
          </a:p>
          <a:p>
            <a:endParaRPr lang="en-GB" sz="1400" dirty="0"/>
          </a:p>
          <a:p>
            <a:r>
              <a:rPr lang="en-GB" sz="1400" dirty="0"/>
              <a:t>Krupa, A. (2021) Using emojis with kids to express feelings, PBS. Available at: https://www.pbs.org/parents/thrive/how-to-use-emojis-to-express-feelings (Accessed: 01 March 2024).</a:t>
            </a:r>
          </a:p>
          <a:p>
            <a:endParaRPr lang="en-GB" sz="1400" dirty="0"/>
          </a:p>
          <a:p>
            <a:r>
              <a:rPr lang="en-GB" sz="1400" dirty="0" err="1"/>
              <a:t>Lacono</a:t>
            </a:r>
            <a:r>
              <a:rPr lang="en-GB" sz="1400" dirty="0"/>
              <a:t>, T., </a:t>
            </a:r>
            <a:r>
              <a:rPr lang="en-GB" sz="1400" dirty="0" err="1"/>
              <a:t>Trembath</a:t>
            </a:r>
            <a:r>
              <a:rPr lang="en-GB" sz="1400" dirty="0"/>
              <a:t>, D. and Erickson, S. (2016) The role of augmentative and alternative communication for children with autism: current status and future trends, National Library of Medicine. Available at: https://www.ncbi.nlm.nih.gov/pmc/articles/PMC5036660/ (Accessed: 01 March 2024).</a:t>
            </a:r>
          </a:p>
          <a:p>
            <a:endParaRPr lang="en-GB" sz="1400" dirty="0"/>
          </a:p>
          <a:p>
            <a:r>
              <a:rPr lang="en-GB" sz="1400" dirty="0"/>
              <a:t>Mattingly, J. (2020) Developing problem-solving skills for kids: Strategies &amp; tips, </a:t>
            </a:r>
            <a:r>
              <a:rPr lang="en-GB" sz="1400" dirty="0" err="1"/>
              <a:t>Kodable</a:t>
            </a:r>
            <a:r>
              <a:rPr lang="en-GB" sz="1400" dirty="0"/>
              <a:t> Education. Available at: https://www.kodable.com/learn/problem-solving-skills-for-kids (Accessed: 03 March 2024). </a:t>
            </a:r>
          </a:p>
          <a:p>
            <a:endParaRPr lang="en-GB" sz="1400" dirty="0"/>
          </a:p>
          <a:p>
            <a:r>
              <a:rPr lang="en-GB" sz="1400" dirty="0"/>
              <a:t>McKenzie, L. (2015) Taylor and Francis Online, Trainee teachers’ experience of reflection. Available at: https://www.tandfonline.com/doi/abs/10.1080/0309877X.2014.971109 (Accessed: 02 March 2024). </a:t>
            </a:r>
          </a:p>
        </p:txBody>
      </p:sp>
      <p:sp>
        <p:nvSpPr>
          <p:cNvPr id="5" name="Rectangle 4">
            <a:extLst>
              <a:ext uri="{FF2B5EF4-FFF2-40B4-BE49-F238E27FC236}">
                <a16:creationId xmlns:a16="http://schemas.microsoft.com/office/drawing/2014/main" id="{99DEF854-C664-491E-8F80-2F87E01C25E5}"/>
              </a:ext>
            </a:extLst>
          </p:cNvPr>
          <p:cNvSpPr/>
          <p:nvPr/>
        </p:nvSpPr>
        <p:spPr>
          <a:xfrm>
            <a:off x="105508" y="5229493"/>
            <a:ext cx="9038492" cy="523220"/>
          </a:xfrm>
          <a:prstGeom prst="rect">
            <a:avLst/>
          </a:prstGeom>
        </p:spPr>
        <p:txBody>
          <a:bodyPr wrap="square">
            <a:spAutoFit/>
          </a:bodyPr>
          <a:lstStyle/>
          <a:p>
            <a:r>
              <a:rPr lang="en-GB" sz="1400" dirty="0" err="1"/>
              <a:t>Mcleod</a:t>
            </a:r>
            <a:r>
              <a:rPr lang="en-GB" sz="1400" dirty="0"/>
              <a:t>, S. (2024) Vygotsky’s sociocultural theory of cognitive development, Simply Psychology. Available at: https://www.simplypsychology.org/vygotsky.html (Accessed: 01 March 2024).</a:t>
            </a:r>
            <a:endParaRPr lang="en-US" sz="1400" dirty="0"/>
          </a:p>
        </p:txBody>
      </p:sp>
    </p:spTree>
    <p:extLst>
      <p:ext uri="{BB962C8B-B14F-4D97-AF65-F5344CB8AC3E}">
        <p14:creationId xmlns:p14="http://schemas.microsoft.com/office/powerpoint/2010/main" val="1166966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31CDFE7-2F3C-420F-AB5C-B940EE1A9F2C}"/>
              </a:ext>
            </a:extLst>
          </p:cNvPr>
          <p:cNvSpPr/>
          <p:nvPr/>
        </p:nvSpPr>
        <p:spPr>
          <a:xfrm>
            <a:off x="504092" y="445477"/>
            <a:ext cx="8639908" cy="5478423"/>
          </a:xfrm>
          <a:prstGeom prst="rect">
            <a:avLst/>
          </a:prstGeom>
        </p:spPr>
        <p:txBody>
          <a:bodyPr wrap="square">
            <a:spAutoFit/>
          </a:bodyPr>
          <a:lstStyle/>
          <a:p>
            <a:r>
              <a:rPr lang="en-GB" sz="1400" dirty="0"/>
              <a:t>Miracle (2024) ‘10 Calming Strategies for the Classroom’. https://www.miracle-recreation.com/blog/calming-strategies-for-the-classroom/?lang=can </a:t>
            </a:r>
          </a:p>
          <a:p>
            <a:endParaRPr lang="en-GB" sz="1400" dirty="0"/>
          </a:p>
          <a:p>
            <a:r>
              <a:rPr lang="en-GB" sz="1400" dirty="0"/>
              <a:t>NCSE (2024) A Total Communication Approach for Children and Young People with Additional Needs. Available at: https://ncse.ie/wp-content/uploads/2020/05/Resource-5-A-Total-Communication-Approach.pdf (Accessed: 01 March 2024).</a:t>
            </a:r>
          </a:p>
          <a:p>
            <a:endParaRPr lang="en-GB" sz="1400" dirty="0"/>
          </a:p>
          <a:p>
            <a:r>
              <a:rPr lang="en-GB" sz="1400" dirty="0" err="1"/>
              <a:t>Passi</a:t>
            </a:r>
            <a:r>
              <a:rPr lang="en-GB" sz="1400" dirty="0"/>
              <a:t>, V. (2016) The importance of mentoring during educational supervision - perspectives on medical education, SpringerLink. Available at: https://link.springer.com/article/10.1007/s40037-016-0291-3 (Accessed: 01 March 2024).</a:t>
            </a:r>
          </a:p>
          <a:p>
            <a:endParaRPr lang="en-GB" sz="1400" dirty="0"/>
          </a:p>
          <a:p>
            <a:r>
              <a:rPr lang="en-GB" sz="1400" dirty="0"/>
              <a:t>Peak Frameworks Team (2024) Maslow’s hierarchy of needs: A tool for effective business management. Available at: https://www.peakframeworks.com/post/maslows-hierarchy (Accessed: 03 March 2024).</a:t>
            </a:r>
          </a:p>
          <a:p>
            <a:endParaRPr lang="en-GB" sz="1400" dirty="0"/>
          </a:p>
          <a:p>
            <a:r>
              <a:rPr lang="en-GB" sz="1400" dirty="0" err="1"/>
              <a:t>Perse</a:t>
            </a:r>
            <a:r>
              <a:rPr lang="en-GB" sz="1400" dirty="0"/>
              <a:t>, S. (2017) Teaching methods: Traditional vs modern, Stephen </a:t>
            </a:r>
            <a:r>
              <a:rPr lang="en-GB" sz="1400" dirty="0" err="1"/>
              <a:t>Perse</a:t>
            </a:r>
            <a:r>
              <a:rPr lang="en-GB" sz="1400" dirty="0"/>
              <a:t> Foundation. Available at: https://sixthform.stephenperse.com/blog/?pid=458&amp;nid=45&amp;storyid=4728 (Accessed: 27 February 2024).</a:t>
            </a:r>
          </a:p>
          <a:p>
            <a:endParaRPr lang="en-GB" sz="1400" dirty="0"/>
          </a:p>
          <a:p>
            <a:r>
              <a:rPr lang="en-GB" sz="1400" dirty="0"/>
              <a:t>Pinterest (2018) Daily classroom visual timetable: Class schedule cards: Teaching resources: Visual timetable, science writing, teaching resources. Available at: https://www.pinterest.co.uk/pin/daily-classroom-visual-timetable--633459503812360800/ (Accessed: 03 March 2024).</a:t>
            </a:r>
          </a:p>
          <a:p>
            <a:endParaRPr lang="en-GB" sz="1400" dirty="0"/>
          </a:p>
          <a:p>
            <a:r>
              <a:rPr lang="en-GB" sz="1400" dirty="0"/>
              <a:t>Rowe, M.L., Silverman, R.D. and Mullan, B.E.M.E. (2012) Contemporary Educational Psychology. The role of pictures and gestures as nonverbal aids in pre-schooler’s word learning in a novel language. Available at: https://www.sciencedirect.com/science/article/abs/pii/S0361476X12000562 (Accessed: 01 March 2024).</a:t>
            </a:r>
          </a:p>
        </p:txBody>
      </p:sp>
    </p:spTree>
    <p:extLst>
      <p:ext uri="{BB962C8B-B14F-4D97-AF65-F5344CB8AC3E}">
        <p14:creationId xmlns:p14="http://schemas.microsoft.com/office/powerpoint/2010/main" val="12420196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0095440-1BF6-4EE5-A8A5-48F1E31B0A55}"/>
              </a:ext>
            </a:extLst>
          </p:cNvPr>
          <p:cNvSpPr/>
          <p:nvPr/>
        </p:nvSpPr>
        <p:spPr>
          <a:xfrm>
            <a:off x="445477" y="293077"/>
            <a:ext cx="8698523" cy="4616648"/>
          </a:xfrm>
          <a:prstGeom prst="rect">
            <a:avLst/>
          </a:prstGeom>
        </p:spPr>
        <p:txBody>
          <a:bodyPr wrap="square">
            <a:spAutoFit/>
          </a:bodyPr>
          <a:lstStyle/>
          <a:p>
            <a:r>
              <a:rPr lang="en-GB" sz="1400" dirty="0" err="1"/>
              <a:t>SkillsYouNeed</a:t>
            </a:r>
            <a:r>
              <a:rPr lang="en-GB" sz="1400" dirty="0"/>
              <a:t> (2024) Body language, posture and proximity. Available at: https://www.skillsyouneed.com/ips/body-language.html (Accessed: 01 March 2024).</a:t>
            </a:r>
          </a:p>
          <a:p>
            <a:endParaRPr lang="en-GB" sz="1400" dirty="0"/>
          </a:p>
          <a:p>
            <a:r>
              <a:rPr lang="en-GB" sz="1400" dirty="0" err="1"/>
              <a:t>Slaatto</a:t>
            </a:r>
            <a:r>
              <a:rPr lang="en-GB" sz="1400" dirty="0"/>
              <a:t>, A. et al. (2021) A systematic mapping review, Children and Youth Services Review. Conflict prevention, de-escalation and restraint in children/youth inpatient and residential facilities: Available at: https://www.sciencedirect.com/science/article/pii/S0190740921001481 (Accessed: 01 March 2024).</a:t>
            </a:r>
          </a:p>
          <a:p>
            <a:endParaRPr lang="en-GB" sz="1400" dirty="0"/>
          </a:p>
          <a:p>
            <a:r>
              <a:rPr lang="en-GB" sz="1400" dirty="0"/>
              <a:t>Smith, E. (2015) The </a:t>
            </a:r>
            <a:r>
              <a:rPr lang="en-GB" sz="1400" dirty="0" err="1"/>
              <a:t>optimus</a:t>
            </a:r>
            <a:r>
              <a:rPr lang="en-GB" sz="1400" dirty="0"/>
              <a:t> blog, Using de-escalation techniques effectively | Optimus Education Blog. Available at: https://blog.optimus-education.com/using-de-escalation-techniques-effectively (Accessed: 03 March 2024).</a:t>
            </a:r>
          </a:p>
          <a:p>
            <a:endParaRPr lang="en-GB" sz="1400" dirty="0"/>
          </a:p>
          <a:p>
            <a:r>
              <a:rPr lang="en-GB" sz="1400" dirty="0"/>
              <a:t>Smith, K.H. (2023) iris connect, ‘The importance of self-reflection’, 12 October. Available at: https://blog.irisconnect.com/uk/community/blog/importance-of-self-reflection/#:~:text=Encourages%20a%20level%20of%20self,students%20reactions%20to%20your%20teaching (Accessed: 02 March 2024).</a:t>
            </a:r>
          </a:p>
          <a:p>
            <a:endParaRPr lang="en-GB" sz="1400" dirty="0"/>
          </a:p>
          <a:p>
            <a:r>
              <a:rPr lang="en-GB" sz="1400" dirty="0" err="1"/>
              <a:t>TeachingEnglish</a:t>
            </a:r>
            <a:r>
              <a:rPr lang="en-GB" sz="1400" dirty="0"/>
              <a:t> (2024) Class journals. Available at: https://www.teachingenglish.org.uk/professional-development/teachers/understanding-learners/articles/class-journals (Accessed: 01 March 2024).</a:t>
            </a:r>
          </a:p>
          <a:p>
            <a:endParaRPr lang="en-GB" sz="1400" dirty="0"/>
          </a:p>
          <a:p>
            <a:r>
              <a:rPr lang="en-GB" sz="1400" dirty="0" err="1"/>
              <a:t>Tes</a:t>
            </a:r>
            <a:r>
              <a:rPr lang="en-GB" sz="1400" dirty="0"/>
              <a:t> (2024) Emoji Feelings Chart. Available at: https://www.tes.com/teaching-resource/emoji-feelings-chart-12561597 (Accessed: 02 March 2024). </a:t>
            </a:r>
          </a:p>
        </p:txBody>
      </p:sp>
      <p:sp>
        <p:nvSpPr>
          <p:cNvPr id="5" name="Rectangle 4">
            <a:extLst>
              <a:ext uri="{FF2B5EF4-FFF2-40B4-BE49-F238E27FC236}">
                <a16:creationId xmlns:a16="http://schemas.microsoft.com/office/drawing/2014/main" id="{0E84BEA3-BB96-4B4B-879E-2864B0282DC7}"/>
              </a:ext>
            </a:extLst>
          </p:cNvPr>
          <p:cNvSpPr/>
          <p:nvPr/>
        </p:nvSpPr>
        <p:spPr>
          <a:xfrm>
            <a:off x="445477" y="5090993"/>
            <a:ext cx="8698523" cy="738664"/>
          </a:xfrm>
          <a:prstGeom prst="rect">
            <a:avLst/>
          </a:prstGeom>
        </p:spPr>
        <p:txBody>
          <a:bodyPr wrap="square">
            <a:spAutoFit/>
          </a:bodyPr>
          <a:lstStyle/>
          <a:p>
            <a:r>
              <a:rPr lang="en-GB" sz="1400" dirty="0"/>
              <a:t>The University of Edinburgh (2024) Gibbs’ reflective cycle. Available athttps://www.ed.ac.uk/reflection/reflectors-toolkit/reflecting-on-experience/gibbs-reflective-cycle (Accessed: 01 March 2024). </a:t>
            </a:r>
            <a:endParaRPr lang="en-US" sz="1400" dirty="0"/>
          </a:p>
        </p:txBody>
      </p:sp>
    </p:spTree>
    <p:extLst>
      <p:ext uri="{BB962C8B-B14F-4D97-AF65-F5344CB8AC3E}">
        <p14:creationId xmlns:p14="http://schemas.microsoft.com/office/powerpoint/2010/main" val="33976815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37831B5-75B1-4A19-861C-8C7FE0C0D6D8}"/>
              </a:ext>
            </a:extLst>
          </p:cNvPr>
          <p:cNvSpPr/>
          <p:nvPr/>
        </p:nvSpPr>
        <p:spPr>
          <a:xfrm>
            <a:off x="562708" y="445477"/>
            <a:ext cx="8581292" cy="4401205"/>
          </a:xfrm>
          <a:prstGeom prst="rect">
            <a:avLst/>
          </a:prstGeom>
        </p:spPr>
        <p:txBody>
          <a:bodyPr wrap="square">
            <a:spAutoFit/>
          </a:bodyPr>
          <a:lstStyle/>
          <a:p>
            <a:r>
              <a:rPr lang="en-GB" sz="1400" dirty="0"/>
              <a:t>Thomas, M. (2021) Why inclusive classrooms matter, RALIANCE. Available at: https://www.raliance.org/why-inclusive-classrooms-matter/?gad_source=1&amp;gclid=CjwKCAiArfauBhApEiwAeoB7qOfqEhQCh28bJZuV4qKNBoDIyUZ2zbwgKmum9OzzBtfCxUe2WJeNIxoCeZYQAvD_BwE (Accessed: 27 February 2024).</a:t>
            </a:r>
          </a:p>
          <a:p>
            <a:r>
              <a:rPr lang="en-GB" sz="1400" dirty="0"/>
              <a:t> </a:t>
            </a:r>
          </a:p>
          <a:p>
            <a:r>
              <a:rPr lang="en-GB" sz="1400" dirty="0"/>
              <a:t>Trudeau, K. (2022) We Are Teachers, 15 great ideas for your classroom calm down kit. Available at: https://www.weareteachers.com/calm-down-kit-products/ (Accessed: 02 March 2024).</a:t>
            </a:r>
          </a:p>
          <a:p>
            <a:endParaRPr lang="en-GB" sz="1400" dirty="0"/>
          </a:p>
          <a:p>
            <a:r>
              <a:rPr lang="en-GB" sz="1400" dirty="0"/>
              <a:t>Twinkl (2024), Nonverbal Communication Cards. Available at: https://www.twinkl.co.uk/resource/us-l-603-nonverbal-communication-cards (Accessed: 02 March 2024).</a:t>
            </a:r>
          </a:p>
          <a:p>
            <a:endParaRPr lang="en-GB" sz="1400" dirty="0"/>
          </a:p>
          <a:p>
            <a:r>
              <a:rPr lang="en-GB" sz="1400" dirty="0"/>
              <a:t>Twinkl, (2024) What is an Additional Learning Support? Available at: https://www.twinkl.co.uk/teaching-wiki/additional-learning-support (Accessed: 03 March 2024).</a:t>
            </a:r>
          </a:p>
          <a:p>
            <a:endParaRPr lang="en-GB" sz="1400" dirty="0"/>
          </a:p>
          <a:p>
            <a:r>
              <a:rPr lang="en-GB" sz="1400" dirty="0" err="1"/>
              <a:t>Varret</a:t>
            </a:r>
            <a:r>
              <a:rPr lang="en-GB" sz="1400" dirty="0"/>
              <a:t>, C. et al. (2019) Taylor and Francis Online. The impact of a schoolwide de-escalation intervention plan on the use of seclusion and restraint in a special education school. Available at: https://www.tandfonline.com/ (Accessed: 01 March 2024).</a:t>
            </a:r>
          </a:p>
          <a:p>
            <a:endParaRPr lang="en-GB" sz="1400" dirty="0"/>
          </a:p>
          <a:p>
            <a:r>
              <a:rPr lang="en-GB" sz="1400" dirty="0"/>
              <a:t>Vida (2021) VEO, 5 benefits of self-reflection for teachers. Available at: https://veo.co.uk/benefits-of-self-reflection-for-teachers/ (Accessed: 02 March 2024).</a:t>
            </a:r>
          </a:p>
        </p:txBody>
      </p:sp>
      <p:sp>
        <p:nvSpPr>
          <p:cNvPr id="5" name="Rectangle 4">
            <a:extLst>
              <a:ext uri="{FF2B5EF4-FFF2-40B4-BE49-F238E27FC236}">
                <a16:creationId xmlns:a16="http://schemas.microsoft.com/office/drawing/2014/main" id="{2DD2CF35-5742-47FA-B207-0878F380ADDE}"/>
              </a:ext>
            </a:extLst>
          </p:cNvPr>
          <p:cNvSpPr/>
          <p:nvPr/>
        </p:nvSpPr>
        <p:spPr>
          <a:xfrm>
            <a:off x="562708" y="4958862"/>
            <a:ext cx="8581292" cy="1600438"/>
          </a:xfrm>
          <a:prstGeom prst="rect">
            <a:avLst/>
          </a:prstGeom>
        </p:spPr>
        <p:txBody>
          <a:bodyPr wrap="square">
            <a:spAutoFit/>
          </a:bodyPr>
          <a:lstStyle/>
          <a:p>
            <a:r>
              <a:rPr lang="en-GB" sz="1400" dirty="0"/>
              <a:t>Virtual College (2022) ‘What Makes a Good Learning Environment?’, 17 May. https://www.virtual-college.co.uk/resources/what-makes-a-good-learning-environment </a:t>
            </a:r>
          </a:p>
          <a:p>
            <a:endParaRPr lang="en-GB" sz="1400" dirty="0"/>
          </a:p>
          <a:p>
            <a:r>
              <a:rPr lang="en-GB" sz="1400" dirty="0"/>
              <a:t>Welsh Government (2012) Practical approaches to behaviour management in the classroom. Available at: https://www.gov.wales/sites/default/files/publications/2018-12/practical-approaches-to-behaviour-management-in-the-classroom-a-handbook-for-classroom-teachers-in-primary-schools.pdf (Accessed: 27 February 2024).</a:t>
            </a:r>
          </a:p>
        </p:txBody>
      </p:sp>
    </p:spTree>
    <p:extLst>
      <p:ext uri="{BB962C8B-B14F-4D97-AF65-F5344CB8AC3E}">
        <p14:creationId xmlns:p14="http://schemas.microsoft.com/office/powerpoint/2010/main" val="1414652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2D3B4A3-C0B1-4BD2-8FD8-701E1164B217}"/>
              </a:ext>
            </a:extLst>
          </p:cNvPr>
          <p:cNvSpPr/>
          <p:nvPr/>
        </p:nvSpPr>
        <p:spPr>
          <a:xfrm>
            <a:off x="527538" y="468923"/>
            <a:ext cx="8616462" cy="1815882"/>
          </a:xfrm>
          <a:prstGeom prst="rect">
            <a:avLst/>
          </a:prstGeom>
        </p:spPr>
        <p:txBody>
          <a:bodyPr wrap="square">
            <a:spAutoFit/>
          </a:bodyPr>
          <a:lstStyle/>
          <a:p>
            <a:r>
              <a:rPr lang="en-GB" sz="1400" dirty="0"/>
              <a:t>Wilson, C.R. (2023) PositivePsychology.com, Nonverbal communication skills: 19 theories &amp; findings, Available at: https://positivepsychology.com/nonverbal-communication/ (Accessed: 02 March 2024).</a:t>
            </a:r>
          </a:p>
          <a:p>
            <a:endParaRPr lang="en-GB" sz="1400" dirty="0"/>
          </a:p>
          <a:p>
            <a:r>
              <a:rPr lang="en-GB" sz="1400" dirty="0" err="1"/>
              <a:t>Yousey</a:t>
            </a:r>
            <a:r>
              <a:rPr lang="en-GB" sz="1400" dirty="0"/>
              <a:t>, P. (2023) eLearning Industry, Looking back: Reflective journaling for training and development success. Available at: https://elearningindustry.com/looking-back-reflective-journaling-for-training-and-development-success#:~:text=Reflective%20journals%20also%20promote%20self,and%20effectiveness%20of%20future%20trainings. (Accessed: 01 March 2024). </a:t>
            </a:r>
          </a:p>
        </p:txBody>
      </p:sp>
    </p:spTree>
    <p:extLst>
      <p:ext uri="{BB962C8B-B14F-4D97-AF65-F5344CB8AC3E}">
        <p14:creationId xmlns:p14="http://schemas.microsoft.com/office/powerpoint/2010/main" val="20443985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BFEE4F0-0EBD-4FDC-B097-86E28E40E0C2}"/>
              </a:ext>
            </a:extLst>
          </p:cNvPr>
          <p:cNvSpPr/>
          <p:nvPr/>
        </p:nvSpPr>
        <p:spPr>
          <a:xfrm>
            <a:off x="210065" y="1841157"/>
            <a:ext cx="8933935" cy="2062103"/>
          </a:xfrm>
          <a:prstGeom prst="rect">
            <a:avLst/>
          </a:prstGeom>
        </p:spPr>
        <p:txBody>
          <a:bodyPr wrap="square">
            <a:spAutoFit/>
          </a:bodyPr>
          <a:lstStyle/>
          <a:p>
            <a:r>
              <a:rPr lang="en-US" sz="1600" dirty="0">
                <a:hlinkClick r:id="rId2"/>
              </a:rPr>
              <a:t>https://uowtsd.sharepoint.com/:v:/r/teams/ECES5016BehaviourandlearningApproachestoclassroommana987_GRP-OwenParkePresentation/Shared%20Documents/Recordings/New%20channel%20meeting-20240304_131136-Meeting%20Recording.mp4?csf=1&amp;web=1&amp;e=7wk3lK&amp;nav=eyJwbGF5YmFja09wdGlvbnMiOnt9LCJyZWZlcnJhbEluZm8iOnsicmVmZXJyYWxBcHAiOiJTdHJlYW1XZWJBcHAiLCJyZWZlcnJhbE1vZGUiOiJtaXMiLCJyZWZlcnJhbFZpZXciOiJwb3N0cm9sbC1jb3B5bGluay0yIiwicmVmZXJyYWxQbGF5YmFja1Nlc3Npb25JZCI6ImQzMzcyMjYxLTAzZDktNDkwNy1hNzhhLTU0NzU1Zjc4YzRmZSJ9fQ%3D%3D </a:t>
            </a:r>
            <a:endParaRPr lang="en-US" sz="1600" dirty="0"/>
          </a:p>
        </p:txBody>
      </p:sp>
      <p:sp>
        <p:nvSpPr>
          <p:cNvPr id="7" name="TextBox 6">
            <a:extLst>
              <a:ext uri="{FF2B5EF4-FFF2-40B4-BE49-F238E27FC236}">
                <a16:creationId xmlns:a16="http://schemas.microsoft.com/office/drawing/2014/main" id="{04BFD4DF-169E-4C1F-AB66-7CD38A2A128B}"/>
              </a:ext>
            </a:extLst>
          </p:cNvPr>
          <p:cNvSpPr txBox="1"/>
          <p:nvPr/>
        </p:nvSpPr>
        <p:spPr>
          <a:xfrm>
            <a:off x="210065" y="518984"/>
            <a:ext cx="4534930" cy="369332"/>
          </a:xfrm>
          <a:prstGeom prst="rect">
            <a:avLst/>
          </a:prstGeom>
          <a:noFill/>
        </p:spPr>
        <p:txBody>
          <a:bodyPr wrap="square" rtlCol="0">
            <a:spAutoFit/>
          </a:bodyPr>
          <a:lstStyle/>
          <a:p>
            <a:r>
              <a:rPr lang="en-GB" u="sng" dirty="0"/>
              <a:t>My video presentation </a:t>
            </a:r>
            <a:endParaRPr lang="en-US" u="sng" dirty="0"/>
          </a:p>
        </p:txBody>
      </p:sp>
    </p:spTree>
    <p:extLst>
      <p:ext uri="{BB962C8B-B14F-4D97-AF65-F5344CB8AC3E}">
        <p14:creationId xmlns:p14="http://schemas.microsoft.com/office/powerpoint/2010/main" val="8997359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TM02900688[[fn=Facet]]</Template>
  <TotalTime>29143</TotalTime>
  <Words>5797</Words>
  <Application>Microsoft Office PowerPoint</Application>
  <PresentationFormat>Widescreen</PresentationFormat>
  <Paragraphs>318</Paragraphs>
  <Slides>26</Slides>
  <Notes>13</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User1</dc:creator>
  <cp:lastModifiedBy>User1</cp:lastModifiedBy>
  <cp:revision>172</cp:revision>
  <cp:lastPrinted>2024-02-28T16:12:39Z</cp:lastPrinted>
  <dcterms:created xsi:type="dcterms:W3CDTF">2024-02-12T12:07:27Z</dcterms:created>
  <dcterms:modified xsi:type="dcterms:W3CDTF">2024-03-04T16:11:38Z</dcterms:modified>
</cp:coreProperties>
</file>