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3"/>
  </p:notesMasterIdLst>
  <p:sldIdLst>
    <p:sldId id="256" r:id="rId2"/>
    <p:sldId id="257" r:id="rId3"/>
    <p:sldId id="258" r:id="rId4"/>
    <p:sldId id="259" r:id="rId5"/>
    <p:sldId id="260" r:id="rId6"/>
    <p:sldId id="278" r:id="rId7"/>
    <p:sldId id="279" r:id="rId8"/>
    <p:sldId id="275" r:id="rId9"/>
    <p:sldId id="276" r:id="rId10"/>
    <p:sldId id="261" r:id="rId11"/>
    <p:sldId id="263" r:id="rId12"/>
    <p:sldId id="264" r:id="rId13"/>
    <p:sldId id="277" r:id="rId14"/>
    <p:sldId id="267" r:id="rId15"/>
    <p:sldId id="269" r:id="rId16"/>
    <p:sldId id="270" r:id="rId17"/>
    <p:sldId id="271" r:id="rId18"/>
    <p:sldId id="272" r:id="rId19"/>
    <p:sldId id="280" r:id="rId20"/>
    <p:sldId id="281" r:id="rId21"/>
    <p:sldId id="273"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Dhavalkumar Kamleshbhai Mistry (2239570)" initials="DM" lastIdx="1" clrIdx="0">
    <p:extLst>
      <p:ext uri="{19B8F6BF-5375-455C-9EA6-DF929625EA0E}">
        <p15:presenceInfo xmlns:p15="http://schemas.microsoft.com/office/powerpoint/2012/main" userId="S::2239570@student.uwtsd.ac.uk::5d83f409-4b0b-4dab-9102-65177f4d060a"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742" autoAdjust="0"/>
    <p:restoredTop sz="95196" autoAdjust="0"/>
  </p:normalViewPr>
  <p:slideViewPr>
    <p:cSldViewPr>
      <p:cViewPr>
        <p:scale>
          <a:sx n="82" d="100"/>
          <a:sy n="82" d="100"/>
        </p:scale>
        <p:origin x="1238" y="7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A7BB2FD-50D4-4663-9EA6-873A15AD348C}" type="doc">
      <dgm:prSet loTypeId="urn:microsoft.com/office/officeart/2005/8/layout/vList2" loCatId="list" qsTypeId="urn:microsoft.com/office/officeart/2005/8/quickstyle/simple1" qsCatId="simple" csTypeId="urn:microsoft.com/office/officeart/2005/8/colors/accent1_1" csCatId="accent1" phldr="1"/>
      <dgm:spPr>
        <a:scene3d>
          <a:camera prst="orthographicFront">
            <a:rot lat="0" lon="0" rev="0"/>
          </a:camera>
          <a:lightRig rig="contrasting" dir="t">
            <a:rot lat="0" lon="0" rev="7800000"/>
          </a:lightRig>
        </a:scene3d>
      </dgm:spPr>
      <dgm:t>
        <a:bodyPr/>
        <a:lstStyle/>
        <a:p>
          <a:endParaRPr lang="en-IN"/>
        </a:p>
      </dgm:t>
    </dgm:pt>
    <dgm:pt modelId="{8D21E0FF-A491-4054-A295-3486A06BFEC4}">
      <dgm:prSet custT="1"/>
      <dgm:spPr>
        <a:ln>
          <a:noFill/>
        </a:ln>
        <a:effectLst/>
        <a:scene3d>
          <a:camera prst="orthographicFront">
            <a:rot lat="0" lon="0" rev="0"/>
          </a:camera>
          <a:lightRig rig="contrasting" dir="t">
            <a:rot lat="0" lon="0" rev="7800000"/>
          </a:lightRig>
        </a:scene3d>
        <a:sp3d>
          <a:bevelT w="139700" h="139700"/>
        </a:sp3d>
      </dgm:spPr>
      <dgm:t>
        <a:bodyPr/>
        <a:lstStyle/>
        <a:p>
          <a:pPr algn="just" rtl="0"/>
          <a:r>
            <a:rPr lang="en-US" sz="1800">
              <a:solidFill>
                <a:schemeClr val="tx1"/>
              </a:solidFill>
              <a:latin typeface="Arial" panose="020B0604020202020204" pitchFamily="34" charset="0"/>
              <a:cs typeface="Arial" panose="020B0604020202020204" pitchFamily="34" charset="0"/>
            </a:rPr>
            <a:t>The normal fasting blood sugar level is 100mg/dl (</a:t>
          </a:r>
          <a:r>
            <a:rPr lang="en-GB" sz="1800">
              <a:solidFill>
                <a:schemeClr val="tx1"/>
              </a:solidFill>
              <a:latin typeface="Arial" panose="020B0604020202020204" pitchFamily="34" charset="0"/>
              <a:cs typeface="Arial" panose="020B0604020202020204" pitchFamily="34" charset="0"/>
            </a:rPr>
            <a:t>Ali </a:t>
          </a:r>
          <a:r>
            <a:rPr lang="en-GB" sz="1800" i="1">
              <a:solidFill>
                <a:schemeClr val="tx1"/>
              </a:solidFill>
              <a:latin typeface="Arial" panose="020B0604020202020204" pitchFamily="34" charset="0"/>
              <a:cs typeface="Arial" panose="020B0604020202020204" pitchFamily="34" charset="0"/>
            </a:rPr>
            <a:t>et al</a:t>
          </a:r>
          <a:r>
            <a:rPr lang="en-GB" sz="1800">
              <a:solidFill>
                <a:schemeClr val="tx1"/>
              </a:solidFill>
              <a:latin typeface="Arial" panose="020B0604020202020204" pitchFamily="34" charset="0"/>
              <a:cs typeface="Arial" panose="020B0604020202020204" pitchFamily="34" charset="0"/>
            </a:rPr>
            <a:t>. 2020; </a:t>
          </a:r>
          <a:r>
            <a:rPr lang="en-IN" sz="1800" b="0" i="0">
              <a:solidFill>
                <a:schemeClr val="tx1"/>
              </a:solidFill>
              <a:effectLst/>
              <a:latin typeface="Arial" panose="020B0604020202020204" pitchFamily="34" charset="0"/>
              <a:cs typeface="Arial" panose="020B0604020202020204" pitchFamily="34" charset="0"/>
            </a:rPr>
            <a:t>Yeganeh-Hajahmadi et al, 2021</a:t>
          </a:r>
          <a:r>
            <a:rPr lang="en-US" sz="1800">
              <a:solidFill>
                <a:schemeClr val="tx1"/>
              </a:solidFill>
              <a:latin typeface="Arial" panose="020B0604020202020204" pitchFamily="34" charset="0"/>
              <a:cs typeface="Arial" panose="020B0604020202020204" pitchFamily="34" charset="0"/>
            </a:rPr>
            <a:t>). </a:t>
          </a:r>
          <a:endParaRPr lang="en-IN" sz="1800" dirty="0">
            <a:solidFill>
              <a:schemeClr val="tx1"/>
            </a:solidFill>
            <a:latin typeface="Arial" panose="020B0604020202020204" pitchFamily="34" charset="0"/>
            <a:cs typeface="Arial" panose="020B0604020202020204" pitchFamily="34" charset="0"/>
          </a:endParaRPr>
        </a:p>
      </dgm:t>
    </dgm:pt>
    <dgm:pt modelId="{B70546D0-9B61-425C-86ED-EDF33E8415C6}" type="parTrans" cxnId="{CD4233E7-0550-4872-92A7-48284306F69F}">
      <dgm:prSet/>
      <dgm:spPr/>
      <dgm:t>
        <a:bodyPr/>
        <a:lstStyle/>
        <a:p>
          <a:pPr algn="just"/>
          <a:endParaRPr lang="en-IN" sz="1800">
            <a:solidFill>
              <a:schemeClr val="tx1"/>
            </a:solidFill>
            <a:latin typeface="Arial" panose="020B0604020202020204" pitchFamily="34" charset="0"/>
            <a:cs typeface="Arial" panose="020B0604020202020204" pitchFamily="34" charset="0"/>
          </a:endParaRPr>
        </a:p>
      </dgm:t>
    </dgm:pt>
    <dgm:pt modelId="{C883768A-A675-4BE5-892F-4643F994AB8A}" type="sibTrans" cxnId="{CD4233E7-0550-4872-92A7-48284306F69F}">
      <dgm:prSet/>
      <dgm:spPr/>
      <dgm:t>
        <a:bodyPr/>
        <a:lstStyle/>
        <a:p>
          <a:pPr algn="just"/>
          <a:endParaRPr lang="en-IN" sz="1800">
            <a:solidFill>
              <a:schemeClr val="tx1"/>
            </a:solidFill>
            <a:latin typeface="Arial" panose="020B0604020202020204" pitchFamily="34" charset="0"/>
            <a:cs typeface="Arial" panose="020B0604020202020204" pitchFamily="34" charset="0"/>
          </a:endParaRPr>
        </a:p>
      </dgm:t>
    </dgm:pt>
    <dgm:pt modelId="{4EF3A402-5A8C-4480-87BB-EED674123F44}">
      <dgm:prSet custT="1"/>
      <dgm:spPr>
        <a:ln>
          <a:noFill/>
        </a:ln>
        <a:effectLst/>
        <a:scene3d>
          <a:camera prst="orthographicFront">
            <a:rot lat="0" lon="0" rev="0"/>
          </a:camera>
          <a:lightRig rig="contrasting" dir="t">
            <a:rot lat="0" lon="0" rev="7800000"/>
          </a:lightRig>
        </a:scene3d>
        <a:sp3d>
          <a:bevelT w="139700" h="139700"/>
        </a:sp3d>
      </dgm:spPr>
      <dgm:t>
        <a:bodyPr/>
        <a:lstStyle/>
        <a:p>
          <a:pPr algn="just" rtl="0"/>
          <a:r>
            <a:rPr lang="en-US" sz="1800">
              <a:solidFill>
                <a:schemeClr val="tx1"/>
              </a:solidFill>
              <a:latin typeface="Arial" panose="020B0604020202020204" pitchFamily="34" charset="0"/>
              <a:cs typeface="Arial" panose="020B0604020202020204" pitchFamily="34" charset="0"/>
            </a:rPr>
            <a:t>More than 120mg/dl has been indicated that the patient  has  diabetes and is treated accordingly (</a:t>
          </a:r>
          <a:r>
            <a:rPr lang="en-IN" sz="1800" b="0" i="0">
              <a:solidFill>
                <a:schemeClr val="tx1"/>
              </a:solidFill>
              <a:effectLst/>
              <a:latin typeface="Arial" panose="020B0604020202020204" pitchFamily="34" charset="0"/>
              <a:cs typeface="Arial" panose="020B0604020202020204" pitchFamily="34" charset="0"/>
            </a:rPr>
            <a:t>Yeganeh-Hajahmadi et al, 2021)</a:t>
          </a:r>
          <a:r>
            <a:rPr lang="en-US" sz="1800">
              <a:solidFill>
                <a:schemeClr val="tx1"/>
              </a:solidFill>
              <a:latin typeface="Arial" panose="020B0604020202020204" pitchFamily="34" charset="0"/>
              <a:cs typeface="Arial" panose="020B0604020202020204" pitchFamily="34" charset="0"/>
            </a:rPr>
            <a:t>. </a:t>
          </a:r>
          <a:endParaRPr lang="en-IN" sz="1800" dirty="0">
            <a:solidFill>
              <a:schemeClr val="tx1"/>
            </a:solidFill>
            <a:latin typeface="Arial" panose="020B0604020202020204" pitchFamily="34" charset="0"/>
            <a:cs typeface="Arial" panose="020B0604020202020204" pitchFamily="34" charset="0"/>
          </a:endParaRPr>
        </a:p>
      </dgm:t>
    </dgm:pt>
    <dgm:pt modelId="{47A47120-535C-401F-B1E4-1FEAB04F0596}" type="parTrans" cxnId="{D3CBF255-E41A-412A-AD77-4D750F2BCE5F}">
      <dgm:prSet/>
      <dgm:spPr/>
      <dgm:t>
        <a:bodyPr/>
        <a:lstStyle/>
        <a:p>
          <a:pPr algn="just"/>
          <a:endParaRPr lang="en-IN" sz="1800">
            <a:solidFill>
              <a:schemeClr val="tx1"/>
            </a:solidFill>
            <a:latin typeface="Arial" panose="020B0604020202020204" pitchFamily="34" charset="0"/>
            <a:cs typeface="Arial" panose="020B0604020202020204" pitchFamily="34" charset="0"/>
          </a:endParaRPr>
        </a:p>
      </dgm:t>
    </dgm:pt>
    <dgm:pt modelId="{A7CD1A96-7338-4AB7-AE2C-787984152B9F}" type="sibTrans" cxnId="{D3CBF255-E41A-412A-AD77-4D750F2BCE5F}">
      <dgm:prSet/>
      <dgm:spPr/>
      <dgm:t>
        <a:bodyPr/>
        <a:lstStyle/>
        <a:p>
          <a:pPr algn="just"/>
          <a:endParaRPr lang="en-IN" sz="1800">
            <a:solidFill>
              <a:schemeClr val="tx1"/>
            </a:solidFill>
            <a:latin typeface="Arial" panose="020B0604020202020204" pitchFamily="34" charset="0"/>
            <a:cs typeface="Arial" panose="020B0604020202020204" pitchFamily="34" charset="0"/>
          </a:endParaRPr>
        </a:p>
      </dgm:t>
    </dgm:pt>
    <dgm:pt modelId="{2E329309-7C8A-4B38-9272-EEECBFF52522}">
      <dgm:prSet custT="1"/>
      <dgm:spPr>
        <a:ln>
          <a:noFill/>
        </a:ln>
        <a:effectLst/>
        <a:scene3d>
          <a:camera prst="orthographicFront">
            <a:rot lat="0" lon="0" rev="0"/>
          </a:camera>
          <a:lightRig rig="contrasting" dir="t">
            <a:rot lat="0" lon="0" rev="7800000"/>
          </a:lightRig>
        </a:scene3d>
        <a:sp3d>
          <a:bevelT w="139700" h="139700"/>
        </a:sp3d>
      </dgm:spPr>
      <dgm:t>
        <a:bodyPr/>
        <a:lstStyle/>
        <a:p>
          <a:pPr algn="just" rtl="0"/>
          <a:r>
            <a:rPr lang="en-US" sz="1800" dirty="0">
              <a:solidFill>
                <a:schemeClr val="tx1"/>
              </a:solidFill>
              <a:latin typeface="Arial" panose="020B0604020202020204" pitchFamily="34" charset="0"/>
              <a:cs typeface="Arial" panose="020B0604020202020204" pitchFamily="34" charset="0"/>
            </a:rPr>
            <a:t>Generic and environmental factors  drive the cause of diabetes (</a:t>
          </a:r>
          <a:r>
            <a:rPr lang="en-GB" sz="1800" dirty="0">
              <a:solidFill>
                <a:schemeClr val="tx1"/>
              </a:solidFill>
              <a:latin typeface="Arial" panose="020B0604020202020204" pitchFamily="34" charset="0"/>
              <a:cs typeface="Arial" panose="020B0604020202020204" pitchFamily="34" charset="0"/>
            </a:rPr>
            <a:t>Ye </a:t>
          </a:r>
          <a:r>
            <a:rPr lang="en-GB" sz="1800" i="1" dirty="0">
              <a:solidFill>
                <a:schemeClr val="tx1"/>
              </a:solidFill>
              <a:latin typeface="Arial" panose="020B0604020202020204" pitchFamily="34" charset="0"/>
              <a:cs typeface="Arial" panose="020B0604020202020204" pitchFamily="34" charset="0"/>
            </a:rPr>
            <a:t>et al</a:t>
          </a:r>
          <a:r>
            <a:rPr lang="en-GB" sz="1800" dirty="0">
              <a:solidFill>
                <a:schemeClr val="tx1"/>
              </a:solidFill>
              <a:latin typeface="Arial" panose="020B0604020202020204" pitchFamily="34" charset="0"/>
              <a:cs typeface="Arial" panose="020B0604020202020204" pitchFamily="34" charset="0"/>
            </a:rPr>
            <a:t>. 2021</a:t>
          </a:r>
          <a:r>
            <a:rPr lang="en-US" sz="1800" dirty="0">
              <a:solidFill>
                <a:schemeClr val="tx1"/>
              </a:solidFill>
              <a:latin typeface="Arial" panose="020B0604020202020204" pitchFamily="34" charset="0"/>
              <a:cs typeface="Arial" panose="020B0604020202020204" pitchFamily="34" charset="0"/>
            </a:rPr>
            <a:t>).</a:t>
          </a:r>
          <a:endParaRPr lang="en-IN" sz="1800" dirty="0">
            <a:solidFill>
              <a:schemeClr val="tx1"/>
            </a:solidFill>
            <a:latin typeface="Arial" panose="020B0604020202020204" pitchFamily="34" charset="0"/>
            <a:cs typeface="Arial" panose="020B0604020202020204" pitchFamily="34" charset="0"/>
          </a:endParaRPr>
        </a:p>
      </dgm:t>
    </dgm:pt>
    <dgm:pt modelId="{BACE0A7D-926D-43F8-BCDE-CDD38B1B2BFF}" type="parTrans" cxnId="{21582886-D3C8-4AC7-9BCF-CFD34739E23B}">
      <dgm:prSet/>
      <dgm:spPr/>
      <dgm:t>
        <a:bodyPr/>
        <a:lstStyle/>
        <a:p>
          <a:pPr algn="just"/>
          <a:endParaRPr lang="en-IN" sz="1800">
            <a:solidFill>
              <a:schemeClr val="tx1"/>
            </a:solidFill>
            <a:latin typeface="Arial" panose="020B0604020202020204" pitchFamily="34" charset="0"/>
            <a:cs typeface="Arial" panose="020B0604020202020204" pitchFamily="34" charset="0"/>
          </a:endParaRPr>
        </a:p>
      </dgm:t>
    </dgm:pt>
    <dgm:pt modelId="{3150EE20-BB20-4303-BB0C-F3A8E4292C00}" type="sibTrans" cxnId="{21582886-D3C8-4AC7-9BCF-CFD34739E23B}">
      <dgm:prSet/>
      <dgm:spPr/>
      <dgm:t>
        <a:bodyPr/>
        <a:lstStyle/>
        <a:p>
          <a:pPr algn="just"/>
          <a:endParaRPr lang="en-IN" sz="1800">
            <a:solidFill>
              <a:schemeClr val="tx1"/>
            </a:solidFill>
            <a:latin typeface="Arial" panose="020B0604020202020204" pitchFamily="34" charset="0"/>
            <a:cs typeface="Arial" panose="020B0604020202020204" pitchFamily="34" charset="0"/>
          </a:endParaRPr>
        </a:p>
      </dgm:t>
    </dgm:pt>
    <dgm:pt modelId="{7FD3D7DE-79BE-4464-A316-23E1BC01D18C}">
      <dgm:prSet custT="1"/>
      <dgm:spPr>
        <a:ln>
          <a:noFill/>
        </a:ln>
        <a:effectLst/>
        <a:scene3d>
          <a:camera prst="orthographicFront">
            <a:rot lat="0" lon="0" rev="0"/>
          </a:camera>
          <a:lightRig rig="contrasting" dir="t">
            <a:rot lat="0" lon="0" rev="7800000"/>
          </a:lightRig>
        </a:scene3d>
        <a:sp3d>
          <a:bevelT w="139700" h="139700"/>
        </a:sp3d>
      </dgm:spPr>
      <dgm:t>
        <a:bodyPr/>
        <a:lstStyle/>
        <a:p>
          <a:pPr algn="just" rtl="0"/>
          <a:r>
            <a:rPr lang="en-US" sz="1800">
              <a:solidFill>
                <a:schemeClr val="tx1"/>
              </a:solidFill>
              <a:latin typeface="Arial" panose="020B0604020202020204" pitchFamily="34" charset="0"/>
              <a:cs typeface="Arial" panose="020B0604020202020204" pitchFamily="34" charset="0"/>
            </a:rPr>
            <a:t>Considering the recent global trends and the pattern of lifestyle of people also acts as an accelerator for the increase of diabetes cases in the public health sector (</a:t>
          </a:r>
          <a:r>
            <a:rPr lang="en-IN" sz="1800" b="0" i="0">
              <a:solidFill>
                <a:schemeClr val="tx1"/>
              </a:solidFill>
              <a:effectLst/>
              <a:latin typeface="Arial" panose="020B0604020202020204" pitchFamily="34" charset="0"/>
              <a:cs typeface="Arial" panose="020B0604020202020204" pitchFamily="34" charset="0"/>
            </a:rPr>
            <a:t>Lovic et al, 2020)</a:t>
          </a:r>
          <a:r>
            <a:rPr lang="en-US" sz="1800">
              <a:solidFill>
                <a:schemeClr val="tx1"/>
              </a:solidFill>
              <a:latin typeface="Arial" panose="020B0604020202020204" pitchFamily="34" charset="0"/>
              <a:cs typeface="Arial" panose="020B0604020202020204" pitchFamily="34" charset="0"/>
            </a:rPr>
            <a:t>. </a:t>
          </a:r>
          <a:endParaRPr lang="en-IN" sz="1800" dirty="0">
            <a:solidFill>
              <a:schemeClr val="tx1"/>
            </a:solidFill>
            <a:latin typeface="Arial" panose="020B0604020202020204" pitchFamily="34" charset="0"/>
            <a:cs typeface="Arial" panose="020B0604020202020204" pitchFamily="34" charset="0"/>
          </a:endParaRPr>
        </a:p>
      </dgm:t>
    </dgm:pt>
    <dgm:pt modelId="{A6ED24E1-E201-4E08-9317-94B43DC9F017}" type="parTrans" cxnId="{00F78D4F-B498-4ACF-957B-7B9FC5078EA4}">
      <dgm:prSet/>
      <dgm:spPr/>
      <dgm:t>
        <a:bodyPr/>
        <a:lstStyle/>
        <a:p>
          <a:pPr algn="just"/>
          <a:endParaRPr lang="en-IN" sz="1800">
            <a:solidFill>
              <a:schemeClr val="tx1"/>
            </a:solidFill>
            <a:latin typeface="Arial" panose="020B0604020202020204" pitchFamily="34" charset="0"/>
            <a:cs typeface="Arial" panose="020B0604020202020204" pitchFamily="34" charset="0"/>
          </a:endParaRPr>
        </a:p>
      </dgm:t>
    </dgm:pt>
    <dgm:pt modelId="{6335E154-9A76-4E76-BA4A-BCCFE17C1373}" type="sibTrans" cxnId="{00F78D4F-B498-4ACF-957B-7B9FC5078EA4}">
      <dgm:prSet/>
      <dgm:spPr/>
      <dgm:t>
        <a:bodyPr/>
        <a:lstStyle/>
        <a:p>
          <a:pPr algn="just"/>
          <a:endParaRPr lang="en-IN" sz="1800">
            <a:solidFill>
              <a:schemeClr val="tx1"/>
            </a:solidFill>
            <a:latin typeface="Arial" panose="020B0604020202020204" pitchFamily="34" charset="0"/>
            <a:cs typeface="Arial" panose="020B0604020202020204" pitchFamily="34" charset="0"/>
          </a:endParaRPr>
        </a:p>
      </dgm:t>
    </dgm:pt>
    <dgm:pt modelId="{BE7C7E34-267E-49EB-8B76-D6F2A973908A}" type="pres">
      <dgm:prSet presAssocID="{8A7BB2FD-50D4-4663-9EA6-873A15AD348C}" presName="linear" presStyleCnt="0">
        <dgm:presLayoutVars>
          <dgm:animLvl val="lvl"/>
          <dgm:resizeHandles val="exact"/>
        </dgm:presLayoutVars>
      </dgm:prSet>
      <dgm:spPr/>
    </dgm:pt>
    <dgm:pt modelId="{CE902634-C065-4E21-A309-31E5EE2D3320}" type="pres">
      <dgm:prSet presAssocID="{8D21E0FF-A491-4054-A295-3486A06BFEC4}" presName="parentText" presStyleLbl="node1" presStyleIdx="0" presStyleCnt="4">
        <dgm:presLayoutVars>
          <dgm:chMax val="0"/>
          <dgm:bulletEnabled val="1"/>
        </dgm:presLayoutVars>
      </dgm:prSet>
      <dgm:spPr/>
    </dgm:pt>
    <dgm:pt modelId="{2C97B81E-4719-40CA-B37F-4F789F2AFC3D}" type="pres">
      <dgm:prSet presAssocID="{C883768A-A675-4BE5-892F-4643F994AB8A}" presName="spacer" presStyleCnt="0"/>
      <dgm:spPr>
        <a:ln>
          <a:noFill/>
        </a:ln>
        <a:effectLst/>
        <a:scene3d>
          <a:camera prst="orthographicFront">
            <a:rot lat="0" lon="0" rev="0"/>
          </a:camera>
          <a:lightRig rig="contrasting" dir="t">
            <a:rot lat="0" lon="0" rev="7800000"/>
          </a:lightRig>
        </a:scene3d>
        <a:sp3d>
          <a:bevelT w="139700" h="139700"/>
        </a:sp3d>
      </dgm:spPr>
    </dgm:pt>
    <dgm:pt modelId="{F070E7DE-1E7F-403D-A4BE-AB9626AE99A9}" type="pres">
      <dgm:prSet presAssocID="{4EF3A402-5A8C-4480-87BB-EED674123F44}" presName="parentText" presStyleLbl="node1" presStyleIdx="1" presStyleCnt="4">
        <dgm:presLayoutVars>
          <dgm:chMax val="0"/>
          <dgm:bulletEnabled val="1"/>
        </dgm:presLayoutVars>
      </dgm:prSet>
      <dgm:spPr/>
    </dgm:pt>
    <dgm:pt modelId="{3F5EE995-B30B-41FD-B766-0999AA5E9B03}" type="pres">
      <dgm:prSet presAssocID="{A7CD1A96-7338-4AB7-AE2C-787984152B9F}" presName="spacer" presStyleCnt="0"/>
      <dgm:spPr>
        <a:ln>
          <a:noFill/>
        </a:ln>
        <a:effectLst/>
        <a:scene3d>
          <a:camera prst="orthographicFront">
            <a:rot lat="0" lon="0" rev="0"/>
          </a:camera>
          <a:lightRig rig="contrasting" dir="t">
            <a:rot lat="0" lon="0" rev="7800000"/>
          </a:lightRig>
        </a:scene3d>
        <a:sp3d>
          <a:bevelT w="139700" h="139700"/>
        </a:sp3d>
      </dgm:spPr>
    </dgm:pt>
    <dgm:pt modelId="{29657073-7D9E-4E22-889A-2EF5650E635E}" type="pres">
      <dgm:prSet presAssocID="{2E329309-7C8A-4B38-9272-EEECBFF52522}" presName="parentText" presStyleLbl="node1" presStyleIdx="2" presStyleCnt="4">
        <dgm:presLayoutVars>
          <dgm:chMax val="0"/>
          <dgm:bulletEnabled val="1"/>
        </dgm:presLayoutVars>
      </dgm:prSet>
      <dgm:spPr/>
    </dgm:pt>
    <dgm:pt modelId="{813DD4EF-DC07-4E42-9D37-6F29B9AAA785}" type="pres">
      <dgm:prSet presAssocID="{3150EE20-BB20-4303-BB0C-F3A8E4292C00}" presName="spacer" presStyleCnt="0"/>
      <dgm:spPr>
        <a:ln>
          <a:noFill/>
        </a:ln>
        <a:effectLst/>
        <a:scene3d>
          <a:camera prst="orthographicFront">
            <a:rot lat="0" lon="0" rev="0"/>
          </a:camera>
          <a:lightRig rig="contrasting" dir="t">
            <a:rot lat="0" lon="0" rev="7800000"/>
          </a:lightRig>
        </a:scene3d>
        <a:sp3d>
          <a:bevelT w="139700" h="139700"/>
        </a:sp3d>
      </dgm:spPr>
    </dgm:pt>
    <dgm:pt modelId="{2DCC5E2C-617A-457B-8C69-F5B52496C773}" type="pres">
      <dgm:prSet presAssocID="{7FD3D7DE-79BE-4464-A316-23E1BC01D18C}" presName="parentText" presStyleLbl="node1" presStyleIdx="3" presStyleCnt="4">
        <dgm:presLayoutVars>
          <dgm:chMax val="0"/>
          <dgm:bulletEnabled val="1"/>
        </dgm:presLayoutVars>
      </dgm:prSet>
      <dgm:spPr/>
    </dgm:pt>
  </dgm:ptLst>
  <dgm:cxnLst>
    <dgm:cxn modelId="{BE3A5A00-1B79-4338-9EEE-A9E0D70D4767}" type="presOf" srcId="{2E329309-7C8A-4B38-9272-EEECBFF52522}" destId="{29657073-7D9E-4E22-889A-2EF5650E635E}" srcOrd="0" destOrd="0" presId="urn:microsoft.com/office/officeart/2005/8/layout/vList2"/>
    <dgm:cxn modelId="{43822D6A-075A-447F-A5A7-B34FAC0C9638}" type="presOf" srcId="{7FD3D7DE-79BE-4464-A316-23E1BC01D18C}" destId="{2DCC5E2C-617A-457B-8C69-F5B52496C773}" srcOrd="0" destOrd="0" presId="urn:microsoft.com/office/officeart/2005/8/layout/vList2"/>
    <dgm:cxn modelId="{00F78D4F-B498-4ACF-957B-7B9FC5078EA4}" srcId="{8A7BB2FD-50D4-4663-9EA6-873A15AD348C}" destId="{7FD3D7DE-79BE-4464-A316-23E1BC01D18C}" srcOrd="3" destOrd="0" parTransId="{A6ED24E1-E201-4E08-9317-94B43DC9F017}" sibTransId="{6335E154-9A76-4E76-BA4A-BCCFE17C1373}"/>
    <dgm:cxn modelId="{511F6A74-DF30-41CF-9686-E2D0A215AEA1}" type="presOf" srcId="{8D21E0FF-A491-4054-A295-3486A06BFEC4}" destId="{CE902634-C065-4E21-A309-31E5EE2D3320}" srcOrd="0" destOrd="0" presId="urn:microsoft.com/office/officeart/2005/8/layout/vList2"/>
    <dgm:cxn modelId="{D3CBF255-E41A-412A-AD77-4D750F2BCE5F}" srcId="{8A7BB2FD-50D4-4663-9EA6-873A15AD348C}" destId="{4EF3A402-5A8C-4480-87BB-EED674123F44}" srcOrd="1" destOrd="0" parTransId="{47A47120-535C-401F-B1E4-1FEAB04F0596}" sibTransId="{A7CD1A96-7338-4AB7-AE2C-787984152B9F}"/>
    <dgm:cxn modelId="{21582886-D3C8-4AC7-9BCF-CFD34739E23B}" srcId="{8A7BB2FD-50D4-4663-9EA6-873A15AD348C}" destId="{2E329309-7C8A-4B38-9272-EEECBFF52522}" srcOrd="2" destOrd="0" parTransId="{BACE0A7D-926D-43F8-BCDE-CDD38B1B2BFF}" sibTransId="{3150EE20-BB20-4303-BB0C-F3A8E4292C00}"/>
    <dgm:cxn modelId="{095ED7CF-73B1-4791-AF4F-9BA8B6064262}" type="presOf" srcId="{8A7BB2FD-50D4-4663-9EA6-873A15AD348C}" destId="{BE7C7E34-267E-49EB-8B76-D6F2A973908A}" srcOrd="0" destOrd="0" presId="urn:microsoft.com/office/officeart/2005/8/layout/vList2"/>
    <dgm:cxn modelId="{CD4233E7-0550-4872-92A7-48284306F69F}" srcId="{8A7BB2FD-50D4-4663-9EA6-873A15AD348C}" destId="{8D21E0FF-A491-4054-A295-3486A06BFEC4}" srcOrd="0" destOrd="0" parTransId="{B70546D0-9B61-425C-86ED-EDF33E8415C6}" sibTransId="{C883768A-A675-4BE5-892F-4643F994AB8A}"/>
    <dgm:cxn modelId="{E717A9FA-86E5-45C9-9B0E-DA41691308C4}" type="presOf" srcId="{4EF3A402-5A8C-4480-87BB-EED674123F44}" destId="{F070E7DE-1E7F-403D-A4BE-AB9626AE99A9}" srcOrd="0" destOrd="0" presId="urn:microsoft.com/office/officeart/2005/8/layout/vList2"/>
    <dgm:cxn modelId="{75BBB2C3-14B5-41DA-8BE4-FF0338BE46C9}" type="presParOf" srcId="{BE7C7E34-267E-49EB-8B76-D6F2A973908A}" destId="{CE902634-C065-4E21-A309-31E5EE2D3320}" srcOrd="0" destOrd="0" presId="urn:microsoft.com/office/officeart/2005/8/layout/vList2"/>
    <dgm:cxn modelId="{9EC57019-DE55-498E-A163-2AAB8F51AEEE}" type="presParOf" srcId="{BE7C7E34-267E-49EB-8B76-D6F2A973908A}" destId="{2C97B81E-4719-40CA-B37F-4F789F2AFC3D}" srcOrd="1" destOrd="0" presId="urn:microsoft.com/office/officeart/2005/8/layout/vList2"/>
    <dgm:cxn modelId="{E93CE2D5-D41F-48A5-9D26-EA8EA7B5A20C}" type="presParOf" srcId="{BE7C7E34-267E-49EB-8B76-D6F2A973908A}" destId="{F070E7DE-1E7F-403D-A4BE-AB9626AE99A9}" srcOrd="2" destOrd="0" presId="urn:microsoft.com/office/officeart/2005/8/layout/vList2"/>
    <dgm:cxn modelId="{39F344B4-9352-4E97-B69C-F736256C2A75}" type="presParOf" srcId="{BE7C7E34-267E-49EB-8B76-D6F2A973908A}" destId="{3F5EE995-B30B-41FD-B766-0999AA5E9B03}" srcOrd="3" destOrd="0" presId="urn:microsoft.com/office/officeart/2005/8/layout/vList2"/>
    <dgm:cxn modelId="{B33DFB54-5AC5-45F1-9BD7-8D38394F22F0}" type="presParOf" srcId="{BE7C7E34-267E-49EB-8B76-D6F2A973908A}" destId="{29657073-7D9E-4E22-889A-2EF5650E635E}" srcOrd="4" destOrd="0" presId="urn:microsoft.com/office/officeart/2005/8/layout/vList2"/>
    <dgm:cxn modelId="{4CD9BCC6-A932-4414-BB60-9BEAF04B189F}" type="presParOf" srcId="{BE7C7E34-267E-49EB-8B76-D6F2A973908A}" destId="{813DD4EF-DC07-4E42-9D37-6F29B9AAA785}" srcOrd="5" destOrd="0" presId="urn:microsoft.com/office/officeart/2005/8/layout/vList2"/>
    <dgm:cxn modelId="{6190A0F8-CACC-462C-9A41-CFE4B92CB681}" type="presParOf" srcId="{BE7C7E34-267E-49EB-8B76-D6F2A973908A}" destId="{2DCC5E2C-617A-457B-8C69-F5B52496C773}" srcOrd="6" destOrd="0" presId="urn:microsoft.com/office/officeart/2005/8/layout/vList2"/>
  </dgm:cxnLst>
  <dgm:bg>
    <a:solidFill>
      <a:schemeClr val="accent4">
        <a:lumMod val="20000"/>
        <a:lumOff val="80000"/>
      </a:schemeClr>
    </a:solidFill>
  </dgm:bg>
  <dgm:whole>
    <a:ln w="28575">
      <a:solidFill>
        <a:srgbClr val="FF0000"/>
      </a:solidFill>
    </a:ln>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902634-C065-4E21-A309-31E5EE2D3320}">
      <dsp:nvSpPr>
        <dsp:cNvPr id="0" name=""/>
        <dsp:cNvSpPr/>
      </dsp:nvSpPr>
      <dsp:spPr>
        <a:xfrm>
          <a:off x="0" y="6798"/>
          <a:ext cx="4876800" cy="1214240"/>
        </a:xfrm>
        <a:prstGeom prst="roundRect">
          <a:avLst/>
        </a:prstGeom>
        <a:solidFill>
          <a:schemeClr val="lt1">
            <a:hueOff val="0"/>
            <a:satOff val="0"/>
            <a:lumOff val="0"/>
            <a:alphaOff val="0"/>
          </a:schemeClr>
        </a:solidFill>
        <a:ln w="15875" cap="rnd" cmpd="sng" algn="ctr">
          <a:noFill/>
          <a:prstDash val="solid"/>
        </a:ln>
        <a:effectLst/>
        <a:scene3d>
          <a:camera prst="orthographicFront">
            <a:rot lat="0" lon="0" rev="0"/>
          </a:camera>
          <a:lightRig rig="contrasting" dir="t">
            <a:rot lat="0" lon="0" rev="7800000"/>
          </a:lightRig>
        </a:scene3d>
        <a:sp3d>
          <a:bevelT w="139700" h="139700"/>
        </a:sp3d>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rtl="0">
            <a:lnSpc>
              <a:spcPct val="90000"/>
            </a:lnSpc>
            <a:spcBef>
              <a:spcPct val="0"/>
            </a:spcBef>
            <a:spcAft>
              <a:spcPct val="35000"/>
            </a:spcAft>
            <a:buNone/>
          </a:pPr>
          <a:r>
            <a:rPr lang="en-US" sz="1800" kern="1200">
              <a:solidFill>
                <a:schemeClr val="tx1"/>
              </a:solidFill>
              <a:latin typeface="Arial" panose="020B0604020202020204" pitchFamily="34" charset="0"/>
              <a:cs typeface="Arial" panose="020B0604020202020204" pitchFamily="34" charset="0"/>
            </a:rPr>
            <a:t>The normal fasting blood sugar level is 100mg/dl (</a:t>
          </a:r>
          <a:r>
            <a:rPr lang="en-GB" sz="1800" kern="1200">
              <a:solidFill>
                <a:schemeClr val="tx1"/>
              </a:solidFill>
              <a:latin typeface="Arial" panose="020B0604020202020204" pitchFamily="34" charset="0"/>
              <a:cs typeface="Arial" panose="020B0604020202020204" pitchFamily="34" charset="0"/>
            </a:rPr>
            <a:t>Ali </a:t>
          </a:r>
          <a:r>
            <a:rPr lang="en-GB" sz="1800" i="1" kern="1200">
              <a:solidFill>
                <a:schemeClr val="tx1"/>
              </a:solidFill>
              <a:latin typeface="Arial" panose="020B0604020202020204" pitchFamily="34" charset="0"/>
              <a:cs typeface="Arial" panose="020B0604020202020204" pitchFamily="34" charset="0"/>
            </a:rPr>
            <a:t>et al</a:t>
          </a:r>
          <a:r>
            <a:rPr lang="en-GB" sz="1800" kern="1200">
              <a:solidFill>
                <a:schemeClr val="tx1"/>
              </a:solidFill>
              <a:latin typeface="Arial" panose="020B0604020202020204" pitchFamily="34" charset="0"/>
              <a:cs typeface="Arial" panose="020B0604020202020204" pitchFamily="34" charset="0"/>
            </a:rPr>
            <a:t>. 2020; </a:t>
          </a:r>
          <a:r>
            <a:rPr lang="en-IN" sz="1800" b="0" i="0" kern="1200">
              <a:solidFill>
                <a:schemeClr val="tx1"/>
              </a:solidFill>
              <a:effectLst/>
              <a:latin typeface="Arial" panose="020B0604020202020204" pitchFamily="34" charset="0"/>
              <a:cs typeface="Arial" panose="020B0604020202020204" pitchFamily="34" charset="0"/>
            </a:rPr>
            <a:t>Yeganeh-Hajahmadi et al, 2021</a:t>
          </a:r>
          <a:r>
            <a:rPr lang="en-US" sz="1800" kern="1200">
              <a:solidFill>
                <a:schemeClr val="tx1"/>
              </a:solidFill>
              <a:latin typeface="Arial" panose="020B0604020202020204" pitchFamily="34" charset="0"/>
              <a:cs typeface="Arial" panose="020B0604020202020204" pitchFamily="34" charset="0"/>
            </a:rPr>
            <a:t>). </a:t>
          </a:r>
          <a:endParaRPr lang="en-IN" sz="1800" kern="1200" dirty="0">
            <a:solidFill>
              <a:schemeClr val="tx1"/>
            </a:solidFill>
            <a:latin typeface="Arial" panose="020B0604020202020204" pitchFamily="34" charset="0"/>
            <a:cs typeface="Arial" panose="020B0604020202020204" pitchFamily="34" charset="0"/>
          </a:endParaRPr>
        </a:p>
      </dsp:txBody>
      <dsp:txXfrm>
        <a:off x="59274" y="66072"/>
        <a:ext cx="4758252" cy="1095692"/>
      </dsp:txXfrm>
    </dsp:sp>
    <dsp:sp modelId="{F070E7DE-1E7F-403D-A4BE-AB9626AE99A9}">
      <dsp:nvSpPr>
        <dsp:cNvPr id="0" name=""/>
        <dsp:cNvSpPr/>
      </dsp:nvSpPr>
      <dsp:spPr>
        <a:xfrm>
          <a:off x="0" y="1324719"/>
          <a:ext cx="4876800" cy="1214240"/>
        </a:xfrm>
        <a:prstGeom prst="roundRect">
          <a:avLst/>
        </a:prstGeom>
        <a:solidFill>
          <a:schemeClr val="lt1">
            <a:hueOff val="0"/>
            <a:satOff val="0"/>
            <a:lumOff val="0"/>
            <a:alphaOff val="0"/>
          </a:schemeClr>
        </a:solidFill>
        <a:ln w="15875" cap="rnd" cmpd="sng" algn="ctr">
          <a:noFill/>
          <a:prstDash val="solid"/>
        </a:ln>
        <a:effectLst/>
        <a:scene3d>
          <a:camera prst="orthographicFront">
            <a:rot lat="0" lon="0" rev="0"/>
          </a:camera>
          <a:lightRig rig="contrasting" dir="t">
            <a:rot lat="0" lon="0" rev="7800000"/>
          </a:lightRig>
        </a:scene3d>
        <a:sp3d>
          <a:bevelT w="139700" h="139700"/>
        </a:sp3d>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rtl="0">
            <a:lnSpc>
              <a:spcPct val="90000"/>
            </a:lnSpc>
            <a:spcBef>
              <a:spcPct val="0"/>
            </a:spcBef>
            <a:spcAft>
              <a:spcPct val="35000"/>
            </a:spcAft>
            <a:buNone/>
          </a:pPr>
          <a:r>
            <a:rPr lang="en-US" sz="1800" kern="1200">
              <a:solidFill>
                <a:schemeClr val="tx1"/>
              </a:solidFill>
              <a:latin typeface="Arial" panose="020B0604020202020204" pitchFamily="34" charset="0"/>
              <a:cs typeface="Arial" panose="020B0604020202020204" pitchFamily="34" charset="0"/>
            </a:rPr>
            <a:t>More than 120mg/dl has been indicated that the patient  has  diabetes and is treated accordingly (</a:t>
          </a:r>
          <a:r>
            <a:rPr lang="en-IN" sz="1800" b="0" i="0" kern="1200">
              <a:solidFill>
                <a:schemeClr val="tx1"/>
              </a:solidFill>
              <a:effectLst/>
              <a:latin typeface="Arial" panose="020B0604020202020204" pitchFamily="34" charset="0"/>
              <a:cs typeface="Arial" panose="020B0604020202020204" pitchFamily="34" charset="0"/>
            </a:rPr>
            <a:t>Yeganeh-Hajahmadi et al, 2021)</a:t>
          </a:r>
          <a:r>
            <a:rPr lang="en-US" sz="1800" kern="1200">
              <a:solidFill>
                <a:schemeClr val="tx1"/>
              </a:solidFill>
              <a:latin typeface="Arial" panose="020B0604020202020204" pitchFamily="34" charset="0"/>
              <a:cs typeface="Arial" panose="020B0604020202020204" pitchFamily="34" charset="0"/>
            </a:rPr>
            <a:t>. </a:t>
          </a:r>
          <a:endParaRPr lang="en-IN" sz="1800" kern="1200" dirty="0">
            <a:solidFill>
              <a:schemeClr val="tx1"/>
            </a:solidFill>
            <a:latin typeface="Arial" panose="020B0604020202020204" pitchFamily="34" charset="0"/>
            <a:cs typeface="Arial" panose="020B0604020202020204" pitchFamily="34" charset="0"/>
          </a:endParaRPr>
        </a:p>
      </dsp:txBody>
      <dsp:txXfrm>
        <a:off x="59274" y="1383993"/>
        <a:ext cx="4758252" cy="1095692"/>
      </dsp:txXfrm>
    </dsp:sp>
    <dsp:sp modelId="{29657073-7D9E-4E22-889A-2EF5650E635E}">
      <dsp:nvSpPr>
        <dsp:cNvPr id="0" name=""/>
        <dsp:cNvSpPr/>
      </dsp:nvSpPr>
      <dsp:spPr>
        <a:xfrm>
          <a:off x="0" y="2642640"/>
          <a:ext cx="4876800" cy="1214240"/>
        </a:xfrm>
        <a:prstGeom prst="roundRect">
          <a:avLst/>
        </a:prstGeom>
        <a:solidFill>
          <a:schemeClr val="lt1">
            <a:hueOff val="0"/>
            <a:satOff val="0"/>
            <a:lumOff val="0"/>
            <a:alphaOff val="0"/>
          </a:schemeClr>
        </a:solidFill>
        <a:ln w="15875" cap="rnd" cmpd="sng" algn="ctr">
          <a:noFill/>
          <a:prstDash val="solid"/>
        </a:ln>
        <a:effectLst/>
        <a:scene3d>
          <a:camera prst="orthographicFront">
            <a:rot lat="0" lon="0" rev="0"/>
          </a:camera>
          <a:lightRig rig="contrasting" dir="t">
            <a:rot lat="0" lon="0" rev="7800000"/>
          </a:lightRig>
        </a:scene3d>
        <a:sp3d>
          <a:bevelT w="139700" h="139700"/>
        </a:sp3d>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rtl="0">
            <a:lnSpc>
              <a:spcPct val="90000"/>
            </a:lnSpc>
            <a:spcBef>
              <a:spcPct val="0"/>
            </a:spcBef>
            <a:spcAft>
              <a:spcPct val="35000"/>
            </a:spcAft>
            <a:buNone/>
          </a:pPr>
          <a:r>
            <a:rPr lang="en-US" sz="1800" kern="1200" dirty="0">
              <a:solidFill>
                <a:schemeClr val="tx1"/>
              </a:solidFill>
              <a:latin typeface="Arial" panose="020B0604020202020204" pitchFamily="34" charset="0"/>
              <a:cs typeface="Arial" panose="020B0604020202020204" pitchFamily="34" charset="0"/>
            </a:rPr>
            <a:t>Generic and environmental factors  drive the cause of diabetes (</a:t>
          </a:r>
          <a:r>
            <a:rPr lang="en-GB" sz="1800" kern="1200" dirty="0">
              <a:solidFill>
                <a:schemeClr val="tx1"/>
              </a:solidFill>
              <a:latin typeface="Arial" panose="020B0604020202020204" pitchFamily="34" charset="0"/>
              <a:cs typeface="Arial" panose="020B0604020202020204" pitchFamily="34" charset="0"/>
            </a:rPr>
            <a:t>Ye </a:t>
          </a:r>
          <a:r>
            <a:rPr lang="en-GB" sz="1800" i="1" kern="1200" dirty="0">
              <a:solidFill>
                <a:schemeClr val="tx1"/>
              </a:solidFill>
              <a:latin typeface="Arial" panose="020B0604020202020204" pitchFamily="34" charset="0"/>
              <a:cs typeface="Arial" panose="020B0604020202020204" pitchFamily="34" charset="0"/>
            </a:rPr>
            <a:t>et al</a:t>
          </a:r>
          <a:r>
            <a:rPr lang="en-GB" sz="1800" kern="1200" dirty="0">
              <a:solidFill>
                <a:schemeClr val="tx1"/>
              </a:solidFill>
              <a:latin typeface="Arial" panose="020B0604020202020204" pitchFamily="34" charset="0"/>
              <a:cs typeface="Arial" panose="020B0604020202020204" pitchFamily="34" charset="0"/>
            </a:rPr>
            <a:t>. 2021</a:t>
          </a:r>
          <a:r>
            <a:rPr lang="en-US" sz="1800" kern="1200" dirty="0">
              <a:solidFill>
                <a:schemeClr val="tx1"/>
              </a:solidFill>
              <a:latin typeface="Arial" panose="020B0604020202020204" pitchFamily="34" charset="0"/>
              <a:cs typeface="Arial" panose="020B0604020202020204" pitchFamily="34" charset="0"/>
            </a:rPr>
            <a:t>).</a:t>
          </a:r>
          <a:endParaRPr lang="en-IN" sz="1800" kern="1200" dirty="0">
            <a:solidFill>
              <a:schemeClr val="tx1"/>
            </a:solidFill>
            <a:latin typeface="Arial" panose="020B0604020202020204" pitchFamily="34" charset="0"/>
            <a:cs typeface="Arial" panose="020B0604020202020204" pitchFamily="34" charset="0"/>
          </a:endParaRPr>
        </a:p>
      </dsp:txBody>
      <dsp:txXfrm>
        <a:off x="59274" y="2701914"/>
        <a:ext cx="4758252" cy="1095692"/>
      </dsp:txXfrm>
    </dsp:sp>
    <dsp:sp modelId="{2DCC5E2C-617A-457B-8C69-F5B52496C773}">
      <dsp:nvSpPr>
        <dsp:cNvPr id="0" name=""/>
        <dsp:cNvSpPr/>
      </dsp:nvSpPr>
      <dsp:spPr>
        <a:xfrm>
          <a:off x="0" y="3960560"/>
          <a:ext cx="4876800" cy="1214240"/>
        </a:xfrm>
        <a:prstGeom prst="roundRect">
          <a:avLst/>
        </a:prstGeom>
        <a:solidFill>
          <a:schemeClr val="lt1">
            <a:hueOff val="0"/>
            <a:satOff val="0"/>
            <a:lumOff val="0"/>
            <a:alphaOff val="0"/>
          </a:schemeClr>
        </a:solidFill>
        <a:ln w="15875" cap="rnd" cmpd="sng" algn="ctr">
          <a:noFill/>
          <a:prstDash val="solid"/>
        </a:ln>
        <a:effectLst/>
        <a:scene3d>
          <a:camera prst="orthographicFront">
            <a:rot lat="0" lon="0" rev="0"/>
          </a:camera>
          <a:lightRig rig="contrasting" dir="t">
            <a:rot lat="0" lon="0" rev="7800000"/>
          </a:lightRig>
        </a:scene3d>
        <a:sp3d>
          <a:bevelT w="139700" h="139700"/>
        </a:sp3d>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rtl="0">
            <a:lnSpc>
              <a:spcPct val="90000"/>
            </a:lnSpc>
            <a:spcBef>
              <a:spcPct val="0"/>
            </a:spcBef>
            <a:spcAft>
              <a:spcPct val="35000"/>
            </a:spcAft>
            <a:buNone/>
          </a:pPr>
          <a:r>
            <a:rPr lang="en-US" sz="1800" kern="1200">
              <a:solidFill>
                <a:schemeClr val="tx1"/>
              </a:solidFill>
              <a:latin typeface="Arial" panose="020B0604020202020204" pitchFamily="34" charset="0"/>
              <a:cs typeface="Arial" panose="020B0604020202020204" pitchFamily="34" charset="0"/>
            </a:rPr>
            <a:t>Considering the recent global trends and the pattern of lifestyle of people also acts as an accelerator for the increase of diabetes cases in the public health sector (</a:t>
          </a:r>
          <a:r>
            <a:rPr lang="en-IN" sz="1800" b="0" i="0" kern="1200">
              <a:solidFill>
                <a:schemeClr val="tx1"/>
              </a:solidFill>
              <a:effectLst/>
              <a:latin typeface="Arial" panose="020B0604020202020204" pitchFamily="34" charset="0"/>
              <a:cs typeface="Arial" panose="020B0604020202020204" pitchFamily="34" charset="0"/>
            </a:rPr>
            <a:t>Lovic et al, 2020)</a:t>
          </a:r>
          <a:r>
            <a:rPr lang="en-US" sz="1800" kern="1200">
              <a:solidFill>
                <a:schemeClr val="tx1"/>
              </a:solidFill>
              <a:latin typeface="Arial" panose="020B0604020202020204" pitchFamily="34" charset="0"/>
              <a:cs typeface="Arial" panose="020B0604020202020204" pitchFamily="34" charset="0"/>
            </a:rPr>
            <a:t>. </a:t>
          </a:r>
          <a:endParaRPr lang="en-IN" sz="1800" kern="1200" dirty="0">
            <a:solidFill>
              <a:schemeClr val="tx1"/>
            </a:solidFill>
            <a:latin typeface="Arial" panose="020B0604020202020204" pitchFamily="34" charset="0"/>
            <a:cs typeface="Arial" panose="020B0604020202020204" pitchFamily="34" charset="0"/>
          </a:endParaRPr>
        </a:p>
      </dsp:txBody>
      <dsp:txXfrm>
        <a:off x="59274" y="4019834"/>
        <a:ext cx="4758252" cy="109569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53D4041-583E-4C06-989F-DD724BAA50C4}" type="datetimeFigureOut">
              <a:rPr lang="en-IN" smtClean="0"/>
              <a:t>14-04-2024</a:t>
            </a:fld>
            <a:endParaRPr lang="en-IN"/>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B742CD7-B3DA-4FAC-90B1-2D556569F702}" type="slidenum">
              <a:rPr lang="en-IN" smtClean="0"/>
              <a:t>‹#›</a:t>
            </a:fld>
            <a:endParaRPr lang="en-IN"/>
          </a:p>
        </p:txBody>
      </p:sp>
    </p:spTree>
    <p:extLst>
      <p:ext uri="{BB962C8B-B14F-4D97-AF65-F5344CB8AC3E}">
        <p14:creationId xmlns:p14="http://schemas.microsoft.com/office/powerpoint/2010/main" val="27223805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8B742CD7-B3DA-4FAC-90B1-2D556569F702}" type="slidenum">
              <a:rPr lang="en-IN" smtClean="0"/>
              <a:t>1</a:t>
            </a:fld>
            <a:endParaRPr lang="en-IN"/>
          </a:p>
        </p:txBody>
      </p:sp>
    </p:spTree>
    <p:extLst>
      <p:ext uri="{BB962C8B-B14F-4D97-AF65-F5344CB8AC3E}">
        <p14:creationId xmlns:p14="http://schemas.microsoft.com/office/powerpoint/2010/main" val="13920399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942416" y="2514601"/>
            <a:ext cx="6600451"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942416" y="4777380"/>
            <a:ext cx="6600451"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A5E4853-A1F5-4B8F-947E-A63451B38D04}" type="datetimeFigureOut">
              <a:rPr lang="en-US" smtClean="0"/>
              <a:t>4/14/2024</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8"/>
          <p:cNvSpPr/>
          <p:nvPr/>
        </p:nvSpPr>
        <p:spPr bwMode="auto">
          <a:xfrm>
            <a:off x="-31719" y="4321158"/>
            <a:ext cx="1395473" cy="781781"/>
          </a:xfrm>
          <a:custGeom>
            <a:avLst/>
            <a:gdLst/>
            <a:ahLst/>
            <a:cxnLst/>
            <a:rect l="l" t="t" r="r" b="b"/>
            <a:pathLst>
              <a:path w="8042" h="10000">
                <a:moveTo>
                  <a:pt x="5799" y="10000"/>
                </a:moveTo>
                <a:cubicBezTo>
                  <a:pt x="5880" y="10000"/>
                  <a:pt x="5934" y="9940"/>
                  <a:pt x="5961" y="9880"/>
                </a:cubicBezTo>
                <a:cubicBezTo>
                  <a:pt x="5961" y="9820"/>
                  <a:pt x="5988" y="9820"/>
                  <a:pt x="5988" y="9820"/>
                </a:cubicBezTo>
                <a:lnTo>
                  <a:pt x="8042" y="5260"/>
                </a:lnTo>
                <a:cubicBezTo>
                  <a:pt x="8096" y="5140"/>
                  <a:pt x="8096" y="4901"/>
                  <a:pt x="8042" y="4721"/>
                </a:cubicBezTo>
                <a:lnTo>
                  <a:pt x="5988" y="221"/>
                </a:lnTo>
                <a:cubicBezTo>
                  <a:pt x="5988" y="160"/>
                  <a:pt x="5961" y="160"/>
                  <a:pt x="5961" y="160"/>
                </a:cubicBezTo>
                <a:cubicBezTo>
                  <a:pt x="5934" y="101"/>
                  <a:pt x="5880" y="41"/>
                  <a:pt x="5799" y="41"/>
                </a:cubicBezTo>
                <a:lnTo>
                  <a:pt x="18" y="0"/>
                </a:lnTo>
                <a:cubicBezTo>
                  <a:pt x="12" y="3330"/>
                  <a:pt x="6" y="6661"/>
                  <a:pt x="0" y="9991"/>
                </a:cubicBezTo>
                <a:lnTo>
                  <a:pt x="5799" y="10000"/>
                </a:lnTo>
                <a:close/>
              </a:path>
            </a:pathLst>
          </a:custGeom>
          <a:solidFill>
            <a:schemeClr val="accent1"/>
          </a:solidFill>
          <a:ln>
            <a:noFill/>
          </a:ln>
        </p:spPr>
      </p:sp>
      <p:sp>
        <p:nvSpPr>
          <p:cNvPr id="6" name="Slide Number Placeholder 5"/>
          <p:cNvSpPr>
            <a:spLocks noGrp="1"/>
          </p:cNvSpPr>
          <p:nvPr>
            <p:ph type="sldNum" sz="quarter" idx="12"/>
          </p:nvPr>
        </p:nvSpPr>
        <p:spPr>
          <a:xfrm>
            <a:off x="423334" y="4529541"/>
            <a:ext cx="584978" cy="365125"/>
          </a:xfrm>
        </p:spPr>
        <p:txBody>
          <a:bodyPr/>
          <a:lstStyle/>
          <a:p>
            <a:fld id="{EFEF629D-EF81-4CEC-9CD0-30FA41D28EC3}" type="slidenum">
              <a:rPr lang="en-US" smtClean="0"/>
              <a:t>‹#›</a:t>
            </a:fld>
            <a:endParaRPr lang="en-US"/>
          </a:p>
        </p:txBody>
      </p:sp>
    </p:spTree>
    <p:extLst>
      <p:ext uri="{BB962C8B-B14F-4D97-AF65-F5344CB8AC3E}">
        <p14:creationId xmlns:p14="http://schemas.microsoft.com/office/powerpoint/2010/main" val="33806700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945201" y="624110"/>
            <a:ext cx="6589199"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1942415" y="2133600"/>
            <a:ext cx="6591985"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A5E4853-A1F5-4B8F-947E-A63451B38D04}" type="datetimeFigureOut">
              <a:rPr lang="en-US" smtClean="0"/>
              <a:t>4/14/2024</a:t>
            </a:fld>
            <a:endParaRPr lang="en-US"/>
          </a:p>
        </p:txBody>
      </p:sp>
      <p:sp>
        <p:nvSpPr>
          <p:cNvPr id="5" name="Footer Placeholder 4"/>
          <p:cNvSpPr>
            <a:spLocks noGrp="1"/>
          </p:cNvSpPr>
          <p:nvPr>
            <p:ph type="ftr" sz="quarter" idx="11"/>
          </p:nvPr>
        </p:nvSpPr>
        <p:spPr/>
        <p:txBody>
          <a:bodyPr/>
          <a:lstStyle/>
          <a:p>
            <a:endParaRPr lang="en-US"/>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FEF629D-EF81-4CEC-9CD0-30FA41D28EC3}" type="slidenum">
              <a:rPr lang="en-US" smtClean="0"/>
              <a:t>‹#›</a:t>
            </a:fld>
            <a:endParaRPr lang="en-US"/>
          </a:p>
        </p:txBody>
      </p:sp>
    </p:spTree>
    <p:extLst>
      <p:ext uri="{BB962C8B-B14F-4D97-AF65-F5344CB8AC3E}">
        <p14:creationId xmlns:p14="http://schemas.microsoft.com/office/powerpoint/2010/main" val="1013820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42415" y="2074562"/>
            <a:ext cx="6591985"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942415" y="3581400"/>
            <a:ext cx="6591985"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A5E4853-A1F5-4B8F-947E-A63451B38D04}" type="datetimeFigureOut">
              <a:rPr lang="en-US" smtClean="0"/>
              <a:t>4/14/2024</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EFEF629D-EF81-4CEC-9CD0-30FA41D28EC3}" type="slidenum">
              <a:rPr lang="en-US" smtClean="0"/>
              <a:t>‹#›</a:t>
            </a:fld>
            <a:endParaRPr lang="en-US"/>
          </a:p>
        </p:txBody>
      </p:sp>
    </p:spTree>
    <p:extLst>
      <p:ext uri="{BB962C8B-B14F-4D97-AF65-F5344CB8AC3E}">
        <p14:creationId xmlns:p14="http://schemas.microsoft.com/office/powerpoint/2010/main" val="38747787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942416" y="2136706"/>
            <a:ext cx="3197531" cy="376739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337307" y="2136706"/>
            <a:ext cx="3197093" cy="376739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A5E4853-A1F5-4B8F-947E-A63451B38D04}" type="datetimeFigureOut">
              <a:rPr lang="en-US" smtClean="0"/>
              <a:t>4/14/2024</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0" name="Slide Number Placeholder 5"/>
          <p:cNvSpPr>
            <a:spLocks noGrp="1"/>
          </p:cNvSpPr>
          <p:nvPr>
            <p:ph type="sldNum" sz="quarter" idx="12"/>
          </p:nvPr>
        </p:nvSpPr>
        <p:spPr>
          <a:xfrm>
            <a:off x="511228" y="787783"/>
            <a:ext cx="584978" cy="365125"/>
          </a:xfrm>
        </p:spPr>
        <p:txBody>
          <a:bodyPr/>
          <a:lstStyle/>
          <a:p>
            <a:fld id="{EFEF629D-EF81-4CEC-9CD0-30FA41D28EC3}" type="slidenum">
              <a:rPr lang="en-US" smtClean="0"/>
              <a:t>‹#›</a:t>
            </a:fld>
            <a:endParaRPr lang="en-US"/>
          </a:p>
        </p:txBody>
      </p:sp>
    </p:spTree>
    <p:extLst>
      <p:ext uri="{BB962C8B-B14F-4D97-AF65-F5344CB8AC3E}">
        <p14:creationId xmlns:p14="http://schemas.microsoft.com/office/powerpoint/2010/main" val="18965983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265352" y="2226626"/>
            <a:ext cx="2874596"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942415" y="2802888"/>
            <a:ext cx="3197532" cy="310570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6154" y="2223398"/>
            <a:ext cx="2873239"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333715" y="2799660"/>
            <a:ext cx="3195680" cy="310570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A5E4853-A1F5-4B8F-947E-A63451B38D04}" type="datetimeFigureOut">
              <a:rPr lang="en-US" smtClean="0"/>
              <a:t>4/14/2024</a:t>
            </a:fld>
            <a:endParaRPr lang="en-US"/>
          </a:p>
        </p:txBody>
      </p:sp>
      <p:sp>
        <p:nvSpPr>
          <p:cNvPr id="8" name="Footer Placeholder 7"/>
          <p:cNvSpPr>
            <a:spLocks noGrp="1"/>
          </p:cNvSpPr>
          <p:nvPr>
            <p:ph type="ftr" sz="quarter" idx="11"/>
          </p:nvPr>
        </p:nvSpPr>
        <p:spPr/>
        <p:txBody>
          <a:bodyPr/>
          <a:lstStyle/>
          <a:p>
            <a:endParaRPr lang="en-US"/>
          </a:p>
        </p:txBody>
      </p:sp>
      <p:sp>
        <p:nvSpPr>
          <p:cNvPr id="11"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2" name="Slide Number Placeholder 5"/>
          <p:cNvSpPr>
            <a:spLocks noGrp="1"/>
          </p:cNvSpPr>
          <p:nvPr>
            <p:ph type="sldNum" sz="quarter" idx="12"/>
          </p:nvPr>
        </p:nvSpPr>
        <p:spPr>
          <a:xfrm>
            <a:off x="511228" y="787783"/>
            <a:ext cx="584978" cy="365125"/>
          </a:xfrm>
        </p:spPr>
        <p:txBody>
          <a:bodyPr/>
          <a:lstStyle/>
          <a:p>
            <a:fld id="{EFEF629D-EF81-4CEC-9CD0-30FA41D28EC3}" type="slidenum">
              <a:rPr lang="en-US" smtClean="0"/>
              <a:t>‹#›</a:t>
            </a:fld>
            <a:endParaRPr lang="en-US"/>
          </a:p>
        </p:txBody>
      </p:sp>
    </p:spTree>
    <p:extLst>
      <p:ext uri="{BB962C8B-B14F-4D97-AF65-F5344CB8AC3E}">
        <p14:creationId xmlns:p14="http://schemas.microsoft.com/office/powerpoint/2010/main" val="10570909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945200" y="624110"/>
            <a:ext cx="6589200" cy="128089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A5E4853-A1F5-4B8F-947E-A63451B38D04}" type="datetimeFigureOut">
              <a:rPr lang="en-US" smtClean="0"/>
              <a:t>4/14/2024</a:t>
            </a:fld>
            <a:endParaRPr lang="en-US"/>
          </a:p>
        </p:txBody>
      </p:sp>
      <p:sp>
        <p:nvSpPr>
          <p:cNvPr id="4" name="Footer Placeholder 3"/>
          <p:cNvSpPr>
            <a:spLocks noGrp="1"/>
          </p:cNvSpPr>
          <p:nvPr>
            <p:ph type="ftr" sz="quarter" idx="11"/>
          </p:nvPr>
        </p:nvSpPr>
        <p:spPr/>
        <p:txBody>
          <a:bodyPr/>
          <a:lstStyle/>
          <a:p>
            <a:endParaRPr lang="en-US"/>
          </a:p>
        </p:txBody>
      </p:sp>
      <p:sp>
        <p:nvSpPr>
          <p:cNvPr id="8"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FEF629D-EF81-4CEC-9CD0-30FA41D28EC3}" type="slidenum">
              <a:rPr lang="en-US" smtClean="0"/>
              <a:t>‹#›</a:t>
            </a:fld>
            <a:endParaRPr lang="en-US"/>
          </a:p>
        </p:txBody>
      </p:sp>
    </p:spTree>
    <p:extLst>
      <p:ext uri="{BB962C8B-B14F-4D97-AF65-F5344CB8AC3E}">
        <p14:creationId xmlns:p14="http://schemas.microsoft.com/office/powerpoint/2010/main" val="26970137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A5E4853-A1F5-4B8F-947E-A63451B38D04}" type="datetimeFigureOut">
              <a:rPr lang="en-US" smtClean="0"/>
              <a:t>4/14/2024</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FEF629D-EF81-4CEC-9CD0-30FA41D28EC3}" type="slidenum">
              <a:rPr lang="en-US" smtClean="0"/>
              <a:t>‹#›</a:t>
            </a:fld>
            <a:endParaRPr lang="en-US"/>
          </a:p>
        </p:txBody>
      </p:sp>
    </p:spTree>
    <p:extLst>
      <p:ext uri="{BB962C8B-B14F-4D97-AF65-F5344CB8AC3E}">
        <p14:creationId xmlns:p14="http://schemas.microsoft.com/office/powerpoint/2010/main" val="28231369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46088"/>
            <a:ext cx="2629584"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4743494" y="446089"/>
            <a:ext cx="3790906"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942415" y="1598613"/>
            <a:ext cx="2629584"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A5E4853-A1F5-4B8F-947E-A63451B38D04}" type="datetimeFigureOut">
              <a:rPr lang="en-US" smtClean="0"/>
              <a:t>4/14/2024</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FEF629D-EF81-4CEC-9CD0-30FA41D28EC3}" type="slidenum">
              <a:rPr lang="en-US" smtClean="0"/>
              <a:t>‹#›</a:t>
            </a:fld>
            <a:endParaRPr lang="en-US"/>
          </a:p>
        </p:txBody>
      </p:sp>
    </p:spTree>
    <p:extLst>
      <p:ext uri="{BB962C8B-B14F-4D97-AF65-F5344CB8AC3E}">
        <p14:creationId xmlns:p14="http://schemas.microsoft.com/office/powerpoint/2010/main" val="4534491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800600"/>
            <a:ext cx="6591985"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42415" y="634965"/>
            <a:ext cx="6591985"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942415" y="5367338"/>
            <a:ext cx="6591985"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A5E4853-A1F5-4B8F-947E-A63451B38D04}" type="datetimeFigureOut">
              <a:rPr lang="en-US" smtClean="0"/>
              <a:t>4/14/2024</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EFEF629D-EF81-4CEC-9CD0-30FA41D28EC3}" type="slidenum">
              <a:rPr lang="en-US" smtClean="0"/>
              <a:t>‹#›</a:t>
            </a:fld>
            <a:endParaRPr lang="en-US"/>
          </a:p>
        </p:txBody>
      </p:sp>
    </p:spTree>
    <p:extLst>
      <p:ext uri="{BB962C8B-B14F-4D97-AF65-F5344CB8AC3E}">
        <p14:creationId xmlns:p14="http://schemas.microsoft.com/office/powerpoint/2010/main" val="34744016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609600"/>
            <a:ext cx="6591985"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A5E4853-A1F5-4B8F-947E-A63451B38D04}" type="datetimeFigureOut">
              <a:rPr lang="en-US" smtClean="0"/>
              <a:t>4/14/2024</a:t>
            </a:fld>
            <a:endParaRPr lang="en-US"/>
          </a:p>
        </p:txBody>
      </p:sp>
      <p:sp>
        <p:nvSpPr>
          <p:cNvPr id="5" name="Footer Placeholder 4"/>
          <p:cNvSpPr>
            <a:spLocks noGrp="1"/>
          </p:cNvSpPr>
          <p:nvPr>
            <p:ph type="ftr" sz="quarter" idx="11"/>
          </p:nvPr>
        </p:nvSpPr>
        <p:spPr/>
        <p:txBody>
          <a:bodyPr/>
          <a:lstStyle/>
          <a:p>
            <a:endParaRPr lang="en-US"/>
          </a:p>
        </p:txBody>
      </p:sp>
      <p:sp>
        <p:nvSpPr>
          <p:cNvPr id="10"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EFEF629D-EF81-4CEC-9CD0-30FA41D28EC3}" type="slidenum">
              <a:rPr lang="en-US" smtClean="0"/>
              <a:t>‹#›</a:t>
            </a:fld>
            <a:endParaRPr lang="en-US"/>
          </a:p>
        </p:txBody>
      </p:sp>
    </p:spTree>
    <p:extLst>
      <p:ext uri="{BB962C8B-B14F-4D97-AF65-F5344CB8AC3E}">
        <p14:creationId xmlns:p14="http://schemas.microsoft.com/office/powerpoint/2010/main" val="7036718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2415972" y="3505200"/>
            <a:ext cx="5653888"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A5E4853-A1F5-4B8F-947E-A63451B38D04}" type="datetimeFigureOut">
              <a:rPr lang="en-US" smtClean="0"/>
              <a:t>4/14/2024</a:t>
            </a:fld>
            <a:endParaRPr lang="en-US"/>
          </a:p>
        </p:txBody>
      </p:sp>
      <p:sp>
        <p:nvSpPr>
          <p:cNvPr id="5" name="Footer Placeholder 4"/>
          <p:cNvSpPr>
            <a:spLocks noGrp="1"/>
          </p:cNvSpPr>
          <p:nvPr>
            <p:ph type="ftr" sz="quarter" idx="11"/>
          </p:nvPr>
        </p:nvSpPr>
        <p:spPr/>
        <p:txBody>
          <a:bodyPr/>
          <a:lstStyle/>
          <a:p>
            <a:endParaRPr lang="en-US"/>
          </a:p>
        </p:txBody>
      </p:sp>
      <p:sp>
        <p:nvSpPr>
          <p:cNvPr id="19"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EFEF629D-EF81-4CEC-9CD0-30FA41D28EC3}" type="slidenum">
              <a:rPr lang="en-US" smtClean="0"/>
              <a:t>‹#›</a:t>
            </a:fld>
            <a:endParaRPr lang="en-US"/>
          </a:p>
        </p:txBody>
      </p:sp>
      <p:sp>
        <p:nvSpPr>
          <p:cNvPr id="14" name="TextBox 13"/>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8902628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942415" y="2438401"/>
            <a:ext cx="6591985"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9A5E4853-A1F5-4B8F-947E-A63451B38D04}" type="datetimeFigureOut">
              <a:rPr lang="en-US" smtClean="0"/>
              <a:t>4/14/2024</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EFEF629D-EF81-4CEC-9CD0-30FA41D28EC3}" type="slidenum">
              <a:rPr lang="en-US" smtClean="0"/>
              <a:t>‹#›</a:t>
            </a:fld>
            <a:endParaRPr lang="en-US"/>
          </a:p>
        </p:txBody>
      </p:sp>
    </p:spTree>
    <p:extLst>
      <p:ext uri="{BB962C8B-B14F-4D97-AF65-F5344CB8AC3E}">
        <p14:creationId xmlns:p14="http://schemas.microsoft.com/office/powerpoint/2010/main" val="16037896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3"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1942415" y="4343400"/>
            <a:ext cx="6688292"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1942415" y="5181600"/>
            <a:ext cx="6688292"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9A5E4853-A1F5-4B8F-947E-A63451B38D04}" type="datetimeFigureOut">
              <a:rPr lang="en-US" smtClean="0"/>
              <a:t>4/14/2024</a:t>
            </a:fld>
            <a:endParaRPr lang="en-US"/>
          </a:p>
        </p:txBody>
      </p:sp>
      <p:sp>
        <p:nvSpPr>
          <p:cNvPr id="6" name="Footer Placeholder 5"/>
          <p:cNvSpPr>
            <a:spLocks noGrp="1"/>
          </p:cNvSpPr>
          <p:nvPr>
            <p:ph type="ftr" sz="quarter" idx="11"/>
          </p:nvPr>
        </p:nvSpPr>
        <p:spPr/>
        <p:txBody>
          <a:bodyPr/>
          <a:lstStyle/>
          <a:p>
            <a:endParaRPr lang="en-US"/>
          </a:p>
        </p:txBody>
      </p:sp>
      <p:sp>
        <p:nvSpPr>
          <p:cNvPr id="2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EFEF629D-EF81-4CEC-9CD0-30FA41D28EC3}" type="slidenum">
              <a:rPr lang="en-US" smtClean="0"/>
              <a:t>‹#›</a:t>
            </a:fld>
            <a:endParaRPr lang="en-US"/>
          </a:p>
        </p:txBody>
      </p:sp>
      <p:sp>
        <p:nvSpPr>
          <p:cNvPr id="11" name="TextBox 10"/>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2" name="TextBox 11"/>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1311204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942416" y="627407"/>
            <a:ext cx="6591984"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1942415" y="4343400"/>
            <a:ext cx="6591985"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9A5E4853-A1F5-4B8F-947E-A63451B38D04}" type="datetimeFigureOut">
              <a:rPr lang="en-US" smtClean="0"/>
              <a:t>4/14/2024</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EFEF629D-EF81-4CEC-9CD0-30FA41D28EC3}" type="slidenum">
              <a:rPr lang="en-US" smtClean="0"/>
              <a:t>‹#›</a:t>
            </a:fld>
            <a:endParaRPr lang="en-US"/>
          </a:p>
        </p:txBody>
      </p:sp>
    </p:spTree>
    <p:extLst>
      <p:ext uri="{BB962C8B-B14F-4D97-AF65-F5344CB8AC3E}">
        <p14:creationId xmlns:p14="http://schemas.microsoft.com/office/powerpoint/2010/main" val="3532404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A5E4853-A1F5-4B8F-947E-A63451B38D04}" type="datetimeFigureOut">
              <a:rPr lang="en-US" smtClean="0"/>
              <a:t>4/14/2024</a:t>
            </a:fld>
            <a:endParaRPr lang="en-US"/>
          </a:p>
        </p:txBody>
      </p:sp>
      <p:sp>
        <p:nvSpPr>
          <p:cNvPr id="5" name="Footer Placeholder 4"/>
          <p:cNvSpPr>
            <a:spLocks noGrp="1"/>
          </p:cNvSpPr>
          <p:nvPr>
            <p:ph type="ftr" sz="quarter" idx="11"/>
          </p:nvPr>
        </p:nvSpPr>
        <p:spPr/>
        <p:txBody>
          <a:bodyPr/>
          <a:lstStyle/>
          <a:p>
            <a:endParaRPr lang="en-US"/>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FEF629D-EF81-4CEC-9CD0-30FA41D28EC3}" type="slidenum">
              <a:rPr lang="en-US" smtClean="0"/>
              <a:t>‹#›</a:t>
            </a:fld>
            <a:endParaRPr lang="en-US"/>
          </a:p>
        </p:txBody>
      </p:sp>
    </p:spTree>
    <p:extLst>
      <p:ext uri="{BB962C8B-B14F-4D97-AF65-F5344CB8AC3E}">
        <p14:creationId xmlns:p14="http://schemas.microsoft.com/office/powerpoint/2010/main" val="35376452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78535" y="627406"/>
            <a:ext cx="1656132"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1942416" y="627406"/>
            <a:ext cx="4716348"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A5E4853-A1F5-4B8F-947E-A63451B38D04}" type="datetimeFigureOut">
              <a:rPr lang="en-US" smtClean="0"/>
              <a:t>4/14/2024</a:t>
            </a:fld>
            <a:endParaRPr lang="en-US"/>
          </a:p>
        </p:txBody>
      </p:sp>
      <p:sp>
        <p:nvSpPr>
          <p:cNvPr id="5" name="Footer Placeholder 4"/>
          <p:cNvSpPr>
            <a:spLocks noGrp="1"/>
          </p:cNvSpPr>
          <p:nvPr>
            <p:ph type="ftr" sz="quarter" idx="11"/>
          </p:nvPr>
        </p:nvSpPr>
        <p:spPr/>
        <p:txBody>
          <a:bodyPr/>
          <a:lstStyle/>
          <a:p>
            <a:endParaRPr lang="en-US"/>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FEF629D-EF81-4CEC-9CD0-30FA41D28EC3}" type="slidenum">
              <a:rPr lang="en-US" smtClean="0"/>
              <a:t>‹#›</a:t>
            </a:fld>
            <a:endParaRPr lang="en-US"/>
          </a:p>
        </p:txBody>
      </p:sp>
    </p:spTree>
    <p:extLst>
      <p:ext uri="{BB962C8B-B14F-4D97-AF65-F5344CB8AC3E}">
        <p14:creationId xmlns:p14="http://schemas.microsoft.com/office/powerpoint/2010/main" val="35999651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36" name="Group 35"/>
          <p:cNvGrpSpPr/>
          <p:nvPr/>
        </p:nvGrpSpPr>
        <p:grpSpPr>
          <a:xfrm>
            <a:off x="1" y="228600"/>
            <a:ext cx="1981200" cy="6638628"/>
            <a:chOff x="2487613" y="285750"/>
            <a:chExt cx="2428875" cy="5654676"/>
          </a:xfrm>
        </p:grpSpPr>
        <p:sp>
          <p:nvSpPr>
            <p:cNvPr id="37"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38"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39"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40"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41"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42"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43"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44"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45"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46"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47"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48"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49" name="Group 48"/>
          <p:cNvGrpSpPr/>
          <p:nvPr/>
        </p:nvGrpSpPr>
        <p:grpSpPr>
          <a:xfrm>
            <a:off x="20421" y="285"/>
            <a:ext cx="1952272" cy="6852968"/>
            <a:chOff x="6627813" y="195717"/>
            <a:chExt cx="1952625" cy="5678034"/>
          </a:xfrm>
        </p:grpSpPr>
        <p:sp>
          <p:nvSpPr>
            <p:cNvPr id="50" name="Freeform 27"/>
            <p:cNvSpPr/>
            <p:nvPr/>
          </p:nvSpPr>
          <p:spPr bwMode="auto">
            <a:xfrm>
              <a:off x="6627813" y="195717"/>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51"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52"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53"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54"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55"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56"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57"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58"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59"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60"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61"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62" name="Rectangle 61"/>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1945200" y="624110"/>
            <a:ext cx="6589200"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942415" y="2133600"/>
            <a:ext cx="6591985"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772400" y="6135089"/>
            <a:ext cx="766380" cy="370171"/>
          </a:xfrm>
          <a:prstGeom prst="rect">
            <a:avLst/>
          </a:prstGeom>
        </p:spPr>
        <p:txBody>
          <a:bodyPr vert="horz" lIns="91440" tIns="45720" rIns="91440" bIns="45720" rtlCol="0" anchor="ctr"/>
          <a:lstStyle>
            <a:lvl1pPr algn="r">
              <a:defRPr sz="900">
                <a:solidFill>
                  <a:schemeClr val="tx1">
                    <a:tint val="75000"/>
                  </a:schemeClr>
                </a:solidFill>
              </a:defRPr>
            </a:lvl1pPr>
          </a:lstStyle>
          <a:p>
            <a:fld id="{9A5E4853-A1F5-4B8F-947E-A63451B38D04}" type="datetimeFigureOut">
              <a:rPr lang="en-US" smtClean="0"/>
              <a:t>4/14/2024</a:t>
            </a:fld>
            <a:endParaRPr lang="en-US"/>
          </a:p>
        </p:txBody>
      </p:sp>
      <p:sp>
        <p:nvSpPr>
          <p:cNvPr id="5" name="Footer Placeholder 4"/>
          <p:cNvSpPr>
            <a:spLocks noGrp="1"/>
          </p:cNvSpPr>
          <p:nvPr>
            <p:ph type="ftr" sz="quarter" idx="3"/>
          </p:nvPr>
        </p:nvSpPr>
        <p:spPr>
          <a:xfrm>
            <a:off x="1942415" y="6135809"/>
            <a:ext cx="5716488"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11228" y="787783"/>
            <a:ext cx="584978" cy="365125"/>
          </a:xfrm>
          <a:prstGeom prst="rect">
            <a:avLst/>
          </a:prstGeom>
        </p:spPr>
        <p:txBody>
          <a:bodyPr vert="horz" lIns="91440" tIns="45720" rIns="91440" bIns="45720" rtlCol="0" anchor="ctr"/>
          <a:lstStyle>
            <a:lvl1pPr algn="r">
              <a:defRPr sz="2000">
                <a:solidFill>
                  <a:srgbClr val="FEFFFF"/>
                </a:solidFill>
              </a:defRPr>
            </a:lvl1pPr>
          </a:lstStyle>
          <a:p>
            <a:fld id="{EFEF629D-EF81-4CEC-9CD0-30FA41D28EC3}" type="slidenum">
              <a:rPr lang="en-US" smtClean="0"/>
              <a:t>‹#›</a:t>
            </a:fld>
            <a:endParaRPr lang="en-US"/>
          </a:p>
        </p:txBody>
      </p:sp>
    </p:spTree>
    <p:extLst>
      <p:ext uri="{BB962C8B-B14F-4D97-AF65-F5344CB8AC3E}">
        <p14:creationId xmlns:p14="http://schemas.microsoft.com/office/powerpoint/2010/main" val="151141871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66800" y="762001"/>
            <a:ext cx="7620000" cy="1082836"/>
          </a:xfrm>
          <a:solidFill>
            <a:schemeClr val="accent2">
              <a:lumMod val="40000"/>
              <a:lumOff val="60000"/>
            </a:schemeClr>
          </a:solidFill>
        </p:spPr>
        <p:txBody>
          <a:bodyPr>
            <a:noAutofit/>
          </a:bodyPr>
          <a:lstStyle/>
          <a:p>
            <a:pPr algn="ctr"/>
            <a:br>
              <a:rPr lang="en-US" sz="2000" b="1" dirty="0">
                <a:solidFill>
                  <a:srgbClr val="FF0000"/>
                </a:solidFill>
                <a:latin typeface="Arial" panose="020B0604020202020204" pitchFamily="34" charset="0"/>
                <a:cs typeface="Arial" panose="020B0604020202020204" pitchFamily="34" charset="0"/>
              </a:rPr>
            </a:br>
            <a:r>
              <a:rPr lang="en-US" sz="2000" b="1" i="0" dirty="0">
                <a:solidFill>
                  <a:srgbClr val="FF0000"/>
                </a:solidFill>
                <a:effectLst/>
                <a:latin typeface="Arial" panose="020B0604020202020204" pitchFamily="34" charset="0"/>
                <a:cs typeface="Arial" panose="020B0604020202020204" pitchFamily="34" charset="0"/>
              </a:rPr>
              <a:t>Examining the Risk Factors, Prevalence, and Impact of Diabetes Mellitus Among Individuals Aged above </a:t>
            </a:r>
            <a:r>
              <a:rPr lang="en-US" sz="2000" b="1" dirty="0">
                <a:solidFill>
                  <a:srgbClr val="FF0000"/>
                </a:solidFill>
                <a:latin typeface="Arial" panose="020B0604020202020204" pitchFamily="34" charset="0"/>
                <a:cs typeface="Arial" panose="020B0604020202020204" pitchFamily="34" charset="0"/>
              </a:rPr>
              <a:t>45 years</a:t>
            </a:r>
            <a:r>
              <a:rPr lang="en-US" sz="2000" b="1" i="0" dirty="0">
                <a:solidFill>
                  <a:srgbClr val="FF0000"/>
                </a:solidFill>
                <a:effectLst/>
                <a:latin typeface="Arial" panose="020B0604020202020204" pitchFamily="34" charset="0"/>
                <a:cs typeface="Arial" panose="020B0604020202020204" pitchFamily="34" charset="0"/>
              </a:rPr>
              <a:t> in the UK.</a:t>
            </a:r>
            <a:endParaRPr lang="en-US" sz="2000" b="1" dirty="0">
              <a:solidFill>
                <a:srgbClr val="FF0000"/>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CB16D35E-6C52-5A10-0D50-2514BF94DCD4}"/>
              </a:ext>
            </a:extLst>
          </p:cNvPr>
          <p:cNvSpPr txBox="1"/>
          <p:nvPr/>
        </p:nvSpPr>
        <p:spPr>
          <a:xfrm>
            <a:off x="2874049" y="2364749"/>
            <a:ext cx="5022272" cy="369332"/>
          </a:xfrm>
          <a:prstGeom prst="rect">
            <a:avLst/>
          </a:prstGeom>
          <a:noFill/>
        </p:spPr>
        <p:txBody>
          <a:bodyPr wrap="square">
            <a:spAutoFit/>
          </a:bodyPr>
          <a:lstStyle/>
          <a:p>
            <a:r>
              <a:rPr lang="en-GB" b="1" i="0" u="none" strike="noStrike" dirty="0">
                <a:solidFill>
                  <a:srgbClr val="233A44"/>
                </a:solidFill>
                <a:effectLst/>
                <a:latin typeface="Arial" panose="020B0604020202020204" pitchFamily="34" charset="0"/>
              </a:rPr>
              <a:t>Module Title: </a:t>
            </a:r>
            <a:r>
              <a:rPr lang="en-GB" b="1" i="1" u="none" strike="noStrike" dirty="0">
                <a:solidFill>
                  <a:srgbClr val="233A44"/>
                </a:solidFill>
                <a:effectLst/>
                <a:latin typeface="Arial" panose="020B0604020202020204" pitchFamily="34" charset="0"/>
              </a:rPr>
              <a:t>Practice-Based Research</a:t>
            </a:r>
            <a:endParaRPr lang="en-US" dirty="0"/>
          </a:p>
        </p:txBody>
      </p:sp>
      <p:sp>
        <p:nvSpPr>
          <p:cNvPr id="8" name="TextBox 7">
            <a:extLst>
              <a:ext uri="{FF2B5EF4-FFF2-40B4-BE49-F238E27FC236}">
                <a16:creationId xmlns:a16="http://schemas.microsoft.com/office/drawing/2014/main" id="{48639E26-7AF7-9234-1826-316E6C98B685}"/>
              </a:ext>
            </a:extLst>
          </p:cNvPr>
          <p:cNvSpPr txBox="1"/>
          <p:nvPr/>
        </p:nvSpPr>
        <p:spPr>
          <a:xfrm>
            <a:off x="1905000" y="3613665"/>
            <a:ext cx="4889500" cy="923330"/>
          </a:xfrm>
          <a:prstGeom prst="rect">
            <a:avLst/>
          </a:prstGeom>
          <a:noFill/>
        </p:spPr>
        <p:txBody>
          <a:bodyPr wrap="square">
            <a:spAutoFit/>
          </a:bodyPr>
          <a:lstStyle/>
          <a:p>
            <a:r>
              <a:rPr lang="en-GB" b="1" i="0" u="none" strike="noStrike" dirty="0">
                <a:solidFill>
                  <a:srgbClr val="233A44"/>
                </a:solidFill>
                <a:effectLst/>
                <a:latin typeface="Arial" panose="020B0604020202020204" pitchFamily="34" charset="0"/>
              </a:rPr>
              <a:t>Module code: </a:t>
            </a:r>
            <a:r>
              <a:rPr lang="en-GB" b="1" i="1" u="none" strike="noStrike" dirty="0">
                <a:solidFill>
                  <a:srgbClr val="233A44"/>
                </a:solidFill>
                <a:effectLst/>
                <a:latin typeface="Arial" panose="020B0604020202020204" pitchFamily="34" charset="0"/>
              </a:rPr>
              <a:t>LCHS7001</a:t>
            </a:r>
            <a:endParaRPr lang="en-IN" b="1" i="1" u="none" strike="noStrike" dirty="0">
              <a:solidFill>
                <a:srgbClr val="233A44"/>
              </a:solidFill>
              <a:effectLst/>
              <a:latin typeface="Arial" panose="020B0604020202020204" pitchFamily="34" charset="0"/>
            </a:endParaRPr>
          </a:p>
          <a:p>
            <a:r>
              <a:rPr lang="en-IN" b="1" i="1" u="none" strike="noStrike" dirty="0">
                <a:solidFill>
                  <a:srgbClr val="233A44"/>
                </a:solidFill>
                <a:effectLst/>
                <a:latin typeface="Arial" panose="020B0604020202020204" pitchFamily="34" charset="0"/>
              </a:rPr>
              <a:t>Student</a:t>
            </a:r>
            <a:r>
              <a:rPr lang="en-GB" b="1" i="1" u="none" strike="noStrike" dirty="0">
                <a:solidFill>
                  <a:srgbClr val="233A44"/>
                </a:solidFill>
                <a:effectLst/>
                <a:latin typeface="Arial" panose="020B0604020202020204" pitchFamily="34" charset="0"/>
              </a:rPr>
              <a:t> Id :- </a:t>
            </a:r>
            <a:r>
              <a:rPr lang="en-IN" b="1" i="1" u="none" strike="noStrike" dirty="0">
                <a:solidFill>
                  <a:srgbClr val="233A44"/>
                </a:solidFill>
                <a:effectLst/>
                <a:latin typeface="Arial" panose="020B0604020202020204" pitchFamily="34" charset="0"/>
              </a:rPr>
              <a:t>2239570</a:t>
            </a:r>
          </a:p>
          <a:p>
            <a:r>
              <a:rPr lang="en-IN" b="1" i="1" dirty="0">
                <a:solidFill>
                  <a:srgbClr val="233A44"/>
                </a:solidFill>
                <a:latin typeface="Arial" panose="020B0604020202020204" pitchFamily="34" charset="0"/>
              </a:rPr>
              <a:t>Name :- </a:t>
            </a:r>
            <a:r>
              <a:rPr lang="en-IN" b="1" i="1" dirty="0" err="1">
                <a:solidFill>
                  <a:srgbClr val="233A44"/>
                </a:solidFill>
                <a:latin typeface="Arial" panose="020B0604020202020204" pitchFamily="34" charset="0"/>
              </a:rPr>
              <a:t>Dhavalkumar</a:t>
            </a:r>
            <a:r>
              <a:rPr lang="en-IN" b="1" i="1" dirty="0">
                <a:solidFill>
                  <a:srgbClr val="233A44"/>
                </a:solidFill>
                <a:latin typeface="Arial" panose="020B0604020202020204" pitchFamily="34" charset="0"/>
              </a:rPr>
              <a:t> </a:t>
            </a:r>
            <a:r>
              <a:rPr lang="en-IN" b="1" i="1" dirty="0" err="1">
                <a:solidFill>
                  <a:srgbClr val="233A44"/>
                </a:solidFill>
                <a:latin typeface="Arial" panose="020B0604020202020204" pitchFamily="34" charset="0"/>
              </a:rPr>
              <a:t>Kamleshbhai</a:t>
            </a:r>
            <a:r>
              <a:rPr lang="en-IN" b="1" i="1" dirty="0">
                <a:solidFill>
                  <a:srgbClr val="233A44"/>
                </a:solidFill>
                <a:latin typeface="Arial" panose="020B0604020202020204" pitchFamily="34" charset="0"/>
              </a:rPr>
              <a:t> Mistry</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45200" y="624110"/>
            <a:ext cx="6589200" cy="747490"/>
          </a:xfrm>
          <a:solidFill>
            <a:schemeClr val="accent4">
              <a:lumMod val="40000"/>
              <a:lumOff val="60000"/>
            </a:schemeClr>
          </a:solidFill>
        </p:spPr>
        <p:txBody>
          <a:bodyPr/>
          <a:lstStyle/>
          <a:p>
            <a:r>
              <a:rPr lang="en-US" b="1" dirty="0"/>
              <a:t>INTRODUCTION </a:t>
            </a:r>
          </a:p>
        </p:txBody>
      </p:sp>
      <p:sp>
        <p:nvSpPr>
          <p:cNvPr id="3" name="Content Placeholder 2"/>
          <p:cNvSpPr>
            <a:spLocks noGrp="1"/>
          </p:cNvSpPr>
          <p:nvPr>
            <p:ph sz="half" idx="1"/>
          </p:nvPr>
        </p:nvSpPr>
        <p:spPr>
          <a:xfrm>
            <a:off x="533400" y="1447800"/>
            <a:ext cx="5562600" cy="5287963"/>
          </a:xfrm>
        </p:spPr>
        <p:txBody>
          <a:bodyPr>
            <a:normAutofit/>
          </a:bodyPr>
          <a:lstStyle/>
          <a:p>
            <a:pPr algn="just">
              <a:lnSpc>
                <a:spcPct val="150000"/>
              </a:lnSpc>
            </a:pPr>
            <a:r>
              <a:rPr lang="en-US" sz="2000" dirty="0">
                <a:solidFill>
                  <a:schemeClr val="tx1"/>
                </a:solidFill>
                <a:latin typeface="Arial" panose="020B0604020202020204" pitchFamily="34" charset="0"/>
                <a:cs typeface="Arial" panose="020B0604020202020204" pitchFamily="34" charset="0"/>
              </a:rPr>
              <a:t>Diabetes Mellitus can be considered a chronic disease that often arises due to the abnormal secretion of Insulin (</a:t>
            </a:r>
            <a:r>
              <a:rPr lang="en-IN" sz="2000" b="0" i="0" dirty="0" err="1">
                <a:solidFill>
                  <a:schemeClr val="tx1"/>
                </a:solidFill>
                <a:effectLst/>
                <a:latin typeface="Arial" panose="020B0604020202020204" pitchFamily="34" charset="0"/>
                <a:cs typeface="Arial" panose="020B0604020202020204" pitchFamily="34" charset="0"/>
              </a:rPr>
              <a:t>Yedjou</a:t>
            </a:r>
            <a:r>
              <a:rPr lang="en-IN" sz="2000" b="0" i="0" dirty="0">
                <a:solidFill>
                  <a:schemeClr val="tx1"/>
                </a:solidFill>
                <a:effectLst/>
                <a:latin typeface="Arial" panose="020B0604020202020204" pitchFamily="34" charset="0"/>
                <a:cs typeface="Arial" panose="020B0604020202020204" pitchFamily="34" charset="0"/>
              </a:rPr>
              <a:t> et al, 2023; Kumar et al, 2020)</a:t>
            </a:r>
            <a:r>
              <a:rPr lang="en-US" sz="2000" dirty="0">
                <a:solidFill>
                  <a:schemeClr val="tx1"/>
                </a:solidFill>
                <a:latin typeface="Arial" panose="020B0604020202020204" pitchFamily="34" charset="0"/>
                <a:cs typeface="Arial" panose="020B0604020202020204" pitchFamily="34" charset="0"/>
              </a:rPr>
              <a:t>. </a:t>
            </a:r>
          </a:p>
          <a:p>
            <a:pPr algn="just">
              <a:lnSpc>
                <a:spcPct val="150000"/>
              </a:lnSpc>
            </a:pPr>
            <a:r>
              <a:rPr lang="en-US" sz="2000" dirty="0">
                <a:solidFill>
                  <a:schemeClr val="tx1"/>
                </a:solidFill>
                <a:latin typeface="Arial" panose="020B0604020202020204" pitchFamily="34" charset="0"/>
                <a:cs typeface="Arial" panose="020B0604020202020204" pitchFamily="34" charset="0"/>
              </a:rPr>
              <a:t>Insulin is an enzyme released from the pancreas (</a:t>
            </a:r>
            <a:r>
              <a:rPr lang="en-GB" sz="2000" dirty="0">
                <a:solidFill>
                  <a:schemeClr val="tx1"/>
                </a:solidFill>
                <a:latin typeface="Arial" panose="020B0604020202020204" pitchFamily="34" charset="0"/>
                <a:cs typeface="Arial" panose="020B0604020202020204" pitchFamily="34" charset="0"/>
              </a:rPr>
              <a:t>Campbell and </a:t>
            </a:r>
            <a:r>
              <a:rPr lang="en-GB" sz="2000" dirty="0" err="1">
                <a:solidFill>
                  <a:schemeClr val="tx1"/>
                </a:solidFill>
                <a:latin typeface="Arial" panose="020B0604020202020204" pitchFamily="34" charset="0"/>
                <a:cs typeface="Arial" panose="020B0604020202020204" pitchFamily="34" charset="0"/>
              </a:rPr>
              <a:t>Newgard</a:t>
            </a:r>
            <a:r>
              <a:rPr lang="en-GB" sz="2000" dirty="0">
                <a:solidFill>
                  <a:schemeClr val="tx1"/>
                </a:solidFill>
                <a:latin typeface="Arial" panose="020B0604020202020204" pitchFamily="34" charset="0"/>
                <a:cs typeface="Arial" panose="020B0604020202020204" pitchFamily="34" charset="0"/>
              </a:rPr>
              <a:t>, 2021</a:t>
            </a:r>
            <a:r>
              <a:rPr lang="en-US" sz="2000" dirty="0">
                <a:solidFill>
                  <a:schemeClr val="tx1"/>
                </a:solidFill>
                <a:latin typeface="Arial" panose="020B0604020202020204" pitchFamily="34" charset="0"/>
                <a:cs typeface="Arial" panose="020B0604020202020204" pitchFamily="34" charset="0"/>
              </a:rPr>
              <a:t>). </a:t>
            </a:r>
          </a:p>
          <a:p>
            <a:pPr algn="just">
              <a:lnSpc>
                <a:spcPct val="150000"/>
              </a:lnSpc>
            </a:pPr>
            <a:r>
              <a:rPr lang="en-US" sz="2000" i="0" dirty="0">
                <a:solidFill>
                  <a:schemeClr val="tx1"/>
                </a:solidFill>
                <a:effectLst/>
                <a:latin typeface="Arial" panose="020B0604020202020204" pitchFamily="34" charset="0"/>
                <a:cs typeface="Arial" panose="020B0604020202020204" pitchFamily="34" charset="0"/>
              </a:rPr>
              <a:t>Early diagnosis and appropriate management of type 2 diabetes are crucial to prevent serious health complications (</a:t>
            </a:r>
            <a:r>
              <a:rPr lang="en-IN" sz="2000" b="0" i="0" dirty="0">
                <a:solidFill>
                  <a:schemeClr val="tx1"/>
                </a:solidFill>
                <a:effectLst/>
                <a:latin typeface="Arial" panose="020B0604020202020204" pitchFamily="34" charset="0"/>
                <a:cs typeface="Arial" panose="020B0604020202020204" pitchFamily="34" charset="0"/>
              </a:rPr>
              <a:t>Kumar et al, 2020)</a:t>
            </a:r>
            <a:r>
              <a:rPr lang="en-US" sz="2000" i="0" dirty="0">
                <a:solidFill>
                  <a:schemeClr val="tx1"/>
                </a:solidFill>
                <a:effectLst/>
                <a:latin typeface="Arial" panose="020B0604020202020204" pitchFamily="34" charset="0"/>
                <a:cs typeface="Arial" panose="020B0604020202020204" pitchFamily="34" charset="0"/>
              </a:rPr>
              <a:t>.</a:t>
            </a:r>
            <a:endParaRPr lang="en-US" sz="2000" dirty="0">
              <a:solidFill>
                <a:schemeClr val="tx1"/>
              </a:solidFill>
              <a:latin typeface="Arial" panose="020B0604020202020204" pitchFamily="34" charset="0"/>
              <a:cs typeface="Arial" panose="020B0604020202020204" pitchFamily="34" charset="0"/>
            </a:endParaRPr>
          </a:p>
        </p:txBody>
      </p:sp>
      <p:pic>
        <p:nvPicPr>
          <p:cNvPr id="1026" name="Picture 2"/>
          <p:cNvPicPr>
            <a:picLocks noGrp="1" noChangeAspect="1" noChangeArrowheads="1"/>
          </p:cNvPicPr>
          <p:nvPr>
            <p:ph sz="half" idx="2"/>
          </p:nvPr>
        </p:nvPicPr>
        <p:blipFill>
          <a:blip r:embed="rId2"/>
          <a:srcRect/>
          <a:stretch>
            <a:fillRect/>
          </a:stretch>
        </p:blipFill>
        <p:spPr bwMode="auto">
          <a:xfrm>
            <a:off x="6324600" y="2133600"/>
            <a:ext cx="2505075" cy="3499667"/>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52600" y="471710"/>
            <a:ext cx="6589200" cy="747490"/>
          </a:xfrm>
          <a:solidFill>
            <a:schemeClr val="accent4">
              <a:lumMod val="40000"/>
              <a:lumOff val="60000"/>
            </a:schemeClr>
          </a:solidFill>
        </p:spPr>
        <p:txBody>
          <a:bodyPr/>
          <a:lstStyle/>
          <a:p>
            <a:r>
              <a:rPr lang="en-US" b="1" dirty="0"/>
              <a:t>INTRODUCTION CONTD..</a:t>
            </a:r>
          </a:p>
        </p:txBody>
      </p:sp>
      <p:pic>
        <p:nvPicPr>
          <p:cNvPr id="2050" name="Picture 2"/>
          <p:cNvPicPr>
            <a:picLocks noGrp="1" noChangeAspect="1" noChangeArrowheads="1"/>
          </p:cNvPicPr>
          <p:nvPr>
            <p:ph sz="half" idx="1"/>
          </p:nvPr>
        </p:nvPicPr>
        <p:blipFill>
          <a:blip r:embed="rId2"/>
          <a:srcRect/>
          <a:stretch>
            <a:fillRect/>
          </a:stretch>
        </p:blipFill>
        <p:spPr bwMode="auto">
          <a:xfrm>
            <a:off x="381001" y="1981200"/>
            <a:ext cx="2743199" cy="332774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graphicFrame>
        <p:nvGraphicFramePr>
          <p:cNvPr id="3" name="Content Placeholder 2"/>
          <p:cNvGraphicFramePr>
            <a:graphicFrameLocks noGrp="1"/>
          </p:cNvGraphicFramePr>
          <p:nvPr>
            <p:ph sz="half" idx="2"/>
            <p:extLst>
              <p:ext uri="{D42A27DB-BD31-4B8C-83A1-F6EECF244321}">
                <p14:modId xmlns:p14="http://schemas.microsoft.com/office/powerpoint/2010/main" val="4135173284"/>
              </p:ext>
            </p:extLst>
          </p:nvPr>
        </p:nvGraphicFramePr>
        <p:xfrm>
          <a:off x="3962400" y="1447800"/>
          <a:ext cx="4876800" cy="5181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45200" y="624110"/>
            <a:ext cx="6589200" cy="518890"/>
          </a:xfrm>
          <a:solidFill>
            <a:schemeClr val="accent4">
              <a:lumMod val="40000"/>
              <a:lumOff val="60000"/>
            </a:schemeClr>
          </a:solidFill>
        </p:spPr>
        <p:txBody>
          <a:bodyPr>
            <a:normAutofit fontScale="90000"/>
          </a:bodyPr>
          <a:lstStyle/>
          <a:p>
            <a:r>
              <a:rPr lang="en-US" b="1" dirty="0"/>
              <a:t>RATIONALE</a:t>
            </a:r>
          </a:p>
        </p:txBody>
      </p:sp>
      <p:sp>
        <p:nvSpPr>
          <p:cNvPr id="5" name="Content Placeholder 4">
            <a:extLst>
              <a:ext uri="{FF2B5EF4-FFF2-40B4-BE49-F238E27FC236}">
                <a16:creationId xmlns:a16="http://schemas.microsoft.com/office/drawing/2014/main" id="{AE11CEE3-302C-C6BE-5ADE-EEEFB6D7AC5C}"/>
              </a:ext>
            </a:extLst>
          </p:cNvPr>
          <p:cNvSpPr>
            <a:spLocks noGrp="1"/>
          </p:cNvSpPr>
          <p:nvPr>
            <p:ph sz="half" idx="1"/>
          </p:nvPr>
        </p:nvSpPr>
        <p:spPr>
          <a:xfrm>
            <a:off x="3352800" y="1600200"/>
            <a:ext cx="5562600" cy="4724400"/>
          </a:xfrm>
        </p:spPr>
        <p:txBody>
          <a:bodyPr>
            <a:normAutofit fontScale="92500" lnSpcReduction="20000"/>
          </a:bodyPr>
          <a:lstStyle/>
          <a:p>
            <a:pPr algn="just"/>
            <a:r>
              <a:rPr lang="en-US" sz="2000" b="0" i="0" dirty="0">
                <a:solidFill>
                  <a:schemeClr val="tx1"/>
                </a:solidFill>
                <a:effectLst/>
                <a:latin typeface="Arial" panose="020B0604020202020204" pitchFamily="34" charset="0"/>
                <a:cs typeface="Arial" panose="020B0604020202020204" pitchFamily="34" charset="0"/>
              </a:rPr>
              <a:t>Understanding the current prevalence of type 2 diabetes mellitus in the UK's population aged </a:t>
            </a:r>
            <a:r>
              <a:rPr lang="en-US" sz="2000" dirty="0">
                <a:solidFill>
                  <a:schemeClr val="tx1"/>
                </a:solidFill>
                <a:latin typeface="Arial" panose="020B0604020202020204" pitchFamily="34" charset="0"/>
                <a:cs typeface="Arial" panose="020B0604020202020204" pitchFamily="34" charset="0"/>
              </a:rPr>
              <a:t>45 years</a:t>
            </a:r>
            <a:r>
              <a:rPr lang="en-US" sz="2000" b="0" i="0" dirty="0">
                <a:solidFill>
                  <a:schemeClr val="tx1"/>
                </a:solidFill>
                <a:effectLst/>
                <a:latin typeface="Arial" panose="020B0604020202020204" pitchFamily="34" charset="0"/>
                <a:cs typeface="Arial" panose="020B0604020202020204" pitchFamily="34" charset="0"/>
              </a:rPr>
              <a:t> or above is crucial for public health planning and resource allocation.</a:t>
            </a:r>
            <a:r>
              <a:rPr lang="en-US" sz="2000" dirty="0">
                <a:solidFill>
                  <a:schemeClr val="tx1"/>
                </a:solidFill>
                <a:latin typeface="Arial" panose="020B0604020202020204" pitchFamily="34" charset="0"/>
                <a:cs typeface="Arial" panose="020B0604020202020204" pitchFamily="34" charset="0"/>
              </a:rPr>
              <a:t> </a:t>
            </a:r>
          </a:p>
          <a:p>
            <a:pPr algn="just"/>
            <a:r>
              <a:rPr lang="en-US" sz="2000" dirty="0">
                <a:solidFill>
                  <a:schemeClr val="tx1"/>
                </a:solidFill>
                <a:latin typeface="Arial" panose="020B0604020202020204" pitchFamily="34" charset="0"/>
                <a:cs typeface="Arial" panose="020B0604020202020204" pitchFamily="34" charset="0"/>
              </a:rPr>
              <a:t>Type 2 Diabetes is a public health issue that affects 6.6% of the World’s population (</a:t>
            </a:r>
            <a:r>
              <a:rPr lang="en-GB" sz="2000" dirty="0">
                <a:solidFill>
                  <a:schemeClr val="tx1"/>
                </a:solidFill>
                <a:latin typeface="Arial" panose="020B0604020202020204" pitchFamily="34" charset="0"/>
                <a:cs typeface="Arial" panose="020B0604020202020204" pitchFamily="34" charset="0"/>
              </a:rPr>
              <a:t>Bergman et al. 2021</a:t>
            </a:r>
            <a:r>
              <a:rPr lang="en-US" sz="2000" dirty="0">
                <a:solidFill>
                  <a:schemeClr val="tx1"/>
                </a:solidFill>
                <a:latin typeface="Arial" panose="020B0604020202020204" pitchFamily="34" charset="0"/>
                <a:cs typeface="Arial" panose="020B0604020202020204" pitchFamily="34" charset="0"/>
              </a:rPr>
              <a:t>). </a:t>
            </a:r>
            <a:endParaRPr lang="en-US" sz="2000" b="0" i="0" dirty="0">
              <a:solidFill>
                <a:schemeClr val="tx1"/>
              </a:solidFill>
              <a:effectLst/>
              <a:latin typeface="Arial" panose="020B0604020202020204" pitchFamily="34" charset="0"/>
              <a:cs typeface="Arial" panose="020B0604020202020204" pitchFamily="34" charset="0"/>
            </a:endParaRPr>
          </a:p>
          <a:p>
            <a:pPr algn="just"/>
            <a:r>
              <a:rPr lang="en-US" sz="2000" b="0" i="0" dirty="0">
                <a:solidFill>
                  <a:schemeClr val="tx1"/>
                </a:solidFill>
                <a:effectLst/>
                <a:latin typeface="Arial" panose="020B0604020202020204" pitchFamily="34" charset="0"/>
                <a:cs typeface="Arial" panose="020B0604020202020204" pitchFamily="34" charset="0"/>
              </a:rPr>
              <a:t>Identifying the key risk factors associated with type 2 diabetes mellitus in this age group can aid in targeted prevention strategies and early intervention efforts (Wu et al, 2014).</a:t>
            </a:r>
          </a:p>
          <a:p>
            <a:pPr algn="just"/>
            <a:r>
              <a:rPr lang="en-US" sz="2000" b="0" i="0" dirty="0">
                <a:solidFill>
                  <a:schemeClr val="tx1"/>
                </a:solidFill>
                <a:effectLst/>
                <a:latin typeface="Arial" panose="020B0604020202020204" pitchFamily="34" charset="0"/>
                <a:cs typeface="Arial" panose="020B0604020202020204" pitchFamily="34" charset="0"/>
              </a:rPr>
              <a:t>Investigating the role of lifestyle factors such as diet, physical activity, and sedentary behavior in the development and management of type 2 diabetes mellitus can provide actionable insights for targeted prevention and intervention programs (</a:t>
            </a:r>
            <a:r>
              <a:rPr lang="en-IN" sz="2000" b="0" i="0" dirty="0">
                <a:solidFill>
                  <a:schemeClr val="tx1"/>
                </a:solidFill>
                <a:effectLst/>
                <a:latin typeface="Arial" panose="020B0604020202020204" pitchFamily="34" charset="0"/>
                <a:cs typeface="Arial" panose="020B0604020202020204" pitchFamily="34" charset="0"/>
              </a:rPr>
              <a:t>Li et al, 2021; </a:t>
            </a:r>
            <a:r>
              <a:rPr lang="en-IN" sz="2000" b="0" i="0" dirty="0" err="1">
                <a:solidFill>
                  <a:schemeClr val="tx1"/>
                </a:solidFill>
                <a:effectLst/>
                <a:latin typeface="Arial" panose="020B0604020202020204" pitchFamily="34" charset="0"/>
                <a:cs typeface="Arial" panose="020B0604020202020204" pitchFamily="34" charset="0"/>
              </a:rPr>
              <a:t>Balducci</a:t>
            </a:r>
            <a:r>
              <a:rPr lang="en-IN" sz="2000" b="0" i="0" dirty="0">
                <a:solidFill>
                  <a:schemeClr val="tx1"/>
                </a:solidFill>
                <a:effectLst/>
                <a:latin typeface="Arial" panose="020B0604020202020204" pitchFamily="34" charset="0"/>
                <a:cs typeface="Arial" panose="020B0604020202020204" pitchFamily="34" charset="0"/>
              </a:rPr>
              <a:t> et al, 2022)</a:t>
            </a:r>
            <a:r>
              <a:rPr lang="en-US" sz="2000" b="0" i="0" dirty="0">
                <a:solidFill>
                  <a:schemeClr val="tx1"/>
                </a:solidFill>
                <a:effectLst/>
                <a:latin typeface="Arial" panose="020B0604020202020204" pitchFamily="34" charset="0"/>
                <a:cs typeface="Arial" panose="020B0604020202020204" pitchFamily="34" charset="0"/>
              </a:rPr>
              <a:t>.</a:t>
            </a:r>
            <a:endParaRPr lang="en-IN" sz="2000" dirty="0">
              <a:solidFill>
                <a:schemeClr val="tx1"/>
              </a:solidFill>
              <a:latin typeface="Arial" panose="020B0604020202020204" pitchFamily="34" charset="0"/>
              <a:cs typeface="Arial" panose="020B0604020202020204" pitchFamily="34" charset="0"/>
            </a:endParaRPr>
          </a:p>
        </p:txBody>
      </p:sp>
      <p:pic>
        <p:nvPicPr>
          <p:cNvPr id="1026" name="Picture 2">
            <a:extLst>
              <a:ext uri="{FF2B5EF4-FFF2-40B4-BE49-F238E27FC236}">
                <a16:creationId xmlns:a16="http://schemas.microsoft.com/office/drawing/2014/main" id="{1833099C-8E56-1CA0-3258-9962A8DF2B45}"/>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09600" y="1905000"/>
            <a:ext cx="2667000" cy="3575130"/>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45200" y="624110"/>
            <a:ext cx="6589200" cy="671290"/>
          </a:xfrm>
          <a:solidFill>
            <a:schemeClr val="accent4">
              <a:lumMod val="40000"/>
              <a:lumOff val="60000"/>
            </a:schemeClr>
          </a:solidFill>
        </p:spPr>
        <p:txBody>
          <a:bodyPr/>
          <a:lstStyle/>
          <a:p>
            <a:r>
              <a:rPr lang="en-US" b="1" dirty="0"/>
              <a:t>RATIONALE CONTD … </a:t>
            </a:r>
          </a:p>
        </p:txBody>
      </p:sp>
      <p:pic>
        <p:nvPicPr>
          <p:cNvPr id="4098" name="Picture 2"/>
          <p:cNvPicPr>
            <a:picLocks noGrp="1" noChangeAspect="1" noChangeArrowheads="1"/>
          </p:cNvPicPr>
          <p:nvPr>
            <p:ph sz="half" idx="1"/>
          </p:nvPr>
        </p:nvPicPr>
        <p:blipFill>
          <a:blip r:embed="rId2"/>
          <a:srcRect/>
          <a:stretch>
            <a:fillRect/>
          </a:stretch>
        </p:blipFill>
        <p:spPr bwMode="auto">
          <a:xfrm>
            <a:off x="292612" y="1920081"/>
            <a:ext cx="3305175" cy="3886200"/>
          </a:xfrm>
          <a:prstGeom prst="rect">
            <a:avLst/>
          </a:prstGeom>
          <a:ln>
            <a:noFill/>
          </a:ln>
          <a:effectLst>
            <a:outerShdw blurRad="292100" dist="139700" dir="2700000" algn="tl" rotWithShape="0">
              <a:srgbClr val="333333">
                <a:alpha val="65000"/>
              </a:srgbClr>
            </a:outerShdw>
          </a:effectLst>
        </p:spPr>
      </p:pic>
      <p:sp>
        <p:nvSpPr>
          <p:cNvPr id="4" name="Content Placeholder 3"/>
          <p:cNvSpPr>
            <a:spLocks noGrp="1"/>
          </p:cNvSpPr>
          <p:nvPr>
            <p:ph sz="half" idx="2"/>
          </p:nvPr>
        </p:nvSpPr>
        <p:spPr>
          <a:xfrm>
            <a:off x="3733800" y="1600200"/>
            <a:ext cx="4953000" cy="4724400"/>
          </a:xfrm>
        </p:spPr>
        <p:txBody>
          <a:bodyPr>
            <a:normAutofit lnSpcReduction="10000"/>
          </a:bodyPr>
          <a:lstStyle/>
          <a:p>
            <a:pPr algn="just"/>
            <a:r>
              <a:rPr lang="en-US" sz="2000" b="0" i="0" dirty="0">
                <a:solidFill>
                  <a:schemeClr val="tx1"/>
                </a:solidFill>
                <a:effectLst/>
                <a:latin typeface="Arial" panose="020B0604020202020204" pitchFamily="34" charset="0"/>
                <a:cs typeface="Arial" panose="020B0604020202020204" pitchFamily="34" charset="0"/>
              </a:rPr>
              <a:t>Assessing the impact of type 2 diabetes mellitus on the quality of life, including physical, emotional, and social well-being, among individuals aged 45 years o</a:t>
            </a:r>
            <a:r>
              <a:rPr lang="en-US" sz="2000" dirty="0">
                <a:solidFill>
                  <a:schemeClr val="tx1"/>
                </a:solidFill>
                <a:latin typeface="Arial" panose="020B0604020202020204" pitchFamily="34" charset="0"/>
                <a:cs typeface="Arial" panose="020B0604020202020204" pitchFamily="34" charset="0"/>
              </a:rPr>
              <a:t>r above</a:t>
            </a:r>
            <a:r>
              <a:rPr lang="en-US" sz="2000" b="0" i="0" dirty="0">
                <a:solidFill>
                  <a:schemeClr val="tx1"/>
                </a:solidFill>
                <a:effectLst/>
                <a:latin typeface="Arial" panose="020B0604020202020204" pitchFamily="34" charset="0"/>
                <a:cs typeface="Arial" panose="020B0604020202020204" pitchFamily="34" charset="0"/>
              </a:rPr>
              <a:t> in the UK can guide holistic approaches to disease management and support services (</a:t>
            </a:r>
            <a:r>
              <a:rPr lang="en-US" sz="2000" b="0" i="0" dirty="0" err="1">
                <a:solidFill>
                  <a:schemeClr val="tx1"/>
                </a:solidFill>
                <a:effectLst/>
                <a:latin typeface="Arial" panose="020B0604020202020204" pitchFamily="34" charset="0"/>
                <a:cs typeface="Arial" panose="020B0604020202020204" pitchFamily="34" charset="0"/>
              </a:rPr>
              <a:t>Aschalew</a:t>
            </a:r>
            <a:r>
              <a:rPr lang="en-US" sz="2000" b="0" i="0" dirty="0">
                <a:solidFill>
                  <a:schemeClr val="tx1"/>
                </a:solidFill>
                <a:effectLst/>
                <a:latin typeface="Arial" panose="020B0604020202020204" pitchFamily="34" charset="0"/>
                <a:cs typeface="Arial" panose="020B0604020202020204" pitchFamily="34" charset="0"/>
              </a:rPr>
              <a:t> et al, 2020).</a:t>
            </a:r>
          </a:p>
          <a:p>
            <a:pPr algn="just"/>
            <a:r>
              <a:rPr lang="en-US" sz="2000" b="0" i="0" dirty="0">
                <a:solidFill>
                  <a:schemeClr val="tx1"/>
                </a:solidFill>
                <a:effectLst/>
                <a:latin typeface="Arial" panose="020B0604020202020204" pitchFamily="34" charset="0"/>
                <a:cs typeface="Arial" panose="020B0604020202020204" pitchFamily="34" charset="0"/>
              </a:rPr>
              <a:t>Assessing the socioeconomic and health impact of type 2 diabetes mellitus within this demographic can guide policy decisions and healthcare resource allocation for effective management and mitigation of its consequences (</a:t>
            </a:r>
            <a:r>
              <a:rPr lang="en-IN" sz="2000" b="0" i="0" dirty="0">
                <a:solidFill>
                  <a:schemeClr val="tx1"/>
                </a:solidFill>
                <a:effectLst/>
                <a:latin typeface="Arial" panose="020B0604020202020204" pitchFamily="34" charset="0"/>
                <a:cs typeface="Arial" panose="020B0604020202020204" pitchFamily="34" charset="0"/>
              </a:rPr>
              <a:t>Hill-Briggs et al, 2021)</a:t>
            </a:r>
            <a:r>
              <a:rPr lang="en-US" sz="2000" b="0" i="0" dirty="0">
                <a:solidFill>
                  <a:schemeClr val="tx1"/>
                </a:solidFill>
                <a:effectLst/>
                <a:latin typeface="Arial" panose="020B0604020202020204" pitchFamily="34" charset="0"/>
                <a:cs typeface="Arial" panose="020B0604020202020204" pitchFamily="34" charset="0"/>
              </a:rPr>
              <a:t>.</a:t>
            </a:r>
            <a:endParaRPr lang="en-US" sz="2000" dirty="0">
              <a:solidFill>
                <a:schemeClr val="tx1"/>
              </a:solidFill>
              <a:latin typeface="Arial" panose="020B0604020202020204" pitchFamily="34" charset="0"/>
              <a:cs typeface="Arial" panose="020B0604020202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CC5A49-434A-302C-4EA9-4C30E1757865}"/>
              </a:ext>
            </a:extLst>
          </p:cNvPr>
          <p:cNvSpPr>
            <a:spLocks noGrp="1"/>
          </p:cNvSpPr>
          <p:nvPr>
            <p:ph type="title"/>
          </p:nvPr>
        </p:nvSpPr>
        <p:spPr>
          <a:xfrm>
            <a:off x="1945200" y="624110"/>
            <a:ext cx="6589200" cy="671290"/>
          </a:xfrm>
        </p:spPr>
        <p:style>
          <a:lnRef idx="1">
            <a:schemeClr val="accent5"/>
          </a:lnRef>
          <a:fillRef idx="2">
            <a:schemeClr val="accent5"/>
          </a:fillRef>
          <a:effectRef idx="1">
            <a:schemeClr val="accent5"/>
          </a:effectRef>
          <a:fontRef idx="minor">
            <a:schemeClr val="dk1"/>
          </a:fontRef>
        </p:style>
        <p:txBody>
          <a:bodyPr/>
          <a:lstStyle/>
          <a:p>
            <a:pPr algn="ctr"/>
            <a:r>
              <a:rPr lang="en-IN" b="1" dirty="0"/>
              <a:t>Literature Review</a:t>
            </a:r>
          </a:p>
        </p:txBody>
      </p:sp>
      <p:sp>
        <p:nvSpPr>
          <p:cNvPr id="3" name="Content Placeholder 2">
            <a:extLst>
              <a:ext uri="{FF2B5EF4-FFF2-40B4-BE49-F238E27FC236}">
                <a16:creationId xmlns:a16="http://schemas.microsoft.com/office/drawing/2014/main" id="{93C9EA47-8F98-716A-D504-323DF078B887}"/>
              </a:ext>
            </a:extLst>
          </p:cNvPr>
          <p:cNvSpPr>
            <a:spLocks noGrp="1"/>
          </p:cNvSpPr>
          <p:nvPr>
            <p:ph sz="half" idx="1"/>
          </p:nvPr>
        </p:nvSpPr>
        <p:spPr>
          <a:xfrm>
            <a:off x="2819400" y="1828800"/>
            <a:ext cx="5867400" cy="4075303"/>
          </a:xfrm>
        </p:spPr>
        <p:txBody>
          <a:bodyPr>
            <a:normAutofit/>
          </a:bodyPr>
          <a:lstStyle/>
          <a:p>
            <a:pPr algn="just"/>
            <a:r>
              <a:rPr lang="en-US" sz="2000" b="0" i="0" dirty="0">
                <a:solidFill>
                  <a:schemeClr val="tx1"/>
                </a:solidFill>
                <a:effectLst/>
                <a:latin typeface="Arial" panose="020B0604020202020204" pitchFamily="34" charset="0"/>
                <a:cs typeface="Arial" panose="020B0604020202020204" pitchFamily="34" charset="0"/>
              </a:rPr>
              <a:t>Research by </a:t>
            </a:r>
            <a:r>
              <a:rPr lang="en-IN" sz="2000" b="0" i="0" dirty="0">
                <a:solidFill>
                  <a:schemeClr val="tx1"/>
                </a:solidFill>
                <a:effectLst/>
                <a:latin typeface="Arial" panose="020B0604020202020204" pitchFamily="34" charset="0"/>
                <a:cs typeface="Arial" panose="020B0604020202020204" pitchFamily="34" charset="0"/>
              </a:rPr>
              <a:t>Kyrou et al, </a:t>
            </a:r>
            <a:r>
              <a:rPr lang="en-US" sz="2000" b="0" i="0" dirty="0">
                <a:solidFill>
                  <a:schemeClr val="tx1"/>
                </a:solidFill>
                <a:effectLst/>
                <a:latin typeface="Arial" panose="020B0604020202020204" pitchFamily="34" charset="0"/>
                <a:cs typeface="Arial" panose="020B0604020202020204" pitchFamily="34" charset="0"/>
              </a:rPr>
              <a:t>(2020) studies have identified key risk factors associated with type 2 diabetes mellitus in the UK, including obesity, physical inactivity, unhealthy dietary habits, family history, ethnicity, and socioeconomic status.</a:t>
            </a:r>
          </a:p>
          <a:p>
            <a:pPr algn="just"/>
            <a:r>
              <a:rPr lang="en-US" sz="2000" b="0" i="0" dirty="0">
                <a:solidFill>
                  <a:schemeClr val="tx1"/>
                </a:solidFill>
                <a:effectLst/>
                <a:latin typeface="Arial" panose="020B0604020202020204" pitchFamily="34" charset="0"/>
                <a:cs typeface="Arial" panose="020B0604020202020204" pitchFamily="34" charset="0"/>
              </a:rPr>
              <a:t>Insights from the </a:t>
            </a:r>
            <a:r>
              <a:rPr lang="en-IN" sz="2000" b="0" i="0" dirty="0">
                <a:solidFill>
                  <a:schemeClr val="tx1"/>
                </a:solidFill>
                <a:effectLst/>
                <a:latin typeface="Arial" panose="020B0604020202020204" pitchFamily="34" charset="0"/>
                <a:cs typeface="Arial" panose="020B0604020202020204" pitchFamily="34" charset="0"/>
              </a:rPr>
              <a:t>Kraus et al, </a:t>
            </a:r>
            <a:r>
              <a:rPr lang="en-US" sz="2000" b="0" i="0" dirty="0">
                <a:solidFill>
                  <a:schemeClr val="tx1"/>
                </a:solidFill>
                <a:effectLst/>
                <a:latin typeface="Arial" panose="020B0604020202020204" pitchFamily="34" charset="0"/>
                <a:cs typeface="Arial" panose="020B0604020202020204" pitchFamily="34" charset="0"/>
              </a:rPr>
              <a:t>(2024) studies provide information on current management practices, treatment targets, and preventive interventions for type 2 diabetes mellitus in the UK population, guiding efforts toward effective disease management and prevention.</a:t>
            </a:r>
            <a:endParaRPr lang="en-IN" sz="2000" dirty="0">
              <a:solidFill>
                <a:schemeClr val="tx1"/>
              </a:solidFill>
              <a:latin typeface="Arial" panose="020B0604020202020204" pitchFamily="34" charset="0"/>
              <a:cs typeface="Arial" panose="020B0604020202020204" pitchFamily="34" charset="0"/>
            </a:endParaRPr>
          </a:p>
        </p:txBody>
      </p:sp>
      <p:pic>
        <p:nvPicPr>
          <p:cNvPr id="2050" name="Picture 2">
            <a:extLst>
              <a:ext uri="{FF2B5EF4-FFF2-40B4-BE49-F238E27FC236}">
                <a16:creationId xmlns:a16="http://schemas.microsoft.com/office/drawing/2014/main" id="{89D65335-3F23-9D24-968E-B81BF0A61348}"/>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28600" y="2286000"/>
            <a:ext cx="2720051" cy="3008503"/>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57138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CC5A49-434A-302C-4EA9-4C30E1757865}"/>
              </a:ext>
            </a:extLst>
          </p:cNvPr>
          <p:cNvSpPr>
            <a:spLocks noGrp="1"/>
          </p:cNvSpPr>
          <p:nvPr>
            <p:ph type="title"/>
          </p:nvPr>
        </p:nvSpPr>
        <p:spPr>
          <a:xfrm>
            <a:off x="1676400" y="624110"/>
            <a:ext cx="5638800" cy="637693"/>
          </a:xfrm>
        </p:spPr>
        <p:style>
          <a:lnRef idx="1">
            <a:schemeClr val="accent5"/>
          </a:lnRef>
          <a:fillRef idx="2">
            <a:schemeClr val="accent5"/>
          </a:fillRef>
          <a:effectRef idx="1">
            <a:schemeClr val="accent5"/>
          </a:effectRef>
          <a:fontRef idx="minor">
            <a:schemeClr val="dk1"/>
          </a:fontRef>
        </p:style>
        <p:txBody>
          <a:bodyPr>
            <a:normAutofit fontScale="90000"/>
          </a:bodyPr>
          <a:lstStyle/>
          <a:p>
            <a:pPr algn="ctr"/>
            <a:r>
              <a:rPr lang="en-IN" b="1" dirty="0"/>
              <a:t>Literature Review</a:t>
            </a:r>
          </a:p>
        </p:txBody>
      </p:sp>
      <p:sp>
        <p:nvSpPr>
          <p:cNvPr id="3" name="Content Placeholder 2">
            <a:extLst>
              <a:ext uri="{FF2B5EF4-FFF2-40B4-BE49-F238E27FC236}">
                <a16:creationId xmlns:a16="http://schemas.microsoft.com/office/drawing/2014/main" id="{93C9EA47-8F98-716A-D504-323DF078B887}"/>
              </a:ext>
            </a:extLst>
          </p:cNvPr>
          <p:cNvSpPr>
            <a:spLocks noGrp="1"/>
          </p:cNvSpPr>
          <p:nvPr>
            <p:ph sz="half" idx="1"/>
          </p:nvPr>
        </p:nvSpPr>
        <p:spPr>
          <a:xfrm>
            <a:off x="457200" y="1828800"/>
            <a:ext cx="8229600" cy="4405090"/>
          </a:xfrm>
        </p:spPr>
        <p:txBody>
          <a:bodyPr>
            <a:normAutofit/>
          </a:bodyPr>
          <a:lstStyle/>
          <a:p>
            <a:pPr algn="just"/>
            <a:r>
              <a:rPr lang="en-IN" sz="2400" b="0" i="0" dirty="0">
                <a:solidFill>
                  <a:schemeClr val="tx1"/>
                </a:solidFill>
                <a:effectLst/>
                <a:latin typeface="Arial" panose="020B0604020202020204" pitchFamily="34" charset="0"/>
                <a:cs typeface="Arial" panose="020B0604020202020204" pitchFamily="34" charset="0"/>
              </a:rPr>
              <a:t>Cheema</a:t>
            </a:r>
            <a:r>
              <a:rPr lang="en-US" sz="2400" b="0" i="0" dirty="0">
                <a:solidFill>
                  <a:schemeClr val="tx1"/>
                </a:solidFill>
                <a:effectLst/>
                <a:latin typeface="Arial" panose="020B0604020202020204" pitchFamily="34" charset="0"/>
                <a:cs typeface="Arial" panose="020B0604020202020204" pitchFamily="34" charset="0"/>
              </a:rPr>
              <a:t> et al. (2014) have highlighted the significant impact of type 2 diabetes mellitus on individual health outcomes and healthcare systems, emphasizing its association with complications such as cardiovascular disease, neuropathy, retinopathy, nephropathy, and the resulting economic burden.</a:t>
            </a:r>
          </a:p>
          <a:p>
            <a:pPr algn="just"/>
            <a:r>
              <a:rPr lang="en-US" sz="2400" b="0" i="0" dirty="0">
                <a:solidFill>
                  <a:schemeClr val="tx1"/>
                </a:solidFill>
                <a:effectLst/>
                <a:latin typeface="Arial" panose="020B0604020202020204" pitchFamily="34" charset="0"/>
                <a:cs typeface="Arial" panose="020B0604020202020204" pitchFamily="34" charset="0"/>
              </a:rPr>
              <a:t>Studies by Jeong et al. (2020) on disparities in type 2 diabetes prevalence and outcomes across different socioeconomic and demographic groups, underscore the importance of addressing health inequities and promoting health equity initiatives.</a:t>
            </a:r>
            <a:endParaRPr lang="en-IN" sz="24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811282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ECED4B1C-0CA5-1A15-2A88-4B76BE12F65D}"/>
              </a:ext>
            </a:extLst>
          </p:cNvPr>
          <p:cNvSpPr>
            <a:spLocks noGrp="1"/>
          </p:cNvSpPr>
          <p:nvPr>
            <p:ph idx="1"/>
          </p:nvPr>
        </p:nvSpPr>
        <p:spPr>
          <a:xfrm>
            <a:off x="762000" y="1752600"/>
            <a:ext cx="7772401" cy="2438400"/>
          </a:xfrm>
        </p:spPr>
        <p:txBody>
          <a:bodyPr/>
          <a:lstStyle/>
          <a:p>
            <a:pPr algn="just"/>
            <a:r>
              <a:rPr lang="en-US" b="0" i="0" dirty="0">
                <a:solidFill>
                  <a:srgbClr val="0D0D0D"/>
                </a:solidFill>
                <a:effectLst/>
                <a:latin typeface="Söhne"/>
              </a:rPr>
              <a:t> </a:t>
            </a:r>
            <a:r>
              <a:rPr lang="en-US" sz="2000" b="0" i="0" dirty="0">
                <a:solidFill>
                  <a:srgbClr val="0D0D0D"/>
                </a:solidFill>
                <a:effectLst/>
                <a:latin typeface="Arial" panose="020B0604020202020204" pitchFamily="34" charset="0"/>
                <a:cs typeface="Arial" panose="020B0604020202020204" pitchFamily="34" charset="0"/>
              </a:rPr>
              <a:t>This research study aims to systematically investigate and quantify the prevalence of type 2 diabetes mellitus, identify significant risk factors contributing to its incidence, and assess its impact on healthcare utilization, and health outcomes among individuals aged 45 years and above in the United Kingdom.</a:t>
            </a:r>
          </a:p>
          <a:p>
            <a:pPr marL="0" indent="0" algn="just">
              <a:buNone/>
            </a:pPr>
            <a:endParaRPr lang="en-US" dirty="0">
              <a:solidFill>
                <a:srgbClr val="0D0D0D"/>
              </a:solidFill>
              <a:latin typeface="Arial" panose="020B0604020202020204" pitchFamily="34" charset="0"/>
              <a:cs typeface="Arial" panose="020B0604020202020204" pitchFamily="34" charset="0"/>
            </a:endParaRPr>
          </a:p>
          <a:p>
            <a:pPr marL="0" indent="0" algn="r">
              <a:buNone/>
            </a:pPr>
            <a:r>
              <a:rPr lang="en-IN" sz="1600" dirty="0">
                <a:latin typeface="Arial" panose="020B0604020202020204" pitchFamily="34" charset="0"/>
                <a:cs typeface="Arial" panose="020B0604020202020204" pitchFamily="34" charset="0"/>
              </a:rPr>
              <a:t>(</a:t>
            </a:r>
            <a:r>
              <a:rPr lang="en-US" sz="1600" b="0" i="0" dirty="0">
                <a:solidFill>
                  <a:srgbClr val="222222"/>
                </a:solidFill>
                <a:effectLst/>
                <a:latin typeface="Arial" panose="020B0604020202020204" pitchFamily="34" charset="0"/>
                <a:cs typeface="Arial" panose="020B0604020202020204" pitchFamily="34" charset="0"/>
              </a:rPr>
              <a:t>Catherine et al, 2021)</a:t>
            </a:r>
            <a:endParaRPr lang="en-IN" sz="1600" dirty="0">
              <a:latin typeface="Arial" panose="020B0604020202020204" pitchFamily="34" charset="0"/>
              <a:cs typeface="Arial" panose="020B0604020202020204" pitchFamily="34" charset="0"/>
            </a:endParaRPr>
          </a:p>
        </p:txBody>
      </p:sp>
      <p:sp>
        <p:nvSpPr>
          <p:cNvPr id="7" name="Title 1">
            <a:extLst>
              <a:ext uri="{FF2B5EF4-FFF2-40B4-BE49-F238E27FC236}">
                <a16:creationId xmlns:a16="http://schemas.microsoft.com/office/drawing/2014/main" id="{2A96E36D-0C92-092A-0B8E-66D10C4B0EC3}"/>
              </a:ext>
            </a:extLst>
          </p:cNvPr>
          <p:cNvSpPr>
            <a:spLocks noGrp="1"/>
          </p:cNvSpPr>
          <p:nvPr>
            <p:ph type="title"/>
          </p:nvPr>
        </p:nvSpPr>
        <p:spPr>
          <a:xfrm>
            <a:off x="1600200" y="597952"/>
            <a:ext cx="6589200" cy="786987"/>
          </a:xfrm>
          <a:solidFill>
            <a:schemeClr val="accent4">
              <a:lumMod val="40000"/>
              <a:lumOff val="60000"/>
            </a:schemeClr>
          </a:solidFill>
        </p:spPr>
        <p:txBody>
          <a:bodyPr>
            <a:normAutofit/>
          </a:bodyPr>
          <a:lstStyle/>
          <a:p>
            <a:r>
              <a:rPr lang="en-US" b="1" dirty="0"/>
              <a:t>RESEARCH AIM </a:t>
            </a:r>
          </a:p>
        </p:txBody>
      </p:sp>
      <p:pic>
        <p:nvPicPr>
          <p:cNvPr id="3076" name="Picture 4" descr="Difference Between Aim and Objective">
            <a:extLst>
              <a:ext uri="{FF2B5EF4-FFF2-40B4-BE49-F238E27FC236}">
                <a16:creationId xmlns:a16="http://schemas.microsoft.com/office/drawing/2014/main" id="{61E57DDE-00A5-94CE-4918-79BB12928D6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2000" y="3733800"/>
            <a:ext cx="4800600" cy="2390775"/>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13558415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ECED4B1C-0CA5-1A15-2A88-4B76BE12F65D}"/>
              </a:ext>
            </a:extLst>
          </p:cNvPr>
          <p:cNvSpPr>
            <a:spLocks noGrp="1"/>
          </p:cNvSpPr>
          <p:nvPr>
            <p:ph idx="1"/>
          </p:nvPr>
        </p:nvSpPr>
        <p:spPr>
          <a:xfrm>
            <a:off x="3048000" y="1752600"/>
            <a:ext cx="5913699" cy="4876800"/>
          </a:xfrm>
        </p:spPr>
        <p:txBody>
          <a:bodyPr>
            <a:noAutofit/>
          </a:bodyPr>
          <a:lstStyle/>
          <a:p>
            <a:pPr algn="just"/>
            <a:endParaRPr lang="en-US" sz="2000" dirty="0">
              <a:solidFill>
                <a:schemeClr val="tx1"/>
              </a:solidFill>
              <a:latin typeface="Arial" panose="020B0604020202020204" pitchFamily="34" charset="0"/>
              <a:cs typeface="Arial" panose="020B0604020202020204" pitchFamily="34" charset="0"/>
            </a:endParaRPr>
          </a:p>
          <a:p>
            <a:pPr algn="just"/>
            <a:r>
              <a:rPr lang="en-US" sz="2000" b="0" i="0" dirty="0">
                <a:solidFill>
                  <a:srgbClr val="0D0D0D"/>
                </a:solidFill>
                <a:effectLst/>
                <a:latin typeface="Arial" panose="020B0604020202020204" pitchFamily="34" charset="0"/>
                <a:cs typeface="Arial" panose="020B0604020202020204" pitchFamily="34" charset="0"/>
              </a:rPr>
              <a:t>Quantify the prevalence of type 2 diabetes mellitus among individuals aged 45 and above in the United Kingdom.</a:t>
            </a:r>
          </a:p>
          <a:p>
            <a:pPr algn="just"/>
            <a:r>
              <a:rPr lang="en-US" sz="2000" b="0" i="0" dirty="0">
                <a:solidFill>
                  <a:srgbClr val="0D0D0D"/>
                </a:solidFill>
                <a:effectLst/>
                <a:latin typeface="Arial" panose="020B0604020202020204" pitchFamily="34" charset="0"/>
                <a:cs typeface="Arial" panose="020B0604020202020204" pitchFamily="34" charset="0"/>
              </a:rPr>
              <a:t>Identify significant risk factors contributing to the incidence of type 2 diabetes mellitus in this demographic.</a:t>
            </a:r>
            <a:endParaRPr lang="en-US" sz="2000" dirty="0">
              <a:solidFill>
                <a:srgbClr val="0D0D0D"/>
              </a:solidFill>
              <a:latin typeface="Arial" panose="020B0604020202020204" pitchFamily="34" charset="0"/>
              <a:cs typeface="Arial" panose="020B0604020202020204" pitchFamily="34" charset="0"/>
            </a:endParaRPr>
          </a:p>
          <a:p>
            <a:pPr algn="just"/>
            <a:r>
              <a:rPr lang="en-US" sz="2000" b="0" i="0" dirty="0">
                <a:solidFill>
                  <a:srgbClr val="0D0D0D"/>
                </a:solidFill>
                <a:effectLst/>
                <a:latin typeface="Arial" panose="020B0604020202020204" pitchFamily="34" charset="0"/>
                <a:cs typeface="Arial" panose="020B0604020202020204" pitchFamily="34" charset="0"/>
              </a:rPr>
              <a:t>Assess the impact of type 2 diabetes mellitus on healthcare utilization and health outcomes in individuals aged 45 years and above in the United Kingdom.</a:t>
            </a:r>
          </a:p>
          <a:p>
            <a:pPr marL="0" indent="0" algn="just">
              <a:buNone/>
            </a:pPr>
            <a:endParaRPr lang="en-US" sz="2000" dirty="0">
              <a:solidFill>
                <a:srgbClr val="0D0D0D"/>
              </a:solidFill>
              <a:latin typeface="Arial" panose="020B0604020202020204" pitchFamily="34" charset="0"/>
              <a:cs typeface="Arial" panose="020B0604020202020204" pitchFamily="34" charset="0"/>
            </a:endParaRPr>
          </a:p>
          <a:p>
            <a:pPr marL="0" indent="0" algn="r">
              <a:buNone/>
            </a:pPr>
            <a:r>
              <a:rPr lang="en-US" dirty="0">
                <a:solidFill>
                  <a:schemeClr val="tx1"/>
                </a:solidFill>
                <a:latin typeface="Arial" panose="020B0604020202020204" pitchFamily="34" charset="0"/>
                <a:cs typeface="Arial" panose="020B0604020202020204" pitchFamily="34" charset="0"/>
              </a:rPr>
              <a:t>(</a:t>
            </a:r>
            <a:r>
              <a:rPr lang="en-IN" b="0" i="0" dirty="0">
                <a:solidFill>
                  <a:schemeClr val="tx1"/>
                </a:solidFill>
                <a:effectLst/>
                <a:latin typeface="Arial" panose="020B0604020202020204" pitchFamily="34" charset="0"/>
                <a:cs typeface="Arial" panose="020B0604020202020204" pitchFamily="34" charset="0"/>
              </a:rPr>
              <a:t>Nagar et al, 2021; Conrad et al, 2022) </a:t>
            </a:r>
            <a:endParaRPr lang="en-IN" dirty="0">
              <a:solidFill>
                <a:schemeClr val="tx1"/>
              </a:solidFill>
              <a:latin typeface="Arial" panose="020B0604020202020204" pitchFamily="34" charset="0"/>
              <a:cs typeface="Arial" panose="020B0604020202020204" pitchFamily="34" charset="0"/>
            </a:endParaRPr>
          </a:p>
        </p:txBody>
      </p:sp>
      <p:sp>
        <p:nvSpPr>
          <p:cNvPr id="7" name="Title 1">
            <a:extLst>
              <a:ext uri="{FF2B5EF4-FFF2-40B4-BE49-F238E27FC236}">
                <a16:creationId xmlns:a16="http://schemas.microsoft.com/office/drawing/2014/main" id="{2A96E36D-0C92-092A-0B8E-66D10C4B0EC3}"/>
              </a:ext>
            </a:extLst>
          </p:cNvPr>
          <p:cNvSpPr>
            <a:spLocks noGrp="1"/>
          </p:cNvSpPr>
          <p:nvPr>
            <p:ph type="title"/>
          </p:nvPr>
        </p:nvSpPr>
        <p:spPr>
          <a:xfrm>
            <a:off x="1600200" y="597952"/>
            <a:ext cx="6589200" cy="786987"/>
          </a:xfrm>
          <a:solidFill>
            <a:schemeClr val="accent4">
              <a:lumMod val="40000"/>
              <a:lumOff val="60000"/>
            </a:schemeClr>
          </a:solidFill>
        </p:spPr>
        <p:txBody>
          <a:bodyPr>
            <a:normAutofit/>
          </a:bodyPr>
          <a:lstStyle/>
          <a:p>
            <a:r>
              <a:rPr lang="en-US" b="1" dirty="0"/>
              <a:t>RESEARCH OBJECTIVES </a:t>
            </a:r>
          </a:p>
        </p:txBody>
      </p:sp>
      <p:pic>
        <p:nvPicPr>
          <p:cNvPr id="4098" name="Picture 2">
            <a:extLst>
              <a:ext uri="{FF2B5EF4-FFF2-40B4-BE49-F238E27FC236}">
                <a16:creationId xmlns:a16="http://schemas.microsoft.com/office/drawing/2014/main" id="{50FFC20F-A964-D362-97CC-F606826C0A8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2301" y="2057400"/>
            <a:ext cx="2895600" cy="354330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462171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00200" y="597952"/>
            <a:ext cx="6589200" cy="786987"/>
          </a:xfrm>
          <a:solidFill>
            <a:schemeClr val="accent4">
              <a:lumMod val="40000"/>
              <a:lumOff val="60000"/>
            </a:schemeClr>
          </a:solidFill>
        </p:spPr>
        <p:txBody>
          <a:bodyPr>
            <a:normAutofit/>
          </a:bodyPr>
          <a:lstStyle/>
          <a:p>
            <a:r>
              <a:rPr lang="en-US" b="1" dirty="0"/>
              <a:t>RESEARCH QUESTIONS </a:t>
            </a:r>
          </a:p>
        </p:txBody>
      </p:sp>
      <p:sp>
        <p:nvSpPr>
          <p:cNvPr id="3" name="Content Placeholder 2"/>
          <p:cNvSpPr>
            <a:spLocks noGrp="1"/>
          </p:cNvSpPr>
          <p:nvPr>
            <p:ph sz="half" idx="1"/>
          </p:nvPr>
        </p:nvSpPr>
        <p:spPr>
          <a:xfrm>
            <a:off x="457200" y="1981200"/>
            <a:ext cx="5334000" cy="3397155"/>
          </a:xfrm>
          <a:solidFill>
            <a:schemeClr val="accent5">
              <a:lumMod val="20000"/>
              <a:lumOff val="80000"/>
            </a:schemeClr>
          </a:solidFill>
        </p:spPr>
        <p:txBody>
          <a:bodyPr>
            <a:normAutofit/>
          </a:bodyPr>
          <a:lstStyle/>
          <a:p>
            <a:pPr algn="just"/>
            <a:r>
              <a:rPr lang="en-US" sz="2400" b="0" i="0" dirty="0">
                <a:solidFill>
                  <a:schemeClr val="tx1"/>
                </a:solidFill>
                <a:effectLst/>
                <a:latin typeface="Arial" panose="020B0604020202020204" pitchFamily="34" charset="0"/>
                <a:cs typeface="Arial" panose="020B0604020202020204" pitchFamily="34" charset="0"/>
              </a:rPr>
              <a:t>What is the prevalence of type 2 diabetes mellitus among individuals aged 45 years and above in the United Kingdom, and how do significant risk factors contribute to its incidence, while also assessing its impact on healthcare utilization and health outcomes in this demographic?</a:t>
            </a:r>
            <a:endParaRPr lang="en-IN" sz="2400" u="none" strike="noStrike"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p:txBody>
      </p:sp>
      <p:pic>
        <p:nvPicPr>
          <p:cNvPr id="5122" name="Picture 2"/>
          <p:cNvPicPr>
            <a:picLocks noGrp="1" noChangeAspect="1" noChangeArrowheads="1"/>
          </p:cNvPicPr>
          <p:nvPr>
            <p:ph sz="half" idx="2"/>
          </p:nvPr>
        </p:nvPicPr>
        <p:blipFill>
          <a:blip r:embed="rId2"/>
          <a:srcRect/>
          <a:stretch>
            <a:fillRect/>
          </a:stretch>
        </p:blipFill>
        <p:spPr bwMode="auto">
          <a:xfrm>
            <a:off x="6096000" y="3276600"/>
            <a:ext cx="2672862" cy="2895600"/>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45200" y="624110"/>
            <a:ext cx="6589200" cy="671290"/>
          </a:xfrm>
          <a:solidFill>
            <a:schemeClr val="accent4">
              <a:lumMod val="40000"/>
              <a:lumOff val="60000"/>
            </a:schemeClr>
          </a:solidFill>
        </p:spPr>
        <p:txBody>
          <a:bodyPr/>
          <a:lstStyle/>
          <a:p>
            <a:r>
              <a:rPr lang="en-US" b="1" dirty="0"/>
              <a:t>RESEARCH METHODOLOGY </a:t>
            </a:r>
          </a:p>
        </p:txBody>
      </p:sp>
      <p:sp>
        <p:nvSpPr>
          <p:cNvPr id="3" name="Content Placeholder 2"/>
          <p:cNvSpPr>
            <a:spLocks noGrp="1"/>
          </p:cNvSpPr>
          <p:nvPr>
            <p:ph sz="half" idx="1"/>
          </p:nvPr>
        </p:nvSpPr>
        <p:spPr>
          <a:xfrm>
            <a:off x="609600" y="1600200"/>
            <a:ext cx="7924800" cy="5105400"/>
          </a:xfrm>
        </p:spPr>
        <p:txBody>
          <a:bodyPr>
            <a:normAutofit/>
          </a:bodyPr>
          <a:lstStyle/>
          <a:p>
            <a:pPr algn="just"/>
            <a:r>
              <a:rPr lang="en-US" sz="2000" dirty="0">
                <a:solidFill>
                  <a:schemeClr val="tx1"/>
                </a:solidFill>
                <a:latin typeface="Arial" panose="020B0604020202020204" pitchFamily="34" charset="0"/>
                <a:cs typeface="Arial" panose="020B0604020202020204" pitchFamily="34" charset="0"/>
              </a:rPr>
              <a:t> A primary quantitative research strategy will be followed in this study. </a:t>
            </a:r>
          </a:p>
          <a:p>
            <a:pPr algn="just"/>
            <a:r>
              <a:rPr lang="en-US" sz="2000" b="0" i="0" dirty="0">
                <a:solidFill>
                  <a:schemeClr val="tx1"/>
                </a:solidFill>
                <a:effectLst/>
                <a:latin typeface="Arial" panose="020B0604020202020204" pitchFamily="34" charset="0"/>
                <a:cs typeface="Arial" panose="020B0604020202020204" pitchFamily="34" charset="0"/>
              </a:rPr>
              <a:t>Quantitative methods allow for the objective measurement of risk factors such as BMI, blood pressure, and blood glucose levels, providing accurate data for analysis.</a:t>
            </a:r>
          </a:p>
          <a:p>
            <a:pPr algn="just"/>
            <a:r>
              <a:rPr lang="en-US" sz="2000" b="1" dirty="0">
                <a:solidFill>
                  <a:schemeClr val="tx1"/>
                </a:solidFill>
                <a:latin typeface="Arial" panose="020B0604020202020204" pitchFamily="34" charset="0"/>
                <a:cs typeface="Arial" panose="020B0604020202020204" pitchFamily="34" charset="0"/>
              </a:rPr>
              <a:t>Sampling: </a:t>
            </a:r>
            <a:r>
              <a:rPr lang="en-US" sz="2000" b="0" i="0" dirty="0">
                <a:solidFill>
                  <a:schemeClr val="tx1"/>
                </a:solidFill>
                <a:effectLst/>
                <a:latin typeface="Arial" panose="020B0604020202020204" pitchFamily="34" charset="0"/>
                <a:cs typeface="Arial" panose="020B0604020202020204" pitchFamily="34" charset="0"/>
              </a:rPr>
              <a:t>Convenience sampling, a non-probability method, will be employed to select participants from different regions of the UK due to its practicality and ability to provide a varied sample within the designated age group.</a:t>
            </a:r>
          </a:p>
          <a:p>
            <a:pPr algn="just"/>
            <a:r>
              <a:rPr lang="en-US" sz="2000" b="1" dirty="0">
                <a:solidFill>
                  <a:schemeClr val="tx1"/>
                </a:solidFill>
                <a:latin typeface="Arial" panose="020B0604020202020204" pitchFamily="34" charset="0"/>
                <a:cs typeface="Arial" panose="020B0604020202020204" pitchFamily="34" charset="0"/>
              </a:rPr>
              <a:t>Sample </a:t>
            </a:r>
            <a:r>
              <a:rPr lang="en-US" sz="2000" b="1">
                <a:solidFill>
                  <a:schemeClr val="tx1"/>
                </a:solidFill>
                <a:latin typeface="Arial" panose="020B0604020202020204" pitchFamily="34" charset="0"/>
                <a:cs typeface="Arial" panose="020B0604020202020204" pitchFamily="34" charset="0"/>
              </a:rPr>
              <a:t>size (N) </a:t>
            </a:r>
            <a:r>
              <a:rPr lang="en-US" sz="2000" dirty="0">
                <a:solidFill>
                  <a:schemeClr val="tx1"/>
                </a:solidFill>
                <a:latin typeface="Arial" panose="020B0604020202020204" pitchFamily="34" charset="0"/>
                <a:cs typeface="Arial" panose="020B0604020202020204" pitchFamily="34" charset="0"/>
              </a:rPr>
              <a:t>=10 participants</a:t>
            </a:r>
          </a:p>
          <a:p>
            <a:pPr marL="0" indent="0" algn="just">
              <a:buNone/>
            </a:pPr>
            <a:endParaRPr lang="en-US" sz="2000" dirty="0">
              <a:solidFill>
                <a:schemeClr val="tx1"/>
              </a:solidFill>
              <a:latin typeface="Arial" panose="020B0604020202020204" pitchFamily="34" charset="0"/>
              <a:cs typeface="Arial" panose="020B0604020202020204" pitchFamily="34" charset="0"/>
            </a:endParaRPr>
          </a:p>
          <a:p>
            <a:pPr marL="0" indent="0" algn="just">
              <a:buNone/>
            </a:pPr>
            <a:endParaRPr lang="en-US" sz="2000" dirty="0">
              <a:solidFill>
                <a:schemeClr val="tx1"/>
              </a:solidFill>
              <a:latin typeface="Arial" panose="020B0604020202020204" pitchFamily="34" charset="0"/>
              <a:cs typeface="Arial" panose="020B0604020202020204" pitchFamily="34" charset="0"/>
            </a:endParaRPr>
          </a:p>
          <a:p>
            <a:pPr marL="0" indent="0" algn="r">
              <a:buNone/>
            </a:pPr>
            <a:r>
              <a:rPr lang="en-US" sz="1600" dirty="0">
                <a:solidFill>
                  <a:schemeClr val="tx1"/>
                </a:solidFill>
                <a:latin typeface="Arial" panose="020B0604020202020204" pitchFamily="34" charset="0"/>
                <a:cs typeface="Arial" panose="020B0604020202020204" pitchFamily="34" charset="0"/>
              </a:rPr>
              <a:t>(</a:t>
            </a:r>
            <a:r>
              <a:rPr lang="en-IN" sz="1600" b="0" i="0" dirty="0">
                <a:solidFill>
                  <a:schemeClr val="tx1"/>
                </a:solidFill>
                <a:effectLst/>
                <a:latin typeface="Arial" panose="020B0604020202020204" pitchFamily="34" charset="0"/>
                <a:cs typeface="Arial" panose="020B0604020202020204" pitchFamily="34" charset="0"/>
              </a:rPr>
              <a:t>Han</a:t>
            </a:r>
            <a:r>
              <a:rPr lang="en-US" sz="1600" b="0" i="0" dirty="0">
                <a:solidFill>
                  <a:schemeClr val="tx1"/>
                </a:solidFill>
                <a:effectLst/>
                <a:latin typeface="Arial" panose="020B0604020202020204" pitchFamily="34" charset="0"/>
                <a:cs typeface="Arial" panose="020B0604020202020204" pitchFamily="34" charset="0"/>
              </a:rPr>
              <a:t> et al, 2020; </a:t>
            </a:r>
            <a:r>
              <a:rPr lang="en-IN" sz="1600" b="0" i="0" dirty="0">
                <a:solidFill>
                  <a:schemeClr val="tx1"/>
                </a:solidFill>
                <a:effectLst/>
                <a:latin typeface="Arial" panose="020B0604020202020204" pitchFamily="34" charset="0"/>
                <a:cs typeface="Arial" panose="020B0604020202020204" pitchFamily="34" charset="0"/>
              </a:rPr>
              <a:t>Mallampati</a:t>
            </a:r>
            <a:r>
              <a:rPr lang="en-US" sz="1600" dirty="0">
                <a:solidFill>
                  <a:schemeClr val="tx1"/>
                </a:solidFill>
                <a:latin typeface="Arial" panose="020B0604020202020204" pitchFamily="34" charset="0"/>
                <a:cs typeface="Arial" panose="020B0604020202020204" pitchFamily="34" charset="0"/>
              </a:rPr>
              <a:t>, 2021)</a:t>
            </a:r>
          </a:p>
          <a:p>
            <a:pPr algn="just"/>
            <a:endParaRPr lang="en-US" sz="2000" dirty="0">
              <a:solidFill>
                <a:schemeClr val="tx1"/>
              </a:solidFill>
              <a:latin typeface="Arial" panose="020B0604020202020204" pitchFamily="34" charset="0"/>
              <a:cs typeface="Arial" panose="020B0604020202020204" pitchFamily="34" charset="0"/>
            </a:endParaRPr>
          </a:p>
        </p:txBody>
      </p:sp>
      <p:pic>
        <p:nvPicPr>
          <p:cNvPr id="5122" name="Picture 2">
            <a:extLst>
              <a:ext uri="{FF2B5EF4-FFF2-40B4-BE49-F238E27FC236}">
                <a16:creationId xmlns:a16="http://schemas.microsoft.com/office/drawing/2014/main" id="{8818BAD0-D5DE-D13A-C8E8-4412A7BC52C4}"/>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029200" y="4419600"/>
            <a:ext cx="3733799" cy="152400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half" idx="2"/>
          </p:nvPr>
        </p:nvSpPr>
        <p:spPr>
          <a:xfrm>
            <a:off x="762000" y="1143000"/>
            <a:ext cx="8153400" cy="5562600"/>
          </a:xfrm>
        </p:spPr>
        <p:txBody>
          <a:bodyPr>
            <a:normAutofit/>
          </a:bodyPr>
          <a:lstStyle/>
          <a:p>
            <a:pPr marL="0" indent="0" algn="just">
              <a:spcBef>
                <a:spcPts val="0"/>
              </a:spcBef>
              <a:buNone/>
            </a:pPr>
            <a:r>
              <a:rPr lang="en-GB" sz="2000" b="1" u="sng" dirty="0">
                <a:solidFill>
                  <a:schemeClr val="tx1"/>
                </a:solidFill>
                <a:latin typeface="Arial" panose="020B0604020202020204" pitchFamily="34" charset="0"/>
                <a:cs typeface="Arial" panose="020B0604020202020204" pitchFamily="34" charset="0"/>
              </a:rPr>
              <a:t>Inclusion criteria: </a:t>
            </a:r>
          </a:p>
          <a:p>
            <a:pPr algn="just">
              <a:spcBef>
                <a:spcPts val="0"/>
              </a:spcBef>
            </a:pPr>
            <a:r>
              <a:rPr lang="en-US" sz="2000" b="0" i="0" dirty="0">
                <a:solidFill>
                  <a:schemeClr val="tx1"/>
                </a:solidFill>
                <a:effectLst/>
                <a:latin typeface="Arial" panose="020B0604020202020204" pitchFamily="34" charset="0"/>
                <a:cs typeface="Arial" panose="020B0604020202020204" pitchFamily="34" charset="0"/>
              </a:rPr>
              <a:t>Individuals aged 45 years or above residing in the UK.</a:t>
            </a:r>
            <a:endParaRPr lang="en-GB" sz="2000" b="0" i="0" dirty="0">
              <a:solidFill>
                <a:schemeClr val="tx1"/>
              </a:solidFill>
              <a:effectLst/>
              <a:latin typeface="Arial" panose="020B0604020202020204" pitchFamily="34" charset="0"/>
              <a:cs typeface="Arial" panose="020B0604020202020204" pitchFamily="34" charset="0"/>
            </a:endParaRPr>
          </a:p>
          <a:p>
            <a:pPr algn="just">
              <a:spcBef>
                <a:spcPts val="0"/>
              </a:spcBef>
            </a:pPr>
            <a:r>
              <a:rPr lang="en-US" sz="2000" b="0" i="0" dirty="0">
                <a:solidFill>
                  <a:schemeClr val="tx1"/>
                </a:solidFill>
                <a:effectLst/>
                <a:latin typeface="Arial" panose="020B0604020202020204" pitchFamily="34" charset="0"/>
                <a:cs typeface="Arial" panose="020B0604020202020204" pitchFamily="34" charset="0"/>
              </a:rPr>
              <a:t>Willingness to participate in the study and provide informed consent.</a:t>
            </a:r>
            <a:endParaRPr lang="en-GB" sz="2000" dirty="0">
              <a:solidFill>
                <a:schemeClr val="tx1"/>
              </a:solidFill>
              <a:latin typeface="Arial" panose="020B0604020202020204" pitchFamily="34" charset="0"/>
              <a:cs typeface="Arial" panose="020B0604020202020204" pitchFamily="34" charset="0"/>
            </a:endParaRPr>
          </a:p>
          <a:p>
            <a:pPr algn="just">
              <a:spcBef>
                <a:spcPts val="0"/>
              </a:spcBef>
            </a:pPr>
            <a:r>
              <a:rPr lang="en-US" sz="2000" b="0" i="0" dirty="0">
                <a:solidFill>
                  <a:schemeClr val="tx1"/>
                </a:solidFill>
                <a:effectLst/>
                <a:latin typeface="Arial" panose="020B0604020202020204" pitchFamily="34" charset="0"/>
                <a:cs typeface="Arial" panose="020B0604020202020204" pitchFamily="34" charset="0"/>
              </a:rPr>
              <a:t>Individuals with diagnosed diabetes mellitus as well as those without a prior diagnosis will be included.</a:t>
            </a:r>
          </a:p>
          <a:p>
            <a:pPr marL="0" indent="0" algn="just">
              <a:spcBef>
                <a:spcPts val="0"/>
              </a:spcBef>
              <a:buNone/>
            </a:pPr>
            <a:endParaRPr lang="en-GB" sz="2000" b="0" i="0" dirty="0">
              <a:solidFill>
                <a:schemeClr val="tx1"/>
              </a:solidFill>
              <a:effectLst/>
              <a:latin typeface="Arial" panose="020B0604020202020204" pitchFamily="34" charset="0"/>
              <a:cs typeface="Arial" panose="020B0604020202020204" pitchFamily="34" charset="0"/>
            </a:endParaRPr>
          </a:p>
          <a:p>
            <a:pPr marL="0" indent="0" algn="just">
              <a:spcBef>
                <a:spcPts val="0"/>
              </a:spcBef>
              <a:buNone/>
            </a:pPr>
            <a:r>
              <a:rPr lang="en-GB" sz="2000" b="1" u="sng" dirty="0">
                <a:solidFill>
                  <a:schemeClr val="tx1"/>
                </a:solidFill>
                <a:latin typeface="Arial" panose="020B0604020202020204" pitchFamily="34" charset="0"/>
                <a:cs typeface="Arial" panose="020B0604020202020204" pitchFamily="34" charset="0"/>
              </a:rPr>
              <a:t>Exclusion criteria: </a:t>
            </a:r>
          </a:p>
          <a:p>
            <a:pPr algn="just">
              <a:spcBef>
                <a:spcPts val="0"/>
              </a:spcBef>
            </a:pPr>
            <a:r>
              <a:rPr lang="en-US" sz="2000" b="0" i="0" dirty="0">
                <a:solidFill>
                  <a:schemeClr val="tx1"/>
                </a:solidFill>
                <a:effectLst/>
                <a:latin typeface="Arial" panose="020B0604020202020204" pitchFamily="34" charset="0"/>
                <a:cs typeface="Arial" panose="020B0604020202020204" pitchFamily="34" charset="0"/>
              </a:rPr>
              <a:t>Individuals outside the specified age range (below 45 years).</a:t>
            </a:r>
            <a:endParaRPr lang="en-GB" sz="2000" b="0" i="0" dirty="0">
              <a:solidFill>
                <a:schemeClr val="tx1"/>
              </a:solidFill>
              <a:effectLst/>
              <a:latin typeface="Arial" panose="020B0604020202020204" pitchFamily="34" charset="0"/>
              <a:cs typeface="Arial" panose="020B0604020202020204" pitchFamily="34" charset="0"/>
            </a:endParaRPr>
          </a:p>
          <a:p>
            <a:pPr algn="just">
              <a:spcBef>
                <a:spcPts val="0"/>
              </a:spcBef>
            </a:pPr>
            <a:r>
              <a:rPr lang="en-US" sz="2000" b="0" i="0" dirty="0">
                <a:solidFill>
                  <a:schemeClr val="tx1"/>
                </a:solidFill>
                <a:effectLst/>
                <a:latin typeface="Arial" panose="020B0604020202020204" pitchFamily="34" charset="0"/>
                <a:cs typeface="Arial" panose="020B0604020202020204" pitchFamily="34" charset="0"/>
              </a:rPr>
              <a:t>Individuals with cognitive impairments or language barriers hindering their ability to participate in the study.</a:t>
            </a:r>
            <a:endParaRPr lang="en-GB" sz="2000" dirty="0">
              <a:solidFill>
                <a:schemeClr val="tx1"/>
              </a:solidFill>
              <a:latin typeface="Arial" panose="020B0604020202020204" pitchFamily="34" charset="0"/>
              <a:cs typeface="Arial" panose="020B0604020202020204" pitchFamily="34" charset="0"/>
            </a:endParaRPr>
          </a:p>
          <a:p>
            <a:pPr algn="just">
              <a:spcBef>
                <a:spcPts val="0"/>
              </a:spcBef>
            </a:pPr>
            <a:r>
              <a:rPr lang="en-US" sz="2000" b="0" i="0" dirty="0">
                <a:solidFill>
                  <a:schemeClr val="tx1"/>
                </a:solidFill>
                <a:effectLst/>
                <a:latin typeface="Arial" panose="020B0604020202020204" pitchFamily="34" charset="0"/>
                <a:cs typeface="Arial" panose="020B0604020202020204" pitchFamily="34" charset="0"/>
              </a:rPr>
              <a:t>Pregnant women, as pregnancy-related diabetes, may confound the results.</a:t>
            </a:r>
          </a:p>
          <a:p>
            <a:pPr algn="just">
              <a:spcBef>
                <a:spcPts val="0"/>
              </a:spcBef>
            </a:pPr>
            <a:r>
              <a:rPr lang="en-US" sz="2000" b="0" i="0" dirty="0">
                <a:solidFill>
                  <a:schemeClr val="tx1"/>
                </a:solidFill>
                <a:effectLst/>
                <a:latin typeface="Arial" panose="020B0604020202020204" pitchFamily="34" charset="0"/>
                <a:cs typeface="Arial" panose="020B0604020202020204" pitchFamily="34" charset="0"/>
              </a:rPr>
              <a:t>Individuals with severe comorbidities or terminal illnesses that may significantly impact their health status or ability to participate in the study.     </a:t>
            </a:r>
          </a:p>
          <a:p>
            <a:pPr marL="0" indent="0" algn="just">
              <a:spcBef>
                <a:spcPts val="0"/>
              </a:spcBef>
              <a:buNone/>
            </a:pPr>
            <a:endParaRPr lang="en-GB" sz="2000" dirty="0">
              <a:solidFill>
                <a:schemeClr val="tx1"/>
              </a:solidFill>
              <a:latin typeface="Arial" panose="020B0604020202020204" pitchFamily="34" charset="0"/>
              <a:cs typeface="Arial" panose="020B0604020202020204" pitchFamily="3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52600" y="609600"/>
            <a:ext cx="6589200" cy="671290"/>
          </a:xfrm>
          <a:solidFill>
            <a:schemeClr val="accent4">
              <a:lumMod val="40000"/>
              <a:lumOff val="60000"/>
            </a:schemeClr>
          </a:solidFill>
        </p:spPr>
        <p:txBody>
          <a:bodyPr/>
          <a:lstStyle/>
          <a:p>
            <a:r>
              <a:rPr lang="en-US" b="1" dirty="0">
                <a:solidFill>
                  <a:schemeClr val="tx1"/>
                </a:solidFill>
              </a:rPr>
              <a:t>Data collection method</a:t>
            </a:r>
          </a:p>
        </p:txBody>
      </p:sp>
      <p:sp>
        <p:nvSpPr>
          <p:cNvPr id="4" name="Content Placeholder 3"/>
          <p:cNvSpPr>
            <a:spLocks noGrp="1"/>
          </p:cNvSpPr>
          <p:nvPr>
            <p:ph sz="half" idx="2"/>
          </p:nvPr>
        </p:nvSpPr>
        <p:spPr>
          <a:xfrm>
            <a:off x="2402400" y="1676400"/>
            <a:ext cx="6589200" cy="4953000"/>
          </a:xfrm>
        </p:spPr>
        <p:txBody>
          <a:bodyPr>
            <a:normAutofit fontScale="92500"/>
          </a:bodyPr>
          <a:lstStyle/>
          <a:p>
            <a:pPr marL="0" indent="0" algn="just">
              <a:lnSpc>
                <a:spcPct val="150000"/>
              </a:lnSpc>
              <a:buNone/>
            </a:pPr>
            <a:r>
              <a:rPr lang="en-US" sz="2000" b="0" i="0" dirty="0">
                <a:solidFill>
                  <a:schemeClr val="tx1"/>
                </a:solidFill>
                <a:effectLst/>
                <a:latin typeface="Arial" panose="020B0604020202020204" pitchFamily="34" charset="0"/>
                <a:cs typeface="Arial" panose="020B0604020202020204" pitchFamily="34" charset="0"/>
              </a:rPr>
              <a:t>Data will be collected using structured questionnaires and medical records review. The questionnaire will capture demographic information, risk factors (e.g., family history, lifestyle factors), and impact indicators (e.g., healthcare utilization, quality of life) (</a:t>
            </a:r>
            <a:r>
              <a:rPr lang="en-IN" sz="2000" b="0" i="0" dirty="0" err="1">
                <a:solidFill>
                  <a:schemeClr val="tx1"/>
                </a:solidFill>
                <a:effectLst/>
                <a:latin typeface="Arial" panose="020B0604020202020204" pitchFamily="34" charset="0"/>
                <a:cs typeface="Arial" panose="020B0604020202020204" pitchFamily="34" charset="0"/>
              </a:rPr>
              <a:t>Benkel</a:t>
            </a:r>
            <a:r>
              <a:rPr lang="en-IN" sz="2000" b="0" i="0" dirty="0">
                <a:solidFill>
                  <a:schemeClr val="tx1"/>
                </a:solidFill>
                <a:effectLst/>
                <a:latin typeface="Arial" panose="020B0604020202020204" pitchFamily="34" charset="0"/>
                <a:cs typeface="Arial" panose="020B0604020202020204" pitchFamily="34" charset="0"/>
              </a:rPr>
              <a:t> et al, 2020; </a:t>
            </a:r>
            <a:r>
              <a:rPr lang="en-US" sz="2000" b="0" i="0" dirty="0" err="1">
                <a:solidFill>
                  <a:schemeClr val="tx1"/>
                </a:solidFill>
                <a:effectLst/>
                <a:latin typeface="Arial" panose="020B0604020202020204" pitchFamily="34" charset="0"/>
              </a:rPr>
              <a:t>Matović</a:t>
            </a:r>
            <a:r>
              <a:rPr lang="en-US" sz="2000" dirty="0">
                <a:solidFill>
                  <a:schemeClr val="tx1"/>
                </a:solidFill>
                <a:latin typeface="Arial" panose="020B0604020202020204" pitchFamily="34" charset="0"/>
              </a:rPr>
              <a:t> </a:t>
            </a:r>
            <a:r>
              <a:rPr lang="en-US" sz="2000" b="0" i="0" dirty="0">
                <a:solidFill>
                  <a:schemeClr val="tx1"/>
                </a:solidFill>
                <a:effectLst/>
                <a:latin typeface="Arial" panose="020B0604020202020204" pitchFamily="34" charset="0"/>
              </a:rPr>
              <a:t>and </a:t>
            </a:r>
            <a:r>
              <a:rPr lang="en-US" sz="2000" b="0" i="0" dirty="0" err="1">
                <a:solidFill>
                  <a:schemeClr val="tx1"/>
                </a:solidFill>
                <a:effectLst/>
                <a:latin typeface="Arial" panose="020B0604020202020204" pitchFamily="34" charset="0"/>
              </a:rPr>
              <a:t>Ovesni</a:t>
            </a:r>
            <a:r>
              <a:rPr lang="en-US" sz="2000" b="0" i="0" dirty="0">
                <a:solidFill>
                  <a:schemeClr val="tx1"/>
                </a:solidFill>
                <a:effectLst/>
                <a:latin typeface="Arial" panose="020B0604020202020204" pitchFamily="34" charset="0"/>
              </a:rPr>
              <a:t>, 2023</a:t>
            </a:r>
            <a:r>
              <a:rPr lang="en-IN" sz="2000" b="0" i="0" dirty="0">
                <a:solidFill>
                  <a:schemeClr val="tx1"/>
                </a:solidFill>
                <a:effectLst/>
                <a:latin typeface="Arial" panose="020B0604020202020204" pitchFamily="34" charset="0"/>
                <a:cs typeface="Arial" panose="020B0604020202020204" pitchFamily="34" charset="0"/>
              </a:rPr>
              <a:t>)</a:t>
            </a:r>
            <a:r>
              <a:rPr lang="en-US" sz="2000" b="0" i="0" dirty="0">
                <a:solidFill>
                  <a:schemeClr val="tx1"/>
                </a:solidFill>
                <a:effectLst/>
                <a:latin typeface="Arial" panose="020B0604020202020204" pitchFamily="34" charset="0"/>
                <a:cs typeface="Arial" panose="020B0604020202020204" pitchFamily="34" charset="0"/>
              </a:rPr>
              <a:t>.</a:t>
            </a:r>
          </a:p>
          <a:p>
            <a:pPr marL="0" indent="0" algn="just">
              <a:lnSpc>
                <a:spcPct val="150000"/>
              </a:lnSpc>
              <a:buNone/>
            </a:pPr>
            <a:r>
              <a:rPr lang="en-US" sz="2000" dirty="0">
                <a:solidFill>
                  <a:schemeClr val="tx1"/>
                </a:solidFill>
                <a:latin typeface="Arial" panose="020B0604020202020204" pitchFamily="34" charset="0"/>
                <a:cs typeface="Arial" panose="020B0604020202020204" pitchFamily="34" charset="0"/>
              </a:rPr>
              <a:t>Questionary like….</a:t>
            </a:r>
          </a:p>
          <a:p>
            <a:pPr algn="just">
              <a:lnSpc>
                <a:spcPct val="110000"/>
              </a:lnSpc>
            </a:pPr>
            <a:r>
              <a:rPr lang="en-US" sz="2000" b="0" i="0" dirty="0">
                <a:solidFill>
                  <a:schemeClr val="tx1"/>
                </a:solidFill>
                <a:effectLst/>
                <a:latin typeface="Arial" panose="020B0604020202020204" pitchFamily="34" charset="0"/>
                <a:cs typeface="Arial" panose="020B0604020202020204" pitchFamily="34" charset="0"/>
              </a:rPr>
              <a:t>Have you ever been diagnosed with diabetes mellitus?</a:t>
            </a:r>
          </a:p>
          <a:p>
            <a:pPr algn="just">
              <a:lnSpc>
                <a:spcPct val="110000"/>
              </a:lnSpc>
            </a:pPr>
            <a:r>
              <a:rPr lang="en-US" sz="2000" b="0" i="0" dirty="0">
                <a:solidFill>
                  <a:schemeClr val="tx1"/>
                </a:solidFill>
                <a:effectLst/>
                <a:latin typeface="Arial" panose="020B0604020202020204" pitchFamily="34" charset="0"/>
                <a:cs typeface="Arial" panose="020B0604020202020204" pitchFamily="34" charset="0"/>
              </a:rPr>
              <a:t>How often do you engage in physical activity per week?</a:t>
            </a:r>
            <a:endParaRPr lang="en-US" sz="2000" dirty="0">
              <a:solidFill>
                <a:schemeClr val="tx1"/>
              </a:solidFill>
              <a:latin typeface="Arial" panose="020B0604020202020204" pitchFamily="34" charset="0"/>
              <a:cs typeface="Arial" panose="020B0604020202020204" pitchFamily="34" charset="0"/>
            </a:endParaRPr>
          </a:p>
          <a:p>
            <a:pPr algn="just">
              <a:lnSpc>
                <a:spcPct val="110000"/>
              </a:lnSpc>
            </a:pPr>
            <a:r>
              <a:rPr lang="en-US" sz="2000" b="0" i="0" dirty="0">
                <a:solidFill>
                  <a:schemeClr val="tx1"/>
                </a:solidFill>
                <a:effectLst/>
                <a:latin typeface="Arial" panose="020B0604020202020204" pitchFamily="34" charset="0"/>
                <a:cs typeface="Arial" panose="020B0604020202020204" pitchFamily="34" charset="0"/>
              </a:rPr>
              <a:t>Do you have a family history of diabetes mellitus?</a:t>
            </a:r>
            <a:endParaRPr lang="en-US" sz="2000" dirty="0">
              <a:solidFill>
                <a:schemeClr val="tx1"/>
              </a:solidFill>
              <a:latin typeface="Arial" panose="020B0604020202020204" pitchFamily="34" charset="0"/>
              <a:cs typeface="Arial" panose="020B0604020202020204" pitchFamily="34" charset="0"/>
            </a:endParaRPr>
          </a:p>
        </p:txBody>
      </p:sp>
      <p:pic>
        <p:nvPicPr>
          <p:cNvPr id="6146" name="Picture 2">
            <a:extLst>
              <a:ext uri="{FF2B5EF4-FFF2-40B4-BE49-F238E27FC236}">
                <a16:creationId xmlns:a16="http://schemas.microsoft.com/office/drawing/2014/main" id="{74585742-8CC1-2138-23E2-B758E88454D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 y="1758156"/>
            <a:ext cx="2514600" cy="3194844"/>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591010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34601" y="597952"/>
            <a:ext cx="6589200" cy="710787"/>
          </a:xfrm>
          <a:solidFill>
            <a:schemeClr val="accent4">
              <a:lumMod val="40000"/>
              <a:lumOff val="60000"/>
            </a:schemeClr>
          </a:solidFill>
        </p:spPr>
        <p:txBody>
          <a:bodyPr/>
          <a:lstStyle/>
          <a:p>
            <a:r>
              <a:rPr lang="en-US" b="1" dirty="0"/>
              <a:t>DATA ANALYSIS TECHNIQUE</a:t>
            </a:r>
          </a:p>
        </p:txBody>
      </p:sp>
      <p:sp>
        <p:nvSpPr>
          <p:cNvPr id="3" name="Content Placeholder 2"/>
          <p:cNvSpPr>
            <a:spLocks noGrp="1"/>
          </p:cNvSpPr>
          <p:nvPr>
            <p:ph sz="half" idx="1"/>
          </p:nvPr>
        </p:nvSpPr>
        <p:spPr>
          <a:xfrm>
            <a:off x="685800" y="1795203"/>
            <a:ext cx="8001000" cy="4834197"/>
          </a:xfrm>
        </p:spPr>
        <p:txBody>
          <a:bodyPr>
            <a:normAutofit/>
          </a:bodyPr>
          <a:lstStyle/>
          <a:p>
            <a:pPr algn="just"/>
            <a:r>
              <a:rPr lang="en-US" sz="2000" b="0" i="0" dirty="0">
                <a:solidFill>
                  <a:schemeClr val="tx1"/>
                </a:solidFill>
                <a:effectLst/>
                <a:latin typeface="Arial" panose="020B0604020202020204" pitchFamily="34" charset="0"/>
                <a:cs typeface="Arial" panose="020B0604020202020204" pitchFamily="34" charset="0"/>
              </a:rPr>
              <a:t>Quantitative data analysis will be conducted using statistical software such as SPSS or Descriptive statistics will be used to summarize the demographic characteristics, the prevalence of diabetes mellitus, and the distribution of risk factors among the study population (</a:t>
            </a:r>
            <a:r>
              <a:rPr lang="en-IN" sz="2000" b="0" i="0" dirty="0" err="1">
                <a:solidFill>
                  <a:schemeClr val="tx1"/>
                </a:solidFill>
                <a:effectLst/>
                <a:latin typeface="Arial" panose="020B0604020202020204" pitchFamily="34" charset="0"/>
                <a:cs typeface="Arial" panose="020B0604020202020204" pitchFamily="34" charset="0"/>
              </a:rPr>
              <a:t>Sadda</a:t>
            </a:r>
            <a:r>
              <a:rPr lang="en-IN" sz="2000" b="0" i="0" dirty="0">
                <a:solidFill>
                  <a:schemeClr val="tx1"/>
                </a:solidFill>
                <a:effectLst/>
                <a:latin typeface="Arial" panose="020B0604020202020204" pitchFamily="34" charset="0"/>
                <a:cs typeface="Arial" panose="020B0604020202020204" pitchFamily="34" charset="0"/>
              </a:rPr>
              <a:t> et al, 2020; </a:t>
            </a:r>
            <a:r>
              <a:rPr lang="en-IN" sz="2000" b="0" i="0" dirty="0" err="1">
                <a:solidFill>
                  <a:schemeClr val="tx1"/>
                </a:solidFill>
                <a:effectLst/>
                <a:latin typeface="Arial" panose="020B0604020202020204" pitchFamily="34" charset="0"/>
                <a:cs typeface="Arial" panose="020B0604020202020204" pitchFamily="34" charset="0"/>
              </a:rPr>
              <a:t>Bafirman</a:t>
            </a:r>
            <a:r>
              <a:rPr lang="en-IN" sz="2000" b="0" i="0" dirty="0">
                <a:solidFill>
                  <a:schemeClr val="tx1"/>
                </a:solidFill>
                <a:effectLst/>
                <a:latin typeface="Arial" panose="020B0604020202020204" pitchFamily="34" charset="0"/>
                <a:cs typeface="Arial" panose="020B0604020202020204" pitchFamily="34" charset="0"/>
              </a:rPr>
              <a:t> et al, 2023)</a:t>
            </a:r>
            <a:r>
              <a:rPr lang="en-US" sz="2000" b="0" i="0" dirty="0">
                <a:solidFill>
                  <a:schemeClr val="tx1"/>
                </a:solidFill>
                <a:effectLst/>
                <a:latin typeface="Arial" panose="020B0604020202020204" pitchFamily="34" charset="0"/>
                <a:cs typeface="Arial" panose="020B0604020202020204" pitchFamily="34" charset="0"/>
              </a:rPr>
              <a:t>.</a:t>
            </a:r>
            <a:endParaRPr lang="en-GB" sz="2000" dirty="0">
              <a:solidFill>
                <a:schemeClr val="tx1"/>
              </a:solidFill>
              <a:latin typeface="Arial" panose="020B0604020202020204" pitchFamily="34" charset="0"/>
              <a:cs typeface="Arial" panose="020B0604020202020204" pitchFamily="34" charset="0"/>
            </a:endParaRPr>
          </a:p>
        </p:txBody>
      </p:sp>
      <p:pic>
        <p:nvPicPr>
          <p:cNvPr id="7172" name="Picture 4">
            <a:extLst>
              <a:ext uri="{FF2B5EF4-FFF2-40B4-BE49-F238E27FC236}">
                <a16:creationId xmlns:a16="http://schemas.microsoft.com/office/drawing/2014/main" id="{C7FBF9B5-D3A4-8A6E-6FD5-7BB5FF6C82A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34601" y="3682691"/>
            <a:ext cx="6076950" cy="258603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52600" y="609600"/>
            <a:ext cx="6589200" cy="747490"/>
          </a:xfrm>
          <a:solidFill>
            <a:schemeClr val="accent4">
              <a:lumMod val="40000"/>
              <a:lumOff val="60000"/>
            </a:schemeClr>
          </a:solidFill>
        </p:spPr>
        <p:txBody>
          <a:bodyPr/>
          <a:lstStyle/>
          <a:p>
            <a:r>
              <a:rPr lang="en-US" b="1" dirty="0"/>
              <a:t>ETHICAL CONSIDERATION </a:t>
            </a:r>
          </a:p>
        </p:txBody>
      </p:sp>
      <p:sp>
        <p:nvSpPr>
          <p:cNvPr id="3" name="Content Placeholder 2"/>
          <p:cNvSpPr>
            <a:spLocks noGrp="1"/>
          </p:cNvSpPr>
          <p:nvPr>
            <p:ph sz="half" idx="1"/>
          </p:nvPr>
        </p:nvSpPr>
        <p:spPr>
          <a:xfrm>
            <a:off x="2326200" y="1752600"/>
            <a:ext cx="6589200" cy="4724400"/>
          </a:xfrm>
        </p:spPr>
        <p:txBody>
          <a:bodyPr>
            <a:normAutofit lnSpcReduction="10000"/>
          </a:bodyPr>
          <a:lstStyle/>
          <a:p>
            <a:pPr algn="just"/>
            <a:r>
              <a:rPr lang="en-US" sz="1800" dirty="0">
                <a:solidFill>
                  <a:schemeClr val="tx1"/>
                </a:solidFill>
                <a:latin typeface="Arial" panose="020B0604020202020204" pitchFamily="34" charset="0"/>
                <a:cs typeface="Arial" panose="020B0604020202020204" pitchFamily="34" charset="0"/>
              </a:rPr>
              <a:t>Informed concern, voluntary participation, anonymity, confidentiality, the potential of harm along enhanced communication are the major principles under ethical consideration. </a:t>
            </a:r>
          </a:p>
          <a:p>
            <a:pPr algn="just"/>
            <a:r>
              <a:rPr lang="en-US" dirty="0">
                <a:solidFill>
                  <a:schemeClr val="tx1"/>
                </a:solidFill>
                <a:latin typeface="Arial" panose="020B0604020202020204" pitchFamily="34" charset="0"/>
                <a:cs typeface="Arial" panose="020B0604020202020204" pitchFamily="34" charset="0"/>
              </a:rPr>
              <a:t>Participants will be provided with essential information and they will also be asked for their consent.</a:t>
            </a:r>
          </a:p>
          <a:p>
            <a:pPr algn="just"/>
            <a:r>
              <a:rPr lang="en-US" b="0" i="0" dirty="0">
                <a:solidFill>
                  <a:schemeClr val="tx1"/>
                </a:solidFill>
                <a:effectLst/>
                <a:latin typeface="Arial" panose="020B0604020202020204" pitchFamily="34" charset="0"/>
                <a:cs typeface="Arial" panose="020B0604020202020204" pitchFamily="34" charset="0"/>
              </a:rPr>
              <a:t>All data collected will be stored securely on password-protected electronic devices or encrypted servers. Access to the data will be restricted to authorized personnel only, and measures will be in place to prevent data breaches or loss.</a:t>
            </a:r>
          </a:p>
          <a:p>
            <a:pPr algn="just"/>
            <a:r>
              <a:rPr lang="en-US" b="0" i="0" dirty="0">
                <a:solidFill>
                  <a:schemeClr val="tx1"/>
                </a:solidFill>
                <a:effectLst/>
                <a:latin typeface="Arial" panose="020B0604020202020204" pitchFamily="34" charset="0"/>
                <a:cs typeface="Arial" panose="020B0604020202020204" pitchFamily="34" charset="0"/>
              </a:rPr>
              <a:t>The dignity, privacy, and autonomy of all participants will be respected throughout the research process. Their right to withdraw from the study at any time without penalty will be upheld.</a:t>
            </a:r>
          </a:p>
          <a:p>
            <a:pPr marL="0" indent="0" algn="r">
              <a:buNone/>
            </a:pPr>
            <a:r>
              <a:rPr lang="en-US" sz="1400" dirty="0">
                <a:solidFill>
                  <a:schemeClr val="tx1"/>
                </a:solidFill>
                <a:latin typeface="Arial" panose="020B0604020202020204" pitchFamily="34" charset="0"/>
                <a:cs typeface="Arial" panose="020B0604020202020204" pitchFamily="34" charset="0"/>
              </a:rPr>
              <a:t>(</a:t>
            </a:r>
            <a:r>
              <a:rPr lang="en-IN" sz="1400" b="0" i="0" dirty="0" err="1">
                <a:solidFill>
                  <a:schemeClr val="tx1"/>
                </a:solidFill>
                <a:effectLst/>
                <a:latin typeface="Arial" panose="020B0604020202020204" pitchFamily="34" charset="0"/>
                <a:cs typeface="Arial" panose="020B0604020202020204" pitchFamily="34" charset="0"/>
              </a:rPr>
              <a:t>Struminskaya</a:t>
            </a:r>
            <a:r>
              <a:rPr lang="en-IN" sz="1400" b="0" i="0" dirty="0">
                <a:solidFill>
                  <a:schemeClr val="tx1"/>
                </a:solidFill>
                <a:effectLst/>
                <a:latin typeface="Arial" panose="020B0604020202020204" pitchFamily="34" charset="0"/>
                <a:cs typeface="Arial" panose="020B0604020202020204" pitchFamily="34" charset="0"/>
              </a:rPr>
              <a:t>, and </a:t>
            </a:r>
            <a:r>
              <a:rPr lang="en-IN" sz="1400" b="0" i="0" dirty="0" err="1">
                <a:solidFill>
                  <a:schemeClr val="tx1"/>
                </a:solidFill>
                <a:effectLst/>
                <a:latin typeface="Arial" panose="020B0604020202020204" pitchFamily="34" charset="0"/>
                <a:cs typeface="Arial" panose="020B0604020202020204" pitchFamily="34" charset="0"/>
              </a:rPr>
              <a:t>Sakshaug</a:t>
            </a:r>
            <a:r>
              <a:rPr lang="en-IN" sz="1400" b="0" i="0" dirty="0">
                <a:solidFill>
                  <a:schemeClr val="tx1"/>
                </a:solidFill>
                <a:effectLst/>
                <a:latin typeface="Arial" panose="020B0604020202020204" pitchFamily="34" charset="0"/>
                <a:cs typeface="Arial" panose="020B0604020202020204" pitchFamily="34" charset="0"/>
              </a:rPr>
              <a:t>, 2023; </a:t>
            </a:r>
            <a:r>
              <a:rPr lang="en-GB" sz="1400" dirty="0" err="1">
                <a:solidFill>
                  <a:schemeClr val="tx1"/>
                </a:solidFill>
                <a:latin typeface="Arial" panose="020B0604020202020204" pitchFamily="34" charset="0"/>
                <a:cs typeface="Arial" panose="020B0604020202020204" pitchFamily="34" charset="0"/>
              </a:rPr>
              <a:t>Pietilä</a:t>
            </a:r>
            <a:r>
              <a:rPr lang="en-GB" sz="1400" dirty="0">
                <a:solidFill>
                  <a:schemeClr val="tx1"/>
                </a:solidFill>
                <a:latin typeface="Arial" panose="020B0604020202020204" pitchFamily="34" charset="0"/>
                <a:cs typeface="Arial" panose="020B0604020202020204" pitchFamily="34" charset="0"/>
              </a:rPr>
              <a:t> </a:t>
            </a:r>
            <a:r>
              <a:rPr lang="en-GB" sz="1400" i="1" dirty="0">
                <a:solidFill>
                  <a:schemeClr val="tx1"/>
                </a:solidFill>
                <a:latin typeface="Arial" panose="020B0604020202020204" pitchFamily="34" charset="0"/>
                <a:cs typeface="Arial" panose="020B0604020202020204" pitchFamily="34" charset="0"/>
              </a:rPr>
              <a:t>et al</a:t>
            </a:r>
            <a:r>
              <a:rPr lang="en-GB" sz="1400" dirty="0">
                <a:solidFill>
                  <a:schemeClr val="tx1"/>
                </a:solidFill>
                <a:latin typeface="Arial" panose="020B0604020202020204" pitchFamily="34" charset="0"/>
                <a:cs typeface="Arial" panose="020B0604020202020204" pitchFamily="34" charset="0"/>
              </a:rPr>
              <a:t>. 2020</a:t>
            </a:r>
            <a:r>
              <a:rPr lang="en-IN" sz="1400" b="0" i="0" dirty="0">
                <a:solidFill>
                  <a:schemeClr val="tx1"/>
                </a:solidFill>
                <a:effectLst/>
                <a:latin typeface="Arial" panose="020B0604020202020204" pitchFamily="34" charset="0"/>
                <a:cs typeface="Arial" panose="020B0604020202020204" pitchFamily="34" charset="0"/>
              </a:rPr>
              <a:t> </a:t>
            </a:r>
            <a:r>
              <a:rPr lang="en-US" sz="1400" dirty="0">
                <a:solidFill>
                  <a:schemeClr val="tx1"/>
                </a:solidFill>
                <a:latin typeface="Arial" panose="020B0604020202020204" pitchFamily="34" charset="0"/>
                <a:cs typeface="Arial" panose="020B0604020202020204" pitchFamily="34" charset="0"/>
              </a:rPr>
              <a:t>)</a:t>
            </a:r>
          </a:p>
        </p:txBody>
      </p:sp>
      <p:pic>
        <p:nvPicPr>
          <p:cNvPr id="8194" name="Picture 2">
            <a:extLst>
              <a:ext uri="{FF2B5EF4-FFF2-40B4-BE49-F238E27FC236}">
                <a16:creationId xmlns:a16="http://schemas.microsoft.com/office/drawing/2014/main" id="{2F524283-3E69-CC87-CA93-0B921463B98C}"/>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81000" y="4054274"/>
            <a:ext cx="1869000" cy="245745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45200" y="624110"/>
            <a:ext cx="6589200" cy="671290"/>
          </a:xfrm>
          <a:solidFill>
            <a:schemeClr val="accent4">
              <a:lumMod val="40000"/>
              <a:lumOff val="60000"/>
            </a:schemeClr>
          </a:solidFill>
        </p:spPr>
        <p:txBody>
          <a:bodyPr/>
          <a:lstStyle/>
          <a:p>
            <a:r>
              <a:rPr lang="en-US" b="1" dirty="0"/>
              <a:t>IMPLICATION OF RESEARCH </a:t>
            </a:r>
          </a:p>
        </p:txBody>
      </p:sp>
      <p:sp>
        <p:nvSpPr>
          <p:cNvPr id="4" name="Content Placeholder 3"/>
          <p:cNvSpPr>
            <a:spLocks noGrp="1"/>
          </p:cNvSpPr>
          <p:nvPr>
            <p:ph sz="half" idx="2"/>
          </p:nvPr>
        </p:nvSpPr>
        <p:spPr>
          <a:xfrm>
            <a:off x="3429000" y="1600200"/>
            <a:ext cx="5410200" cy="5105400"/>
          </a:xfrm>
        </p:spPr>
        <p:txBody>
          <a:bodyPr>
            <a:normAutofit/>
          </a:bodyPr>
          <a:lstStyle/>
          <a:p>
            <a:pPr algn="just"/>
            <a:r>
              <a:rPr lang="en-US" b="0" i="0" dirty="0">
                <a:solidFill>
                  <a:schemeClr val="tx1"/>
                </a:solidFill>
                <a:effectLst/>
                <a:latin typeface="Arial" panose="020B0604020202020204" pitchFamily="34" charset="0"/>
                <a:cs typeface="Arial" panose="020B0604020202020204" pitchFamily="34" charset="0"/>
              </a:rPr>
              <a:t>Study findings can inform policies for preventing, detecting, and managing diabetes in the UK population aged </a:t>
            </a:r>
            <a:r>
              <a:rPr lang="en-US" dirty="0">
                <a:solidFill>
                  <a:schemeClr val="tx1"/>
                </a:solidFill>
                <a:latin typeface="Arial" panose="020B0604020202020204" pitchFamily="34" charset="0"/>
                <a:cs typeface="Arial" panose="020B0604020202020204" pitchFamily="34" charset="0"/>
              </a:rPr>
              <a:t>45 years or above</a:t>
            </a:r>
            <a:r>
              <a:rPr lang="en-US" b="0" i="0" dirty="0">
                <a:solidFill>
                  <a:schemeClr val="tx1"/>
                </a:solidFill>
                <a:effectLst/>
                <a:latin typeface="Arial" panose="020B0604020202020204" pitchFamily="34" charset="0"/>
                <a:cs typeface="Arial" panose="020B0604020202020204" pitchFamily="34" charset="0"/>
              </a:rPr>
              <a:t>.</a:t>
            </a:r>
          </a:p>
          <a:p>
            <a:pPr algn="just"/>
            <a:r>
              <a:rPr lang="en-US" b="0" i="0" dirty="0">
                <a:solidFill>
                  <a:schemeClr val="tx1"/>
                </a:solidFill>
                <a:effectLst/>
                <a:latin typeface="Arial" panose="020B0604020202020204" pitchFamily="34" charset="0"/>
                <a:cs typeface="Arial" panose="020B0604020202020204" pitchFamily="34" charset="0"/>
              </a:rPr>
              <a:t>Healthcare providers can use study results to improve patient education, screening, and management, leading to earlier diagnosis and better outcomes for diabetes.</a:t>
            </a:r>
            <a:endParaRPr lang="en-US" dirty="0">
              <a:solidFill>
                <a:schemeClr val="tx1"/>
              </a:solidFill>
              <a:latin typeface="Arial" panose="020B0604020202020204" pitchFamily="34" charset="0"/>
              <a:cs typeface="Arial" panose="020B0604020202020204" pitchFamily="34" charset="0"/>
            </a:endParaRPr>
          </a:p>
          <a:p>
            <a:pPr algn="just"/>
            <a:r>
              <a:rPr lang="en-US" b="0" i="0" dirty="0">
                <a:solidFill>
                  <a:schemeClr val="tx1"/>
                </a:solidFill>
                <a:effectLst/>
                <a:latin typeface="Arial" panose="020B0604020202020204" pitchFamily="34" charset="0"/>
                <a:cs typeface="Arial" panose="020B0604020202020204" pitchFamily="34" charset="0"/>
              </a:rPr>
              <a:t>Targeted interventions can promote healthier lifestyles and improve access to diabetes management resources, reducing the overall impact of diabetes in the UK.</a:t>
            </a:r>
          </a:p>
          <a:p>
            <a:pPr algn="just"/>
            <a:r>
              <a:rPr lang="en-US" b="0" i="0" dirty="0">
                <a:solidFill>
                  <a:schemeClr val="tx1"/>
                </a:solidFill>
                <a:effectLst/>
                <a:latin typeface="Arial" panose="020B0604020202020204" pitchFamily="34" charset="0"/>
                <a:cs typeface="Arial" panose="020B0604020202020204" pitchFamily="34" charset="0"/>
              </a:rPr>
              <a:t>The study may identify areas for further research to enhance interventions, explore emerging risk factors, and understand long-term health outcomes related to diabetes mellitus.</a:t>
            </a:r>
          </a:p>
          <a:p>
            <a:pPr marL="0" indent="0" algn="r">
              <a:buNone/>
            </a:pPr>
            <a:r>
              <a:rPr lang="en-US" sz="1400" dirty="0">
                <a:solidFill>
                  <a:schemeClr val="tx1"/>
                </a:solidFill>
                <a:latin typeface="Arial" panose="020B0604020202020204" pitchFamily="34" charset="0"/>
                <a:cs typeface="Arial" panose="020B0604020202020204" pitchFamily="34" charset="0"/>
              </a:rPr>
              <a:t>(</a:t>
            </a:r>
            <a:r>
              <a:rPr lang="en-IN" sz="1400" b="0" i="0" dirty="0" err="1">
                <a:solidFill>
                  <a:schemeClr val="tx1"/>
                </a:solidFill>
                <a:effectLst/>
                <a:latin typeface="Arial" panose="020B0604020202020204" pitchFamily="34" charset="0"/>
                <a:cs typeface="Arial" panose="020B0604020202020204" pitchFamily="34" charset="0"/>
              </a:rPr>
              <a:t>Ruze</a:t>
            </a:r>
            <a:r>
              <a:rPr lang="en-US" sz="1400" dirty="0">
                <a:solidFill>
                  <a:schemeClr val="tx1"/>
                </a:solidFill>
                <a:latin typeface="Arial" panose="020B0604020202020204" pitchFamily="34" charset="0"/>
                <a:cs typeface="Arial" panose="020B0604020202020204" pitchFamily="34" charset="0"/>
              </a:rPr>
              <a:t> et al, 2023; </a:t>
            </a:r>
            <a:r>
              <a:rPr lang="en-IN" sz="1400" b="0" i="0" dirty="0">
                <a:solidFill>
                  <a:schemeClr val="tx1"/>
                </a:solidFill>
                <a:effectLst/>
                <a:latin typeface="Arial" panose="020B0604020202020204" pitchFamily="34" charset="0"/>
                <a:cs typeface="Arial" panose="020B0604020202020204" pitchFamily="34" charset="0"/>
              </a:rPr>
              <a:t>Liu et al, 2020)</a:t>
            </a:r>
            <a:endParaRPr lang="en-US" sz="1400" dirty="0">
              <a:solidFill>
                <a:schemeClr val="tx1"/>
              </a:solidFill>
              <a:latin typeface="Arial" panose="020B0604020202020204" pitchFamily="34" charset="0"/>
              <a:cs typeface="Arial" panose="020B0604020202020204" pitchFamily="34" charset="0"/>
            </a:endParaRPr>
          </a:p>
        </p:txBody>
      </p:sp>
      <p:pic>
        <p:nvPicPr>
          <p:cNvPr id="9218" name="Picture 2">
            <a:extLst>
              <a:ext uri="{FF2B5EF4-FFF2-40B4-BE49-F238E27FC236}">
                <a16:creationId xmlns:a16="http://schemas.microsoft.com/office/drawing/2014/main" id="{43C13027-0938-B8FC-A9BA-3539570E60F8}"/>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97400" y="2209800"/>
            <a:ext cx="2895600" cy="27432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94872" y="457200"/>
            <a:ext cx="6589200" cy="671290"/>
          </a:xfrm>
          <a:solidFill>
            <a:schemeClr val="accent4">
              <a:lumMod val="40000"/>
              <a:lumOff val="60000"/>
            </a:schemeClr>
          </a:solidFill>
        </p:spPr>
        <p:txBody>
          <a:bodyPr>
            <a:normAutofit/>
          </a:bodyPr>
          <a:lstStyle/>
          <a:p>
            <a:r>
              <a:rPr lang="en-US" sz="2800" b="1" dirty="0"/>
              <a:t>PLAN OF WORK AND TIME SCHEDULE </a:t>
            </a:r>
          </a:p>
        </p:txBody>
      </p:sp>
      <p:graphicFrame>
        <p:nvGraphicFramePr>
          <p:cNvPr id="11" name="Table 10"/>
          <p:cNvGraphicFramePr>
            <a:graphicFrameLocks noGrp="1"/>
          </p:cNvGraphicFramePr>
          <p:nvPr>
            <p:extLst>
              <p:ext uri="{D42A27DB-BD31-4B8C-83A1-F6EECF244321}">
                <p14:modId xmlns:p14="http://schemas.microsoft.com/office/powerpoint/2010/main" val="10547640"/>
              </p:ext>
            </p:extLst>
          </p:nvPr>
        </p:nvGraphicFramePr>
        <p:xfrm>
          <a:off x="228600" y="1447800"/>
          <a:ext cx="8915395" cy="5290989"/>
        </p:xfrm>
        <a:graphic>
          <a:graphicData uri="http://schemas.openxmlformats.org/drawingml/2006/table">
            <a:tbl>
              <a:tblPr firstRow="1" firstCol="1" bandRow="1"/>
              <a:tblGrid>
                <a:gridCol w="2119698">
                  <a:extLst>
                    <a:ext uri="{9D8B030D-6E8A-4147-A177-3AD203B41FA5}">
                      <a16:colId xmlns:a16="http://schemas.microsoft.com/office/drawing/2014/main" val="1140544947"/>
                    </a:ext>
                  </a:extLst>
                </a:gridCol>
                <a:gridCol w="1174459">
                  <a:extLst>
                    <a:ext uri="{9D8B030D-6E8A-4147-A177-3AD203B41FA5}">
                      <a16:colId xmlns:a16="http://schemas.microsoft.com/office/drawing/2014/main" val="3236784453"/>
                    </a:ext>
                  </a:extLst>
                </a:gridCol>
                <a:gridCol w="400789">
                  <a:extLst>
                    <a:ext uri="{9D8B030D-6E8A-4147-A177-3AD203B41FA5}">
                      <a16:colId xmlns:a16="http://schemas.microsoft.com/office/drawing/2014/main" val="251698816"/>
                    </a:ext>
                  </a:extLst>
                </a:gridCol>
                <a:gridCol w="401573">
                  <a:extLst>
                    <a:ext uri="{9D8B030D-6E8A-4147-A177-3AD203B41FA5}">
                      <a16:colId xmlns:a16="http://schemas.microsoft.com/office/drawing/2014/main" val="1027304698"/>
                    </a:ext>
                  </a:extLst>
                </a:gridCol>
                <a:gridCol w="401573">
                  <a:extLst>
                    <a:ext uri="{9D8B030D-6E8A-4147-A177-3AD203B41FA5}">
                      <a16:colId xmlns:a16="http://schemas.microsoft.com/office/drawing/2014/main" val="2577009456"/>
                    </a:ext>
                  </a:extLst>
                </a:gridCol>
                <a:gridCol w="401573">
                  <a:extLst>
                    <a:ext uri="{9D8B030D-6E8A-4147-A177-3AD203B41FA5}">
                      <a16:colId xmlns:a16="http://schemas.microsoft.com/office/drawing/2014/main" val="3937858176"/>
                    </a:ext>
                  </a:extLst>
                </a:gridCol>
                <a:gridCol w="401573">
                  <a:extLst>
                    <a:ext uri="{9D8B030D-6E8A-4147-A177-3AD203B41FA5}">
                      <a16:colId xmlns:a16="http://schemas.microsoft.com/office/drawing/2014/main" val="81108500"/>
                    </a:ext>
                  </a:extLst>
                </a:gridCol>
                <a:gridCol w="401573">
                  <a:extLst>
                    <a:ext uri="{9D8B030D-6E8A-4147-A177-3AD203B41FA5}">
                      <a16:colId xmlns:a16="http://schemas.microsoft.com/office/drawing/2014/main" val="2224764716"/>
                    </a:ext>
                  </a:extLst>
                </a:gridCol>
                <a:gridCol w="401573">
                  <a:extLst>
                    <a:ext uri="{9D8B030D-6E8A-4147-A177-3AD203B41FA5}">
                      <a16:colId xmlns:a16="http://schemas.microsoft.com/office/drawing/2014/main" val="3551203002"/>
                    </a:ext>
                  </a:extLst>
                </a:gridCol>
                <a:gridCol w="401573">
                  <a:extLst>
                    <a:ext uri="{9D8B030D-6E8A-4147-A177-3AD203B41FA5}">
                      <a16:colId xmlns:a16="http://schemas.microsoft.com/office/drawing/2014/main" val="114387916"/>
                    </a:ext>
                  </a:extLst>
                </a:gridCol>
                <a:gridCol w="401573">
                  <a:extLst>
                    <a:ext uri="{9D8B030D-6E8A-4147-A177-3AD203B41FA5}">
                      <a16:colId xmlns:a16="http://schemas.microsoft.com/office/drawing/2014/main" val="4241516253"/>
                    </a:ext>
                  </a:extLst>
                </a:gridCol>
                <a:gridCol w="331470">
                  <a:extLst>
                    <a:ext uri="{9D8B030D-6E8A-4147-A177-3AD203B41FA5}">
                      <a16:colId xmlns:a16="http://schemas.microsoft.com/office/drawing/2014/main" val="113687149"/>
                    </a:ext>
                  </a:extLst>
                </a:gridCol>
                <a:gridCol w="471676">
                  <a:extLst>
                    <a:ext uri="{9D8B030D-6E8A-4147-A177-3AD203B41FA5}">
                      <a16:colId xmlns:a16="http://schemas.microsoft.com/office/drawing/2014/main" val="2966758859"/>
                    </a:ext>
                  </a:extLst>
                </a:gridCol>
                <a:gridCol w="401573">
                  <a:extLst>
                    <a:ext uri="{9D8B030D-6E8A-4147-A177-3AD203B41FA5}">
                      <a16:colId xmlns:a16="http://schemas.microsoft.com/office/drawing/2014/main" val="2791259242"/>
                    </a:ext>
                  </a:extLst>
                </a:gridCol>
                <a:gridCol w="401573">
                  <a:extLst>
                    <a:ext uri="{9D8B030D-6E8A-4147-A177-3AD203B41FA5}">
                      <a16:colId xmlns:a16="http://schemas.microsoft.com/office/drawing/2014/main" val="2587802566"/>
                    </a:ext>
                  </a:extLst>
                </a:gridCol>
                <a:gridCol w="401573">
                  <a:extLst>
                    <a:ext uri="{9D8B030D-6E8A-4147-A177-3AD203B41FA5}">
                      <a16:colId xmlns:a16="http://schemas.microsoft.com/office/drawing/2014/main" val="2610519214"/>
                    </a:ext>
                  </a:extLst>
                </a:gridCol>
              </a:tblGrid>
              <a:tr h="1219200">
                <a:tc>
                  <a:txBody>
                    <a:bodyPr/>
                    <a:lstStyle/>
                    <a:p>
                      <a:pPr marL="0" marR="0" algn="r">
                        <a:lnSpc>
                          <a:spcPct val="107000"/>
                        </a:lnSpc>
                        <a:spcBef>
                          <a:spcPts val="0"/>
                        </a:spcBef>
                        <a:spcAft>
                          <a:spcPts val="0"/>
                        </a:spcAft>
                      </a:pPr>
                      <a:r>
                        <a:rPr lang="en-GB" sz="3600" b="1"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Activity</a:t>
                      </a:r>
                      <a:endParaRPr lang="en-US" sz="32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US" sz="20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rPr>
                        <a:t>Week 1</a:t>
                      </a:r>
                    </a:p>
                  </a:txBody>
                  <a:tcPr marL="68580" marR="68580" marT="0" marB="0" vert="vert27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US" sz="20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rPr>
                        <a:t>Week</a:t>
                      </a:r>
                      <a:r>
                        <a:rPr lang="en-US" sz="2000" baseline="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rPr>
                        <a:t> 2</a:t>
                      </a:r>
                      <a:endParaRPr lang="en-US" sz="20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vert="vert27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US" sz="20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rPr>
                        <a:t>Week</a:t>
                      </a:r>
                      <a:r>
                        <a:rPr lang="en-US" sz="2000" baseline="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rPr>
                        <a:t> 3</a:t>
                      </a:r>
                      <a:endParaRPr lang="en-US" sz="20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vert="vert27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dirty="0"/>
                        <a:t>Week</a:t>
                      </a:r>
                      <a:r>
                        <a:rPr lang="en-US" baseline="0" dirty="0"/>
                        <a:t> 4</a:t>
                      </a:r>
                      <a:endParaRPr lang="en-IN" dirty="0"/>
                    </a:p>
                  </a:txBody>
                  <a:tcPr marL="68580" marR="68580" marT="0" marB="0" vert="vert27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US" sz="20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rPr>
                        <a:t>Week</a:t>
                      </a:r>
                      <a:r>
                        <a:rPr lang="en-US" sz="2000" baseline="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rPr>
                        <a:t> 5</a:t>
                      </a:r>
                      <a:endParaRPr lang="en-US" sz="20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vert="vert27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US" sz="20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rPr>
                        <a:t>Week</a:t>
                      </a:r>
                      <a:r>
                        <a:rPr lang="en-US" sz="2000" baseline="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rPr>
                        <a:t> 6</a:t>
                      </a:r>
                      <a:endParaRPr lang="en-US" sz="20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vert="vert27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US" sz="20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rPr>
                        <a:t>Week</a:t>
                      </a:r>
                      <a:r>
                        <a:rPr lang="en-US" sz="2000" baseline="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rPr>
                        <a:t> 7</a:t>
                      </a:r>
                      <a:endParaRPr lang="en-US" sz="20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vert="vert27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US" sz="20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rPr>
                        <a:t>Week </a:t>
                      </a:r>
                      <a:r>
                        <a:rPr lang="en-US" sz="2000" baseline="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rPr>
                        <a:t>8</a:t>
                      </a:r>
                      <a:endParaRPr lang="en-US" sz="20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vert="vert27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US" sz="20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rPr>
                        <a:t>Week</a:t>
                      </a:r>
                      <a:r>
                        <a:rPr lang="en-US" sz="2000" baseline="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rPr>
                        <a:t> 9</a:t>
                      </a:r>
                      <a:endParaRPr lang="en-US" sz="20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vert="vert27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dirty="0"/>
                        <a:t>Week 10</a:t>
                      </a:r>
                      <a:endParaRPr lang="en-IN" dirty="0"/>
                    </a:p>
                  </a:txBody>
                  <a:tcPr marL="68580" marR="68580" marT="0" marB="0" vert="vert27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US" sz="20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rPr>
                        <a:t>Week</a:t>
                      </a:r>
                      <a:r>
                        <a:rPr lang="en-US" sz="2000" baseline="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rPr>
                        <a:t> 11</a:t>
                      </a:r>
                      <a:endParaRPr lang="en-US" sz="20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vert="vert27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US" sz="20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rPr>
                        <a:t>Week</a:t>
                      </a:r>
                      <a:r>
                        <a:rPr lang="en-US" sz="2000" baseline="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rPr>
                        <a:t> 12-13</a:t>
                      </a:r>
                      <a:endParaRPr lang="en-US" sz="20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vert="vert27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US" sz="20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rPr>
                        <a:t>Week</a:t>
                      </a:r>
                      <a:r>
                        <a:rPr lang="en-US" sz="2000" baseline="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rPr>
                        <a:t> 14</a:t>
                      </a:r>
                      <a:endParaRPr lang="en-US" sz="20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vert="vert27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US" sz="20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rPr>
                        <a:t>Week</a:t>
                      </a:r>
                      <a:r>
                        <a:rPr lang="en-US" sz="2000" baseline="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rPr>
                        <a:t> 15</a:t>
                      </a:r>
                      <a:endParaRPr lang="en-US" sz="20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vert="vert27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US" sz="20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rPr>
                        <a:t>Week</a:t>
                      </a:r>
                      <a:r>
                        <a:rPr lang="en-US" sz="2000" baseline="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rPr>
                        <a:t> 16</a:t>
                      </a:r>
                      <a:endParaRPr lang="en-US" sz="20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vert="vert27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765816345"/>
                  </a:ext>
                </a:extLst>
              </a:tr>
              <a:tr h="557315">
                <a:tc>
                  <a:txBody>
                    <a:bodyPr/>
                    <a:lstStyle/>
                    <a:p>
                      <a:pPr marL="0" marR="0" algn="l">
                        <a:lnSpc>
                          <a:spcPct val="107000"/>
                        </a:lnSpc>
                        <a:spcBef>
                          <a:spcPts val="0"/>
                        </a:spcBef>
                        <a:spcAft>
                          <a:spcPts val="0"/>
                        </a:spcAft>
                      </a:pPr>
                      <a:r>
                        <a:rPr lang="en-GB" sz="1200" b="1"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Agreed meetings with the supervisor</a:t>
                      </a:r>
                      <a:endParaRPr lang="en-US" sz="16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dirty="0"/>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dirty="0"/>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452461682"/>
                  </a:ext>
                </a:extLst>
              </a:tr>
              <a:tr h="642748">
                <a:tc>
                  <a:txBody>
                    <a:bodyPr/>
                    <a:lstStyle/>
                    <a:p>
                      <a:pPr marL="0" marR="0" algn="l">
                        <a:lnSpc>
                          <a:spcPct val="107000"/>
                        </a:lnSpc>
                        <a:spcBef>
                          <a:spcPts val="0"/>
                        </a:spcBef>
                        <a:spcAft>
                          <a:spcPts val="0"/>
                        </a:spcAft>
                      </a:pPr>
                      <a:r>
                        <a:rPr lang="en-GB" sz="1200" b="1"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Formulate research strategy, research design, and select methods</a:t>
                      </a:r>
                      <a:endParaRPr lang="en-US" sz="16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043097971"/>
                  </a:ext>
                </a:extLst>
              </a:tr>
              <a:tr h="287835">
                <a:tc>
                  <a:txBody>
                    <a:bodyPr/>
                    <a:lstStyle/>
                    <a:p>
                      <a:pPr marL="0" marR="0" algn="l">
                        <a:lnSpc>
                          <a:spcPct val="107000"/>
                        </a:lnSpc>
                        <a:spcBef>
                          <a:spcPts val="0"/>
                        </a:spcBef>
                        <a:spcAft>
                          <a:spcPts val="0"/>
                        </a:spcAft>
                      </a:pPr>
                      <a:r>
                        <a:rPr lang="en-GB" sz="1200" b="1"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Project proposal</a:t>
                      </a:r>
                      <a:endParaRPr lang="en-US" sz="16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814215210"/>
                  </a:ext>
                </a:extLst>
              </a:tr>
              <a:tr h="287835">
                <a:tc>
                  <a:txBody>
                    <a:bodyPr/>
                    <a:lstStyle/>
                    <a:p>
                      <a:pPr marL="0" marR="0" algn="l">
                        <a:lnSpc>
                          <a:spcPct val="107000"/>
                        </a:lnSpc>
                        <a:spcBef>
                          <a:spcPts val="0"/>
                        </a:spcBef>
                        <a:spcAft>
                          <a:spcPts val="0"/>
                        </a:spcAft>
                      </a:pPr>
                      <a:r>
                        <a:rPr lang="en-GB" sz="1200" b="1"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Literature review</a:t>
                      </a:r>
                      <a:endParaRPr lang="en-US" sz="16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00"/>
                    </a:solidFill>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00"/>
                    </a:solidFill>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00"/>
                    </a:solidFill>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36987864"/>
                  </a:ext>
                </a:extLst>
              </a:tr>
              <a:tr h="287835">
                <a:tc>
                  <a:txBody>
                    <a:bodyPr/>
                    <a:lstStyle/>
                    <a:p>
                      <a:pPr marL="0" marR="0" algn="l">
                        <a:lnSpc>
                          <a:spcPct val="107000"/>
                        </a:lnSpc>
                        <a:spcBef>
                          <a:spcPts val="0"/>
                        </a:spcBef>
                        <a:spcAft>
                          <a:spcPts val="0"/>
                        </a:spcAft>
                      </a:pPr>
                      <a:r>
                        <a:rPr lang="en-GB" sz="1200" b="1"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Design research instrument</a:t>
                      </a:r>
                      <a:endParaRPr lang="en-US" sz="16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50"/>
                    </a:solidFill>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50"/>
                    </a:solidFill>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362888307"/>
                  </a:ext>
                </a:extLst>
              </a:tr>
              <a:tr h="287835">
                <a:tc>
                  <a:txBody>
                    <a:bodyPr/>
                    <a:lstStyle/>
                    <a:p>
                      <a:pPr marL="0" marR="0" algn="l">
                        <a:lnSpc>
                          <a:spcPct val="107000"/>
                        </a:lnSpc>
                        <a:spcBef>
                          <a:spcPts val="0"/>
                        </a:spcBef>
                        <a:spcAft>
                          <a:spcPts val="0"/>
                        </a:spcAft>
                      </a:pPr>
                      <a:r>
                        <a:rPr lang="en-GB" sz="1200" b="1" dirty="0">
                          <a:solidFill>
                            <a:srgbClr val="FF0000"/>
                          </a:solidFill>
                          <a:effectLst/>
                          <a:latin typeface="Helvetica" panose="020B0604020202020204" pitchFamily="34" charset="0"/>
                          <a:ea typeface="Times New Roman" panose="02020603050405020304" pitchFamily="18" charset="0"/>
                          <a:cs typeface="Times New Roman" panose="02020603050405020304" pitchFamily="18" charset="0"/>
                        </a:rPr>
                        <a:t>Ethical review and Data collection</a:t>
                      </a:r>
                      <a:endParaRPr lang="en-US" sz="16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2060"/>
                    </a:solidFill>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2060"/>
                    </a:solidFill>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986488405"/>
                  </a:ext>
                </a:extLst>
              </a:tr>
              <a:tr h="287835">
                <a:tc>
                  <a:txBody>
                    <a:bodyPr/>
                    <a:lstStyle/>
                    <a:p>
                      <a:pPr marL="0" marR="0" algn="l">
                        <a:lnSpc>
                          <a:spcPct val="107000"/>
                        </a:lnSpc>
                        <a:spcBef>
                          <a:spcPts val="0"/>
                        </a:spcBef>
                        <a:spcAft>
                          <a:spcPts val="0"/>
                        </a:spcAft>
                      </a:pPr>
                      <a:r>
                        <a:rPr lang="en-GB" sz="1200" b="1"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Data processing and Analysis</a:t>
                      </a:r>
                      <a:endParaRPr lang="en-US" sz="16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92D050"/>
                    </a:solidFill>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92D050"/>
                    </a:solidFill>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460128604"/>
                  </a:ext>
                </a:extLst>
              </a:tr>
              <a:tr h="287835">
                <a:tc>
                  <a:txBody>
                    <a:bodyPr/>
                    <a:lstStyle/>
                    <a:p>
                      <a:pPr marL="0" marR="0" algn="l">
                        <a:lnSpc>
                          <a:spcPct val="107000"/>
                        </a:lnSpc>
                        <a:spcBef>
                          <a:spcPts val="0"/>
                        </a:spcBef>
                        <a:spcAft>
                          <a:spcPts val="0"/>
                        </a:spcAft>
                      </a:pPr>
                      <a:r>
                        <a:rPr lang="en-GB" sz="1200" b="1"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Findings and discussion</a:t>
                      </a:r>
                      <a:endParaRPr lang="en-US" sz="16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267262709"/>
                  </a:ext>
                </a:extLst>
              </a:tr>
              <a:tr h="287835">
                <a:tc>
                  <a:txBody>
                    <a:bodyPr/>
                    <a:lstStyle/>
                    <a:p>
                      <a:pPr marL="0" marR="0" algn="l">
                        <a:lnSpc>
                          <a:spcPct val="107000"/>
                        </a:lnSpc>
                        <a:spcBef>
                          <a:spcPts val="0"/>
                        </a:spcBef>
                        <a:spcAft>
                          <a:spcPts val="0"/>
                        </a:spcAft>
                      </a:pPr>
                      <a:r>
                        <a:rPr lang="en-GB" sz="1200" b="1"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First draft</a:t>
                      </a:r>
                      <a:endParaRPr lang="en-US" sz="16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75000"/>
                      </a:schemeClr>
                    </a:solidFill>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07014188"/>
                  </a:ext>
                </a:extLst>
              </a:tr>
              <a:tr h="287835">
                <a:tc>
                  <a:txBody>
                    <a:bodyPr/>
                    <a:lstStyle/>
                    <a:p>
                      <a:pPr marL="0" marR="0" algn="l">
                        <a:lnSpc>
                          <a:spcPct val="107000"/>
                        </a:lnSpc>
                        <a:spcBef>
                          <a:spcPts val="0"/>
                        </a:spcBef>
                        <a:spcAft>
                          <a:spcPts val="0"/>
                        </a:spcAft>
                      </a:pPr>
                      <a:r>
                        <a:rPr lang="en-GB" sz="1200" b="1"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Third draft</a:t>
                      </a:r>
                      <a:endParaRPr lang="en-US" sz="16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7030A0"/>
                    </a:solidFill>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738492148"/>
                  </a:ext>
                </a:extLst>
              </a:tr>
              <a:tr h="287835">
                <a:tc>
                  <a:txBody>
                    <a:bodyPr/>
                    <a:lstStyle/>
                    <a:p>
                      <a:pPr marL="0" marR="0" algn="l">
                        <a:lnSpc>
                          <a:spcPct val="107000"/>
                        </a:lnSpc>
                        <a:spcBef>
                          <a:spcPts val="0"/>
                        </a:spcBef>
                        <a:spcAft>
                          <a:spcPts val="0"/>
                        </a:spcAft>
                      </a:pPr>
                      <a:r>
                        <a:rPr lang="en-GB" sz="1200" b="1"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Submit dissertation</a:t>
                      </a:r>
                      <a:endParaRPr lang="en-US" sz="16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07000"/>
                        </a:lnSpc>
                        <a:spcBef>
                          <a:spcPts val="0"/>
                        </a:spcBef>
                        <a:spcAft>
                          <a:spcPts val="0"/>
                        </a:spcAft>
                      </a:pPr>
                      <a:r>
                        <a:rPr lang="en-GB" sz="1200" dirty="0">
                          <a:solidFill>
                            <a:schemeClr val="tx1">
                              <a:lumMod val="95000"/>
                            </a:schemeClr>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sz="1100"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75000"/>
                      </a:schemeClr>
                    </a:solidFill>
                  </a:tcPr>
                </a:tc>
                <a:extLst>
                  <a:ext uri="{0D108BD9-81ED-4DB2-BD59-A6C34878D82A}">
                    <a16:rowId xmlns:a16="http://schemas.microsoft.com/office/drawing/2014/main" val="2840588642"/>
                  </a:ext>
                </a:extLst>
              </a:tr>
            </a:tbl>
          </a:graphicData>
        </a:graphic>
      </p:graphicFrame>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76400" y="685800"/>
            <a:ext cx="6589200" cy="595090"/>
          </a:xfrm>
          <a:solidFill>
            <a:schemeClr val="accent4">
              <a:lumMod val="40000"/>
              <a:lumOff val="60000"/>
            </a:schemeClr>
          </a:solidFill>
        </p:spPr>
        <p:txBody>
          <a:bodyPr>
            <a:normAutofit fontScale="90000"/>
          </a:bodyPr>
          <a:lstStyle/>
          <a:p>
            <a:r>
              <a:rPr lang="en-US" b="1" dirty="0"/>
              <a:t>REFERENCE LIST </a:t>
            </a:r>
          </a:p>
        </p:txBody>
      </p:sp>
      <p:sp>
        <p:nvSpPr>
          <p:cNvPr id="3" name="Content Placeholder 2"/>
          <p:cNvSpPr>
            <a:spLocks noGrp="1"/>
          </p:cNvSpPr>
          <p:nvPr>
            <p:ph sz="half" idx="1"/>
          </p:nvPr>
        </p:nvSpPr>
        <p:spPr>
          <a:xfrm>
            <a:off x="457200" y="1600200"/>
            <a:ext cx="8382000" cy="5029200"/>
          </a:xfrm>
        </p:spPr>
        <p:txBody>
          <a:bodyPr>
            <a:noAutofit/>
          </a:bodyPr>
          <a:lstStyle/>
          <a:p>
            <a:pPr algn="just"/>
            <a:r>
              <a:rPr lang="en-GB" sz="1050" dirty="0">
                <a:solidFill>
                  <a:schemeClr val="tx1"/>
                </a:solidFill>
                <a:latin typeface="Arial" panose="020B0604020202020204" pitchFamily="34" charset="0"/>
                <a:cs typeface="Arial" panose="020B0604020202020204" pitchFamily="34" charset="0"/>
              </a:rPr>
              <a:t>Ali, A., Taj, A., Ahmed, M.U. and Tabrez, E., 2020. Frequency of impaired fasting glucose in first degree relatives of Type-II diabetic patients and its association with Body Mass Index. </a:t>
            </a:r>
            <a:r>
              <a:rPr lang="en-GB" sz="1050" i="1" dirty="0">
                <a:solidFill>
                  <a:schemeClr val="tx1"/>
                </a:solidFill>
                <a:latin typeface="Arial" panose="020B0604020202020204" pitchFamily="34" charset="0"/>
                <a:cs typeface="Arial" panose="020B0604020202020204" pitchFamily="34" charset="0"/>
              </a:rPr>
              <a:t>Pakistan Journal of Medical Sciences</a:t>
            </a:r>
            <a:r>
              <a:rPr lang="en-GB" sz="1050" dirty="0">
                <a:solidFill>
                  <a:schemeClr val="tx1"/>
                </a:solidFill>
                <a:latin typeface="Arial" panose="020B0604020202020204" pitchFamily="34" charset="0"/>
                <a:cs typeface="Arial" panose="020B0604020202020204" pitchFamily="34" charset="0"/>
              </a:rPr>
              <a:t>, </a:t>
            </a:r>
            <a:r>
              <a:rPr lang="en-GB" sz="1050" i="1" dirty="0">
                <a:solidFill>
                  <a:schemeClr val="tx1"/>
                </a:solidFill>
                <a:latin typeface="Arial" panose="020B0604020202020204" pitchFamily="34" charset="0"/>
                <a:cs typeface="Arial" panose="020B0604020202020204" pitchFamily="34" charset="0"/>
              </a:rPr>
              <a:t>36</a:t>
            </a:r>
            <a:r>
              <a:rPr lang="en-GB" sz="1050" dirty="0">
                <a:solidFill>
                  <a:schemeClr val="tx1"/>
                </a:solidFill>
                <a:latin typeface="Arial" panose="020B0604020202020204" pitchFamily="34" charset="0"/>
                <a:cs typeface="Arial" panose="020B0604020202020204" pitchFamily="34" charset="0"/>
              </a:rPr>
              <a:t>(3), p.407.</a:t>
            </a:r>
          </a:p>
          <a:p>
            <a:pPr algn="just"/>
            <a:r>
              <a:rPr lang="en-US" sz="1050" b="0" i="0" dirty="0" err="1">
                <a:solidFill>
                  <a:schemeClr val="tx1"/>
                </a:solidFill>
                <a:effectLst/>
                <a:latin typeface="Arial" panose="020B0604020202020204" pitchFamily="34" charset="0"/>
                <a:cs typeface="Arial" panose="020B0604020202020204" pitchFamily="34" charset="0"/>
              </a:rPr>
              <a:t>Aschalew</a:t>
            </a:r>
            <a:r>
              <a:rPr lang="en-US" sz="1050" b="0" i="0" dirty="0">
                <a:solidFill>
                  <a:schemeClr val="tx1"/>
                </a:solidFill>
                <a:effectLst/>
                <a:latin typeface="Arial" panose="020B0604020202020204" pitchFamily="34" charset="0"/>
                <a:cs typeface="Arial" panose="020B0604020202020204" pitchFamily="34" charset="0"/>
              </a:rPr>
              <a:t>, A.Y., </a:t>
            </a:r>
            <a:r>
              <a:rPr lang="en-US" sz="1050" b="0" i="0" dirty="0" err="1">
                <a:solidFill>
                  <a:schemeClr val="tx1"/>
                </a:solidFill>
                <a:effectLst/>
                <a:latin typeface="Arial" panose="020B0604020202020204" pitchFamily="34" charset="0"/>
                <a:cs typeface="Arial" panose="020B0604020202020204" pitchFamily="34" charset="0"/>
              </a:rPr>
              <a:t>Yitayal</a:t>
            </a:r>
            <a:r>
              <a:rPr lang="en-US" sz="1050" b="0" i="0" dirty="0">
                <a:solidFill>
                  <a:schemeClr val="tx1"/>
                </a:solidFill>
                <a:effectLst/>
                <a:latin typeface="Arial" panose="020B0604020202020204" pitchFamily="34" charset="0"/>
                <a:cs typeface="Arial" panose="020B0604020202020204" pitchFamily="34" charset="0"/>
              </a:rPr>
              <a:t>, M. and </a:t>
            </a:r>
            <a:r>
              <a:rPr lang="en-US" sz="1050" b="0" i="0" dirty="0" err="1">
                <a:solidFill>
                  <a:schemeClr val="tx1"/>
                </a:solidFill>
                <a:effectLst/>
                <a:latin typeface="Arial" panose="020B0604020202020204" pitchFamily="34" charset="0"/>
                <a:cs typeface="Arial" panose="020B0604020202020204" pitchFamily="34" charset="0"/>
              </a:rPr>
              <a:t>Minyihun</a:t>
            </a:r>
            <a:r>
              <a:rPr lang="en-US" sz="1050" b="0" i="0" dirty="0">
                <a:solidFill>
                  <a:schemeClr val="tx1"/>
                </a:solidFill>
                <a:effectLst/>
                <a:latin typeface="Arial" panose="020B0604020202020204" pitchFamily="34" charset="0"/>
                <a:cs typeface="Arial" panose="020B0604020202020204" pitchFamily="34" charset="0"/>
              </a:rPr>
              <a:t>, A., 2020. Health-related quality of life and associated factors among patients with diabetes mellitus at the University of Gondar referral hospital. </a:t>
            </a:r>
            <a:r>
              <a:rPr lang="en-US" sz="1050" b="0" i="1" dirty="0">
                <a:solidFill>
                  <a:schemeClr val="tx1"/>
                </a:solidFill>
                <a:effectLst/>
                <a:latin typeface="Arial" panose="020B0604020202020204" pitchFamily="34" charset="0"/>
                <a:cs typeface="Arial" panose="020B0604020202020204" pitchFamily="34" charset="0"/>
              </a:rPr>
              <a:t>Health and quality of life outcomes</a:t>
            </a:r>
            <a:r>
              <a:rPr lang="en-US" sz="1050" b="0" i="0" dirty="0">
                <a:solidFill>
                  <a:schemeClr val="tx1"/>
                </a:solidFill>
                <a:effectLst/>
                <a:latin typeface="Arial" panose="020B0604020202020204" pitchFamily="34" charset="0"/>
                <a:cs typeface="Arial" panose="020B0604020202020204" pitchFamily="34" charset="0"/>
              </a:rPr>
              <a:t>, </a:t>
            </a:r>
            <a:r>
              <a:rPr lang="en-US" sz="1050" b="0" i="1" dirty="0">
                <a:solidFill>
                  <a:schemeClr val="tx1"/>
                </a:solidFill>
                <a:effectLst/>
                <a:latin typeface="Arial" panose="020B0604020202020204" pitchFamily="34" charset="0"/>
                <a:cs typeface="Arial" panose="020B0604020202020204" pitchFamily="34" charset="0"/>
              </a:rPr>
              <a:t>18</a:t>
            </a:r>
            <a:r>
              <a:rPr lang="en-US" sz="1050" b="0" i="0" dirty="0">
                <a:solidFill>
                  <a:schemeClr val="tx1"/>
                </a:solidFill>
                <a:effectLst/>
                <a:latin typeface="Arial" panose="020B0604020202020204" pitchFamily="34" charset="0"/>
                <a:cs typeface="Arial" panose="020B0604020202020204" pitchFamily="34" charset="0"/>
              </a:rPr>
              <a:t>, pp.1-8.</a:t>
            </a:r>
            <a:endParaRPr lang="en-GB" sz="1050" dirty="0">
              <a:solidFill>
                <a:schemeClr val="tx1"/>
              </a:solidFill>
              <a:latin typeface="Arial" panose="020B0604020202020204" pitchFamily="34" charset="0"/>
              <a:cs typeface="Arial" panose="020B0604020202020204" pitchFamily="34" charset="0"/>
            </a:endParaRPr>
          </a:p>
          <a:p>
            <a:pPr algn="just"/>
            <a:r>
              <a:rPr lang="en-US" sz="1050" b="0" i="0" dirty="0" err="1">
                <a:solidFill>
                  <a:schemeClr val="tx1"/>
                </a:solidFill>
                <a:effectLst/>
                <a:latin typeface="Arial" panose="020B0604020202020204" pitchFamily="34" charset="0"/>
                <a:cs typeface="Arial" panose="020B0604020202020204" pitchFamily="34" charset="0"/>
              </a:rPr>
              <a:t>Bafirman</a:t>
            </a:r>
            <a:r>
              <a:rPr lang="en-US" sz="1050" b="0" i="0" dirty="0">
                <a:solidFill>
                  <a:schemeClr val="tx1"/>
                </a:solidFill>
                <a:effectLst/>
                <a:latin typeface="Arial" panose="020B0604020202020204" pitchFamily="34" charset="0"/>
                <a:cs typeface="Arial" panose="020B0604020202020204" pitchFamily="34" charset="0"/>
              </a:rPr>
              <a:t>, H.B., </a:t>
            </a:r>
            <a:r>
              <a:rPr lang="en-US" sz="1050" b="0" i="0" dirty="0" err="1">
                <a:solidFill>
                  <a:schemeClr val="tx1"/>
                </a:solidFill>
                <a:effectLst/>
                <a:latin typeface="Arial" panose="020B0604020202020204" pitchFamily="34" charset="0"/>
                <a:cs typeface="Arial" panose="020B0604020202020204" pitchFamily="34" charset="0"/>
              </a:rPr>
              <a:t>Muchlis</a:t>
            </a:r>
            <a:r>
              <a:rPr lang="en-US" sz="1050" b="0" i="0" dirty="0">
                <a:solidFill>
                  <a:schemeClr val="tx1"/>
                </a:solidFill>
                <a:effectLst/>
                <a:latin typeface="Arial" panose="020B0604020202020204" pitchFamily="34" charset="0"/>
                <a:cs typeface="Arial" panose="020B0604020202020204" pitchFamily="34" charset="0"/>
              </a:rPr>
              <a:t>, A.F. and Zarya, F., 2023. Perceptions of People with Diabetes Mellitus Before and When Experiencing Complaints Against Sports Activities. </a:t>
            </a:r>
            <a:r>
              <a:rPr lang="en-US" sz="1050" b="0" i="1" dirty="0">
                <a:solidFill>
                  <a:schemeClr val="tx1"/>
                </a:solidFill>
                <a:effectLst/>
                <a:latin typeface="Arial" panose="020B0604020202020204" pitchFamily="34" charset="0"/>
                <a:cs typeface="Arial" panose="020B0604020202020204" pitchFamily="34" charset="0"/>
              </a:rPr>
              <a:t>INTERNATIONAL JOURNAL OF SPORT SCIENCE, HEALTH AND TOURISM</a:t>
            </a:r>
            <a:r>
              <a:rPr lang="en-US" sz="1050" b="0" i="0" dirty="0">
                <a:solidFill>
                  <a:schemeClr val="tx1"/>
                </a:solidFill>
                <a:effectLst/>
                <a:latin typeface="Arial" panose="020B0604020202020204" pitchFamily="34" charset="0"/>
                <a:cs typeface="Arial" panose="020B0604020202020204" pitchFamily="34" charset="0"/>
              </a:rPr>
              <a:t>, </a:t>
            </a:r>
            <a:r>
              <a:rPr lang="en-US" sz="1050" b="0" i="1" dirty="0">
                <a:solidFill>
                  <a:schemeClr val="tx1"/>
                </a:solidFill>
                <a:effectLst/>
                <a:latin typeface="Arial" panose="020B0604020202020204" pitchFamily="34" charset="0"/>
                <a:cs typeface="Arial" panose="020B0604020202020204" pitchFamily="34" charset="0"/>
              </a:rPr>
              <a:t>1</a:t>
            </a:r>
            <a:r>
              <a:rPr lang="en-US" sz="1050" b="0" i="0" dirty="0">
                <a:solidFill>
                  <a:schemeClr val="tx1"/>
                </a:solidFill>
                <a:effectLst/>
                <a:latin typeface="Arial" panose="020B0604020202020204" pitchFamily="34" charset="0"/>
                <a:cs typeface="Arial" panose="020B0604020202020204" pitchFamily="34" charset="0"/>
              </a:rPr>
              <a:t>(1), pp.1-12.</a:t>
            </a:r>
            <a:endParaRPr lang="en-IN" sz="1050" b="0" i="0" dirty="0">
              <a:solidFill>
                <a:schemeClr val="tx1"/>
              </a:solidFill>
              <a:effectLst/>
              <a:latin typeface="Arial" panose="020B0604020202020204" pitchFamily="34" charset="0"/>
              <a:cs typeface="Arial" panose="020B0604020202020204" pitchFamily="34" charset="0"/>
            </a:endParaRPr>
          </a:p>
          <a:p>
            <a:pPr algn="just"/>
            <a:r>
              <a:rPr lang="en-IN" sz="1050" b="0" i="0" dirty="0" err="1">
                <a:solidFill>
                  <a:schemeClr val="tx1"/>
                </a:solidFill>
                <a:effectLst/>
                <a:latin typeface="Arial" panose="020B0604020202020204" pitchFamily="34" charset="0"/>
                <a:cs typeface="Arial" panose="020B0604020202020204" pitchFamily="34" charset="0"/>
              </a:rPr>
              <a:t>Balducci</a:t>
            </a:r>
            <a:r>
              <a:rPr lang="en-IN" sz="1050" b="0" i="0" dirty="0">
                <a:solidFill>
                  <a:schemeClr val="tx1"/>
                </a:solidFill>
                <a:effectLst/>
                <a:latin typeface="Arial" panose="020B0604020202020204" pitchFamily="34" charset="0"/>
                <a:cs typeface="Arial" panose="020B0604020202020204" pitchFamily="34" charset="0"/>
              </a:rPr>
              <a:t>, S., </a:t>
            </a:r>
            <a:r>
              <a:rPr lang="en-IN" sz="1050" b="0" i="0" dirty="0" err="1">
                <a:solidFill>
                  <a:schemeClr val="tx1"/>
                </a:solidFill>
                <a:effectLst/>
                <a:latin typeface="Arial" panose="020B0604020202020204" pitchFamily="34" charset="0"/>
                <a:cs typeface="Arial" panose="020B0604020202020204" pitchFamily="34" charset="0"/>
              </a:rPr>
              <a:t>Haxhi</a:t>
            </a:r>
            <a:r>
              <a:rPr lang="en-IN" sz="1050" b="0" i="0" dirty="0">
                <a:solidFill>
                  <a:schemeClr val="tx1"/>
                </a:solidFill>
                <a:effectLst/>
                <a:latin typeface="Arial" panose="020B0604020202020204" pitchFamily="34" charset="0"/>
                <a:cs typeface="Arial" panose="020B0604020202020204" pitchFamily="34" charset="0"/>
              </a:rPr>
              <a:t>, J., </a:t>
            </a:r>
            <a:r>
              <a:rPr lang="en-IN" sz="1050" b="0" i="0" dirty="0" err="1">
                <a:solidFill>
                  <a:schemeClr val="tx1"/>
                </a:solidFill>
                <a:effectLst/>
                <a:latin typeface="Arial" panose="020B0604020202020204" pitchFamily="34" charset="0"/>
                <a:cs typeface="Arial" panose="020B0604020202020204" pitchFamily="34" charset="0"/>
              </a:rPr>
              <a:t>Sacchetti</a:t>
            </a:r>
            <a:r>
              <a:rPr lang="en-IN" sz="1050" b="0" i="0" dirty="0">
                <a:solidFill>
                  <a:schemeClr val="tx1"/>
                </a:solidFill>
                <a:effectLst/>
                <a:latin typeface="Arial" panose="020B0604020202020204" pitchFamily="34" charset="0"/>
                <a:cs typeface="Arial" panose="020B0604020202020204" pitchFamily="34" charset="0"/>
              </a:rPr>
              <a:t>, M., Orlando, G., </a:t>
            </a:r>
            <a:r>
              <a:rPr lang="en-IN" sz="1050" b="0" i="0" dirty="0" err="1">
                <a:solidFill>
                  <a:schemeClr val="tx1"/>
                </a:solidFill>
                <a:effectLst/>
                <a:latin typeface="Arial" panose="020B0604020202020204" pitchFamily="34" charset="0"/>
                <a:cs typeface="Arial" panose="020B0604020202020204" pitchFamily="34" charset="0"/>
              </a:rPr>
              <a:t>Cardelli</a:t>
            </a:r>
            <a:r>
              <a:rPr lang="en-IN" sz="1050" b="0" i="0" dirty="0">
                <a:solidFill>
                  <a:schemeClr val="tx1"/>
                </a:solidFill>
                <a:effectLst/>
                <a:latin typeface="Arial" panose="020B0604020202020204" pitchFamily="34" charset="0"/>
                <a:cs typeface="Arial" panose="020B0604020202020204" pitchFamily="34" charset="0"/>
              </a:rPr>
              <a:t>, P., Vitale, M., Mattia, L., </a:t>
            </a:r>
            <a:r>
              <a:rPr lang="en-IN" sz="1050" b="0" i="0" dirty="0" err="1">
                <a:solidFill>
                  <a:schemeClr val="tx1"/>
                </a:solidFill>
                <a:effectLst/>
                <a:latin typeface="Arial" panose="020B0604020202020204" pitchFamily="34" charset="0"/>
                <a:cs typeface="Arial" panose="020B0604020202020204" pitchFamily="34" charset="0"/>
              </a:rPr>
              <a:t>Iacobini</a:t>
            </a:r>
            <a:r>
              <a:rPr lang="en-IN" sz="1050" b="0" i="0" dirty="0">
                <a:solidFill>
                  <a:schemeClr val="tx1"/>
                </a:solidFill>
                <a:effectLst/>
                <a:latin typeface="Arial" panose="020B0604020202020204" pitchFamily="34" charset="0"/>
                <a:cs typeface="Arial" panose="020B0604020202020204" pitchFamily="34" charset="0"/>
              </a:rPr>
              <a:t>, C., </a:t>
            </a:r>
            <a:r>
              <a:rPr lang="en-IN" sz="1050" b="0" i="0" dirty="0" err="1">
                <a:solidFill>
                  <a:schemeClr val="tx1"/>
                </a:solidFill>
                <a:effectLst/>
                <a:latin typeface="Arial" panose="020B0604020202020204" pitchFamily="34" charset="0"/>
                <a:cs typeface="Arial" panose="020B0604020202020204" pitchFamily="34" charset="0"/>
              </a:rPr>
              <a:t>Bollanti</a:t>
            </a:r>
            <a:r>
              <a:rPr lang="en-IN" sz="1050" b="0" i="0" dirty="0">
                <a:solidFill>
                  <a:schemeClr val="tx1"/>
                </a:solidFill>
                <a:effectLst/>
                <a:latin typeface="Arial" panose="020B0604020202020204" pitchFamily="34" charset="0"/>
                <a:cs typeface="Arial" panose="020B0604020202020204" pitchFamily="34" charset="0"/>
              </a:rPr>
              <a:t>, L., Conti, F. and </a:t>
            </a:r>
            <a:r>
              <a:rPr lang="en-IN" sz="1050" b="0" i="0" dirty="0" err="1">
                <a:solidFill>
                  <a:schemeClr val="tx1"/>
                </a:solidFill>
                <a:effectLst/>
                <a:latin typeface="Arial" panose="020B0604020202020204" pitchFamily="34" charset="0"/>
                <a:cs typeface="Arial" panose="020B0604020202020204" pitchFamily="34" charset="0"/>
              </a:rPr>
              <a:t>Zanuso</a:t>
            </a:r>
            <a:r>
              <a:rPr lang="en-IN" sz="1050" b="0" i="0" dirty="0">
                <a:solidFill>
                  <a:schemeClr val="tx1"/>
                </a:solidFill>
                <a:effectLst/>
                <a:latin typeface="Arial" panose="020B0604020202020204" pitchFamily="34" charset="0"/>
                <a:cs typeface="Arial" panose="020B0604020202020204" pitchFamily="34" charset="0"/>
              </a:rPr>
              <a:t>, S., 2022. Relationships of changes in physical activity and sedentary </a:t>
            </a:r>
            <a:r>
              <a:rPr lang="en-IN" sz="1050" b="0" i="0" dirty="0" err="1">
                <a:solidFill>
                  <a:schemeClr val="tx1"/>
                </a:solidFill>
                <a:effectLst/>
                <a:latin typeface="Arial" panose="020B0604020202020204" pitchFamily="34" charset="0"/>
                <a:cs typeface="Arial" panose="020B0604020202020204" pitchFamily="34" charset="0"/>
              </a:rPr>
              <a:t>behavior</a:t>
            </a:r>
            <a:r>
              <a:rPr lang="en-IN" sz="1050" b="0" i="0" dirty="0">
                <a:solidFill>
                  <a:schemeClr val="tx1"/>
                </a:solidFill>
                <a:effectLst/>
                <a:latin typeface="Arial" panose="020B0604020202020204" pitchFamily="34" charset="0"/>
                <a:cs typeface="Arial" panose="020B0604020202020204" pitchFamily="34" charset="0"/>
              </a:rPr>
              <a:t> with changes in physical fitness and cardiometabolic risk profile in individuals with type 2 diabetes: the Italian diabetes and exercise study 2 (IDES_2). </a:t>
            </a:r>
            <a:r>
              <a:rPr lang="en-IN" sz="1050" b="0" i="1" dirty="0">
                <a:solidFill>
                  <a:schemeClr val="tx1"/>
                </a:solidFill>
                <a:effectLst/>
                <a:latin typeface="Arial" panose="020B0604020202020204" pitchFamily="34" charset="0"/>
                <a:cs typeface="Arial" panose="020B0604020202020204" pitchFamily="34" charset="0"/>
              </a:rPr>
              <a:t>Diabetes Care</a:t>
            </a:r>
            <a:r>
              <a:rPr lang="en-IN" sz="1050" b="0" i="0" dirty="0">
                <a:solidFill>
                  <a:schemeClr val="tx1"/>
                </a:solidFill>
                <a:effectLst/>
                <a:latin typeface="Arial" panose="020B0604020202020204" pitchFamily="34" charset="0"/>
                <a:cs typeface="Arial" panose="020B0604020202020204" pitchFamily="34" charset="0"/>
              </a:rPr>
              <a:t>, </a:t>
            </a:r>
            <a:r>
              <a:rPr lang="en-IN" sz="1050" b="0" i="1" dirty="0">
                <a:solidFill>
                  <a:schemeClr val="tx1"/>
                </a:solidFill>
                <a:effectLst/>
                <a:latin typeface="Arial" panose="020B0604020202020204" pitchFamily="34" charset="0"/>
                <a:cs typeface="Arial" panose="020B0604020202020204" pitchFamily="34" charset="0"/>
              </a:rPr>
              <a:t>45</a:t>
            </a:r>
            <a:r>
              <a:rPr lang="en-IN" sz="1050" b="0" i="0" dirty="0">
                <a:solidFill>
                  <a:schemeClr val="tx1"/>
                </a:solidFill>
                <a:effectLst/>
                <a:latin typeface="Arial" panose="020B0604020202020204" pitchFamily="34" charset="0"/>
                <a:cs typeface="Arial" panose="020B0604020202020204" pitchFamily="34" charset="0"/>
              </a:rPr>
              <a:t>(1), pp.213-221. </a:t>
            </a:r>
          </a:p>
          <a:p>
            <a:pPr algn="just"/>
            <a:r>
              <a:rPr lang="en-US" sz="1050" b="0" i="0" dirty="0" err="1">
                <a:solidFill>
                  <a:schemeClr val="tx1"/>
                </a:solidFill>
                <a:effectLst/>
                <a:latin typeface="Arial" panose="020B0604020202020204" pitchFamily="34" charset="0"/>
                <a:cs typeface="Arial" panose="020B0604020202020204" pitchFamily="34" charset="0"/>
              </a:rPr>
              <a:t>Benkel</a:t>
            </a:r>
            <a:r>
              <a:rPr lang="en-US" sz="1050" b="0" i="0" dirty="0">
                <a:solidFill>
                  <a:schemeClr val="tx1"/>
                </a:solidFill>
                <a:effectLst/>
                <a:latin typeface="Arial" panose="020B0604020202020204" pitchFamily="34" charset="0"/>
                <a:cs typeface="Arial" panose="020B0604020202020204" pitchFamily="34" charset="0"/>
              </a:rPr>
              <a:t>, I., </a:t>
            </a:r>
            <a:r>
              <a:rPr lang="en-US" sz="1050" b="0" i="0" dirty="0" err="1">
                <a:solidFill>
                  <a:schemeClr val="tx1"/>
                </a:solidFill>
                <a:effectLst/>
                <a:latin typeface="Arial" panose="020B0604020202020204" pitchFamily="34" charset="0"/>
                <a:cs typeface="Arial" panose="020B0604020202020204" pitchFamily="34" charset="0"/>
              </a:rPr>
              <a:t>Arnby</a:t>
            </a:r>
            <a:r>
              <a:rPr lang="en-US" sz="1050" b="0" i="0" dirty="0">
                <a:solidFill>
                  <a:schemeClr val="tx1"/>
                </a:solidFill>
                <a:effectLst/>
                <a:latin typeface="Arial" panose="020B0604020202020204" pitchFamily="34" charset="0"/>
                <a:cs typeface="Arial" panose="020B0604020202020204" pitchFamily="34" charset="0"/>
              </a:rPr>
              <a:t>, M. and </a:t>
            </a:r>
            <a:r>
              <a:rPr lang="en-US" sz="1050" b="0" i="0" dirty="0" err="1">
                <a:solidFill>
                  <a:schemeClr val="tx1"/>
                </a:solidFill>
                <a:effectLst/>
                <a:latin typeface="Arial" panose="020B0604020202020204" pitchFamily="34" charset="0"/>
                <a:cs typeface="Arial" panose="020B0604020202020204" pitchFamily="34" charset="0"/>
              </a:rPr>
              <a:t>Molander</a:t>
            </a:r>
            <a:r>
              <a:rPr lang="en-US" sz="1050" b="0" i="0" dirty="0">
                <a:solidFill>
                  <a:schemeClr val="tx1"/>
                </a:solidFill>
                <a:effectLst/>
                <a:latin typeface="Arial" panose="020B0604020202020204" pitchFamily="34" charset="0"/>
                <a:cs typeface="Arial" panose="020B0604020202020204" pitchFamily="34" charset="0"/>
              </a:rPr>
              <a:t>, U., 2020. Living with a chronic disease: A quantitative study of the views of patients with a chronic disease on the change in their life situation. </a:t>
            </a:r>
            <a:r>
              <a:rPr lang="en-US" sz="1050" b="0" i="1" dirty="0">
                <a:solidFill>
                  <a:schemeClr val="tx1"/>
                </a:solidFill>
                <a:effectLst/>
                <a:latin typeface="Arial" panose="020B0604020202020204" pitchFamily="34" charset="0"/>
                <a:cs typeface="Arial" panose="020B0604020202020204" pitchFamily="34" charset="0"/>
              </a:rPr>
              <a:t>SAGE open medicine</a:t>
            </a:r>
            <a:r>
              <a:rPr lang="en-US" sz="1050" b="0" i="0" dirty="0">
                <a:solidFill>
                  <a:schemeClr val="tx1"/>
                </a:solidFill>
                <a:effectLst/>
                <a:latin typeface="Arial" panose="020B0604020202020204" pitchFamily="34" charset="0"/>
                <a:cs typeface="Arial" panose="020B0604020202020204" pitchFamily="34" charset="0"/>
              </a:rPr>
              <a:t>, </a:t>
            </a:r>
            <a:r>
              <a:rPr lang="en-US" sz="1050" b="0" i="1" dirty="0">
                <a:solidFill>
                  <a:schemeClr val="tx1"/>
                </a:solidFill>
                <a:effectLst/>
                <a:latin typeface="Arial" panose="020B0604020202020204" pitchFamily="34" charset="0"/>
                <a:cs typeface="Arial" panose="020B0604020202020204" pitchFamily="34" charset="0"/>
              </a:rPr>
              <a:t>8</a:t>
            </a:r>
            <a:r>
              <a:rPr lang="en-US" sz="1050" b="0" i="0" dirty="0">
                <a:solidFill>
                  <a:schemeClr val="tx1"/>
                </a:solidFill>
                <a:effectLst/>
                <a:latin typeface="Arial" panose="020B0604020202020204" pitchFamily="34" charset="0"/>
                <a:cs typeface="Arial" panose="020B0604020202020204" pitchFamily="34" charset="0"/>
              </a:rPr>
              <a:t>, p.2050312120910350. </a:t>
            </a:r>
          </a:p>
          <a:p>
            <a:pPr algn="just"/>
            <a:r>
              <a:rPr lang="en-GB" sz="1050" dirty="0">
                <a:solidFill>
                  <a:schemeClr val="tx1"/>
                </a:solidFill>
                <a:latin typeface="Arial" panose="020B0604020202020204" pitchFamily="34" charset="0"/>
                <a:cs typeface="Arial" panose="020B0604020202020204" pitchFamily="34" charset="0"/>
              </a:rPr>
              <a:t>Bergman, M., </a:t>
            </a:r>
            <a:r>
              <a:rPr lang="en-GB" sz="1050" dirty="0" err="1">
                <a:solidFill>
                  <a:schemeClr val="tx1"/>
                </a:solidFill>
                <a:latin typeface="Arial" panose="020B0604020202020204" pitchFamily="34" charset="0"/>
                <a:cs typeface="Arial" panose="020B0604020202020204" pitchFamily="34" charset="0"/>
              </a:rPr>
              <a:t>Buysschaert</a:t>
            </a:r>
            <a:r>
              <a:rPr lang="en-GB" sz="1050" dirty="0">
                <a:solidFill>
                  <a:schemeClr val="tx1"/>
                </a:solidFill>
                <a:latin typeface="Arial" panose="020B0604020202020204" pitchFamily="34" charset="0"/>
                <a:cs typeface="Arial" panose="020B0604020202020204" pitchFamily="34" charset="0"/>
              </a:rPr>
              <a:t>, M., Schwarz, P. E., Albright, A., Narayan, K. V., &amp; </a:t>
            </a:r>
            <a:r>
              <a:rPr lang="en-GB" sz="1050" dirty="0" err="1">
                <a:solidFill>
                  <a:schemeClr val="tx1"/>
                </a:solidFill>
                <a:latin typeface="Arial" panose="020B0604020202020204" pitchFamily="34" charset="0"/>
                <a:cs typeface="Arial" panose="020B0604020202020204" pitchFamily="34" charset="0"/>
              </a:rPr>
              <a:t>Yach</a:t>
            </a:r>
            <a:r>
              <a:rPr lang="en-GB" sz="1050" dirty="0">
                <a:solidFill>
                  <a:schemeClr val="tx1"/>
                </a:solidFill>
                <a:latin typeface="Arial" panose="020B0604020202020204" pitchFamily="34" charset="0"/>
                <a:cs typeface="Arial" panose="020B0604020202020204" pitchFamily="34" charset="0"/>
              </a:rPr>
              <a:t>, D. 2021. Diabetes prevention: Global health policy and perspectives from the ground. </a:t>
            </a:r>
            <a:r>
              <a:rPr lang="en-GB" sz="1050" i="1" dirty="0">
                <a:solidFill>
                  <a:schemeClr val="tx1"/>
                </a:solidFill>
                <a:latin typeface="Arial" panose="020B0604020202020204" pitchFamily="34" charset="0"/>
                <a:cs typeface="Arial" panose="020B0604020202020204" pitchFamily="34" charset="0"/>
              </a:rPr>
              <a:t>Diabetes Management (London, England)</a:t>
            </a:r>
            <a:r>
              <a:rPr lang="en-GB" sz="1050" dirty="0">
                <a:solidFill>
                  <a:schemeClr val="tx1"/>
                </a:solidFill>
                <a:latin typeface="Arial" panose="020B0604020202020204" pitchFamily="34" charset="0"/>
                <a:cs typeface="Arial" panose="020B0604020202020204" pitchFamily="34" charset="0"/>
              </a:rPr>
              <a:t>, </a:t>
            </a:r>
            <a:r>
              <a:rPr lang="en-GB" sz="1050" i="1" dirty="0">
                <a:solidFill>
                  <a:schemeClr val="tx1"/>
                </a:solidFill>
                <a:latin typeface="Arial" panose="020B0604020202020204" pitchFamily="34" charset="0"/>
                <a:cs typeface="Arial" panose="020B0604020202020204" pitchFamily="34" charset="0"/>
              </a:rPr>
              <a:t>2</a:t>
            </a:r>
            <a:r>
              <a:rPr lang="en-GB" sz="1050" dirty="0">
                <a:solidFill>
                  <a:schemeClr val="tx1"/>
                </a:solidFill>
                <a:latin typeface="Arial" panose="020B0604020202020204" pitchFamily="34" charset="0"/>
                <a:cs typeface="Arial" panose="020B0604020202020204" pitchFamily="34" charset="0"/>
              </a:rPr>
              <a:t>(4), 309. </a:t>
            </a:r>
          </a:p>
          <a:p>
            <a:pPr algn="just"/>
            <a:r>
              <a:rPr lang="en-US" sz="1050" b="0" i="0" dirty="0">
                <a:solidFill>
                  <a:schemeClr val="tx1"/>
                </a:solidFill>
                <a:effectLst/>
                <a:latin typeface="Arial" panose="020B0604020202020204" pitchFamily="34" charset="0"/>
                <a:cs typeface="Arial" panose="020B0604020202020204" pitchFamily="34" charset="0"/>
              </a:rPr>
              <a:t>Catherine, J.P., Russell, M.V. and Peter, C.H., 2021. The impact of race and socioeconomic factors on </a:t>
            </a:r>
            <a:r>
              <a:rPr lang="en-US" sz="1050" b="0" i="0" dirty="0" err="1">
                <a:solidFill>
                  <a:schemeClr val="tx1"/>
                </a:solidFill>
                <a:effectLst/>
                <a:latin typeface="Arial" panose="020B0604020202020204" pitchFamily="34" charset="0"/>
                <a:cs typeface="Arial" panose="020B0604020202020204" pitchFamily="34" charset="0"/>
              </a:rPr>
              <a:t>paediatric</a:t>
            </a:r>
            <a:r>
              <a:rPr lang="en-US" sz="1050" b="0" i="0" dirty="0">
                <a:solidFill>
                  <a:schemeClr val="tx1"/>
                </a:solidFill>
                <a:effectLst/>
                <a:latin typeface="Arial" panose="020B0604020202020204" pitchFamily="34" charset="0"/>
                <a:cs typeface="Arial" panose="020B0604020202020204" pitchFamily="34" charset="0"/>
              </a:rPr>
              <a:t> diabetes. </a:t>
            </a:r>
            <a:r>
              <a:rPr lang="en-US" sz="1050" b="0" i="1" dirty="0" err="1">
                <a:solidFill>
                  <a:schemeClr val="tx1"/>
                </a:solidFill>
                <a:effectLst/>
                <a:latin typeface="Arial" panose="020B0604020202020204" pitchFamily="34" charset="0"/>
                <a:cs typeface="Arial" panose="020B0604020202020204" pitchFamily="34" charset="0"/>
              </a:rPr>
              <a:t>EClinicalMedicine</a:t>
            </a:r>
            <a:r>
              <a:rPr lang="en-US" sz="1050" b="0" i="0" dirty="0">
                <a:solidFill>
                  <a:schemeClr val="tx1"/>
                </a:solidFill>
                <a:effectLst/>
                <a:latin typeface="Arial" panose="020B0604020202020204" pitchFamily="34" charset="0"/>
                <a:cs typeface="Arial" panose="020B0604020202020204" pitchFamily="34" charset="0"/>
              </a:rPr>
              <a:t>, </a:t>
            </a:r>
            <a:r>
              <a:rPr lang="en-US" sz="1050" b="0" i="1" dirty="0">
                <a:solidFill>
                  <a:schemeClr val="tx1"/>
                </a:solidFill>
                <a:effectLst/>
                <a:latin typeface="Arial" panose="020B0604020202020204" pitchFamily="34" charset="0"/>
                <a:cs typeface="Arial" panose="020B0604020202020204" pitchFamily="34" charset="0"/>
              </a:rPr>
              <a:t>42</a:t>
            </a:r>
            <a:r>
              <a:rPr lang="en-US" sz="1050" b="0" i="0" dirty="0">
                <a:solidFill>
                  <a:schemeClr val="tx1"/>
                </a:solidFill>
                <a:effectLst/>
                <a:latin typeface="Arial" panose="020B0604020202020204" pitchFamily="34" charset="0"/>
                <a:cs typeface="Arial" panose="020B0604020202020204" pitchFamily="34" charset="0"/>
              </a:rPr>
              <a:t>. </a:t>
            </a:r>
          </a:p>
          <a:p>
            <a:pPr algn="just"/>
            <a:r>
              <a:rPr lang="en-GB" sz="1050" dirty="0">
                <a:solidFill>
                  <a:schemeClr val="tx1"/>
                </a:solidFill>
                <a:latin typeface="Arial" panose="020B0604020202020204" pitchFamily="34" charset="0"/>
                <a:cs typeface="Arial" panose="020B0604020202020204" pitchFamily="34" charset="0"/>
              </a:rPr>
              <a:t>Campbell, J.E. and </a:t>
            </a:r>
            <a:r>
              <a:rPr lang="en-GB" sz="1050" dirty="0" err="1">
                <a:solidFill>
                  <a:schemeClr val="tx1"/>
                </a:solidFill>
                <a:latin typeface="Arial" panose="020B0604020202020204" pitchFamily="34" charset="0"/>
                <a:cs typeface="Arial" panose="020B0604020202020204" pitchFamily="34" charset="0"/>
              </a:rPr>
              <a:t>Newgard</a:t>
            </a:r>
            <a:r>
              <a:rPr lang="en-GB" sz="1050" dirty="0">
                <a:solidFill>
                  <a:schemeClr val="tx1"/>
                </a:solidFill>
                <a:latin typeface="Arial" panose="020B0604020202020204" pitchFamily="34" charset="0"/>
                <a:cs typeface="Arial" panose="020B0604020202020204" pitchFamily="34" charset="0"/>
              </a:rPr>
              <a:t>, C.B., 2021. Mechanisms controlling pancreatic islet cell function in insulin secretion. </a:t>
            </a:r>
            <a:r>
              <a:rPr lang="en-GB" sz="1050" i="1" dirty="0">
                <a:solidFill>
                  <a:schemeClr val="tx1"/>
                </a:solidFill>
                <a:latin typeface="Arial" panose="020B0604020202020204" pitchFamily="34" charset="0"/>
                <a:cs typeface="Arial" panose="020B0604020202020204" pitchFamily="34" charset="0"/>
              </a:rPr>
              <a:t>Nature reviews Molecular cell biology</a:t>
            </a:r>
            <a:r>
              <a:rPr lang="en-GB" sz="1050" dirty="0">
                <a:solidFill>
                  <a:schemeClr val="tx1"/>
                </a:solidFill>
                <a:latin typeface="Arial" panose="020B0604020202020204" pitchFamily="34" charset="0"/>
                <a:cs typeface="Arial" panose="020B0604020202020204" pitchFamily="34" charset="0"/>
              </a:rPr>
              <a:t>, </a:t>
            </a:r>
            <a:r>
              <a:rPr lang="en-GB" sz="1050" i="1" dirty="0">
                <a:solidFill>
                  <a:schemeClr val="tx1"/>
                </a:solidFill>
                <a:latin typeface="Arial" panose="020B0604020202020204" pitchFamily="34" charset="0"/>
                <a:cs typeface="Arial" panose="020B0604020202020204" pitchFamily="34" charset="0"/>
              </a:rPr>
              <a:t>22</a:t>
            </a:r>
            <a:r>
              <a:rPr lang="en-GB" sz="1050" dirty="0">
                <a:solidFill>
                  <a:schemeClr val="tx1"/>
                </a:solidFill>
                <a:latin typeface="Arial" panose="020B0604020202020204" pitchFamily="34" charset="0"/>
                <a:cs typeface="Arial" panose="020B0604020202020204" pitchFamily="34" charset="0"/>
              </a:rPr>
              <a:t>(2), pp.142-158.</a:t>
            </a:r>
          </a:p>
          <a:p>
            <a:pPr algn="just"/>
            <a:r>
              <a:rPr lang="en-US" sz="1050" b="0" i="0" dirty="0">
                <a:solidFill>
                  <a:schemeClr val="tx1"/>
                </a:solidFill>
                <a:effectLst/>
                <a:latin typeface="Arial" panose="020B0604020202020204" pitchFamily="34" charset="0"/>
                <a:cs typeface="Arial" panose="020B0604020202020204" pitchFamily="34" charset="0"/>
              </a:rPr>
              <a:t>Cheema, A., </a:t>
            </a:r>
            <a:r>
              <a:rPr lang="en-US" sz="1050" b="0" i="0" dirty="0" err="1">
                <a:solidFill>
                  <a:schemeClr val="tx1"/>
                </a:solidFill>
                <a:effectLst/>
                <a:latin typeface="Arial" panose="020B0604020202020204" pitchFamily="34" charset="0"/>
                <a:cs typeface="Arial" panose="020B0604020202020204" pitchFamily="34" charset="0"/>
              </a:rPr>
              <a:t>Adeloye</a:t>
            </a:r>
            <a:r>
              <a:rPr lang="en-US" sz="1050" b="0" i="0" dirty="0">
                <a:solidFill>
                  <a:schemeClr val="tx1"/>
                </a:solidFill>
                <a:effectLst/>
                <a:latin typeface="Arial" panose="020B0604020202020204" pitchFamily="34" charset="0"/>
                <a:cs typeface="Arial" panose="020B0604020202020204" pitchFamily="34" charset="0"/>
              </a:rPr>
              <a:t>, D., Sidhu, S., Sridhar, D. and Chan, K.Y., 2014. Urbanization and prevalence of type 2 diabetes in Southern Asia: A systematic analysis. </a:t>
            </a:r>
            <a:r>
              <a:rPr lang="en-US" sz="1050" b="0" i="1" dirty="0">
                <a:solidFill>
                  <a:schemeClr val="tx1"/>
                </a:solidFill>
                <a:effectLst/>
                <a:latin typeface="Arial" panose="020B0604020202020204" pitchFamily="34" charset="0"/>
                <a:cs typeface="Arial" panose="020B0604020202020204" pitchFamily="34" charset="0"/>
              </a:rPr>
              <a:t>Journal of global health</a:t>
            </a:r>
            <a:r>
              <a:rPr lang="en-US" sz="1050" b="0" i="0" dirty="0">
                <a:solidFill>
                  <a:schemeClr val="tx1"/>
                </a:solidFill>
                <a:effectLst/>
                <a:latin typeface="Arial" panose="020B0604020202020204" pitchFamily="34" charset="0"/>
                <a:cs typeface="Arial" panose="020B0604020202020204" pitchFamily="34" charset="0"/>
              </a:rPr>
              <a:t>, </a:t>
            </a:r>
            <a:r>
              <a:rPr lang="en-US" sz="1050" b="0" i="1" dirty="0">
                <a:solidFill>
                  <a:schemeClr val="tx1"/>
                </a:solidFill>
                <a:effectLst/>
                <a:latin typeface="Arial" panose="020B0604020202020204" pitchFamily="34" charset="0"/>
                <a:cs typeface="Arial" panose="020B0604020202020204" pitchFamily="34" charset="0"/>
              </a:rPr>
              <a:t>4</a:t>
            </a:r>
            <a:r>
              <a:rPr lang="en-US" sz="1050" b="0" i="0" dirty="0">
                <a:solidFill>
                  <a:schemeClr val="tx1"/>
                </a:solidFill>
                <a:effectLst/>
                <a:latin typeface="Arial" panose="020B0604020202020204" pitchFamily="34" charset="0"/>
                <a:cs typeface="Arial" panose="020B0604020202020204" pitchFamily="34" charset="0"/>
              </a:rPr>
              <a:t>(1).</a:t>
            </a:r>
          </a:p>
          <a:p>
            <a:pPr algn="just"/>
            <a:r>
              <a:rPr lang="en-IN" sz="1050" b="0" i="0" dirty="0">
                <a:solidFill>
                  <a:schemeClr val="tx1"/>
                </a:solidFill>
                <a:effectLst/>
                <a:latin typeface="Arial" panose="020B0604020202020204" pitchFamily="34" charset="0"/>
                <a:cs typeface="Arial" panose="020B0604020202020204" pitchFamily="34" charset="0"/>
              </a:rPr>
              <a:t>Conrad, N., Misra, S., </a:t>
            </a:r>
            <a:r>
              <a:rPr lang="en-IN" sz="1050" b="0" i="0" dirty="0" err="1">
                <a:solidFill>
                  <a:schemeClr val="tx1"/>
                </a:solidFill>
                <a:effectLst/>
                <a:latin typeface="Arial" panose="020B0604020202020204" pitchFamily="34" charset="0"/>
                <a:cs typeface="Arial" panose="020B0604020202020204" pitchFamily="34" charset="0"/>
              </a:rPr>
              <a:t>Verbakel</a:t>
            </a:r>
            <a:r>
              <a:rPr lang="en-IN" sz="1050" b="0" i="0" dirty="0">
                <a:solidFill>
                  <a:schemeClr val="tx1"/>
                </a:solidFill>
                <a:effectLst/>
                <a:latin typeface="Arial" panose="020B0604020202020204" pitchFamily="34" charset="0"/>
                <a:cs typeface="Arial" panose="020B0604020202020204" pitchFamily="34" charset="0"/>
              </a:rPr>
              <a:t>, J.Y., Verbeke, G., </a:t>
            </a:r>
            <a:r>
              <a:rPr lang="en-IN" sz="1050" b="0" i="0" dirty="0" err="1">
                <a:solidFill>
                  <a:schemeClr val="tx1"/>
                </a:solidFill>
                <a:effectLst/>
                <a:latin typeface="Arial" panose="020B0604020202020204" pitchFamily="34" charset="0"/>
                <a:cs typeface="Arial" panose="020B0604020202020204" pitchFamily="34" charset="0"/>
              </a:rPr>
              <a:t>Molenberghs</a:t>
            </a:r>
            <a:r>
              <a:rPr lang="en-IN" sz="1050" b="0" i="0" dirty="0">
                <a:solidFill>
                  <a:schemeClr val="tx1"/>
                </a:solidFill>
                <a:effectLst/>
                <a:latin typeface="Arial" panose="020B0604020202020204" pitchFamily="34" charset="0"/>
                <a:cs typeface="Arial" panose="020B0604020202020204" pitchFamily="34" charset="0"/>
              </a:rPr>
              <a:t>, G., Taylor, P.N., Mason, J., Sattar, N., McMurray, J.J., McInnes, I.B. and </a:t>
            </a:r>
            <a:r>
              <a:rPr lang="en-IN" sz="1050" b="0" i="0" dirty="0" err="1">
                <a:solidFill>
                  <a:schemeClr val="tx1"/>
                </a:solidFill>
                <a:effectLst/>
                <a:latin typeface="Arial" panose="020B0604020202020204" pitchFamily="34" charset="0"/>
                <a:cs typeface="Arial" panose="020B0604020202020204" pitchFamily="34" charset="0"/>
              </a:rPr>
              <a:t>Khunti</a:t>
            </a:r>
            <a:r>
              <a:rPr lang="en-IN" sz="1050" b="0" i="0" dirty="0">
                <a:solidFill>
                  <a:schemeClr val="tx1"/>
                </a:solidFill>
                <a:effectLst/>
                <a:latin typeface="Arial" panose="020B0604020202020204" pitchFamily="34" charset="0"/>
                <a:cs typeface="Arial" panose="020B0604020202020204" pitchFamily="34" charset="0"/>
              </a:rPr>
              <a:t>, K., 2023. Incidence, prevalence, and co-occurrence of autoimmune disorders over time and by age, sex, and socioeconomic status: a population-based cohort study of 22 million individuals in the UK. </a:t>
            </a:r>
            <a:r>
              <a:rPr lang="en-IN" sz="1050" b="0" i="1" dirty="0">
                <a:solidFill>
                  <a:schemeClr val="tx1"/>
                </a:solidFill>
                <a:effectLst/>
                <a:latin typeface="Arial" panose="020B0604020202020204" pitchFamily="34" charset="0"/>
                <a:cs typeface="Arial" panose="020B0604020202020204" pitchFamily="34" charset="0"/>
              </a:rPr>
              <a:t>The Lancet</a:t>
            </a:r>
            <a:r>
              <a:rPr lang="en-IN" sz="1050" b="0" i="0" dirty="0">
                <a:solidFill>
                  <a:schemeClr val="tx1"/>
                </a:solidFill>
                <a:effectLst/>
                <a:latin typeface="Arial" panose="020B0604020202020204" pitchFamily="34" charset="0"/>
                <a:cs typeface="Arial" panose="020B0604020202020204" pitchFamily="34" charset="0"/>
              </a:rPr>
              <a:t>, </a:t>
            </a:r>
            <a:r>
              <a:rPr lang="en-IN" sz="1050" b="0" i="1" dirty="0">
                <a:solidFill>
                  <a:schemeClr val="tx1"/>
                </a:solidFill>
                <a:effectLst/>
                <a:latin typeface="Arial" panose="020B0604020202020204" pitchFamily="34" charset="0"/>
                <a:cs typeface="Arial" panose="020B0604020202020204" pitchFamily="34" charset="0"/>
              </a:rPr>
              <a:t>401</a:t>
            </a:r>
            <a:r>
              <a:rPr lang="en-IN" sz="1050" b="0" i="0" dirty="0">
                <a:solidFill>
                  <a:schemeClr val="tx1"/>
                </a:solidFill>
                <a:effectLst/>
                <a:latin typeface="Arial" panose="020B0604020202020204" pitchFamily="34" charset="0"/>
                <a:cs typeface="Arial" panose="020B0604020202020204" pitchFamily="34" charset="0"/>
              </a:rPr>
              <a:t>(10391), pp.1878-1890.</a:t>
            </a:r>
            <a:endParaRPr lang="en-US" sz="1050" b="0" i="0" dirty="0">
              <a:solidFill>
                <a:schemeClr val="tx1"/>
              </a:solidFill>
              <a:effectLst/>
              <a:latin typeface="Arial" panose="020B0604020202020204" pitchFamily="34" charset="0"/>
              <a:cs typeface="Arial" panose="020B0604020202020204" pitchFamily="34" charset="0"/>
            </a:endParaRPr>
          </a:p>
          <a:p>
            <a:pPr algn="just"/>
            <a:endParaRPr lang="en-US" sz="1050" dirty="0">
              <a:solidFill>
                <a:schemeClr val="tx1"/>
              </a:solidFill>
              <a:latin typeface="Arial" panose="020B0604020202020204" pitchFamily="34" charset="0"/>
              <a:cs typeface="Arial" panose="020B0604020202020204" pitchFamily="34" charset="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C017247-B4B3-F94E-3CD5-AA4992C75E8C}"/>
              </a:ext>
            </a:extLst>
          </p:cNvPr>
          <p:cNvSpPr>
            <a:spLocks noGrp="1"/>
          </p:cNvSpPr>
          <p:nvPr>
            <p:ph sz="half" idx="1"/>
          </p:nvPr>
        </p:nvSpPr>
        <p:spPr>
          <a:xfrm>
            <a:off x="838200" y="1219200"/>
            <a:ext cx="8077200" cy="5181600"/>
          </a:xfrm>
        </p:spPr>
        <p:txBody>
          <a:bodyPr>
            <a:normAutofit fontScale="62500" lnSpcReduction="20000"/>
          </a:bodyPr>
          <a:lstStyle/>
          <a:p>
            <a:pPr algn="just"/>
            <a:r>
              <a:rPr lang="en-IN" sz="1800" b="0" i="0" dirty="0">
                <a:solidFill>
                  <a:schemeClr val="tx1"/>
                </a:solidFill>
                <a:effectLst/>
                <a:latin typeface="Arial" panose="020B0604020202020204" pitchFamily="34" charset="0"/>
                <a:cs typeface="Arial" panose="020B0604020202020204" pitchFamily="34" charset="0"/>
              </a:rPr>
              <a:t>Han, Y., Zhang, S., Chen, S., Zhang, J., Guo, X. and Yang, X., 2020. Incidence and risk factors of type 2 diabetes mellitus in individuals with different fasting plasma glucose levels. </a:t>
            </a:r>
            <a:r>
              <a:rPr lang="en-IN" sz="1800" b="0" i="1" dirty="0">
                <a:solidFill>
                  <a:schemeClr val="tx1"/>
                </a:solidFill>
                <a:effectLst/>
                <a:latin typeface="Arial" panose="020B0604020202020204" pitchFamily="34" charset="0"/>
                <a:cs typeface="Arial" panose="020B0604020202020204" pitchFamily="34" charset="0"/>
              </a:rPr>
              <a:t>Therapeutic advances in endocrinology and metabolism</a:t>
            </a:r>
            <a:r>
              <a:rPr lang="en-IN" sz="1800" b="0" i="0" dirty="0">
                <a:solidFill>
                  <a:schemeClr val="tx1"/>
                </a:solidFill>
                <a:effectLst/>
                <a:latin typeface="Arial" panose="020B0604020202020204" pitchFamily="34" charset="0"/>
                <a:cs typeface="Arial" panose="020B0604020202020204" pitchFamily="34" charset="0"/>
              </a:rPr>
              <a:t>, </a:t>
            </a:r>
            <a:r>
              <a:rPr lang="en-IN" sz="1800" b="0" i="1" dirty="0">
                <a:solidFill>
                  <a:schemeClr val="tx1"/>
                </a:solidFill>
                <a:effectLst/>
                <a:latin typeface="Arial" panose="020B0604020202020204" pitchFamily="34" charset="0"/>
                <a:cs typeface="Arial" panose="020B0604020202020204" pitchFamily="34" charset="0"/>
              </a:rPr>
              <a:t>11</a:t>
            </a:r>
            <a:r>
              <a:rPr lang="en-IN" sz="1800" b="0" i="0" dirty="0">
                <a:solidFill>
                  <a:schemeClr val="tx1"/>
                </a:solidFill>
                <a:effectLst/>
                <a:latin typeface="Arial" panose="020B0604020202020204" pitchFamily="34" charset="0"/>
                <a:cs typeface="Arial" panose="020B0604020202020204" pitchFamily="34" charset="0"/>
              </a:rPr>
              <a:t>, p.2042018820928844.</a:t>
            </a:r>
          </a:p>
          <a:p>
            <a:pPr algn="just"/>
            <a:r>
              <a:rPr lang="en-IN" sz="1800" b="0" i="0" dirty="0">
                <a:solidFill>
                  <a:schemeClr val="tx1"/>
                </a:solidFill>
                <a:effectLst/>
                <a:latin typeface="Arial" panose="020B0604020202020204" pitchFamily="34" charset="0"/>
                <a:cs typeface="Arial" panose="020B0604020202020204" pitchFamily="34" charset="0"/>
              </a:rPr>
              <a:t>Hill-Briggs, F., Adler, N.E., Berkowitz, S.A., Chin, M.H., Gary-Webb, T.L., </a:t>
            </a:r>
            <a:r>
              <a:rPr lang="en-IN" sz="1800" b="0" i="0" dirty="0" err="1">
                <a:solidFill>
                  <a:schemeClr val="tx1"/>
                </a:solidFill>
                <a:effectLst/>
                <a:latin typeface="Arial" panose="020B0604020202020204" pitchFamily="34" charset="0"/>
                <a:cs typeface="Arial" panose="020B0604020202020204" pitchFamily="34" charset="0"/>
              </a:rPr>
              <a:t>Navas-Acien</a:t>
            </a:r>
            <a:r>
              <a:rPr lang="en-IN" sz="1800" b="0" i="0" dirty="0">
                <a:solidFill>
                  <a:schemeClr val="tx1"/>
                </a:solidFill>
                <a:effectLst/>
                <a:latin typeface="Arial" panose="020B0604020202020204" pitchFamily="34" charset="0"/>
                <a:cs typeface="Arial" panose="020B0604020202020204" pitchFamily="34" charset="0"/>
              </a:rPr>
              <a:t>, A., Thornton, P.L. and </a:t>
            </a:r>
            <a:r>
              <a:rPr lang="en-IN" sz="1800" b="0" i="0" dirty="0" err="1">
                <a:solidFill>
                  <a:schemeClr val="tx1"/>
                </a:solidFill>
                <a:effectLst/>
                <a:latin typeface="Arial" panose="020B0604020202020204" pitchFamily="34" charset="0"/>
                <a:cs typeface="Arial" panose="020B0604020202020204" pitchFamily="34" charset="0"/>
              </a:rPr>
              <a:t>Haire-Joshu</a:t>
            </a:r>
            <a:r>
              <a:rPr lang="en-IN" sz="1800" b="0" i="0" dirty="0">
                <a:solidFill>
                  <a:schemeClr val="tx1"/>
                </a:solidFill>
                <a:effectLst/>
                <a:latin typeface="Arial" panose="020B0604020202020204" pitchFamily="34" charset="0"/>
                <a:cs typeface="Arial" panose="020B0604020202020204" pitchFamily="34" charset="0"/>
              </a:rPr>
              <a:t>, D., 2021. Social determinants of health and diabetes: a scientific review. </a:t>
            </a:r>
            <a:r>
              <a:rPr lang="en-IN" sz="1800" b="0" i="1" dirty="0">
                <a:solidFill>
                  <a:schemeClr val="tx1"/>
                </a:solidFill>
                <a:effectLst/>
                <a:latin typeface="Arial" panose="020B0604020202020204" pitchFamily="34" charset="0"/>
                <a:cs typeface="Arial" panose="020B0604020202020204" pitchFamily="34" charset="0"/>
              </a:rPr>
              <a:t>Diabetes care</a:t>
            </a:r>
            <a:r>
              <a:rPr lang="en-IN" sz="1800" b="0" i="0" dirty="0">
                <a:solidFill>
                  <a:schemeClr val="tx1"/>
                </a:solidFill>
                <a:effectLst/>
                <a:latin typeface="Arial" panose="020B0604020202020204" pitchFamily="34" charset="0"/>
                <a:cs typeface="Arial" panose="020B0604020202020204" pitchFamily="34" charset="0"/>
              </a:rPr>
              <a:t>, </a:t>
            </a:r>
            <a:r>
              <a:rPr lang="en-IN" sz="1800" b="0" i="1" dirty="0">
                <a:solidFill>
                  <a:schemeClr val="tx1"/>
                </a:solidFill>
                <a:effectLst/>
                <a:latin typeface="Arial" panose="020B0604020202020204" pitchFamily="34" charset="0"/>
                <a:cs typeface="Arial" panose="020B0604020202020204" pitchFamily="34" charset="0"/>
              </a:rPr>
              <a:t>44</a:t>
            </a:r>
            <a:r>
              <a:rPr lang="en-IN" sz="1800" b="0" i="0" dirty="0">
                <a:solidFill>
                  <a:schemeClr val="tx1"/>
                </a:solidFill>
                <a:effectLst/>
                <a:latin typeface="Arial" panose="020B0604020202020204" pitchFamily="34" charset="0"/>
                <a:cs typeface="Arial" panose="020B0604020202020204" pitchFamily="34" charset="0"/>
              </a:rPr>
              <a:t>(1), p.258.</a:t>
            </a:r>
            <a:endParaRPr lang="en-US" sz="1800" b="0" i="0" dirty="0">
              <a:solidFill>
                <a:schemeClr val="tx1"/>
              </a:solidFill>
              <a:effectLst/>
              <a:latin typeface="Arial" panose="020B0604020202020204" pitchFamily="34" charset="0"/>
              <a:cs typeface="Arial" panose="020B0604020202020204" pitchFamily="34" charset="0"/>
            </a:endParaRPr>
          </a:p>
          <a:p>
            <a:pPr algn="just"/>
            <a:r>
              <a:rPr lang="en-US" sz="1800" b="0" i="0" dirty="0">
                <a:solidFill>
                  <a:schemeClr val="tx1"/>
                </a:solidFill>
                <a:effectLst/>
                <a:latin typeface="Arial" panose="020B0604020202020204" pitchFamily="34" charset="0"/>
                <a:cs typeface="Arial" panose="020B0604020202020204" pitchFamily="34" charset="0"/>
              </a:rPr>
              <a:t>Jeong, I.K., Yoon, K.H. and Lee, M.K., 2020. Diabetes and COVID-19: Global and regional perspectives. </a:t>
            </a:r>
            <a:r>
              <a:rPr lang="en-US" sz="1800" b="0" i="1" dirty="0">
                <a:solidFill>
                  <a:schemeClr val="tx1"/>
                </a:solidFill>
                <a:effectLst/>
                <a:latin typeface="Arial" panose="020B0604020202020204" pitchFamily="34" charset="0"/>
                <a:cs typeface="Arial" panose="020B0604020202020204" pitchFamily="34" charset="0"/>
              </a:rPr>
              <a:t>Diabetes Research and Clinical Practice</a:t>
            </a:r>
            <a:r>
              <a:rPr lang="en-US" sz="1800" b="0" i="0" dirty="0">
                <a:solidFill>
                  <a:schemeClr val="tx1"/>
                </a:solidFill>
                <a:effectLst/>
                <a:latin typeface="Arial" panose="020B0604020202020204" pitchFamily="34" charset="0"/>
                <a:cs typeface="Arial" panose="020B0604020202020204" pitchFamily="34" charset="0"/>
              </a:rPr>
              <a:t>, </a:t>
            </a:r>
            <a:r>
              <a:rPr lang="en-US" sz="1800" b="0" i="1" dirty="0">
                <a:solidFill>
                  <a:schemeClr val="tx1"/>
                </a:solidFill>
                <a:effectLst/>
                <a:latin typeface="Arial" panose="020B0604020202020204" pitchFamily="34" charset="0"/>
                <a:cs typeface="Arial" panose="020B0604020202020204" pitchFamily="34" charset="0"/>
              </a:rPr>
              <a:t>166</a:t>
            </a:r>
            <a:r>
              <a:rPr lang="en-US" sz="1800" b="0" i="0" dirty="0">
                <a:solidFill>
                  <a:schemeClr val="tx1"/>
                </a:solidFill>
                <a:effectLst/>
                <a:latin typeface="Arial" panose="020B0604020202020204" pitchFamily="34" charset="0"/>
                <a:cs typeface="Arial" panose="020B0604020202020204" pitchFamily="34" charset="0"/>
              </a:rPr>
              <a:t>, p.108303.</a:t>
            </a:r>
          </a:p>
          <a:p>
            <a:pPr algn="just"/>
            <a:r>
              <a:rPr lang="en-IN" sz="1800" b="0" i="0" dirty="0">
                <a:solidFill>
                  <a:schemeClr val="tx1"/>
                </a:solidFill>
                <a:effectLst/>
                <a:latin typeface="Arial" panose="020B0604020202020204" pitchFamily="34" charset="0"/>
                <a:cs typeface="Arial" panose="020B0604020202020204" pitchFamily="34" charset="0"/>
              </a:rPr>
              <a:t>Li, X., Zhou, T., Ma, H., Liang, Z., Fonseca, V.A. and Qi, L., 2021. Replacement of sedentary </a:t>
            </a:r>
            <a:r>
              <a:rPr lang="en-IN" sz="1800" b="0" i="0" dirty="0" err="1">
                <a:solidFill>
                  <a:schemeClr val="tx1"/>
                </a:solidFill>
                <a:effectLst/>
                <a:latin typeface="Arial" panose="020B0604020202020204" pitchFamily="34" charset="0"/>
                <a:cs typeface="Arial" panose="020B0604020202020204" pitchFamily="34" charset="0"/>
              </a:rPr>
              <a:t>behavior</a:t>
            </a:r>
            <a:r>
              <a:rPr lang="en-IN" sz="1800" b="0" i="0" dirty="0">
                <a:solidFill>
                  <a:schemeClr val="tx1"/>
                </a:solidFill>
                <a:effectLst/>
                <a:latin typeface="Arial" panose="020B0604020202020204" pitchFamily="34" charset="0"/>
                <a:cs typeface="Arial" panose="020B0604020202020204" pitchFamily="34" charset="0"/>
              </a:rPr>
              <a:t> by various daily-life physical activities and structured exercises: genetic risk and incident type 2 diabetes. </a:t>
            </a:r>
            <a:r>
              <a:rPr lang="en-IN" sz="1800" b="0" i="1" dirty="0">
                <a:solidFill>
                  <a:schemeClr val="tx1"/>
                </a:solidFill>
                <a:effectLst/>
                <a:latin typeface="Arial" panose="020B0604020202020204" pitchFamily="34" charset="0"/>
                <a:cs typeface="Arial" panose="020B0604020202020204" pitchFamily="34" charset="0"/>
              </a:rPr>
              <a:t>Diabetes Care</a:t>
            </a:r>
            <a:r>
              <a:rPr lang="en-IN" sz="1800" b="0" i="0" dirty="0">
                <a:solidFill>
                  <a:schemeClr val="tx1"/>
                </a:solidFill>
                <a:effectLst/>
                <a:latin typeface="Arial" panose="020B0604020202020204" pitchFamily="34" charset="0"/>
                <a:cs typeface="Arial" panose="020B0604020202020204" pitchFamily="34" charset="0"/>
              </a:rPr>
              <a:t>, </a:t>
            </a:r>
            <a:r>
              <a:rPr lang="en-IN" sz="1800" b="0" i="1" dirty="0">
                <a:solidFill>
                  <a:schemeClr val="tx1"/>
                </a:solidFill>
                <a:effectLst/>
                <a:latin typeface="Arial" panose="020B0604020202020204" pitchFamily="34" charset="0"/>
                <a:cs typeface="Arial" panose="020B0604020202020204" pitchFamily="34" charset="0"/>
              </a:rPr>
              <a:t>44</a:t>
            </a:r>
            <a:r>
              <a:rPr lang="en-IN" sz="1800" b="0" i="0" dirty="0">
                <a:solidFill>
                  <a:schemeClr val="tx1"/>
                </a:solidFill>
                <a:effectLst/>
                <a:latin typeface="Arial" panose="020B0604020202020204" pitchFamily="34" charset="0"/>
                <a:cs typeface="Arial" panose="020B0604020202020204" pitchFamily="34" charset="0"/>
              </a:rPr>
              <a:t>(10), pp.2403-2410. </a:t>
            </a:r>
          </a:p>
          <a:p>
            <a:pPr algn="just"/>
            <a:r>
              <a:rPr lang="en-IN" b="0" i="0" dirty="0">
                <a:solidFill>
                  <a:schemeClr val="tx1"/>
                </a:solidFill>
                <a:effectLst/>
                <a:latin typeface="Arial" panose="020B0604020202020204" pitchFamily="34" charset="0"/>
                <a:cs typeface="Arial" panose="020B0604020202020204" pitchFamily="34" charset="0"/>
              </a:rPr>
              <a:t>Liu, J., Ren, Z.H., </a:t>
            </a:r>
            <a:r>
              <a:rPr lang="en-IN" b="0" i="0" dirty="0" err="1">
                <a:solidFill>
                  <a:schemeClr val="tx1"/>
                </a:solidFill>
                <a:effectLst/>
                <a:latin typeface="Arial" panose="020B0604020202020204" pitchFamily="34" charset="0"/>
                <a:cs typeface="Arial" panose="020B0604020202020204" pitchFamily="34" charset="0"/>
              </a:rPr>
              <a:t>Qiang</a:t>
            </a:r>
            <a:r>
              <a:rPr lang="en-IN" b="0" i="0" dirty="0">
                <a:solidFill>
                  <a:schemeClr val="tx1"/>
                </a:solidFill>
                <a:effectLst/>
                <a:latin typeface="Arial" panose="020B0604020202020204" pitchFamily="34" charset="0"/>
                <a:cs typeface="Arial" panose="020B0604020202020204" pitchFamily="34" charset="0"/>
              </a:rPr>
              <a:t>, H., Wu, J., Shen, M., Zhang, L. and Lyu, J., 2020. Trends in the incidence of diabetes mellitus: results from the Global Burden of Disease Study 2017 and implications for diabetes mellitus prevention. </a:t>
            </a:r>
            <a:r>
              <a:rPr lang="en-IN" b="0" i="1" dirty="0">
                <a:solidFill>
                  <a:schemeClr val="tx1"/>
                </a:solidFill>
                <a:effectLst/>
                <a:latin typeface="Arial" panose="020B0604020202020204" pitchFamily="34" charset="0"/>
                <a:cs typeface="Arial" panose="020B0604020202020204" pitchFamily="34" charset="0"/>
              </a:rPr>
              <a:t>BMC public health</a:t>
            </a:r>
            <a:r>
              <a:rPr lang="en-IN" b="0" i="0" dirty="0">
                <a:solidFill>
                  <a:schemeClr val="tx1"/>
                </a:solidFill>
                <a:effectLst/>
                <a:latin typeface="Arial" panose="020B0604020202020204" pitchFamily="34" charset="0"/>
                <a:cs typeface="Arial" panose="020B0604020202020204" pitchFamily="34" charset="0"/>
              </a:rPr>
              <a:t>, </a:t>
            </a:r>
            <a:r>
              <a:rPr lang="en-IN" b="0" i="1" dirty="0">
                <a:solidFill>
                  <a:schemeClr val="tx1"/>
                </a:solidFill>
                <a:effectLst/>
                <a:latin typeface="Arial" panose="020B0604020202020204" pitchFamily="34" charset="0"/>
                <a:cs typeface="Arial" panose="020B0604020202020204" pitchFamily="34" charset="0"/>
              </a:rPr>
              <a:t>20</a:t>
            </a:r>
            <a:r>
              <a:rPr lang="en-IN" b="0" i="0" dirty="0">
                <a:solidFill>
                  <a:schemeClr val="tx1"/>
                </a:solidFill>
                <a:effectLst/>
                <a:latin typeface="Arial" panose="020B0604020202020204" pitchFamily="34" charset="0"/>
                <a:cs typeface="Arial" panose="020B0604020202020204" pitchFamily="34" charset="0"/>
              </a:rPr>
              <a:t>, pp.1-12.</a:t>
            </a:r>
            <a:endParaRPr lang="en-IN" sz="1800" b="0" i="0" dirty="0">
              <a:solidFill>
                <a:schemeClr val="tx1"/>
              </a:solidFill>
              <a:effectLst/>
              <a:latin typeface="Arial" panose="020B0604020202020204" pitchFamily="34" charset="0"/>
              <a:cs typeface="Arial" panose="020B0604020202020204" pitchFamily="34" charset="0"/>
            </a:endParaRPr>
          </a:p>
          <a:p>
            <a:pPr algn="just"/>
            <a:r>
              <a:rPr lang="en-IN" sz="1800" b="0" i="0" dirty="0" err="1">
                <a:solidFill>
                  <a:schemeClr val="tx1"/>
                </a:solidFill>
                <a:effectLst/>
                <a:latin typeface="Arial" panose="020B0604020202020204" pitchFamily="34" charset="0"/>
                <a:cs typeface="Arial" panose="020B0604020202020204" pitchFamily="34" charset="0"/>
              </a:rPr>
              <a:t>Lovic</a:t>
            </a:r>
            <a:r>
              <a:rPr lang="en-IN" sz="1800" b="0" i="0" dirty="0">
                <a:solidFill>
                  <a:schemeClr val="tx1"/>
                </a:solidFill>
                <a:effectLst/>
                <a:latin typeface="Arial" panose="020B0604020202020204" pitchFamily="34" charset="0"/>
                <a:cs typeface="Arial" panose="020B0604020202020204" pitchFamily="34" charset="0"/>
              </a:rPr>
              <a:t>, D., </a:t>
            </a:r>
            <a:r>
              <a:rPr lang="en-IN" sz="1800" b="0" i="0" dirty="0" err="1">
                <a:solidFill>
                  <a:schemeClr val="tx1"/>
                </a:solidFill>
                <a:effectLst/>
                <a:latin typeface="Arial" panose="020B0604020202020204" pitchFamily="34" charset="0"/>
                <a:cs typeface="Arial" panose="020B0604020202020204" pitchFamily="34" charset="0"/>
              </a:rPr>
              <a:t>Piperidou</a:t>
            </a:r>
            <a:r>
              <a:rPr lang="en-IN" sz="1800" b="0" i="0" dirty="0">
                <a:solidFill>
                  <a:schemeClr val="tx1"/>
                </a:solidFill>
                <a:effectLst/>
                <a:latin typeface="Arial" panose="020B0604020202020204" pitchFamily="34" charset="0"/>
                <a:cs typeface="Arial" panose="020B0604020202020204" pitchFamily="34" charset="0"/>
              </a:rPr>
              <a:t>, A., </a:t>
            </a:r>
            <a:r>
              <a:rPr lang="en-IN" sz="1800" b="0" i="0" dirty="0" err="1">
                <a:solidFill>
                  <a:schemeClr val="tx1"/>
                </a:solidFill>
                <a:effectLst/>
                <a:latin typeface="Arial" panose="020B0604020202020204" pitchFamily="34" charset="0"/>
                <a:cs typeface="Arial" panose="020B0604020202020204" pitchFamily="34" charset="0"/>
              </a:rPr>
              <a:t>Zografou</a:t>
            </a:r>
            <a:r>
              <a:rPr lang="en-IN" sz="1800" b="0" i="0" dirty="0">
                <a:solidFill>
                  <a:schemeClr val="tx1"/>
                </a:solidFill>
                <a:effectLst/>
                <a:latin typeface="Arial" panose="020B0604020202020204" pitchFamily="34" charset="0"/>
                <a:cs typeface="Arial" panose="020B0604020202020204" pitchFamily="34" charset="0"/>
              </a:rPr>
              <a:t>, I., </a:t>
            </a:r>
            <a:r>
              <a:rPr lang="en-IN" sz="1800" b="0" i="0" dirty="0" err="1">
                <a:solidFill>
                  <a:schemeClr val="tx1"/>
                </a:solidFill>
                <a:effectLst/>
                <a:latin typeface="Arial" panose="020B0604020202020204" pitchFamily="34" charset="0"/>
                <a:cs typeface="Arial" panose="020B0604020202020204" pitchFamily="34" charset="0"/>
              </a:rPr>
              <a:t>Grassos</a:t>
            </a:r>
            <a:r>
              <a:rPr lang="en-IN" sz="1800" b="0" i="0" dirty="0">
                <a:solidFill>
                  <a:schemeClr val="tx1"/>
                </a:solidFill>
                <a:effectLst/>
                <a:latin typeface="Arial" panose="020B0604020202020204" pitchFamily="34" charset="0"/>
                <a:cs typeface="Arial" panose="020B0604020202020204" pitchFamily="34" charset="0"/>
              </a:rPr>
              <a:t>, H., </a:t>
            </a:r>
            <a:r>
              <a:rPr lang="en-IN" sz="1800" b="0" i="0" dirty="0" err="1">
                <a:solidFill>
                  <a:schemeClr val="tx1"/>
                </a:solidFill>
                <a:effectLst/>
                <a:latin typeface="Arial" panose="020B0604020202020204" pitchFamily="34" charset="0"/>
                <a:cs typeface="Arial" panose="020B0604020202020204" pitchFamily="34" charset="0"/>
              </a:rPr>
              <a:t>Pittaras</a:t>
            </a:r>
            <a:r>
              <a:rPr lang="en-IN" sz="1800" b="0" i="0" dirty="0">
                <a:solidFill>
                  <a:schemeClr val="tx1"/>
                </a:solidFill>
                <a:effectLst/>
                <a:latin typeface="Arial" panose="020B0604020202020204" pitchFamily="34" charset="0"/>
                <a:cs typeface="Arial" panose="020B0604020202020204" pitchFamily="34" charset="0"/>
              </a:rPr>
              <a:t>, A. and </a:t>
            </a:r>
            <a:r>
              <a:rPr lang="en-IN" sz="1800" b="0" i="0" dirty="0" err="1">
                <a:solidFill>
                  <a:schemeClr val="tx1"/>
                </a:solidFill>
                <a:effectLst/>
                <a:latin typeface="Arial" panose="020B0604020202020204" pitchFamily="34" charset="0"/>
                <a:cs typeface="Arial" panose="020B0604020202020204" pitchFamily="34" charset="0"/>
              </a:rPr>
              <a:t>Manolis</a:t>
            </a:r>
            <a:r>
              <a:rPr lang="en-IN" sz="1800" b="0" i="0" dirty="0">
                <a:solidFill>
                  <a:schemeClr val="tx1"/>
                </a:solidFill>
                <a:effectLst/>
                <a:latin typeface="Arial" panose="020B0604020202020204" pitchFamily="34" charset="0"/>
                <a:cs typeface="Arial" panose="020B0604020202020204" pitchFamily="34" charset="0"/>
              </a:rPr>
              <a:t>, A., 2020. The growing epidemic of diabetes mellitus. </a:t>
            </a:r>
            <a:r>
              <a:rPr lang="en-IN" sz="1800" b="0" i="1" dirty="0">
                <a:solidFill>
                  <a:schemeClr val="tx1"/>
                </a:solidFill>
                <a:effectLst/>
                <a:latin typeface="Arial" panose="020B0604020202020204" pitchFamily="34" charset="0"/>
                <a:cs typeface="Arial" panose="020B0604020202020204" pitchFamily="34" charset="0"/>
              </a:rPr>
              <a:t>Current vascular pharmacology</a:t>
            </a:r>
            <a:r>
              <a:rPr lang="en-IN" sz="1800" b="0" i="0" dirty="0">
                <a:solidFill>
                  <a:schemeClr val="tx1"/>
                </a:solidFill>
                <a:effectLst/>
                <a:latin typeface="Arial" panose="020B0604020202020204" pitchFamily="34" charset="0"/>
                <a:cs typeface="Arial" panose="020B0604020202020204" pitchFamily="34" charset="0"/>
              </a:rPr>
              <a:t>, </a:t>
            </a:r>
            <a:r>
              <a:rPr lang="en-IN" sz="1800" b="0" i="1" dirty="0">
                <a:solidFill>
                  <a:schemeClr val="tx1"/>
                </a:solidFill>
                <a:effectLst/>
                <a:latin typeface="Arial" panose="020B0604020202020204" pitchFamily="34" charset="0"/>
                <a:cs typeface="Arial" panose="020B0604020202020204" pitchFamily="34" charset="0"/>
              </a:rPr>
              <a:t>18</a:t>
            </a:r>
            <a:r>
              <a:rPr lang="en-IN" sz="1800" b="0" i="0" dirty="0">
                <a:solidFill>
                  <a:schemeClr val="tx1"/>
                </a:solidFill>
                <a:effectLst/>
                <a:latin typeface="Arial" panose="020B0604020202020204" pitchFamily="34" charset="0"/>
                <a:cs typeface="Arial" panose="020B0604020202020204" pitchFamily="34" charset="0"/>
              </a:rPr>
              <a:t>(2), pp.104-109.</a:t>
            </a:r>
          </a:p>
          <a:p>
            <a:pPr algn="just"/>
            <a:r>
              <a:rPr lang="en-IN" sz="1800" b="0" i="0" dirty="0">
                <a:solidFill>
                  <a:schemeClr val="tx1"/>
                </a:solidFill>
                <a:effectLst/>
                <a:latin typeface="Arial" panose="020B0604020202020204" pitchFamily="34" charset="0"/>
                <a:cs typeface="Arial" panose="020B0604020202020204" pitchFamily="34" charset="0"/>
              </a:rPr>
              <a:t>Kraus, M., </a:t>
            </a:r>
            <a:r>
              <a:rPr lang="en-IN" sz="1800" b="0" i="0" dirty="0" err="1">
                <a:solidFill>
                  <a:schemeClr val="tx1"/>
                </a:solidFill>
                <a:effectLst/>
                <a:latin typeface="Arial" panose="020B0604020202020204" pitchFamily="34" charset="0"/>
                <a:cs typeface="Arial" panose="020B0604020202020204" pitchFamily="34" charset="0"/>
              </a:rPr>
              <a:t>Feuerriegel</a:t>
            </a:r>
            <a:r>
              <a:rPr lang="en-IN" sz="1800" b="0" i="0" dirty="0">
                <a:solidFill>
                  <a:schemeClr val="tx1"/>
                </a:solidFill>
                <a:effectLst/>
                <a:latin typeface="Arial" panose="020B0604020202020204" pitchFamily="34" charset="0"/>
                <a:cs typeface="Arial" panose="020B0604020202020204" pitchFamily="34" charset="0"/>
              </a:rPr>
              <a:t>, S. and Saar-</a:t>
            </a:r>
            <a:r>
              <a:rPr lang="en-IN" sz="1800" b="0" i="0" dirty="0" err="1">
                <a:solidFill>
                  <a:schemeClr val="tx1"/>
                </a:solidFill>
                <a:effectLst/>
                <a:latin typeface="Arial" panose="020B0604020202020204" pitchFamily="34" charset="0"/>
                <a:cs typeface="Arial" panose="020B0604020202020204" pitchFamily="34" charset="0"/>
              </a:rPr>
              <a:t>Tsechansky</a:t>
            </a:r>
            <a:r>
              <a:rPr lang="en-IN" sz="1800" b="0" i="0" dirty="0">
                <a:solidFill>
                  <a:schemeClr val="tx1"/>
                </a:solidFill>
                <a:effectLst/>
                <a:latin typeface="Arial" panose="020B0604020202020204" pitchFamily="34" charset="0"/>
                <a:cs typeface="Arial" panose="020B0604020202020204" pitchFamily="34" charset="0"/>
              </a:rPr>
              <a:t>, M., 2024. Data-driven allocation of preventive care with application to diabetes mellitus type II. </a:t>
            </a:r>
            <a:r>
              <a:rPr lang="en-IN" sz="1800" b="0" i="1" dirty="0">
                <a:solidFill>
                  <a:schemeClr val="tx1"/>
                </a:solidFill>
                <a:effectLst/>
                <a:latin typeface="Arial" panose="020B0604020202020204" pitchFamily="34" charset="0"/>
                <a:cs typeface="Arial" panose="020B0604020202020204" pitchFamily="34" charset="0"/>
              </a:rPr>
              <a:t>Manufacturing &amp; Service</a:t>
            </a:r>
            <a:r>
              <a:rPr lang="en-US" dirty="0">
                <a:solidFill>
                  <a:schemeClr val="tx1"/>
                </a:solidFill>
                <a:latin typeface="Arial" panose="020B0604020202020204" pitchFamily="34" charset="0"/>
                <a:cs typeface="Arial" panose="020B0604020202020204" pitchFamily="34" charset="0"/>
              </a:rPr>
              <a:t> </a:t>
            </a:r>
            <a:r>
              <a:rPr lang="en-IN" sz="1800" b="0" i="1" dirty="0">
                <a:solidFill>
                  <a:schemeClr val="tx1"/>
                </a:solidFill>
                <a:effectLst/>
                <a:latin typeface="Arial" panose="020B0604020202020204" pitchFamily="34" charset="0"/>
                <a:cs typeface="Arial" panose="020B0604020202020204" pitchFamily="34" charset="0"/>
              </a:rPr>
              <a:t>Operations Management</a:t>
            </a:r>
            <a:r>
              <a:rPr lang="en-IN" sz="1800" b="0" i="0" dirty="0">
                <a:solidFill>
                  <a:schemeClr val="tx1"/>
                </a:solidFill>
                <a:effectLst/>
                <a:latin typeface="Arial" panose="020B0604020202020204" pitchFamily="34" charset="0"/>
                <a:cs typeface="Arial" panose="020B0604020202020204" pitchFamily="34" charset="0"/>
              </a:rPr>
              <a:t>, </a:t>
            </a:r>
            <a:r>
              <a:rPr lang="en-IN" sz="1800" b="0" i="1" dirty="0">
                <a:solidFill>
                  <a:schemeClr val="tx1"/>
                </a:solidFill>
                <a:effectLst/>
                <a:latin typeface="Arial" panose="020B0604020202020204" pitchFamily="34" charset="0"/>
                <a:cs typeface="Arial" panose="020B0604020202020204" pitchFamily="34" charset="0"/>
              </a:rPr>
              <a:t>26</a:t>
            </a:r>
            <a:r>
              <a:rPr lang="en-IN" sz="1800" b="0" i="0" dirty="0">
                <a:solidFill>
                  <a:schemeClr val="tx1"/>
                </a:solidFill>
                <a:effectLst/>
                <a:latin typeface="Arial" panose="020B0604020202020204" pitchFamily="34" charset="0"/>
                <a:cs typeface="Arial" panose="020B0604020202020204" pitchFamily="34" charset="0"/>
              </a:rPr>
              <a:t>(1), pp.137-153.</a:t>
            </a:r>
          </a:p>
          <a:p>
            <a:pPr algn="just"/>
            <a:r>
              <a:rPr lang="en-IN" sz="1800" b="0" i="0" dirty="0">
                <a:solidFill>
                  <a:schemeClr val="tx1"/>
                </a:solidFill>
                <a:effectLst/>
                <a:latin typeface="Arial" panose="020B0604020202020204" pitchFamily="34" charset="0"/>
                <a:cs typeface="Arial" panose="020B0604020202020204" pitchFamily="34" charset="0"/>
              </a:rPr>
              <a:t>Kumar, R., Saha, P., Kumar, Y., Sahana, S., Dubey, A. and Prakash, O., 2020. A Review on Diabetes Mellitus: Type1 &amp; Type2. </a:t>
            </a:r>
            <a:r>
              <a:rPr lang="en-IN" sz="1800" b="0" i="1" dirty="0">
                <a:solidFill>
                  <a:schemeClr val="tx1"/>
                </a:solidFill>
                <a:effectLst/>
                <a:latin typeface="Arial" panose="020B0604020202020204" pitchFamily="34" charset="0"/>
                <a:cs typeface="Arial" panose="020B0604020202020204" pitchFamily="34" charset="0"/>
              </a:rPr>
              <a:t>World Journal of Pharmacy and Pharmaceutical Sciences</a:t>
            </a:r>
            <a:r>
              <a:rPr lang="en-IN" sz="1800" b="0" i="0" dirty="0">
                <a:solidFill>
                  <a:schemeClr val="tx1"/>
                </a:solidFill>
                <a:effectLst/>
                <a:latin typeface="Arial" panose="020B0604020202020204" pitchFamily="34" charset="0"/>
                <a:cs typeface="Arial" panose="020B0604020202020204" pitchFamily="34" charset="0"/>
              </a:rPr>
              <a:t>, </a:t>
            </a:r>
            <a:r>
              <a:rPr lang="en-IN" sz="1800" b="0" i="1" dirty="0">
                <a:solidFill>
                  <a:schemeClr val="tx1"/>
                </a:solidFill>
                <a:effectLst/>
                <a:latin typeface="Arial" panose="020B0604020202020204" pitchFamily="34" charset="0"/>
                <a:cs typeface="Arial" panose="020B0604020202020204" pitchFamily="34" charset="0"/>
              </a:rPr>
              <a:t>9</a:t>
            </a:r>
            <a:r>
              <a:rPr lang="en-IN" sz="1800" b="0" i="0" dirty="0">
                <a:solidFill>
                  <a:schemeClr val="tx1"/>
                </a:solidFill>
                <a:effectLst/>
                <a:latin typeface="Arial" panose="020B0604020202020204" pitchFamily="34" charset="0"/>
                <a:cs typeface="Arial" panose="020B0604020202020204" pitchFamily="34" charset="0"/>
              </a:rPr>
              <a:t>(10), pp.838-850.</a:t>
            </a:r>
          </a:p>
          <a:p>
            <a:pPr algn="just"/>
            <a:r>
              <a:rPr lang="en-IN" sz="1800" b="0" i="0" dirty="0">
                <a:solidFill>
                  <a:schemeClr val="tx1"/>
                </a:solidFill>
                <a:effectLst/>
                <a:latin typeface="Arial" panose="020B0604020202020204" pitchFamily="34" charset="0"/>
                <a:cs typeface="Arial" panose="020B0604020202020204" pitchFamily="34" charset="0"/>
              </a:rPr>
              <a:t>Kyrou, I., </a:t>
            </a:r>
            <a:r>
              <a:rPr lang="en-IN" sz="1800" b="0" i="0" dirty="0" err="1">
                <a:solidFill>
                  <a:schemeClr val="tx1"/>
                </a:solidFill>
                <a:effectLst/>
                <a:latin typeface="Arial" panose="020B0604020202020204" pitchFamily="34" charset="0"/>
                <a:cs typeface="Arial" panose="020B0604020202020204" pitchFamily="34" charset="0"/>
              </a:rPr>
              <a:t>Tsigos</a:t>
            </a:r>
            <a:r>
              <a:rPr lang="en-IN" sz="1800" b="0" i="0" dirty="0">
                <a:solidFill>
                  <a:schemeClr val="tx1"/>
                </a:solidFill>
                <a:effectLst/>
                <a:latin typeface="Arial" panose="020B0604020202020204" pitchFamily="34" charset="0"/>
                <a:cs typeface="Arial" panose="020B0604020202020204" pitchFamily="34" charset="0"/>
              </a:rPr>
              <a:t>, C., </a:t>
            </a:r>
            <a:r>
              <a:rPr lang="en-IN" sz="1800" b="0" i="0" dirty="0" err="1">
                <a:solidFill>
                  <a:schemeClr val="tx1"/>
                </a:solidFill>
                <a:effectLst/>
                <a:latin typeface="Arial" panose="020B0604020202020204" pitchFamily="34" charset="0"/>
                <a:cs typeface="Arial" panose="020B0604020202020204" pitchFamily="34" charset="0"/>
              </a:rPr>
              <a:t>Mavrogianni</a:t>
            </a:r>
            <a:r>
              <a:rPr lang="en-IN" sz="1800" b="0" i="0" dirty="0">
                <a:solidFill>
                  <a:schemeClr val="tx1"/>
                </a:solidFill>
                <a:effectLst/>
                <a:latin typeface="Arial" panose="020B0604020202020204" pitchFamily="34" charset="0"/>
                <a:cs typeface="Arial" panose="020B0604020202020204" pitchFamily="34" charset="0"/>
              </a:rPr>
              <a:t>, C., Cardon, G., Van </a:t>
            </a:r>
            <a:r>
              <a:rPr lang="en-IN" sz="1800" b="0" i="0" dirty="0" err="1">
                <a:solidFill>
                  <a:schemeClr val="tx1"/>
                </a:solidFill>
                <a:effectLst/>
                <a:latin typeface="Arial" panose="020B0604020202020204" pitchFamily="34" charset="0"/>
                <a:cs typeface="Arial" panose="020B0604020202020204" pitchFamily="34" charset="0"/>
              </a:rPr>
              <a:t>Stappen</a:t>
            </a:r>
            <a:r>
              <a:rPr lang="en-IN" sz="1800" b="0" i="0" dirty="0">
                <a:solidFill>
                  <a:schemeClr val="tx1"/>
                </a:solidFill>
                <a:effectLst/>
                <a:latin typeface="Arial" panose="020B0604020202020204" pitchFamily="34" charset="0"/>
                <a:cs typeface="Arial" panose="020B0604020202020204" pitchFamily="34" charset="0"/>
              </a:rPr>
              <a:t>, V., </a:t>
            </a:r>
            <a:r>
              <a:rPr lang="en-IN" sz="1800" b="0" i="0" dirty="0" err="1">
                <a:solidFill>
                  <a:schemeClr val="tx1"/>
                </a:solidFill>
                <a:effectLst/>
                <a:latin typeface="Arial" panose="020B0604020202020204" pitchFamily="34" charset="0"/>
                <a:cs typeface="Arial" panose="020B0604020202020204" pitchFamily="34" charset="0"/>
              </a:rPr>
              <a:t>Latomme</a:t>
            </a:r>
            <a:r>
              <a:rPr lang="en-IN" sz="1800" b="0" i="0" dirty="0">
                <a:solidFill>
                  <a:schemeClr val="tx1"/>
                </a:solidFill>
                <a:effectLst/>
                <a:latin typeface="Arial" panose="020B0604020202020204" pitchFamily="34" charset="0"/>
                <a:cs typeface="Arial" panose="020B0604020202020204" pitchFamily="34" charset="0"/>
              </a:rPr>
              <a:t>, J., </a:t>
            </a:r>
            <a:r>
              <a:rPr lang="en-IN" sz="1800" b="0" i="0" dirty="0" err="1">
                <a:solidFill>
                  <a:schemeClr val="tx1"/>
                </a:solidFill>
                <a:effectLst/>
                <a:latin typeface="Arial" panose="020B0604020202020204" pitchFamily="34" charset="0"/>
                <a:cs typeface="Arial" panose="020B0604020202020204" pitchFamily="34" charset="0"/>
              </a:rPr>
              <a:t>Kivelä</a:t>
            </a:r>
            <a:r>
              <a:rPr lang="en-IN" sz="1800" b="0" i="0" dirty="0">
                <a:solidFill>
                  <a:schemeClr val="tx1"/>
                </a:solidFill>
                <a:effectLst/>
                <a:latin typeface="Arial" panose="020B0604020202020204" pitchFamily="34" charset="0"/>
                <a:cs typeface="Arial" panose="020B0604020202020204" pitchFamily="34" charset="0"/>
              </a:rPr>
              <a:t>, J., Wikström, K., </a:t>
            </a:r>
            <a:r>
              <a:rPr lang="en-IN" sz="1800" b="0" i="0" dirty="0" err="1">
                <a:solidFill>
                  <a:schemeClr val="tx1"/>
                </a:solidFill>
                <a:effectLst/>
                <a:latin typeface="Arial" panose="020B0604020202020204" pitchFamily="34" charset="0"/>
                <a:cs typeface="Arial" panose="020B0604020202020204" pitchFamily="34" charset="0"/>
              </a:rPr>
              <a:t>Tsochev</a:t>
            </a:r>
            <a:r>
              <a:rPr lang="en-IN" sz="1800" b="0" i="0" dirty="0">
                <a:solidFill>
                  <a:schemeClr val="tx1"/>
                </a:solidFill>
                <a:effectLst/>
                <a:latin typeface="Arial" panose="020B0604020202020204" pitchFamily="34" charset="0"/>
                <a:cs typeface="Arial" panose="020B0604020202020204" pitchFamily="34" charset="0"/>
              </a:rPr>
              <a:t>, K., </a:t>
            </a:r>
            <a:r>
              <a:rPr lang="en-IN" sz="1800" b="0" i="0" dirty="0" err="1">
                <a:solidFill>
                  <a:schemeClr val="tx1"/>
                </a:solidFill>
                <a:effectLst/>
                <a:latin typeface="Arial" panose="020B0604020202020204" pitchFamily="34" charset="0"/>
                <a:cs typeface="Arial" panose="020B0604020202020204" pitchFamily="34" charset="0"/>
              </a:rPr>
              <a:t>Nanasi</a:t>
            </a:r>
            <a:r>
              <a:rPr lang="en-IN" sz="1800" b="0" i="0" dirty="0">
                <a:solidFill>
                  <a:schemeClr val="tx1"/>
                </a:solidFill>
                <a:effectLst/>
                <a:latin typeface="Arial" panose="020B0604020202020204" pitchFamily="34" charset="0"/>
                <a:cs typeface="Arial" panose="020B0604020202020204" pitchFamily="34" charset="0"/>
              </a:rPr>
              <a:t>, A. and </a:t>
            </a:r>
            <a:r>
              <a:rPr lang="en-IN" sz="1800" b="0" i="0" dirty="0" err="1">
                <a:solidFill>
                  <a:schemeClr val="tx1"/>
                </a:solidFill>
                <a:effectLst/>
                <a:latin typeface="Arial" panose="020B0604020202020204" pitchFamily="34" charset="0"/>
                <a:cs typeface="Arial" panose="020B0604020202020204" pitchFamily="34" charset="0"/>
              </a:rPr>
              <a:t>Semanova</a:t>
            </a:r>
            <a:r>
              <a:rPr lang="en-IN" sz="1800" b="0" i="0" dirty="0">
                <a:solidFill>
                  <a:schemeClr val="tx1"/>
                </a:solidFill>
                <a:effectLst/>
                <a:latin typeface="Arial" panose="020B0604020202020204" pitchFamily="34" charset="0"/>
                <a:cs typeface="Arial" panose="020B0604020202020204" pitchFamily="34" charset="0"/>
              </a:rPr>
              <a:t>, C., 2020. Sociodemographic and lifestyle-related risk factors for identifying vulnerable groups for type 2 diabetes: a narrative review with emphasis on data from Europe. </a:t>
            </a:r>
            <a:r>
              <a:rPr lang="en-IN" sz="1800" b="0" i="1" dirty="0">
                <a:solidFill>
                  <a:schemeClr val="tx1"/>
                </a:solidFill>
                <a:effectLst/>
                <a:latin typeface="Arial" panose="020B0604020202020204" pitchFamily="34" charset="0"/>
                <a:cs typeface="Arial" panose="020B0604020202020204" pitchFamily="34" charset="0"/>
              </a:rPr>
              <a:t>BMC endocrine disorders</a:t>
            </a:r>
            <a:r>
              <a:rPr lang="en-IN" sz="1800" b="0" i="0" dirty="0">
                <a:solidFill>
                  <a:schemeClr val="tx1"/>
                </a:solidFill>
                <a:effectLst/>
                <a:latin typeface="Arial" panose="020B0604020202020204" pitchFamily="34" charset="0"/>
                <a:cs typeface="Arial" panose="020B0604020202020204" pitchFamily="34" charset="0"/>
              </a:rPr>
              <a:t>, </a:t>
            </a:r>
            <a:r>
              <a:rPr lang="en-IN" sz="1800" b="0" i="1" dirty="0">
                <a:solidFill>
                  <a:schemeClr val="tx1"/>
                </a:solidFill>
                <a:effectLst/>
                <a:latin typeface="Arial" panose="020B0604020202020204" pitchFamily="34" charset="0"/>
                <a:cs typeface="Arial" panose="020B0604020202020204" pitchFamily="34" charset="0"/>
              </a:rPr>
              <a:t>20</a:t>
            </a:r>
            <a:r>
              <a:rPr lang="en-IN" sz="1800" b="0" i="0" dirty="0">
                <a:solidFill>
                  <a:schemeClr val="tx1"/>
                </a:solidFill>
                <a:effectLst/>
                <a:latin typeface="Arial" panose="020B0604020202020204" pitchFamily="34" charset="0"/>
                <a:cs typeface="Arial" panose="020B0604020202020204" pitchFamily="34" charset="0"/>
              </a:rPr>
              <a:t>, pp.1-13.</a:t>
            </a:r>
          </a:p>
          <a:p>
            <a:pPr algn="just"/>
            <a:r>
              <a:rPr lang="en-US" b="0" i="0" dirty="0" err="1">
                <a:solidFill>
                  <a:srgbClr val="222222"/>
                </a:solidFill>
                <a:effectLst/>
                <a:latin typeface="Arial" panose="020B0604020202020204" pitchFamily="34" charset="0"/>
              </a:rPr>
              <a:t>Matović</a:t>
            </a:r>
            <a:r>
              <a:rPr lang="en-US" b="0" i="0" dirty="0">
                <a:solidFill>
                  <a:srgbClr val="222222"/>
                </a:solidFill>
                <a:effectLst/>
                <a:latin typeface="Arial" panose="020B0604020202020204" pitchFamily="34" charset="0"/>
              </a:rPr>
              <a:t>, N. and </a:t>
            </a:r>
            <a:r>
              <a:rPr lang="en-US" b="0" i="0" dirty="0" err="1">
                <a:solidFill>
                  <a:srgbClr val="222222"/>
                </a:solidFill>
                <a:effectLst/>
                <a:latin typeface="Arial" panose="020B0604020202020204" pitchFamily="34" charset="0"/>
              </a:rPr>
              <a:t>Ovesni</a:t>
            </a:r>
            <a:r>
              <a:rPr lang="en-US" b="0" i="0" dirty="0">
                <a:solidFill>
                  <a:srgbClr val="222222"/>
                </a:solidFill>
                <a:effectLst/>
                <a:latin typeface="Arial" panose="020B0604020202020204" pitchFamily="34" charset="0"/>
              </a:rPr>
              <a:t>, K., 2023. Interaction of quantitative and qualitative methodology in mixed methods research: integration and/or combination. </a:t>
            </a:r>
            <a:r>
              <a:rPr lang="en-US" b="0" i="1" dirty="0">
                <a:solidFill>
                  <a:srgbClr val="222222"/>
                </a:solidFill>
                <a:effectLst/>
                <a:latin typeface="Arial" panose="020B0604020202020204" pitchFamily="34" charset="0"/>
              </a:rPr>
              <a:t>International Journal of Social Research Methodology</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26</a:t>
            </a:r>
            <a:r>
              <a:rPr lang="en-US" b="0" i="0" dirty="0">
                <a:solidFill>
                  <a:srgbClr val="222222"/>
                </a:solidFill>
                <a:effectLst/>
                <a:latin typeface="Arial" panose="020B0604020202020204" pitchFamily="34" charset="0"/>
              </a:rPr>
              <a:t>(1), pp.51-65.</a:t>
            </a:r>
            <a:endParaRPr lang="en-US" b="0" i="0" dirty="0">
              <a:solidFill>
                <a:schemeClr val="tx1"/>
              </a:solidFill>
              <a:effectLst/>
              <a:latin typeface="Arial" panose="020B0604020202020204" pitchFamily="34" charset="0"/>
              <a:cs typeface="Arial" panose="020B0604020202020204" pitchFamily="34" charset="0"/>
            </a:endParaRPr>
          </a:p>
          <a:p>
            <a:pPr algn="just"/>
            <a:r>
              <a:rPr lang="en-US" b="0" i="0" dirty="0">
                <a:solidFill>
                  <a:schemeClr val="tx1"/>
                </a:solidFill>
                <a:effectLst/>
                <a:latin typeface="Arial" panose="020B0604020202020204" pitchFamily="34" charset="0"/>
                <a:cs typeface="Arial" panose="020B0604020202020204" pitchFamily="34" charset="0"/>
              </a:rPr>
              <a:t>Mallampati, T., 2021. Risk Factors, Knowledge, Attitudes and Practices of Type 2 Diabetics Attending Industry, </a:t>
            </a:r>
            <a:r>
              <a:rPr lang="en-US" b="0" i="0" dirty="0" err="1">
                <a:solidFill>
                  <a:schemeClr val="tx1"/>
                </a:solidFill>
                <a:effectLst/>
                <a:latin typeface="Arial" panose="020B0604020202020204" pitchFamily="34" charset="0"/>
                <a:cs typeface="Arial" panose="020B0604020202020204" pitchFamily="34" charset="0"/>
              </a:rPr>
              <a:t>Campbellville</a:t>
            </a:r>
            <a:r>
              <a:rPr lang="en-US" b="0" i="0" dirty="0">
                <a:solidFill>
                  <a:schemeClr val="tx1"/>
                </a:solidFill>
                <a:effectLst/>
                <a:latin typeface="Arial" panose="020B0604020202020204" pitchFamily="34" charset="0"/>
                <a:cs typeface="Arial" panose="020B0604020202020204" pitchFamily="34" charset="0"/>
              </a:rPr>
              <a:t> Health Centers and West Demerara Hospital, Guyana. </a:t>
            </a:r>
            <a:r>
              <a:rPr lang="en-US" b="0" i="1" dirty="0">
                <a:solidFill>
                  <a:schemeClr val="tx1"/>
                </a:solidFill>
                <a:effectLst/>
                <a:latin typeface="Arial" panose="020B0604020202020204" pitchFamily="34" charset="0"/>
                <a:cs typeface="Arial" panose="020B0604020202020204" pitchFamily="34" charset="0"/>
              </a:rPr>
              <a:t>Universal Journal of Public Health</a:t>
            </a:r>
            <a:r>
              <a:rPr lang="en-US" b="0" i="0" dirty="0">
                <a:solidFill>
                  <a:schemeClr val="tx1"/>
                </a:solidFill>
                <a:effectLst/>
                <a:latin typeface="Arial" panose="020B0604020202020204" pitchFamily="34" charset="0"/>
                <a:cs typeface="Arial" panose="020B0604020202020204" pitchFamily="34" charset="0"/>
              </a:rPr>
              <a:t>, </a:t>
            </a:r>
            <a:r>
              <a:rPr lang="en-US" b="0" i="1" dirty="0">
                <a:solidFill>
                  <a:schemeClr val="tx1"/>
                </a:solidFill>
                <a:effectLst/>
                <a:latin typeface="Arial" panose="020B0604020202020204" pitchFamily="34" charset="0"/>
                <a:cs typeface="Arial" panose="020B0604020202020204" pitchFamily="34" charset="0"/>
              </a:rPr>
              <a:t>9</a:t>
            </a:r>
            <a:r>
              <a:rPr lang="en-US" b="0" i="0" dirty="0">
                <a:solidFill>
                  <a:schemeClr val="tx1"/>
                </a:solidFill>
                <a:effectLst/>
                <a:latin typeface="Arial" panose="020B0604020202020204" pitchFamily="34" charset="0"/>
                <a:cs typeface="Arial" panose="020B0604020202020204" pitchFamily="34" charset="0"/>
              </a:rPr>
              <a:t>(3), pp.131-139.</a:t>
            </a:r>
            <a:endParaRPr lang="en-IN" sz="1800" b="0" i="0" dirty="0">
              <a:solidFill>
                <a:schemeClr val="tx1"/>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906809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C017247-B4B3-F94E-3CD5-AA4992C75E8C}"/>
              </a:ext>
            </a:extLst>
          </p:cNvPr>
          <p:cNvSpPr>
            <a:spLocks noGrp="1"/>
          </p:cNvSpPr>
          <p:nvPr>
            <p:ph sz="half" idx="1"/>
          </p:nvPr>
        </p:nvSpPr>
        <p:spPr>
          <a:xfrm>
            <a:off x="685800" y="1447800"/>
            <a:ext cx="8077200" cy="4913503"/>
          </a:xfrm>
        </p:spPr>
        <p:txBody>
          <a:bodyPr>
            <a:normAutofit/>
          </a:bodyPr>
          <a:lstStyle/>
          <a:p>
            <a:pPr algn="just"/>
            <a:r>
              <a:rPr lang="en-IN" sz="1100" b="0" i="0" dirty="0">
                <a:solidFill>
                  <a:schemeClr val="tx1"/>
                </a:solidFill>
                <a:effectLst/>
                <a:latin typeface="Arial" panose="020B0604020202020204" pitchFamily="34" charset="0"/>
                <a:cs typeface="Arial" panose="020B0604020202020204" pitchFamily="34" charset="0"/>
              </a:rPr>
              <a:t>Nagar, S.D., </a:t>
            </a:r>
            <a:r>
              <a:rPr lang="en-IN" sz="1100" b="0" i="0" dirty="0" err="1">
                <a:solidFill>
                  <a:schemeClr val="tx1"/>
                </a:solidFill>
                <a:effectLst/>
                <a:latin typeface="Arial" panose="020B0604020202020204" pitchFamily="34" charset="0"/>
                <a:cs typeface="Arial" panose="020B0604020202020204" pitchFamily="34" charset="0"/>
              </a:rPr>
              <a:t>Nápoles</a:t>
            </a:r>
            <a:r>
              <a:rPr lang="en-IN" sz="1100" b="0" i="0" dirty="0">
                <a:solidFill>
                  <a:schemeClr val="tx1"/>
                </a:solidFill>
                <a:effectLst/>
                <a:latin typeface="Arial" panose="020B0604020202020204" pitchFamily="34" charset="0"/>
                <a:cs typeface="Arial" panose="020B0604020202020204" pitchFamily="34" charset="0"/>
              </a:rPr>
              <a:t>, A.M., Jordan, I.K. and </a:t>
            </a:r>
            <a:r>
              <a:rPr lang="en-IN" sz="1100" b="0" i="0" dirty="0" err="1">
                <a:solidFill>
                  <a:schemeClr val="tx1"/>
                </a:solidFill>
                <a:effectLst/>
                <a:latin typeface="Arial" panose="020B0604020202020204" pitchFamily="34" charset="0"/>
                <a:cs typeface="Arial" panose="020B0604020202020204" pitchFamily="34" charset="0"/>
              </a:rPr>
              <a:t>Mariño</a:t>
            </a:r>
            <a:r>
              <a:rPr lang="en-IN" sz="1100" b="0" i="0" dirty="0">
                <a:solidFill>
                  <a:schemeClr val="tx1"/>
                </a:solidFill>
                <a:effectLst/>
                <a:latin typeface="Arial" panose="020B0604020202020204" pitchFamily="34" charset="0"/>
                <a:cs typeface="Arial" panose="020B0604020202020204" pitchFamily="34" charset="0"/>
              </a:rPr>
              <a:t>-Ramírez, L., 2021. Socioeconomic deprivation and genetic ancestry interact to modify type 2 diabetes ethnic disparities in the United Kingdom. </a:t>
            </a:r>
            <a:r>
              <a:rPr lang="en-IN" sz="1100" b="0" i="1" dirty="0" err="1">
                <a:solidFill>
                  <a:schemeClr val="tx1"/>
                </a:solidFill>
                <a:effectLst/>
                <a:latin typeface="Arial" panose="020B0604020202020204" pitchFamily="34" charset="0"/>
                <a:cs typeface="Arial" panose="020B0604020202020204" pitchFamily="34" charset="0"/>
              </a:rPr>
              <a:t>EClinicalMedicine</a:t>
            </a:r>
            <a:r>
              <a:rPr lang="en-IN" sz="1100" b="0" i="0" dirty="0">
                <a:solidFill>
                  <a:schemeClr val="tx1"/>
                </a:solidFill>
                <a:effectLst/>
                <a:latin typeface="Arial" panose="020B0604020202020204" pitchFamily="34" charset="0"/>
                <a:cs typeface="Arial" panose="020B0604020202020204" pitchFamily="34" charset="0"/>
              </a:rPr>
              <a:t>, </a:t>
            </a:r>
            <a:r>
              <a:rPr lang="en-IN" sz="1100" b="0" i="1">
                <a:solidFill>
                  <a:schemeClr val="tx1"/>
                </a:solidFill>
                <a:effectLst/>
                <a:latin typeface="Arial" panose="020B0604020202020204" pitchFamily="34" charset="0"/>
                <a:cs typeface="Arial" panose="020B0604020202020204" pitchFamily="34" charset="0"/>
              </a:rPr>
              <a:t>37</a:t>
            </a:r>
            <a:r>
              <a:rPr lang="en-IN" sz="1100" b="0" i="0">
                <a:solidFill>
                  <a:schemeClr val="tx1"/>
                </a:solidFill>
                <a:effectLst/>
                <a:latin typeface="Arial" panose="020B0604020202020204" pitchFamily="34" charset="0"/>
                <a:cs typeface="Arial" panose="020B0604020202020204" pitchFamily="34" charset="0"/>
              </a:rPr>
              <a:t>.</a:t>
            </a:r>
          </a:p>
          <a:p>
            <a:pPr algn="just"/>
            <a:r>
              <a:rPr lang="en-IN" sz="1100" b="0" i="0" dirty="0" err="1">
                <a:solidFill>
                  <a:schemeClr val="tx1"/>
                </a:solidFill>
                <a:effectLst/>
                <a:latin typeface="Arial" panose="020B0604020202020204" pitchFamily="34" charset="0"/>
                <a:cs typeface="Arial" panose="020B0604020202020204" pitchFamily="34" charset="0"/>
              </a:rPr>
              <a:t>Sadda</a:t>
            </a:r>
            <a:r>
              <a:rPr lang="en-IN" sz="1100" b="0" i="0" dirty="0">
                <a:solidFill>
                  <a:schemeClr val="tx1"/>
                </a:solidFill>
                <a:effectLst/>
                <a:latin typeface="Arial" panose="020B0604020202020204" pitchFamily="34" charset="0"/>
                <a:cs typeface="Arial" panose="020B0604020202020204" pitchFamily="34" charset="0"/>
              </a:rPr>
              <a:t>, S.R., </a:t>
            </a:r>
            <a:r>
              <a:rPr lang="en-IN" sz="1100" b="0" i="0" dirty="0" err="1">
                <a:solidFill>
                  <a:schemeClr val="tx1"/>
                </a:solidFill>
                <a:effectLst/>
                <a:latin typeface="Arial" panose="020B0604020202020204" pitchFamily="34" charset="0"/>
                <a:cs typeface="Arial" panose="020B0604020202020204" pitchFamily="34" charset="0"/>
              </a:rPr>
              <a:t>Nittala</a:t>
            </a:r>
            <a:r>
              <a:rPr lang="en-IN" sz="1100" b="0" i="0" dirty="0">
                <a:solidFill>
                  <a:schemeClr val="tx1"/>
                </a:solidFill>
                <a:effectLst/>
                <a:latin typeface="Arial" panose="020B0604020202020204" pitchFamily="34" charset="0"/>
                <a:cs typeface="Arial" panose="020B0604020202020204" pitchFamily="34" charset="0"/>
              </a:rPr>
              <a:t>, M.G., </a:t>
            </a:r>
            <a:r>
              <a:rPr lang="en-IN" sz="1100" b="0" i="0" dirty="0" err="1">
                <a:solidFill>
                  <a:schemeClr val="tx1"/>
                </a:solidFill>
                <a:effectLst/>
                <a:latin typeface="Arial" panose="020B0604020202020204" pitchFamily="34" charset="0"/>
                <a:cs typeface="Arial" panose="020B0604020202020204" pitchFamily="34" charset="0"/>
              </a:rPr>
              <a:t>Taweebanjongsin</a:t>
            </a:r>
            <a:r>
              <a:rPr lang="en-IN" sz="1100" b="0" i="0" dirty="0">
                <a:solidFill>
                  <a:schemeClr val="tx1"/>
                </a:solidFill>
                <a:effectLst/>
                <a:latin typeface="Arial" panose="020B0604020202020204" pitchFamily="34" charset="0"/>
                <a:cs typeface="Arial" panose="020B0604020202020204" pitchFamily="34" charset="0"/>
              </a:rPr>
              <a:t>, W., Verma, A., </a:t>
            </a:r>
            <a:r>
              <a:rPr lang="en-IN" sz="1100" b="0" i="0" dirty="0" err="1">
                <a:solidFill>
                  <a:schemeClr val="tx1"/>
                </a:solidFill>
                <a:effectLst/>
                <a:latin typeface="Arial" panose="020B0604020202020204" pitchFamily="34" charset="0"/>
                <a:cs typeface="Arial" panose="020B0604020202020204" pitchFamily="34" charset="0"/>
              </a:rPr>
              <a:t>Velaga</a:t>
            </a:r>
            <a:r>
              <a:rPr lang="en-IN" sz="1100" b="0" i="0" dirty="0">
                <a:solidFill>
                  <a:schemeClr val="tx1"/>
                </a:solidFill>
                <a:effectLst/>
                <a:latin typeface="Arial" panose="020B0604020202020204" pitchFamily="34" charset="0"/>
                <a:cs typeface="Arial" panose="020B0604020202020204" pitchFamily="34" charset="0"/>
              </a:rPr>
              <a:t>, S.B., </a:t>
            </a:r>
            <a:r>
              <a:rPr lang="en-IN" sz="1100" b="0" i="0" dirty="0" err="1">
                <a:solidFill>
                  <a:schemeClr val="tx1"/>
                </a:solidFill>
                <a:effectLst/>
                <a:latin typeface="Arial" panose="020B0604020202020204" pitchFamily="34" charset="0"/>
                <a:cs typeface="Arial" panose="020B0604020202020204" pitchFamily="34" charset="0"/>
              </a:rPr>
              <a:t>Alagorie</a:t>
            </a:r>
            <a:r>
              <a:rPr lang="en-IN" sz="1100" b="0" i="0" dirty="0">
                <a:solidFill>
                  <a:schemeClr val="tx1"/>
                </a:solidFill>
                <a:effectLst/>
                <a:latin typeface="Arial" panose="020B0604020202020204" pitchFamily="34" charset="0"/>
                <a:cs typeface="Arial" panose="020B0604020202020204" pitchFamily="34" charset="0"/>
              </a:rPr>
              <a:t>, A.R., Sears, C.M., Silva, P.S. and Aiello, L.P., 2020. Quantitative assessment of the severity of diabetic retinopathy. </a:t>
            </a:r>
            <a:r>
              <a:rPr lang="en-IN" sz="1100" b="0" i="1" dirty="0">
                <a:solidFill>
                  <a:schemeClr val="tx1"/>
                </a:solidFill>
                <a:effectLst/>
                <a:latin typeface="Arial" panose="020B0604020202020204" pitchFamily="34" charset="0"/>
                <a:cs typeface="Arial" panose="020B0604020202020204" pitchFamily="34" charset="0"/>
              </a:rPr>
              <a:t>American Journal of Ophthalmology</a:t>
            </a:r>
            <a:r>
              <a:rPr lang="en-IN" sz="1100" b="0" i="0" dirty="0">
                <a:solidFill>
                  <a:schemeClr val="tx1"/>
                </a:solidFill>
                <a:effectLst/>
                <a:latin typeface="Arial" panose="020B0604020202020204" pitchFamily="34" charset="0"/>
                <a:cs typeface="Arial" panose="020B0604020202020204" pitchFamily="34" charset="0"/>
              </a:rPr>
              <a:t>, </a:t>
            </a:r>
            <a:r>
              <a:rPr lang="en-IN" sz="1100" b="0" i="1" dirty="0">
                <a:solidFill>
                  <a:schemeClr val="tx1"/>
                </a:solidFill>
                <a:effectLst/>
                <a:latin typeface="Arial" panose="020B0604020202020204" pitchFamily="34" charset="0"/>
                <a:cs typeface="Arial" panose="020B0604020202020204" pitchFamily="34" charset="0"/>
              </a:rPr>
              <a:t>218</a:t>
            </a:r>
            <a:r>
              <a:rPr lang="en-IN" sz="1100" b="0" i="0" dirty="0">
                <a:solidFill>
                  <a:schemeClr val="tx1"/>
                </a:solidFill>
                <a:effectLst/>
                <a:latin typeface="Arial" panose="020B0604020202020204" pitchFamily="34" charset="0"/>
                <a:cs typeface="Arial" panose="020B0604020202020204" pitchFamily="34" charset="0"/>
              </a:rPr>
              <a:t>, pp.342-352.</a:t>
            </a:r>
          </a:p>
          <a:p>
            <a:pPr algn="just"/>
            <a:r>
              <a:rPr lang="en-US" sz="1100" b="0" i="0" dirty="0" err="1">
                <a:solidFill>
                  <a:schemeClr val="tx1"/>
                </a:solidFill>
                <a:effectLst/>
                <a:latin typeface="Arial" panose="020B0604020202020204" pitchFamily="34" charset="0"/>
                <a:cs typeface="Arial" panose="020B0604020202020204" pitchFamily="34" charset="0"/>
              </a:rPr>
              <a:t>Struminskaya</a:t>
            </a:r>
            <a:r>
              <a:rPr lang="en-US" sz="1100" b="0" i="0" dirty="0">
                <a:solidFill>
                  <a:schemeClr val="tx1"/>
                </a:solidFill>
                <a:effectLst/>
                <a:latin typeface="Arial" panose="020B0604020202020204" pitchFamily="34" charset="0"/>
                <a:cs typeface="Arial" panose="020B0604020202020204" pitchFamily="34" charset="0"/>
              </a:rPr>
              <a:t>, B. and </a:t>
            </a:r>
            <a:r>
              <a:rPr lang="en-US" sz="1100" b="0" i="0" dirty="0" err="1">
                <a:solidFill>
                  <a:schemeClr val="tx1"/>
                </a:solidFill>
                <a:effectLst/>
                <a:latin typeface="Arial" panose="020B0604020202020204" pitchFamily="34" charset="0"/>
                <a:cs typeface="Arial" panose="020B0604020202020204" pitchFamily="34" charset="0"/>
              </a:rPr>
              <a:t>Sakshaug</a:t>
            </a:r>
            <a:r>
              <a:rPr lang="en-US" sz="1100" b="0" i="0" dirty="0">
                <a:solidFill>
                  <a:schemeClr val="tx1"/>
                </a:solidFill>
                <a:effectLst/>
                <a:latin typeface="Arial" panose="020B0604020202020204" pitchFamily="34" charset="0"/>
                <a:cs typeface="Arial" panose="020B0604020202020204" pitchFamily="34" charset="0"/>
              </a:rPr>
              <a:t>, J.W., 2023. Ethical considerations for augmenting surveys with auxiliary data sources. </a:t>
            </a:r>
            <a:r>
              <a:rPr lang="en-US" sz="1100" b="0" i="1" dirty="0">
                <a:solidFill>
                  <a:schemeClr val="tx1"/>
                </a:solidFill>
                <a:effectLst/>
                <a:latin typeface="Arial" panose="020B0604020202020204" pitchFamily="34" charset="0"/>
                <a:cs typeface="Arial" panose="020B0604020202020204" pitchFamily="34" charset="0"/>
              </a:rPr>
              <a:t>Public Opinion Quarterly</a:t>
            </a:r>
            <a:r>
              <a:rPr lang="en-US" sz="1100" b="0" i="0" dirty="0">
                <a:solidFill>
                  <a:schemeClr val="tx1"/>
                </a:solidFill>
                <a:effectLst/>
                <a:latin typeface="Arial" panose="020B0604020202020204" pitchFamily="34" charset="0"/>
                <a:cs typeface="Arial" panose="020B0604020202020204" pitchFamily="34" charset="0"/>
              </a:rPr>
              <a:t>, </a:t>
            </a:r>
            <a:r>
              <a:rPr lang="en-US" sz="1100" b="0" i="1" dirty="0">
                <a:solidFill>
                  <a:schemeClr val="tx1"/>
                </a:solidFill>
                <a:effectLst/>
                <a:latin typeface="Arial" panose="020B0604020202020204" pitchFamily="34" charset="0"/>
                <a:cs typeface="Arial" panose="020B0604020202020204" pitchFamily="34" charset="0"/>
              </a:rPr>
              <a:t>87</a:t>
            </a:r>
            <a:r>
              <a:rPr lang="en-US" sz="1100" b="0" i="0" dirty="0">
                <a:solidFill>
                  <a:schemeClr val="tx1"/>
                </a:solidFill>
                <a:effectLst/>
                <a:latin typeface="Arial" panose="020B0604020202020204" pitchFamily="34" charset="0"/>
                <a:cs typeface="Arial" panose="020B0604020202020204" pitchFamily="34" charset="0"/>
              </a:rPr>
              <a:t>(S1), pp.619-633.</a:t>
            </a:r>
            <a:endParaRPr lang="en-GB" sz="1100" dirty="0">
              <a:solidFill>
                <a:schemeClr val="tx1"/>
              </a:solidFill>
              <a:latin typeface="Arial" panose="020B0604020202020204" pitchFamily="34" charset="0"/>
              <a:cs typeface="Arial" panose="020B0604020202020204" pitchFamily="34" charset="0"/>
            </a:endParaRPr>
          </a:p>
          <a:p>
            <a:pPr algn="just"/>
            <a:r>
              <a:rPr lang="en-GB" sz="1100" dirty="0" err="1">
                <a:solidFill>
                  <a:schemeClr val="tx1"/>
                </a:solidFill>
                <a:latin typeface="Arial" panose="020B0604020202020204" pitchFamily="34" charset="0"/>
                <a:cs typeface="Arial" panose="020B0604020202020204" pitchFamily="34" charset="0"/>
              </a:rPr>
              <a:t>Pietilä</a:t>
            </a:r>
            <a:r>
              <a:rPr lang="en-GB" sz="1100" dirty="0">
                <a:solidFill>
                  <a:schemeClr val="tx1"/>
                </a:solidFill>
                <a:latin typeface="Arial" panose="020B0604020202020204" pitchFamily="34" charset="0"/>
                <a:cs typeface="Arial" panose="020B0604020202020204" pitchFamily="34" charset="0"/>
              </a:rPr>
              <a:t>, A.M., Nurmi, S.M., </a:t>
            </a:r>
            <a:r>
              <a:rPr lang="en-GB" sz="1100" dirty="0" err="1">
                <a:solidFill>
                  <a:schemeClr val="tx1"/>
                </a:solidFill>
                <a:latin typeface="Arial" panose="020B0604020202020204" pitchFamily="34" charset="0"/>
                <a:cs typeface="Arial" panose="020B0604020202020204" pitchFamily="34" charset="0"/>
              </a:rPr>
              <a:t>Halkoaho</a:t>
            </a:r>
            <a:r>
              <a:rPr lang="en-GB" sz="1100" dirty="0">
                <a:solidFill>
                  <a:schemeClr val="tx1"/>
                </a:solidFill>
                <a:latin typeface="Arial" panose="020B0604020202020204" pitchFamily="34" charset="0"/>
                <a:cs typeface="Arial" panose="020B0604020202020204" pitchFamily="34" charset="0"/>
              </a:rPr>
              <a:t>, A. and </a:t>
            </a:r>
            <a:r>
              <a:rPr lang="en-GB" sz="1100" dirty="0" err="1">
                <a:solidFill>
                  <a:schemeClr val="tx1"/>
                </a:solidFill>
                <a:latin typeface="Arial" panose="020B0604020202020204" pitchFamily="34" charset="0"/>
                <a:cs typeface="Arial" panose="020B0604020202020204" pitchFamily="34" charset="0"/>
              </a:rPr>
              <a:t>Kyngäs</a:t>
            </a:r>
            <a:r>
              <a:rPr lang="en-GB" sz="1100" dirty="0">
                <a:solidFill>
                  <a:schemeClr val="tx1"/>
                </a:solidFill>
                <a:latin typeface="Arial" panose="020B0604020202020204" pitchFamily="34" charset="0"/>
                <a:cs typeface="Arial" panose="020B0604020202020204" pitchFamily="34" charset="0"/>
              </a:rPr>
              <a:t>, H., 2020. Qualitative research: Ethical considerations. </a:t>
            </a:r>
            <a:r>
              <a:rPr lang="en-GB" sz="1100" i="1" dirty="0">
                <a:solidFill>
                  <a:schemeClr val="tx1"/>
                </a:solidFill>
                <a:latin typeface="Arial" panose="020B0604020202020204" pitchFamily="34" charset="0"/>
                <a:cs typeface="Arial" panose="020B0604020202020204" pitchFamily="34" charset="0"/>
              </a:rPr>
              <a:t>The application of content analysis in nursing science research</a:t>
            </a:r>
            <a:r>
              <a:rPr lang="en-GB" sz="1100" dirty="0">
                <a:solidFill>
                  <a:schemeClr val="tx1"/>
                </a:solidFill>
                <a:latin typeface="Arial" panose="020B0604020202020204" pitchFamily="34" charset="0"/>
                <a:cs typeface="Arial" panose="020B0604020202020204" pitchFamily="34" charset="0"/>
              </a:rPr>
              <a:t>, pp.49-69.</a:t>
            </a:r>
          </a:p>
          <a:p>
            <a:pPr algn="just"/>
            <a:r>
              <a:rPr lang="en-IN" sz="1100" b="0" i="0" dirty="0" err="1">
                <a:solidFill>
                  <a:schemeClr val="tx1"/>
                </a:solidFill>
                <a:effectLst/>
                <a:latin typeface="Arial" panose="020B0604020202020204" pitchFamily="34" charset="0"/>
                <a:cs typeface="Arial" panose="020B0604020202020204" pitchFamily="34" charset="0"/>
              </a:rPr>
              <a:t>Ruze</a:t>
            </a:r>
            <a:r>
              <a:rPr lang="en-IN" sz="1100" b="0" i="0" dirty="0">
                <a:solidFill>
                  <a:schemeClr val="tx1"/>
                </a:solidFill>
                <a:effectLst/>
                <a:latin typeface="Arial" panose="020B0604020202020204" pitchFamily="34" charset="0"/>
                <a:cs typeface="Arial" panose="020B0604020202020204" pitchFamily="34" charset="0"/>
              </a:rPr>
              <a:t>, R., Chen, Y., Xu, R., Song, J., Yin, X., Wang, C. and Xu, Q., 2023. Obesity, diabetes mellitus, and pancreatic carcinogenesis: Correlations, prevention, and diagnostic implications. </a:t>
            </a:r>
            <a:r>
              <a:rPr lang="en-IN" sz="1100" b="0" i="1" dirty="0" err="1">
                <a:solidFill>
                  <a:schemeClr val="tx1"/>
                </a:solidFill>
                <a:effectLst/>
                <a:latin typeface="Arial" panose="020B0604020202020204" pitchFamily="34" charset="0"/>
                <a:cs typeface="Arial" panose="020B0604020202020204" pitchFamily="34" charset="0"/>
              </a:rPr>
              <a:t>Biochimica</a:t>
            </a:r>
            <a:r>
              <a:rPr lang="en-IN" sz="1100" b="0" i="1" dirty="0">
                <a:solidFill>
                  <a:schemeClr val="tx1"/>
                </a:solidFill>
                <a:effectLst/>
                <a:latin typeface="Arial" panose="020B0604020202020204" pitchFamily="34" charset="0"/>
                <a:cs typeface="Arial" panose="020B0604020202020204" pitchFamily="34" charset="0"/>
              </a:rPr>
              <a:t> et </a:t>
            </a:r>
            <a:r>
              <a:rPr lang="en-IN" sz="1100" b="0" i="1" dirty="0" err="1">
                <a:solidFill>
                  <a:schemeClr val="tx1"/>
                </a:solidFill>
                <a:effectLst/>
                <a:latin typeface="Arial" panose="020B0604020202020204" pitchFamily="34" charset="0"/>
                <a:cs typeface="Arial" panose="020B0604020202020204" pitchFamily="34" charset="0"/>
              </a:rPr>
              <a:t>Biophysica</a:t>
            </a:r>
            <a:r>
              <a:rPr lang="en-IN" sz="1100" b="0" i="1" dirty="0">
                <a:solidFill>
                  <a:schemeClr val="tx1"/>
                </a:solidFill>
                <a:effectLst/>
                <a:latin typeface="Arial" panose="020B0604020202020204" pitchFamily="34" charset="0"/>
                <a:cs typeface="Arial" panose="020B0604020202020204" pitchFamily="34" charset="0"/>
              </a:rPr>
              <a:t> Acta (BBA)-Reviews on Cancer</a:t>
            </a:r>
            <a:r>
              <a:rPr lang="en-IN" sz="1100" b="0" i="0" dirty="0">
                <a:solidFill>
                  <a:schemeClr val="tx1"/>
                </a:solidFill>
                <a:effectLst/>
                <a:latin typeface="Arial" panose="020B0604020202020204" pitchFamily="34" charset="0"/>
                <a:cs typeface="Arial" panose="020B0604020202020204" pitchFamily="34" charset="0"/>
              </a:rPr>
              <a:t>, </a:t>
            </a:r>
            <a:r>
              <a:rPr lang="en-IN" sz="1100" b="0" i="1" dirty="0">
                <a:solidFill>
                  <a:schemeClr val="tx1"/>
                </a:solidFill>
                <a:effectLst/>
                <a:latin typeface="Arial" panose="020B0604020202020204" pitchFamily="34" charset="0"/>
                <a:cs typeface="Arial" panose="020B0604020202020204" pitchFamily="34" charset="0"/>
              </a:rPr>
              <a:t>1878</a:t>
            </a:r>
            <a:r>
              <a:rPr lang="en-IN" sz="1100" b="0" i="0" dirty="0">
                <a:solidFill>
                  <a:schemeClr val="tx1"/>
                </a:solidFill>
                <a:effectLst/>
                <a:latin typeface="Arial" panose="020B0604020202020204" pitchFamily="34" charset="0"/>
                <a:cs typeface="Arial" panose="020B0604020202020204" pitchFamily="34" charset="0"/>
              </a:rPr>
              <a:t>(1), p.188844.</a:t>
            </a:r>
            <a:endParaRPr lang="en-GB" sz="1100" dirty="0">
              <a:solidFill>
                <a:schemeClr val="tx1"/>
              </a:solidFill>
              <a:latin typeface="Arial" panose="020B0604020202020204" pitchFamily="34" charset="0"/>
              <a:cs typeface="Arial" panose="020B0604020202020204" pitchFamily="34" charset="0"/>
            </a:endParaRPr>
          </a:p>
          <a:p>
            <a:pPr algn="just"/>
            <a:r>
              <a:rPr lang="en-US" sz="1100" b="0" i="0" dirty="0">
                <a:solidFill>
                  <a:schemeClr val="tx1"/>
                </a:solidFill>
                <a:effectLst/>
                <a:latin typeface="Arial" panose="020B0604020202020204" pitchFamily="34" charset="0"/>
                <a:cs typeface="Arial" panose="020B0604020202020204" pitchFamily="34" charset="0"/>
              </a:rPr>
              <a:t>Wu, Y., Ding, Y., Tanaka, Y. and Zhang, W., 2014. Risk factors contributing to type 2 diabetes and recent advances in the treatment and prevention. </a:t>
            </a:r>
            <a:r>
              <a:rPr lang="en-US" sz="1100" b="0" i="1" dirty="0">
                <a:solidFill>
                  <a:schemeClr val="tx1"/>
                </a:solidFill>
                <a:effectLst/>
                <a:latin typeface="Arial" panose="020B0604020202020204" pitchFamily="34" charset="0"/>
                <a:cs typeface="Arial" panose="020B0604020202020204" pitchFamily="34" charset="0"/>
              </a:rPr>
              <a:t>International journal of medical sciences</a:t>
            </a:r>
            <a:r>
              <a:rPr lang="en-US" sz="1100" b="0" i="0" dirty="0">
                <a:solidFill>
                  <a:schemeClr val="tx1"/>
                </a:solidFill>
                <a:effectLst/>
                <a:latin typeface="Arial" panose="020B0604020202020204" pitchFamily="34" charset="0"/>
                <a:cs typeface="Arial" panose="020B0604020202020204" pitchFamily="34" charset="0"/>
              </a:rPr>
              <a:t>, </a:t>
            </a:r>
            <a:r>
              <a:rPr lang="en-US" sz="1100" b="0" i="1" dirty="0">
                <a:solidFill>
                  <a:schemeClr val="tx1"/>
                </a:solidFill>
                <a:effectLst/>
                <a:latin typeface="Arial" panose="020B0604020202020204" pitchFamily="34" charset="0"/>
                <a:cs typeface="Arial" panose="020B0604020202020204" pitchFamily="34" charset="0"/>
              </a:rPr>
              <a:t>11</a:t>
            </a:r>
            <a:r>
              <a:rPr lang="en-US" sz="1100" b="0" i="0" dirty="0">
                <a:solidFill>
                  <a:schemeClr val="tx1"/>
                </a:solidFill>
                <a:effectLst/>
                <a:latin typeface="Arial" panose="020B0604020202020204" pitchFamily="34" charset="0"/>
                <a:cs typeface="Arial" panose="020B0604020202020204" pitchFamily="34" charset="0"/>
              </a:rPr>
              <a:t>(11), p.1185.</a:t>
            </a:r>
            <a:endParaRPr lang="en-GB" sz="1100" dirty="0">
              <a:solidFill>
                <a:schemeClr val="tx1"/>
              </a:solidFill>
              <a:latin typeface="Arial" panose="020B0604020202020204" pitchFamily="34" charset="0"/>
              <a:cs typeface="Arial" panose="020B0604020202020204" pitchFamily="34" charset="0"/>
            </a:endParaRPr>
          </a:p>
          <a:p>
            <a:pPr algn="just"/>
            <a:r>
              <a:rPr lang="en-GB" sz="1100" dirty="0">
                <a:solidFill>
                  <a:schemeClr val="tx1"/>
                </a:solidFill>
                <a:latin typeface="Arial" panose="020B0604020202020204" pitchFamily="34" charset="0"/>
                <a:cs typeface="Arial" panose="020B0604020202020204" pitchFamily="34" charset="0"/>
              </a:rPr>
              <a:t>Ye, J., Stefan-Lifshitz, M. and Tomer, Y., 2021. Genetic and environmental factors regulate the type 1 diabetes gene CTSH via differential DNA methylation. </a:t>
            </a:r>
            <a:r>
              <a:rPr lang="en-GB" sz="1100" i="1" dirty="0">
                <a:solidFill>
                  <a:schemeClr val="tx1"/>
                </a:solidFill>
                <a:latin typeface="Arial" panose="020B0604020202020204" pitchFamily="34" charset="0"/>
                <a:cs typeface="Arial" panose="020B0604020202020204" pitchFamily="34" charset="0"/>
              </a:rPr>
              <a:t>Journal of Biological Chemistry</a:t>
            </a:r>
            <a:r>
              <a:rPr lang="en-GB" sz="1100" dirty="0">
                <a:solidFill>
                  <a:schemeClr val="tx1"/>
                </a:solidFill>
                <a:latin typeface="Arial" panose="020B0604020202020204" pitchFamily="34" charset="0"/>
                <a:cs typeface="Arial" panose="020B0604020202020204" pitchFamily="34" charset="0"/>
              </a:rPr>
              <a:t>, </a:t>
            </a:r>
            <a:r>
              <a:rPr lang="en-GB" sz="1100" i="1" dirty="0">
                <a:solidFill>
                  <a:schemeClr val="tx1"/>
                </a:solidFill>
                <a:latin typeface="Arial" panose="020B0604020202020204" pitchFamily="34" charset="0"/>
                <a:cs typeface="Arial" panose="020B0604020202020204" pitchFamily="34" charset="0"/>
              </a:rPr>
              <a:t>296</a:t>
            </a:r>
            <a:r>
              <a:rPr lang="en-GB" sz="1100" dirty="0">
                <a:solidFill>
                  <a:schemeClr val="tx1"/>
                </a:solidFill>
                <a:latin typeface="Arial" panose="020B0604020202020204" pitchFamily="34" charset="0"/>
                <a:cs typeface="Arial" panose="020B0604020202020204" pitchFamily="34" charset="0"/>
              </a:rPr>
              <a:t>.</a:t>
            </a:r>
          </a:p>
          <a:p>
            <a:pPr algn="just"/>
            <a:r>
              <a:rPr lang="en-IN" sz="1100" b="0" i="0" dirty="0" err="1">
                <a:solidFill>
                  <a:schemeClr val="tx1"/>
                </a:solidFill>
                <a:effectLst/>
                <a:latin typeface="Arial" panose="020B0604020202020204" pitchFamily="34" charset="0"/>
                <a:cs typeface="Arial" panose="020B0604020202020204" pitchFamily="34" charset="0"/>
              </a:rPr>
              <a:t>Yedjou</a:t>
            </a:r>
            <a:r>
              <a:rPr lang="en-IN" sz="1100" b="0" i="0" dirty="0">
                <a:solidFill>
                  <a:schemeClr val="tx1"/>
                </a:solidFill>
                <a:effectLst/>
                <a:latin typeface="Arial" panose="020B0604020202020204" pitchFamily="34" charset="0"/>
                <a:cs typeface="Arial" panose="020B0604020202020204" pitchFamily="34" charset="0"/>
              </a:rPr>
              <a:t>, C.G., Grigsby, J., </a:t>
            </a:r>
            <a:r>
              <a:rPr lang="en-IN" sz="1100" b="0" i="0" dirty="0" err="1">
                <a:solidFill>
                  <a:schemeClr val="tx1"/>
                </a:solidFill>
                <a:effectLst/>
                <a:latin typeface="Arial" panose="020B0604020202020204" pitchFamily="34" charset="0"/>
                <a:cs typeface="Arial" panose="020B0604020202020204" pitchFamily="34" charset="0"/>
              </a:rPr>
              <a:t>Mbemi</a:t>
            </a:r>
            <a:r>
              <a:rPr lang="en-IN" sz="1100" b="0" i="0" dirty="0">
                <a:solidFill>
                  <a:schemeClr val="tx1"/>
                </a:solidFill>
                <a:effectLst/>
                <a:latin typeface="Arial" panose="020B0604020202020204" pitchFamily="34" charset="0"/>
                <a:cs typeface="Arial" panose="020B0604020202020204" pitchFamily="34" charset="0"/>
              </a:rPr>
              <a:t>, A., Nelson, D., </a:t>
            </a:r>
            <a:r>
              <a:rPr lang="en-IN" sz="1100" b="0" i="0" dirty="0" err="1">
                <a:solidFill>
                  <a:schemeClr val="tx1"/>
                </a:solidFill>
                <a:effectLst/>
                <a:latin typeface="Arial" panose="020B0604020202020204" pitchFamily="34" charset="0"/>
                <a:cs typeface="Arial" panose="020B0604020202020204" pitchFamily="34" charset="0"/>
              </a:rPr>
              <a:t>Mildort</a:t>
            </a:r>
            <a:r>
              <a:rPr lang="en-IN" sz="1100" b="0" i="0" dirty="0">
                <a:solidFill>
                  <a:schemeClr val="tx1"/>
                </a:solidFill>
                <a:effectLst/>
                <a:latin typeface="Arial" panose="020B0604020202020204" pitchFamily="34" charset="0"/>
                <a:cs typeface="Arial" panose="020B0604020202020204" pitchFamily="34" charset="0"/>
              </a:rPr>
              <a:t>, B., </a:t>
            </a:r>
            <a:r>
              <a:rPr lang="en-IN" sz="1100" b="0" i="0" dirty="0" err="1">
                <a:solidFill>
                  <a:schemeClr val="tx1"/>
                </a:solidFill>
                <a:effectLst/>
                <a:latin typeface="Arial" panose="020B0604020202020204" pitchFamily="34" charset="0"/>
                <a:cs typeface="Arial" panose="020B0604020202020204" pitchFamily="34" charset="0"/>
              </a:rPr>
              <a:t>Latinwo</a:t>
            </a:r>
            <a:r>
              <a:rPr lang="en-IN" sz="1100" b="0" i="0" dirty="0">
                <a:solidFill>
                  <a:schemeClr val="tx1"/>
                </a:solidFill>
                <a:effectLst/>
                <a:latin typeface="Arial" panose="020B0604020202020204" pitchFamily="34" charset="0"/>
                <a:cs typeface="Arial" panose="020B0604020202020204" pitchFamily="34" charset="0"/>
              </a:rPr>
              <a:t>, L. and </a:t>
            </a:r>
            <a:r>
              <a:rPr lang="en-IN" sz="1100" b="0" i="0" dirty="0" err="1">
                <a:solidFill>
                  <a:schemeClr val="tx1"/>
                </a:solidFill>
                <a:effectLst/>
                <a:latin typeface="Arial" panose="020B0604020202020204" pitchFamily="34" charset="0"/>
                <a:cs typeface="Arial" panose="020B0604020202020204" pitchFamily="34" charset="0"/>
              </a:rPr>
              <a:t>Tchounwou</a:t>
            </a:r>
            <a:r>
              <a:rPr lang="en-IN" sz="1100" b="0" i="0" dirty="0">
                <a:solidFill>
                  <a:schemeClr val="tx1"/>
                </a:solidFill>
                <a:effectLst/>
                <a:latin typeface="Arial" panose="020B0604020202020204" pitchFamily="34" charset="0"/>
                <a:cs typeface="Arial" panose="020B0604020202020204" pitchFamily="34" charset="0"/>
              </a:rPr>
              <a:t>, P.B., 2023. The management of diabetes mellitus using medicinal plants and vitamins. </a:t>
            </a:r>
            <a:r>
              <a:rPr lang="en-IN" sz="1100" b="0" i="1" dirty="0">
                <a:solidFill>
                  <a:schemeClr val="tx1"/>
                </a:solidFill>
                <a:effectLst/>
                <a:latin typeface="Arial" panose="020B0604020202020204" pitchFamily="34" charset="0"/>
                <a:cs typeface="Arial" panose="020B0604020202020204" pitchFamily="34" charset="0"/>
              </a:rPr>
              <a:t>International journal of molecular sciences</a:t>
            </a:r>
            <a:r>
              <a:rPr lang="en-IN" sz="1100" b="0" i="0" dirty="0">
                <a:solidFill>
                  <a:schemeClr val="tx1"/>
                </a:solidFill>
                <a:effectLst/>
                <a:latin typeface="Arial" panose="020B0604020202020204" pitchFamily="34" charset="0"/>
                <a:cs typeface="Arial" panose="020B0604020202020204" pitchFamily="34" charset="0"/>
              </a:rPr>
              <a:t>, </a:t>
            </a:r>
            <a:r>
              <a:rPr lang="en-IN" sz="1100" b="0" i="1" dirty="0">
                <a:solidFill>
                  <a:schemeClr val="tx1"/>
                </a:solidFill>
                <a:effectLst/>
                <a:latin typeface="Arial" panose="020B0604020202020204" pitchFamily="34" charset="0"/>
                <a:cs typeface="Arial" panose="020B0604020202020204" pitchFamily="34" charset="0"/>
              </a:rPr>
              <a:t>24</a:t>
            </a:r>
            <a:r>
              <a:rPr lang="en-IN" sz="1100" b="0" i="0" dirty="0">
                <a:solidFill>
                  <a:schemeClr val="tx1"/>
                </a:solidFill>
                <a:effectLst/>
                <a:latin typeface="Arial" panose="020B0604020202020204" pitchFamily="34" charset="0"/>
                <a:cs typeface="Arial" panose="020B0604020202020204" pitchFamily="34" charset="0"/>
              </a:rPr>
              <a:t>(10), p.9085.</a:t>
            </a:r>
            <a:endParaRPr lang="en-GB" sz="1100" dirty="0">
              <a:solidFill>
                <a:schemeClr val="tx1"/>
              </a:solidFill>
              <a:latin typeface="Arial" panose="020B0604020202020204" pitchFamily="34" charset="0"/>
              <a:cs typeface="Arial" panose="020B0604020202020204" pitchFamily="34" charset="0"/>
            </a:endParaRPr>
          </a:p>
          <a:p>
            <a:pPr algn="just"/>
            <a:r>
              <a:rPr lang="en-IN" sz="1100" b="0" i="0" dirty="0">
                <a:solidFill>
                  <a:schemeClr val="tx1"/>
                </a:solidFill>
                <a:effectLst/>
                <a:latin typeface="Arial" panose="020B0604020202020204" pitchFamily="34" charset="0"/>
                <a:cs typeface="Arial" panose="020B0604020202020204" pitchFamily="34" charset="0"/>
              </a:rPr>
              <a:t>Yeganeh-</a:t>
            </a:r>
            <a:r>
              <a:rPr lang="en-IN" sz="1100" b="0" i="0" dirty="0" err="1">
                <a:solidFill>
                  <a:schemeClr val="tx1"/>
                </a:solidFill>
                <a:effectLst/>
                <a:latin typeface="Arial" panose="020B0604020202020204" pitchFamily="34" charset="0"/>
                <a:cs typeface="Arial" panose="020B0604020202020204" pitchFamily="34" charset="0"/>
              </a:rPr>
              <a:t>Hajahmadi</a:t>
            </a:r>
            <a:r>
              <a:rPr lang="en-IN" sz="1100" b="0" i="0" dirty="0">
                <a:solidFill>
                  <a:schemeClr val="tx1"/>
                </a:solidFill>
                <a:effectLst/>
                <a:latin typeface="Arial" panose="020B0604020202020204" pitchFamily="34" charset="0"/>
                <a:cs typeface="Arial" panose="020B0604020202020204" pitchFamily="34" charset="0"/>
              </a:rPr>
              <a:t>, M., </a:t>
            </a:r>
            <a:r>
              <a:rPr lang="en-IN" sz="1100" b="0" i="0" dirty="0" err="1">
                <a:solidFill>
                  <a:schemeClr val="tx1"/>
                </a:solidFill>
                <a:effectLst/>
                <a:latin typeface="Arial" panose="020B0604020202020204" pitchFamily="34" charset="0"/>
                <a:cs typeface="Arial" panose="020B0604020202020204" pitchFamily="34" charset="0"/>
              </a:rPr>
              <a:t>Najafipour</a:t>
            </a:r>
            <a:r>
              <a:rPr lang="en-IN" sz="1100" b="0" i="0" dirty="0">
                <a:solidFill>
                  <a:schemeClr val="tx1"/>
                </a:solidFill>
                <a:effectLst/>
                <a:latin typeface="Arial" panose="020B0604020202020204" pitchFamily="34" charset="0"/>
                <a:cs typeface="Arial" panose="020B0604020202020204" pitchFamily="34" charset="0"/>
              </a:rPr>
              <a:t>, H., </a:t>
            </a:r>
            <a:r>
              <a:rPr lang="en-IN" sz="1100" b="0" i="0" dirty="0" err="1">
                <a:solidFill>
                  <a:schemeClr val="tx1"/>
                </a:solidFill>
                <a:effectLst/>
                <a:latin typeface="Arial" panose="020B0604020202020204" pitchFamily="34" charset="0"/>
                <a:cs typeface="Arial" panose="020B0604020202020204" pitchFamily="34" charset="0"/>
              </a:rPr>
              <a:t>Rostamzadeh</a:t>
            </a:r>
            <a:r>
              <a:rPr lang="en-IN" sz="1100" b="0" i="0" dirty="0">
                <a:solidFill>
                  <a:schemeClr val="tx1"/>
                </a:solidFill>
                <a:effectLst/>
                <a:latin typeface="Arial" panose="020B0604020202020204" pitchFamily="34" charset="0"/>
                <a:cs typeface="Arial" panose="020B0604020202020204" pitchFamily="34" charset="0"/>
              </a:rPr>
              <a:t>, F. and </a:t>
            </a:r>
            <a:r>
              <a:rPr lang="en-IN" sz="1100" b="0" i="0" dirty="0" err="1">
                <a:solidFill>
                  <a:schemeClr val="tx1"/>
                </a:solidFill>
                <a:effectLst/>
                <a:latin typeface="Arial" panose="020B0604020202020204" pitchFamily="34" charset="0"/>
                <a:cs typeface="Arial" panose="020B0604020202020204" pitchFamily="34" charset="0"/>
              </a:rPr>
              <a:t>Naghibzadeh-Tahami</a:t>
            </a:r>
            <a:r>
              <a:rPr lang="en-IN" sz="1100" b="0" i="0" dirty="0">
                <a:solidFill>
                  <a:schemeClr val="tx1"/>
                </a:solidFill>
                <a:effectLst/>
                <a:latin typeface="Arial" panose="020B0604020202020204" pitchFamily="34" charset="0"/>
                <a:cs typeface="Arial" panose="020B0604020202020204" pitchFamily="34" charset="0"/>
              </a:rPr>
              <a:t>, A., 2021. Klotho and SIRT1 changes from pre-diabetes to diabetes and pre-hypertension to hypertension. </a:t>
            </a:r>
            <a:r>
              <a:rPr lang="en-IN" sz="1100" b="0" i="1" dirty="0">
                <a:solidFill>
                  <a:schemeClr val="tx1"/>
                </a:solidFill>
                <a:effectLst/>
                <a:latin typeface="Arial" panose="020B0604020202020204" pitchFamily="34" charset="0"/>
                <a:cs typeface="Arial" panose="020B0604020202020204" pitchFamily="34" charset="0"/>
              </a:rPr>
              <a:t>Diabetology &amp; Metabolic Syndrome</a:t>
            </a:r>
            <a:r>
              <a:rPr lang="en-IN" sz="1100" b="0" i="0" dirty="0">
                <a:solidFill>
                  <a:schemeClr val="tx1"/>
                </a:solidFill>
                <a:effectLst/>
                <a:latin typeface="Arial" panose="020B0604020202020204" pitchFamily="34" charset="0"/>
                <a:cs typeface="Arial" panose="020B0604020202020204" pitchFamily="34" charset="0"/>
              </a:rPr>
              <a:t>, </a:t>
            </a:r>
            <a:r>
              <a:rPr lang="en-IN" sz="1100" b="0" i="1" dirty="0">
                <a:solidFill>
                  <a:schemeClr val="tx1"/>
                </a:solidFill>
                <a:effectLst/>
                <a:latin typeface="Arial" panose="020B0604020202020204" pitchFamily="34" charset="0"/>
                <a:cs typeface="Arial" panose="020B0604020202020204" pitchFamily="34" charset="0"/>
              </a:rPr>
              <a:t>13</a:t>
            </a:r>
            <a:r>
              <a:rPr lang="en-IN" sz="1100" b="0" i="0" dirty="0">
                <a:solidFill>
                  <a:schemeClr val="tx1"/>
                </a:solidFill>
                <a:effectLst/>
                <a:latin typeface="Arial" panose="020B0604020202020204" pitchFamily="34" charset="0"/>
                <a:cs typeface="Arial" panose="020B0604020202020204" pitchFamily="34" charset="0"/>
              </a:rPr>
              <a:t>, pp.1-8.</a:t>
            </a:r>
            <a:endParaRPr lang="en-IN" sz="11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782991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p:cNvPicPr>
            <a:picLocks noGrp="1" noChangeAspect="1" noChangeArrowheads="1"/>
          </p:cNvPicPr>
          <p:nvPr>
            <p:ph sz="half" idx="1"/>
          </p:nvPr>
        </p:nvPicPr>
        <p:blipFill>
          <a:blip r:embed="rId2"/>
          <a:srcRect/>
          <a:stretch>
            <a:fillRect/>
          </a:stretch>
        </p:blipFill>
        <p:spPr bwMode="auto">
          <a:xfrm>
            <a:off x="1" y="0"/>
            <a:ext cx="9144000" cy="6858000"/>
          </a:xfrm>
          <a:prstGeom prst="rect">
            <a:avLst/>
          </a:prstGeom>
          <a:noFill/>
          <a:ln w="9525">
            <a:noFill/>
            <a:miter lim="800000"/>
            <a:headEnd/>
            <a:tailEnd/>
          </a:ln>
          <a:effectLst/>
        </p:spPr>
      </p:pic>
    </p:spTree>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1238</TotalTime>
  <Words>3263</Words>
  <Application>Microsoft Office PowerPoint</Application>
  <PresentationFormat>On-screen Show (4:3)</PresentationFormat>
  <Paragraphs>302</Paragraphs>
  <Slides>21</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21</vt:i4>
      </vt:variant>
    </vt:vector>
  </HeadingPairs>
  <TitlesOfParts>
    <vt:vector size="28" baseType="lpstr">
      <vt:lpstr>Arial</vt:lpstr>
      <vt:lpstr>Calibri</vt:lpstr>
      <vt:lpstr>Century Gothic</vt:lpstr>
      <vt:lpstr>Helvetica</vt:lpstr>
      <vt:lpstr>Söhne</vt:lpstr>
      <vt:lpstr>Wingdings 3</vt:lpstr>
      <vt:lpstr>Wisp</vt:lpstr>
      <vt:lpstr> Examining the Risk Factors, Prevalence, and Impact of Diabetes Mellitus Among Individuals Aged above 45 years in the UK.</vt:lpstr>
      <vt:lpstr>INTRODUCTION </vt:lpstr>
      <vt:lpstr>INTRODUCTION CONTD..</vt:lpstr>
      <vt:lpstr>RATIONALE</vt:lpstr>
      <vt:lpstr>RATIONALE CONTD … </vt:lpstr>
      <vt:lpstr>Literature Review</vt:lpstr>
      <vt:lpstr>Literature Review</vt:lpstr>
      <vt:lpstr>RESEARCH AIM </vt:lpstr>
      <vt:lpstr>RESEARCH OBJECTIVES </vt:lpstr>
      <vt:lpstr>RESEARCH QUESTIONS </vt:lpstr>
      <vt:lpstr>RESEARCH METHODOLOGY </vt:lpstr>
      <vt:lpstr>PowerPoint Presentation</vt:lpstr>
      <vt:lpstr>Data collection method</vt:lpstr>
      <vt:lpstr>DATA ANALYSIS TECHNIQUE</vt:lpstr>
      <vt:lpstr>ETHICAL CONSIDERATION </vt:lpstr>
      <vt:lpstr>IMPLICATION OF RESEARCH </vt:lpstr>
      <vt:lpstr>PLAN OF WORK AND TIME SCHEDULE </vt:lpstr>
      <vt:lpstr>REFERENCE LIST </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PUBLIC HEALTH AND SOCIAL CARE IN PRACTICE FOCUSING ON THE ISSUE OF DIABETES</dc:title>
  <dc:creator>MI SERVICE</dc:creator>
  <cp:lastModifiedBy>Dhavalkumar Kamleshbhai Mistry (2239570)</cp:lastModifiedBy>
  <cp:revision>191</cp:revision>
  <dcterms:created xsi:type="dcterms:W3CDTF">2023-11-10T05:03:59Z</dcterms:created>
  <dcterms:modified xsi:type="dcterms:W3CDTF">2024-04-14T16:36:12Z</dcterms:modified>
</cp:coreProperties>
</file>