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20"/>
  </p:notesMasterIdLst>
  <p:sldIdLst>
    <p:sldId id="256" r:id="rId2"/>
    <p:sldId id="257" r:id="rId3"/>
    <p:sldId id="322" r:id="rId4"/>
    <p:sldId id="324" r:id="rId5"/>
    <p:sldId id="305" r:id="rId6"/>
    <p:sldId id="306" r:id="rId7"/>
    <p:sldId id="325" r:id="rId8"/>
    <p:sldId id="307" r:id="rId9"/>
    <p:sldId id="312" r:id="rId10"/>
    <p:sldId id="313" r:id="rId11"/>
    <p:sldId id="314" r:id="rId12"/>
    <p:sldId id="315" r:id="rId13"/>
    <p:sldId id="316" r:id="rId14"/>
    <p:sldId id="321" r:id="rId15"/>
    <p:sldId id="317" r:id="rId16"/>
    <p:sldId id="326" r:id="rId17"/>
    <p:sldId id="318" r:id="rId18"/>
    <p:sldId id="319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3/10/13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D4DA-9C38-B04E-B000-78B385EB842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Peasants’ Movements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554" y="3300756"/>
            <a:ext cx="6262663" cy="331270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Topics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Can we talk of ‘peasants’ anymore?</a:t>
            </a:r>
          </a:p>
          <a:p>
            <a:pPr lvl="0"/>
            <a:r>
              <a:rPr lang="en-GB" dirty="0" smtClean="0"/>
              <a:t>Peasants and New Social Movements</a:t>
            </a:r>
          </a:p>
          <a:p>
            <a:pPr lvl="0"/>
            <a:r>
              <a:rPr lang="en-GB" dirty="0" smtClean="0"/>
              <a:t>The way the image of ‘small-scale artisan producer’ is politically (and economically) mobilised </a:t>
            </a:r>
          </a:p>
          <a:p>
            <a:pPr lvl="0"/>
            <a:r>
              <a:rPr lang="en-GB" dirty="0" smtClean="0"/>
              <a:t>Whether peasants exist in reality as they appear in popular imagination and political discourse</a:t>
            </a:r>
          </a:p>
          <a:p>
            <a:pPr>
              <a:buNone/>
            </a:pPr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80287"/>
          </a:xfrm>
        </p:spPr>
        <p:txBody>
          <a:bodyPr>
            <a:normAutofit/>
          </a:bodyPr>
          <a:lstStyle/>
          <a:p>
            <a:r>
              <a:rPr lang="en-GB" dirty="0" smtClean="0"/>
              <a:t>Definitions of ‘Peasant’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Subsistence Farming </a:t>
            </a:r>
          </a:p>
          <a:p>
            <a:r>
              <a:rPr lang="en-GB" dirty="0" smtClean="0"/>
              <a:t>Production for the market</a:t>
            </a:r>
          </a:p>
          <a:p>
            <a:r>
              <a:rPr lang="en-GB" dirty="0" smtClean="0"/>
              <a:t>Size of landholding </a:t>
            </a:r>
          </a:p>
          <a:p>
            <a:pPr lvl="1"/>
            <a:r>
              <a:rPr lang="en-GB" dirty="0" smtClean="0"/>
              <a:t>But this is relative to geographical context</a:t>
            </a:r>
          </a:p>
          <a:p>
            <a:r>
              <a:rPr lang="en-GB" dirty="0" smtClean="0"/>
              <a:t>Low levels of technology </a:t>
            </a:r>
          </a:p>
          <a:p>
            <a:r>
              <a:rPr lang="en-GB" dirty="0" smtClean="0"/>
              <a:t>Reliance on family labour </a:t>
            </a:r>
          </a:p>
          <a:p>
            <a:r>
              <a:rPr lang="en-GB" dirty="0" smtClean="0"/>
              <a:t>Landowner and landholder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Peasants &amp; Development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114424" y="2408877"/>
            <a:ext cx="7610476" cy="3153440"/>
          </a:xfrm>
        </p:spPr>
        <p:txBody>
          <a:bodyPr>
            <a:normAutofit/>
          </a:bodyPr>
          <a:lstStyle/>
          <a:p>
            <a:r>
              <a:rPr lang="en-GB" dirty="0" smtClean="0"/>
              <a:t>A barrier to development</a:t>
            </a:r>
          </a:p>
          <a:p>
            <a:r>
              <a:rPr lang="en-GB" dirty="0" smtClean="0"/>
              <a:t>Attempts to draw them into the urban centre</a:t>
            </a:r>
          </a:p>
          <a:p>
            <a:r>
              <a:rPr lang="en-GB" dirty="0" smtClean="0"/>
              <a:t>Seen as; </a:t>
            </a:r>
          </a:p>
          <a:p>
            <a:pPr lvl="1"/>
            <a:r>
              <a:rPr lang="en-GB" sz="2000" dirty="0" smtClean="0"/>
              <a:t>Uneducated </a:t>
            </a:r>
          </a:p>
          <a:p>
            <a:pPr lvl="1"/>
            <a:r>
              <a:rPr lang="en-GB" sz="2000" dirty="0" smtClean="0"/>
              <a:t>Backward</a:t>
            </a:r>
          </a:p>
          <a:p>
            <a:pPr lvl="1"/>
            <a:r>
              <a:rPr lang="en-GB" sz="2000" dirty="0" smtClean="0"/>
              <a:t>Anti-modern</a:t>
            </a:r>
          </a:p>
          <a:p>
            <a:pPr lvl="1"/>
            <a:r>
              <a:rPr lang="en-GB" sz="2000" dirty="0" smtClean="0"/>
              <a:t>Inefficient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‘Noble’ Peasant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498970" y="2340429"/>
            <a:ext cx="3951161" cy="393654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Solidarity</a:t>
            </a:r>
            <a:endParaRPr lang="en-US" sz="2000" dirty="0" smtClean="0"/>
          </a:p>
          <a:p>
            <a:pPr>
              <a:lnSpc>
                <a:spcPct val="90000"/>
              </a:lnSpc>
            </a:pPr>
            <a:r>
              <a:rPr lang="en-US" sz="2000" dirty="0" smtClean="0"/>
              <a:t>Egalitarianism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Commitment to a communal distinct way of life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In harmony with nature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They consume what they produce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Resistance to Capitalism</a:t>
            </a:r>
          </a:p>
          <a:p>
            <a:pPr lvl="1">
              <a:lnSpc>
                <a:spcPct val="90000"/>
              </a:lnSpc>
            </a:pPr>
            <a:r>
              <a:rPr lang="en-US" sz="2000" dirty="0" smtClean="0"/>
              <a:t>E.g. Scott  &amp; Taussig 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5828" y="2340429"/>
            <a:ext cx="3837960" cy="39365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0" y="870857"/>
            <a:ext cx="8913813" cy="11673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UN / FAO Approaches to Smallholding</a:t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22286"/>
            <a:ext cx="3566160" cy="3954689"/>
          </a:xfrm>
        </p:spPr>
        <p:txBody>
          <a:bodyPr/>
          <a:lstStyle/>
          <a:p>
            <a:r>
              <a:rPr lang="en-GB" dirty="0" smtClean="0"/>
              <a:t>Improving Infrastructure </a:t>
            </a:r>
          </a:p>
          <a:p>
            <a:r>
              <a:rPr lang="en-GB" dirty="0" smtClean="0"/>
              <a:t>Access to technology </a:t>
            </a:r>
          </a:p>
          <a:p>
            <a:r>
              <a:rPr lang="en-GB" dirty="0" smtClean="0"/>
              <a:t>Training and Management</a:t>
            </a:r>
          </a:p>
          <a:p>
            <a:r>
              <a:rPr lang="en-GB" dirty="0" smtClean="0"/>
              <a:t>Access to credit </a:t>
            </a:r>
          </a:p>
          <a:p>
            <a:r>
              <a:rPr lang="en-GB" dirty="0" smtClean="0"/>
              <a:t>Access to markets</a:t>
            </a:r>
          </a:p>
          <a:p>
            <a:r>
              <a:rPr lang="en-GB" dirty="0" smtClean="0"/>
              <a:t>Increase yield</a:t>
            </a:r>
          </a:p>
          <a:p>
            <a:r>
              <a:rPr lang="en-GB" dirty="0" smtClean="0"/>
              <a:t>Taking advantage of rising food prices worldwide </a:t>
            </a:r>
          </a:p>
          <a:p>
            <a:endParaRPr lang="en-GB" dirty="0" smtClean="0"/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3" y="5083175"/>
            <a:ext cx="3566159" cy="11938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534" y="2876852"/>
            <a:ext cx="3566159" cy="199994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9247" y="207963"/>
            <a:ext cx="1854447" cy="2387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Rossett (1999)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threat of free trade and industrial agriculture</a:t>
            </a:r>
          </a:p>
          <a:p>
            <a:r>
              <a:rPr lang="en-GB" dirty="0" smtClean="0"/>
              <a:t>Small farm advocate</a:t>
            </a:r>
          </a:p>
          <a:p>
            <a:r>
              <a:rPr lang="en-GB" dirty="0" smtClean="0"/>
              <a:t>Diversity (bio, property and landscape)</a:t>
            </a:r>
          </a:p>
          <a:p>
            <a:r>
              <a:rPr lang="en-GB" dirty="0" smtClean="0"/>
              <a:t>Environmental stewardship</a:t>
            </a:r>
          </a:p>
          <a:p>
            <a:r>
              <a:rPr lang="en-GB" dirty="0" smtClean="0"/>
              <a:t>Community, Solidarity &amp; Kinship</a:t>
            </a:r>
          </a:p>
          <a:p>
            <a:r>
              <a:rPr lang="en-GB" dirty="0" smtClean="0"/>
              <a:t>Greater wellbeing and empowerment</a:t>
            </a:r>
          </a:p>
          <a:p>
            <a:r>
              <a:rPr lang="en-GB" dirty="0" smtClean="0"/>
              <a:t>Economic </a:t>
            </a:r>
            <a:r>
              <a:rPr lang="en-GB" dirty="0" err="1" smtClean="0"/>
              <a:t>effiiciency</a:t>
            </a:r>
            <a:r>
              <a:rPr lang="en-GB" dirty="0" smtClean="0"/>
              <a:t>, stability and viability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319868"/>
            <a:ext cx="7610476" cy="38305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Based on ‘ideal type’ of smallholder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Ignores social aspirations of smallholders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Fails to recognise the stigma of being a member of the peasantry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Fails to recognise exploitative relations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Assumes the peasantry have an innate desire to continue farming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Fails to challenge structural inequities and capitalist models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Hellin &amp; Higman (2003)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571" y="2358571"/>
            <a:ext cx="4230189" cy="39184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Bananas in Ecuador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Difficulties that small farmers face 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Competition and control of the market by multinationals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Dole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Del Monte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58571"/>
            <a:ext cx="3644900" cy="2235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4392083"/>
            <a:ext cx="3492500" cy="23241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Contract Farming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607733"/>
            <a:ext cx="7610476" cy="3034696"/>
          </a:xfrm>
        </p:spPr>
        <p:txBody>
          <a:bodyPr>
            <a:normAutofit/>
          </a:bodyPr>
          <a:lstStyle/>
          <a:p>
            <a:r>
              <a:rPr lang="en-GB" dirty="0" smtClean="0"/>
              <a:t>Payment is lower than national law determines</a:t>
            </a:r>
          </a:p>
          <a:p>
            <a:r>
              <a:rPr lang="en-GB" dirty="0" smtClean="0"/>
              <a:t>Small farmers have to;</a:t>
            </a:r>
          </a:p>
          <a:p>
            <a:pPr lvl="1"/>
            <a:r>
              <a:rPr lang="en-GB" dirty="0" smtClean="0"/>
              <a:t>Adhere to pesticide &amp; diseases control measures</a:t>
            </a:r>
          </a:p>
          <a:p>
            <a:pPr lvl="1"/>
            <a:r>
              <a:rPr lang="en-GB" dirty="0" smtClean="0"/>
              <a:t>Absorb transport costs</a:t>
            </a:r>
          </a:p>
          <a:p>
            <a:r>
              <a:rPr lang="en-GB" dirty="0" smtClean="0"/>
              <a:t>Gives smallholders guaranteed access to a market</a:t>
            </a:r>
          </a:p>
          <a:p>
            <a:r>
              <a:rPr lang="en-GB" dirty="0" smtClean="0"/>
              <a:t>Consistency and stability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Co-operative &amp; Niche Markets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>
          <a:xfrm>
            <a:off x="660400" y="2302933"/>
            <a:ext cx="4023360" cy="3974042"/>
          </a:xfrm>
        </p:spPr>
        <p:txBody>
          <a:bodyPr/>
          <a:lstStyle/>
          <a:p>
            <a:r>
              <a:rPr lang="en-GB" dirty="0" smtClean="0"/>
              <a:t>Farmer associations to sell directly to the EU </a:t>
            </a:r>
          </a:p>
          <a:p>
            <a:r>
              <a:rPr lang="en-GB" dirty="0" smtClean="0"/>
              <a:t>Enlisted help from international NGOs and other farmer organisations</a:t>
            </a:r>
          </a:p>
          <a:p>
            <a:r>
              <a:rPr lang="en-GB" dirty="0" smtClean="0"/>
              <a:t>Organic production </a:t>
            </a:r>
          </a:p>
          <a:p>
            <a:r>
              <a:rPr lang="en-GB" dirty="0" smtClean="0"/>
              <a:t>European consumer expectations, retailers and regulation inhibit small farmers</a:t>
            </a:r>
          </a:p>
          <a:p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3327400"/>
            <a:ext cx="2514600" cy="32258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2076450"/>
            <a:ext cx="3251200" cy="25019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860" y="4457812"/>
            <a:ext cx="2368326" cy="240018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Lyon (2010)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/>
          <a:lstStyle/>
          <a:p>
            <a:r>
              <a:rPr lang="en-GB" dirty="0" smtClean="0"/>
              <a:t>Fair trade and organic coffee co-operative in Guatemala</a:t>
            </a:r>
          </a:p>
          <a:p>
            <a:r>
              <a:rPr lang="en-GB" dirty="0" smtClean="0"/>
              <a:t>Co-operation is hard work</a:t>
            </a:r>
          </a:p>
          <a:p>
            <a:r>
              <a:rPr lang="en-GB" dirty="0" smtClean="0"/>
              <a:t>Need to acquire new skills (and new debt) </a:t>
            </a:r>
          </a:p>
          <a:p>
            <a:r>
              <a:rPr lang="en-GB" dirty="0" smtClean="0"/>
              <a:t>Increased surveillance</a:t>
            </a:r>
          </a:p>
          <a:p>
            <a:r>
              <a:rPr lang="en-GB" dirty="0" smtClean="0"/>
              <a:t>Newcomers challenge existing systems of social prestige</a:t>
            </a:r>
          </a:p>
          <a:p>
            <a:r>
              <a:rPr lang="en-GB" dirty="0" smtClean="0"/>
              <a:t>But, it does give small farmers a louder voice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Brass, Peasants and the New Populism </a:t>
            </a:r>
            <a:endParaRPr lang="en-GB" dirty="0"/>
          </a:p>
        </p:txBody>
      </p:sp>
      <p:sp>
        <p:nvSpPr>
          <p:cNvPr id="354312" name="Rectangle 8"/>
          <p:cNvSpPr>
            <a:spLocks noGrp="1" noChangeArrowheads="1"/>
          </p:cNvSpPr>
          <p:nvPr>
            <p:ph idx="1"/>
          </p:nvPr>
        </p:nvSpPr>
        <p:spPr>
          <a:xfrm>
            <a:off x="1114424" y="2353734"/>
            <a:ext cx="7610476" cy="3912596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Pluri-vocality</a:t>
            </a:r>
            <a:r>
              <a:rPr lang="en-GB" dirty="0" smtClean="0"/>
              <a:t> of New Social Movements</a:t>
            </a:r>
          </a:p>
          <a:p>
            <a:r>
              <a:rPr lang="en-GB" dirty="0" smtClean="0"/>
              <a:t>Looks to challenge the large scale</a:t>
            </a:r>
          </a:p>
          <a:p>
            <a:pPr lvl="1"/>
            <a:r>
              <a:rPr lang="en-GB" sz="2000" dirty="0" smtClean="0"/>
              <a:t>Capitalism, the state, class order, meta-narratives</a:t>
            </a:r>
            <a:endParaRPr lang="en-GB" dirty="0" smtClean="0"/>
          </a:p>
          <a:p>
            <a:r>
              <a:rPr lang="en-GB" dirty="0" smtClean="0"/>
              <a:t>Endorses the small scale</a:t>
            </a:r>
          </a:p>
          <a:p>
            <a:pPr lvl="1"/>
            <a:r>
              <a:rPr lang="en-GB" sz="2000" dirty="0" err="1" smtClean="0"/>
              <a:t>Peasantness</a:t>
            </a:r>
            <a:r>
              <a:rPr lang="en-GB" sz="2000" dirty="0" smtClean="0"/>
              <a:t>, grass-roots/the people  </a:t>
            </a:r>
          </a:p>
          <a:p>
            <a:r>
              <a:rPr lang="en-GB" dirty="0" smtClean="0"/>
              <a:t>Romantic anti-capitalism </a:t>
            </a:r>
          </a:p>
          <a:p>
            <a:r>
              <a:rPr lang="en-GB" dirty="0" smtClean="0"/>
              <a:t>Based on resistance/empowerment </a:t>
            </a:r>
          </a:p>
          <a:p>
            <a:r>
              <a:rPr lang="en-GB" dirty="0" smtClean="0"/>
              <a:t>Celebrate diversity, difference and choice (</a:t>
            </a:r>
            <a:r>
              <a:rPr lang="en-GB" dirty="0" err="1" smtClean="0"/>
              <a:t>p</a:t>
            </a:r>
            <a:r>
              <a:rPr lang="en-GB" dirty="0" smtClean="0"/>
              <a:t>. 148</a:t>
            </a:r>
            <a:r>
              <a:rPr lang="en-GB" sz="2200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Agrarian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7"/>
            <a:ext cx="7610476" cy="3562048"/>
          </a:xfrm>
        </p:spPr>
        <p:txBody>
          <a:bodyPr>
            <a:normAutofit/>
          </a:bodyPr>
          <a:lstStyle/>
          <a:p>
            <a:r>
              <a:rPr lang="en-GB" dirty="0" smtClean="0"/>
              <a:t>Traces the intellectual genealogy</a:t>
            </a:r>
          </a:p>
          <a:p>
            <a:pPr lvl="1"/>
            <a:r>
              <a:rPr lang="en-GB" dirty="0" err="1" smtClean="0"/>
              <a:t>Chayanov</a:t>
            </a:r>
            <a:r>
              <a:rPr lang="en-GB" dirty="0" smtClean="0"/>
              <a:t> to Wolf to Informal economy to Subaltern Studies to </a:t>
            </a:r>
            <a:r>
              <a:rPr lang="en-GB" dirty="0" err="1" smtClean="0"/>
              <a:t>NSMs</a:t>
            </a:r>
            <a:endParaRPr lang="en-GB" dirty="0" smtClean="0"/>
          </a:p>
          <a:p>
            <a:r>
              <a:rPr lang="en-GB" dirty="0" smtClean="0"/>
              <a:t>Opposition to social order comes not from class struggle but from ‘authentic’ grassroots voices</a:t>
            </a:r>
          </a:p>
          <a:p>
            <a:r>
              <a:rPr lang="en-GB" dirty="0" smtClean="0"/>
              <a:t>Suppresses class</a:t>
            </a:r>
          </a:p>
          <a:p>
            <a:r>
              <a:rPr lang="en-GB" dirty="0" smtClean="0"/>
              <a:t>Reactionary and regressive</a:t>
            </a:r>
          </a:p>
          <a:p>
            <a:r>
              <a:rPr lang="en-GB" dirty="0" smtClean="0"/>
              <a:t>Going back to a ‘golden age’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Golden Age</a:t>
            </a:r>
            <a:endParaRPr lang="en-US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Primacy is given to;</a:t>
            </a:r>
          </a:p>
          <a:p>
            <a:pPr lvl="1"/>
            <a:r>
              <a:rPr lang="en-GB" dirty="0" smtClean="0"/>
              <a:t>Traditions</a:t>
            </a:r>
          </a:p>
          <a:p>
            <a:pPr lvl="1"/>
            <a:r>
              <a:rPr lang="en-GB" dirty="0" smtClean="0"/>
              <a:t>Culture</a:t>
            </a:r>
          </a:p>
          <a:p>
            <a:pPr lvl="1"/>
            <a:r>
              <a:rPr lang="en-GB" dirty="0" smtClean="0"/>
              <a:t>and practices</a:t>
            </a:r>
          </a:p>
          <a:p>
            <a:r>
              <a:rPr lang="en-GB" dirty="0" smtClean="0"/>
              <a:t>that are already seen to exist.</a:t>
            </a:r>
          </a:p>
          <a:p>
            <a:r>
              <a:rPr lang="en-GB" dirty="0" smtClean="0"/>
              <a:t>Rediscovery </a:t>
            </a:r>
          </a:p>
          <a:p>
            <a:r>
              <a:rPr lang="en-GB" dirty="0" err="1" smtClean="0"/>
              <a:t>Essentialises</a:t>
            </a:r>
            <a:r>
              <a:rPr lang="en-GB" dirty="0" smtClean="0"/>
              <a:t> </a:t>
            </a:r>
            <a:r>
              <a:rPr lang="en-GB" dirty="0" err="1" smtClean="0"/>
              <a:t>peasantness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19867"/>
            <a:ext cx="3566160" cy="3957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Slow Food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6534" y="2383366"/>
            <a:ext cx="3420534" cy="389360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268" y="2038256"/>
            <a:ext cx="4029934" cy="25950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4216400"/>
            <a:ext cx="3403600" cy="238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34" y="2169489"/>
            <a:ext cx="3289300" cy="2463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600" y="4216400"/>
            <a:ext cx="3911600" cy="2514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West &amp; Domingos (2012)</a:t>
            </a:r>
            <a:endParaRPr lang="en-US" dirty="0"/>
          </a:p>
        </p:txBody>
      </p:sp>
      <p:sp>
        <p:nvSpPr>
          <p:cNvPr id="3614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Serpa</a:t>
            </a:r>
            <a:r>
              <a:rPr lang="en-GB" dirty="0" smtClean="0"/>
              <a:t> Cheese Presidia, </a:t>
            </a:r>
            <a:r>
              <a:rPr lang="en-GB" dirty="0" err="1" smtClean="0"/>
              <a:t>Alentajo</a:t>
            </a:r>
            <a:r>
              <a:rPr lang="en-GB" dirty="0" smtClean="0"/>
              <a:t>, Portugal</a:t>
            </a:r>
          </a:p>
          <a:p>
            <a:r>
              <a:rPr lang="en-GB" dirty="0" smtClean="0"/>
              <a:t>Producers have to follow three procedures</a:t>
            </a:r>
          </a:p>
          <a:p>
            <a:pPr lvl="1"/>
            <a:r>
              <a:rPr lang="en-GB" dirty="0" smtClean="0"/>
              <a:t>Milk from indigenous breeds </a:t>
            </a:r>
          </a:p>
          <a:p>
            <a:pPr lvl="1"/>
            <a:r>
              <a:rPr lang="en-GB" dirty="0" smtClean="0"/>
              <a:t>‘Traditional’ methods of maturing </a:t>
            </a:r>
          </a:p>
          <a:p>
            <a:pPr lvl="1"/>
            <a:r>
              <a:rPr lang="en-GB" dirty="0" smtClean="0"/>
              <a:t>Age the cheese for longer period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9794" y="2311400"/>
            <a:ext cx="3263900" cy="2489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4127500"/>
            <a:ext cx="3289300" cy="2463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Timeless Peasant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7858"/>
            <a:ext cx="7610476" cy="3998472"/>
          </a:xfrm>
        </p:spPr>
        <p:txBody>
          <a:bodyPr>
            <a:normAutofit/>
          </a:bodyPr>
          <a:lstStyle/>
          <a:p>
            <a:r>
              <a:rPr lang="en-GB" dirty="0" smtClean="0"/>
              <a:t>Producers shifted from these ‘traditions’</a:t>
            </a:r>
          </a:p>
          <a:p>
            <a:pPr lvl="1"/>
            <a:r>
              <a:rPr lang="en-GB" dirty="0" smtClean="0"/>
              <a:t>Not economically viable </a:t>
            </a:r>
          </a:p>
          <a:p>
            <a:r>
              <a:rPr lang="en-GB" dirty="0" smtClean="0"/>
              <a:t>Slow Food ignores historical political and economic relations</a:t>
            </a:r>
          </a:p>
          <a:p>
            <a:r>
              <a:rPr lang="en-GB" dirty="0" smtClean="0"/>
              <a:t>Set up a narrative of a timeless, artisan, local producer</a:t>
            </a:r>
          </a:p>
          <a:p>
            <a:r>
              <a:rPr lang="en-GB" dirty="0" smtClean="0"/>
              <a:t>Motivated by elitist and middle-class ideology </a:t>
            </a:r>
          </a:p>
          <a:p>
            <a:r>
              <a:rPr lang="en-GB" dirty="0" smtClean="0"/>
              <a:t>Doesn’t challenge consumerism, but creates ‘good’ and ‘bad’ consumerism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931</TotalTime>
  <Words>632</Words>
  <Application>Microsoft Macintosh PowerPoint</Application>
  <PresentationFormat>On-screen Show (4:3)</PresentationFormat>
  <Paragraphs>119</Paragraphs>
  <Slides>18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Perspective</vt:lpstr>
      <vt:lpstr>Peasants’ Movements</vt:lpstr>
      <vt:lpstr> Key Topics </vt:lpstr>
      <vt:lpstr>Definitions of ‘Peasant’</vt:lpstr>
      <vt:lpstr>Peasants &amp; Development </vt:lpstr>
      <vt:lpstr>The ‘Noble’ Peasant</vt:lpstr>
      <vt:lpstr> UN / FAO Approaches to Smallholding </vt:lpstr>
      <vt:lpstr>Rossett (1999) </vt:lpstr>
      <vt:lpstr>Criticisms</vt:lpstr>
      <vt:lpstr>Hellin &amp; Higman (2003) </vt:lpstr>
      <vt:lpstr>Contract Farming</vt:lpstr>
      <vt:lpstr>Co-operative &amp; Niche Markets</vt:lpstr>
      <vt:lpstr>Lyon (2010) </vt:lpstr>
      <vt:lpstr>Brass, Peasants and the New Populism </vt:lpstr>
      <vt:lpstr>The Agrarian Myth</vt:lpstr>
      <vt:lpstr>The Golden Age</vt:lpstr>
      <vt:lpstr>The Slow Food Movement</vt:lpstr>
      <vt:lpstr>West &amp; Domingos (2012)</vt:lpstr>
      <vt:lpstr>The Timeless Peasant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83</cp:revision>
  <dcterms:created xsi:type="dcterms:W3CDTF">2013-03-10T19:26:45Z</dcterms:created>
  <dcterms:modified xsi:type="dcterms:W3CDTF">2013-03-10T19:49:13Z</dcterms:modified>
</cp:coreProperties>
</file>