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2" r:id="rId1"/>
  </p:sldMasterIdLst>
  <p:notesMasterIdLst>
    <p:notesMasterId r:id="rId31"/>
  </p:notesMasterIdLst>
  <p:sldIdLst>
    <p:sldId id="290" r:id="rId2"/>
    <p:sldId id="257" r:id="rId3"/>
    <p:sldId id="279" r:id="rId4"/>
    <p:sldId id="258" r:id="rId5"/>
    <p:sldId id="259" r:id="rId6"/>
    <p:sldId id="260" r:id="rId7"/>
    <p:sldId id="261" r:id="rId8"/>
    <p:sldId id="284" r:id="rId9"/>
    <p:sldId id="262" r:id="rId10"/>
    <p:sldId id="263" r:id="rId11"/>
    <p:sldId id="264" r:id="rId12"/>
    <p:sldId id="274" r:id="rId13"/>
    <p:sldId id="280" r:id="rId14"/>
    <p:sldId id="288" r:id="rId15"/>
    <p:sldId id="285" r:id="rId16"/>
    <p:sldId id="283" r:id="rId17"/>
    <p:sldId id="291" r:id="rId18"/>
    <p:sldId id="265" r:id="rId19"/>
    <p:sldId id="272" r:id="rId20"/>
    <p:sldId id="277" r:id="rId21"/>
    <p:sldId id="286" r:id="rId22"/>
    <p:sldId id="281" r:id="rId23"/>
    <p:sldId id="266" r:id="rId24"/>
    <p:sldId id="276" r:id="rId25"/>
    <p:sldId id="282" r:id="rId26"/>
    <p:sldId id="267" r:id="rId27"/>
    <p:sldId id="289" r:id="rId28"/>
    <p:sldId id="292" r:id="rId29"/>
    <p:sldId id="278"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lini Ganguly" initials="NG"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636" autoAdjust="0"/>
  </p:normalViewPr>
  <p:slideViewPr>
    <p:cSldViewPr>
      <p:cViewPr varScale="1">
        <p:scale>
          <a:sx n="73" d="100"/>
          <a:sy n="73" d="100"/>
        </p:scale>
        <p:origin x="1018" y="18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6422B10-FE80-4935-B9C9-55F2DE02CE53}" type="datetimeFigureOut">
              <a:rPr lang="en-US" smtClean="0"/>
              <a:t>6/5/2022</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9974C31-EB4A-4B21-8134-CB5741A1DC5F}" type="slidenum">
              <a:rPr lang="en-US" smtClean="0"/>
              <a:t>‹#›</a:t>
            </a:fld>
            <a:endParaRPr lang="en-US" dirty="0"/>
          </a:p>
        </p:txBody>
      </p:sp>
    </p:spTree>
    <p:extLst>
      <p:ext uri="{BB962C8B-B14F-4D97-AF65-F5344CB8AC3E}">
        <p14:creationId xmlns:p14="http://schemas.microsoft.com/office/powerpoint/2010/main" val="2113143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is important to recognize your personal style of leadership. This style affects how others respond to you, how they respond to their work, and, in the end, how effective you are as a leader.</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a:t>
            </a:fld>
            <a:endParaRPr lang="en-US" dirty="0"/>
          </a:p>
        </p:txBody>
      </p:sp>
    </p:spTree>
    <p:extLst>
      <p:ext uri="{BB962C8B-B14F-4D97-AF65-F5344CB8AC3E}">
        <p14:creationId xmlns:p14="http://schemas.microsoft.com/office/powerpoint/2010/main" val="921767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914400" lvl="1" indent="-457200" eaLnBrk="1" hangingPunct="1">
              <a:buFont typeface="Arial" panose="020B0604020202020204" pitchFamily="34" charset="0"/>
              <a:buChar char="•"/>
            </a:pPr>
            <a:r>
              <a:rPr lang="en-US" altLang="en-US" sz="3000" dirty="0"/>
              <a:t>Authoritarian</a:t>
            </a:r>
          </a:p>
          <a:p>
            <a:pPr marL="914400" lvl="1" indent="-457200" eaLnBrk="1" hangingPunct="1">
              <a:buFont typeface="Arial" panose="020B0604020202020204" pitchFamily="34" charset="0"/>
              <a:buChar char="•"/>
            </a:pPr>
            <a:r>
              <a:rPr lang="en-US" altLang="en-US" sz="3000" dirty="0"/>
              <a:t>Democratic</a:t>
            </a:r>
          </a:p>
          <a:p>
            <a:pPr marL="914400" lvl="1" indent="-457200" eaLnBrk="1" hangingPunct="1">
              <a:buFont typeface="Arial" panose="020B0604020202020204" pitchFamily="34" charset="0"/>
              <a:buChar char="•"/>
            </a:pPr>
            <a:r>
              <a:rPr lang="en-US" altLang="en-US" sz="3000" dirty="0"/>
              <a:t>Laissez-faire</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a:t>
            </a:fld>
            <a:endParaRPr lang="en-US" dirty="0"/>
          </a:p>
        </p:txBody>
      </p:sp>
    </p:spTree>
    <p:extLst>
      <p:ext uri="{BB962C8B-B14F-4D97-AF65-F5344CB8AC3E}">
        <p14:creationId xmlns:p14="http://schemas.microsoft.com/office/powerpoint/2010/main" val="2700790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 </a:t>
            </a:r>
            <a:r>
              <a:rPr lang="en-US" b="1" dirty="0"/>
              <a:t>philosophy of leadership </a:t>
            </a:r>
            <a:r>
              <a:rPr lang="en-US" dirty="0"/>
              <a:t>is based on ones unique set of beliefs abo</a:t>
            </a:r>
            <a:r>
              <a:rPr lang="en-US" sz="1200" kern="1200" dirty="0">
                <a:solidFill>
                  <a:schemeClr val="tx1"/>
                </a:solidFill>
                <a:effectLst/>
                <a:latin typeface="+mn-lt"/>
                <a:ea typeface="+mn-ea"/>
                <a:cs typeface="+mn-cs"/>
              </a:rPr>
              <a:t>ut the nature of people and the nature of work.</a:t>
            </a:r>
            <a:r>
              <a:rPr lang="en-US" sz="1200" b="0" kern="1200" dirty="0">
                <a:solidFill>
                  <a:schemeClr val="tx1"/>
                </a:solidFill>
                <a:effectLst/>
                <a:latin typeface="+mn-lt"/>
                <a:ea typeface="+mn-ea"/>
                <a:cs typeface="+mn-cs"/>
              </a:rPr>
              <a:t> </a:t>
            </a:r>
            <a:endParaRPr lang="en-US" b="0"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McGregor’s belief and interest: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central question addressed in McGregor’s book is: </a:t>
            </a:r>
            <a:r>
              <a:rPr lang="en-US" sz="1200" kern="1200" dirty="0">
                <a:solidFill>
                  <a:schemeClr val="tx1"/>
                </a:solidFill>
                <a:effectLst/>
                <a:latin typeface="+mn-lt"/>
                <a:ea typeface="+mn-ea"/>
                <a:cs typeface="+mn-cs"/>
              </a:rPr>
              <a:t>“Do you think people like work, or do you think people find work unpleasant?”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 believed that understanding the motivations and attitudes of workers was central to knowing how to become an effective manager. McGregor was interested in how managers view the motivations of workers and their attitudes toward work. He believed that understanding these motivations was central to knowing how to become an effective manager.</a:t>
            </a:r>
            <a:endParaRPr lang="en-IN" sz="1200" kern="1200" dirty="0">
              <a:solidFill>
                <a:schemeClr val="tx1"/>
              </a:solidFill>
              <a:effectLst/>
              <a:latin typeface="+mn-lt"/>
              <a:ea typeface="+mn-ea"/>
              <a:cs typeface="+mn-cs"/>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Theory X and Theory Y: </a:t>
            </a:r>
            <a:r>
              <a:rPr lang="en-US" sz="1200" kern="1200" dirty="0">
                <a:solidFill>
                  <a:schemeClr val="tx1"/>
                </a:solidFill>
                <a:effectLst/>
                <a:latin typeface="+mn-lt"/>
                <a:ea typeface="+mn-ea"/>
                <a:cs typeface="+mn-cs"/>
              </a:rPr>
              <a:t>To explain the ways that managers approach workers, McGregor proposed two general theories—Theory X and Theory Y. McGregor believed that by exploring the major assumptions of each of these theories people could develop a better understanding of their own viewpoints on human behavior and the relationship of these viewpoints to their leadership style.</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4</a:t>
            </a:fld>
            <a:endParaRPr lang="en-US" dirty="0"/>
          </a:p>
        </p:txBody>
      </p:sp>
    </p:spTree>
    <p:extLst>
      <p:ext uri="{BB962C8B-B14F-4D97-AF65-F5344CB8AC3E}">
        <p14:creationId xmlns:p14="http://schemas.microsoft.com/office/powerpoint/2010/main" val="1187585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People dislike work</a:t>
            </a:r>
            <a:r>
              <a:rPr lang="en-US" dirty="0"/>
              <a:t>: </a:t>
            </a:r>
            <a:r>
              <a:rPr lang="en-US" sz="1200" kern="1200" dirty="0">
                <a:solidFill>
                  <a:schemeClr val="tx1"/>
                </a:solidFill>
                <a:effectLst/>
                <a:latin typeface="+mn-lt"/>
                <a:ea typeface="+mn-ea"/>
                <a:cs typeface="+mn-cs"/>
              </a:rPr>
              <a:t>This assumption argues that people do not like work; they view it as unpleasant, distasteful, or simply a necessary evil. According to this assumption, if given the chance, people would choose not to work.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5</a:t>
            </a:fld>
            <a:endParaRPr lang="en-US" dirty="0"/>
          </a:p>
        </p:txBody>
      </p:sp>
    </p:spTree>
    <p:extLst>
      <p:ext uri="{BB962C8B-B14F-4D97-AF65-F5344CB8AC3E}">
        <p14:creationId xmlns:p14="http://schemas.microsoft.com/office/powerpoint/2010/main" val="557303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Need direction and control</a:t>
            </a:r>
            <a:r>
              <a:rPr lang="en-US" sz="1200" kern="1200" dirty="0">
                <a:solidFill>
                  <a:schemeClr val="tx1"/>
                </a:solidFill>
                <a:effectLst/>
                <a:latin typeface="+mn-lt"/>
                <a:ea typeface="+mn-ea"/>
                <a:cs typeface="+mn-cs"/>
              </a:rPr>
              <a:t>: Since people naturally do not like work, management needs to set up a system of incentives and rewards regarding work that needs to be accomplished because workers are often unwilling or unable to motivate themselves. This assumption says that without external directions and incentives people would be unmotivated to work. </a:t>
            </a:r>
          </a:p>
          <a:p>
            <a:pPr lvl="0"/>
            <a:r>
              <a:rPr lang="en-US" sz="1200" kern="1200" dirty="0">
                <a:solidFill>
                  <a:schemeClr val="tx1"/>
                </a:solidFill>
                <a:effectLst/>
                <a:latin typeface="+mn-lt"/>
                <a:ea typeface="+mn-ea"/>
                <a:cs typeface="+mn-cs"/>
              </a:rPr>
              <a:t>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Leaders play significant role</a:t>
            </a:r>
            <a:r>
              <a:rPr lang="en-US" dirty="0"/>
              <a:t>: </a:t>
            </a:r>
            <a:r>
              <a:rPr lang="en-US" sz="1200" kern="1200" dirty="0">
                <a:solidFill>
                  <a:schemeClr val="tx1"/>
                </a:solidFill>
                <a:effectLst/>
                <a:latin typeface="+mn-lt"/>
                <a:ea typeface="+mn-ea"/>
                <a:cs typeface="+mn-cs"/>
              </a:rPr>
              <a:t>From the perspective of Theory X, leaders play a significant role in encouraging others to accomplish their work.</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6</a:t>
            </a:fld>
            <a:endParaRPr lang="en-US" dirty="0"/>
          </a:p>
        </p:txBody>
      </p:sp>
    </p:spTree>
    <p:extLst>
      <p:ext uri="{BB962C8B-B14F-4D97-AF65-F5344CB8AC3E}">
        <p14:creationId xmlns:p14="http://schemas.microsoft.com/office/powerpoint/2010/main" val="3984225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Want security, not responsibility</a:t>
            </a:r>
            <a:r>
              <a:rPr lang="en-US" sz="1200" kern="1200" dirty="0">
                <a:solidFill>
                  <a:schemeClr val="tx1"/>
                </a:solidFill>
                <a:effectLst/>
                <a:latin typeface="+mn-lt"/>
                <a:ea typeface="+mn-ea"/>
                <a:cs typeface="+mn-cs"/>
              </a:rPr>
              <a: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picture this assumption paints is of workers who want their leaders to take care of them, protect them, and make them feel safe. Because it is too difficult to set their own goals, workers want management to do it for them. This can only happen when managers establish the guidelines for workers.</a:t>
            </a:r>
            <a:endParaRPr lang="en-US"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Followers need leaders</a:t>
            </a:r>
            <a:r>
              <a:rPr lang="en-US" sz="1200" kern="1200" baseline="0" dirty="0">
                <a:solidFill>
                  <a:schemeClr val="tx1"/>
                </a:solidFill>
                <a:effectLst/>
                <a:latin typeface="+mn-lt"/>
                <a:ea typeface="+mn-ea"/>
                <a:cs typeface="+mn-cs"/>
              </a:rPr>
              <a:t>: T</a:t>
            </a:r>
            <a:r>
              <a:rPr lang="en-US" sz="1200" kern="1200" dirty="0">
                <a:solidFill>
                  <a:schemeClr val="tx1"/>
                </a:solidFill>
                <a:effectLst/>
                <a:latin typeface="+mn-lt"/>
                <a:ea typeface="+mn-ea"/>
                <a:cs typeface="+mn-cs"/>
              </a:rPr>
              <a:t>heory X leaders believe it is their role to motivate followers because these workers have little self-motivation. Because of this belief, these leaders take on the responsibility for their followers’ actions. From the Theory X perspective, it is clear that followers have a </a:t>
            </a:r>
            <a:r>
              <a:rPr lang="en-US" sz="1200" i="1" kern="1200" dirty="0">
                <a:solidFill>
                  <a:schemeClr val="tx1"/>
                </a:solidFill>
                <a:effectLst/>
                <a:latin typeface="+mn-lt"/>
                <a:ea typeface="+mn-ea"/>
                <a:cs typeface="+mn-cs"/>
              </a:rPr>
              <a:t>need</a:t>
            </a:r>
            <a:r>
              <a:rPr lang="en-US" sz="1200" kern="1200" dirty="0">
                <a:solidFill>
                  <a:schemeClr val="tx1"/>
                </a:solidFill>
                <a:effectLst/>
                <a:latin typeface="+mn-lt"/>
                <a:ea typeface="+mn-ea"/>
                <a:cs typeface="+mn-cs"/>
              </a:rPr>
              <a:t> for leadership.</a:t>
            </a:r>
            <a:endParaRPr lang="en-US" dirty="0"/>
          </a:p>
          <a:p>
            <a:endParaRPr lang="en-US" dirty="0"/>
          </a:p>
          <a:p>
            <a:pPr lvl="0"/>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7</a:t>
            </a:fld>
            <a:endParaRPr lang="en-US" dirty="0"/>
          </a:p>
        </p:txBody>
      </p:sp>
    </p:spTree>
    <p:extLst>
      <p:ext uri="{BB962C8B-B14F-4D97-AF65-F5344CB8AC3E}">
        <p14:creationId xmlns:p14="http://schemas.microsoft.com/office/powerpoint/2010/main" val="10640047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People like work</a:t>
            </a:r>
            <a:r>
              <a:rPr lang="en-US" sz="1200" kern="1200" dirty="0">
                <a:solidFill>
                  <a:schemeClr val="tx1"/>
                </a:solidFill>
                <a:effectLst/>
                <a:latin typeface="+mn-lt"/>
                <a:ea typeface="+mn-ea"/>
                <a:cs typeface="+mn-cs"/>
              </a:rPr>
              <a:t>: This assumption suggests people see work as satisfying and not as a punishment. It is a natural activity for them. In fact, given the chance, people are happy to work. Some people view work as a natural part of their lives.</a:t>
            </a:r>
          </a:p>
          <a:p>
            <a:pPr lvl="0"/>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9</a:t>
            </a:fld>
            <a:endParaRPr lang="en-US" dirty="0"/>
          </a:p>
        </p:txBody>
      </p:sp>
    </p:spTree>
    <p:extLst>
      <p:ext uri="{BB962C8B-B14F-4D97-AF65-F5344CB8AC3E}">
        <p14:creationId xmlns:p14="http://schemas.microsoft.com/office/powerpoint/2010/main" val="10738318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People are self motivated</a:t>
            </a:r>
            <a:r>
              <a:rPr lang="en-US" sz="1200" kern="1200" dirty="0">
                <a:solidFill>
                  <a:schemeClr val="tx1"/>
                </a:solidFill>
                <a:effectLst/>
                <a:latin typeface="+mn-lt"/>
                <a:ea typeface="+mn-ea"/>
                <a:cs typeface="+mn-cs"/>
              </a:rPr>
              <a:t>: Theory Y suggests that people can and will make a conscious choice to work on their own. People can be committed to the objectives of their work.</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The commitment factor</a:t>
            </a:r>
            <a:r>
              <a:rPr lang="en-US" dirty="0"/>
              <a:t>: </a:t>
            </a:r>
            <a:r>
              <a:rPr lang="en-US" sz="1200" kern="1200" dirty="0">
                <a:solidFill>
                  <a:schemeClr val="tx1"/>
                </a:solidFill>
                <a:effectLst/>
                <a:latin typeface="+mn-lt"/>
                <a:ea typeface="+mn-ea"/>
                <a:cs typeface="+mn-cs"/>
              </a:rPr>
              <a:t>When people can find commitment in their work, they will work without needing leaders to motivate or entice them.</a:t>
            </a:r>
            <a:endParaRPr lang="en-US" dirty="0"/>
          </a:p>
          <a:p>
            <a:pPr lvl="0"/>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People will show responsibility and self-control toward goals to which they are committed.</a:t>
            </a:r>
          </a:p>
          <a:p>
            <a:pPr lvl="0"/>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10</a:t>
            </a:fld>
            <a:endParaRPr lang="en-US" dirty="0"/>
          </a:p>
        </p:txBody>
      </p:sp>
    </p:spTree>
    <p:extLst>
      <p:ext uri="{BB962C8B-B14F-4D97-AF65-F5344CB8AC3E}">
        <p14:creationId xmlns:p14="http://schemas.microsoft.com/office/powerpoint/2010/main" val="21595524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Accept and seek responsibility</a:t>
            </a:r>
            <a:r>
              <a:rPr lang="en-US" dirty="0"/>
              <a:t>: </a:t>
            </a:r>
            <a:r>
              <a:rPr lang="en-US" sz="1200" kern="1200" dirty="0">
                <a:solidFill>
                  <a:schemeClr val="tx1"/>
                </a:solidFill>
                <a:effectLst/>
                <a:latin typeface="+mn-lt"/>
                <a:ea typeface="+mn-ea"/>
                <a:cs typeface="+mn-cs"/>
              </a:rPr>
              <a:t>Theory Y assumes that the average person is inherently resourceful and, if given the chance, will seek to take responsibility.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Capacity for self-directed activities</a:t>
            </a:r>
            <a:r>
              <a:rPr lang="en-US" dirty="0"/>
              <a:t>:</a:t>
            </a:r>
            <a:r>
              <a:rPr lang="en-US" sz="1200" kern="1200" dirty="0">
                <a:solidFill>
                  <a:schemeClr val="tx1"/>
                </a:solidFill>
                <a:effectLst/>
                <a:latin typeface="+mn-lt"/>
                <a:ea typeface="+mn-ea"/>
                <a:cs typeface="+mn-cs"/>
              </a:rPr>
              <a:t> If given the chance, people have the capacity to engage in a wide range of goal-setting and creative problem-solving activities.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Independent and productive</a:t>
            </a:r>
            <a:r>
              <a:rPr lang="en-US" dirty="0"/>
              <a:t>: </a:t>
            </a:r>
            <a:r>
              <a:rPr lang="en-US" sz="1200" kern="1200" dirty="0">
                <a:solidFill>
                  <a:schemeClr val="tx1"/>
                </a:solidFill>
                <a:effectLst/>
                <a:latin typeface="+mn-lt"/>
                <a:ea typeface="+mn-ea"/>
                <a:cs typeface="+mn-cs"/>
              </a:rPr>
              <a:t>Theory Y argues that, given the opportunity, people will act independently and be productive.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11</a:t>
            </a:fld>
            <a:endParaRPr lang="en-US" dirty="0"/>
          </a:p>
        </p:txBody>
      </p:sp>
    </p:spTree>
    <p:extLst>
      <p:ext uri="{BB962C8B-B14F-4D97-AF65-F5344CB8AC3E}">
        <p14:creationId xmlns:p14="http://schemas.microsoft.com/office/powerpoint/2010/main" val="24828912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39974C31-EB4A-4B21-8134-CB5741A1DC5F}" type="slidenum">
              <a:rPr lang="en-US" smtClean="0"/>
              <a:t>12</a:t>
            </a:fld>
            <a:endParaRPr lang="en-US" dirty="0"/>
          </a:p>
        </p:txBody>
      </p:sp>
    </p:spTree>
    <p:extLst>
      <p:ext uri="{BB962C8B-B14F-4D97-AF65-F5344CB8AC3E}">
        <p14:creationId xmlns:p14="http://schemas.microsoft.com/office/powerpoint/2010/main" val="7308498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Theory Z: </a:t>
            </a:r>
            <a:r>
              <a:rPr lang="en-US" dirty="0"/>
              <a:t>This theory was developed by William Ouchi in the late 1970s and 1980s.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theory contrasts the collectivistic culture of Japanese</a:t>
            </a:r>
            <a:r>
              <a:rPr lang="en-US" baseline="0" dirty="0"/>
              <a:t> companies with the individualism stressed in American organizations. It emphasizes common cultural values, beliefs, and objectives with a focus on communication, collaboration, and consensual decision making, while incorporating American individualistic values.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Theory Z organizations maintain formal authority structures, recognizing individual contributions and achievements. The individual decision making of the leader, found in X and Y theories, is not a characteristic of a Theory Z organization.</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13</a:t>
            </a:fld>
            <a:endParaRPr lang="en-US" dirty="0"/>
          </a:p>
        </p:txBody>
      </p:sp>
    </p:spTree>
    <p:extLst>
      <p:ext uri="{BB962C8B-B14F-4D97-AF65-F5344CB8AC3E}">
        <p14:creationId xmlns:p14="http://schemas.microsoft.com/office/powerpoint/2010/main" val="37882808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Behaviors of leaders: </a:t>
            </a:r>
            <a:r>
              <a:rPr lang="en-US" b="1" dirty="0"/>
              <a:t>Le</a:t>
            </a:r>
            <a:r>
              <a:rPr lang="en-IN" b="1" dirty="0"/>
              <a:t>adership style </a:t>
            </a:r>
            <a:r>
              <a:rPr lang="en-IN" dirty="0"/>
              <a:t>is </a:t>
            </a:r>
            <a:r>
              <a:rPr lang="en-US" sz="1200" kern="1200" dirty="0">
                <a:solidFill>
                  <a:schemeClr val="tx1"/>
                </a:solidFill>
                <a:effectLst/>
                <a:latin typeface="+mn-lt"/>
                <a:ea typeface="+mn-ea"/>
                <a:cs typeface="+mn-cs"/>
              </a:rPr>
              <a:t>the behaviors of leaders, focusing on what leaders do and how they act. This includes leaders’ actions toward followers in a variety of contexts. </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Study by Lewin and colleagues</a:t>
            </a:r>
            <a:r>
              <a:rPr lang="en-US" dirty="0"/>
              <a:t>: </a:t>
            </a:r>
            <a:r>
              <a:rPr lang="en-US" sz="1200" kern="1200" dirty="0">
                <a:solidFill>
                  <a:schemeClr val="tx1"/>
                </a:solidFill>
                <a:effectLst/>
                <a:latin typeface="+mn-lt"/>
                <a:ea typeface="+mn-ea"/>
                <a:cs typeface="+mn-cs"/>
              </a:rPr>
              <a:t>The outcome of the study by Lewin and colleagues was a detailed description of the nature of the leadership behaviors used for each of the three styles. They also described the impact each of these three styles had on group members.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The three styles identified</a:t>
            </a:r>
            <a:r>
              <a:rPr lang="en-IN"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most commonly observed leadership styles associated with Theory X and Theory Y are authoritarian, democratic, and laissez-faire.</a:t>
            </a:r>
          </a:p>
          <a:p>
            <a:pPr lvl="0"/>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18</a:t>
            </a:fld>
            <a:endParaRPr lang="en-US" dirty="0"/>
          </a:p>
        </p:txBody>
      </p:sp>
    </p:spTree>
    <p:extLst>
      <p:ext uri="{BB962C8B-B14F-4D97-AF65-F5344CB8AC3E}">
        <p14:creationId xmlns:p14="http://schemas.microsoft.com/office/powerpoint/2010/main" val="34749348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Authoritarian leadership style</a:t>
            </a:r>
            <a:r>
              <a:rPr lang="en-US" dirty="0"/>
              <a:t>: It is very similar to Theory X in that the leaders perceive followers as needing direction.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r>
              <a:rPr lang="en-US" b="1" baseline="0" dirty="0"/>
              <a:t>Negative view</a:t>
            </a:r>
            <a:r>
              <a:rPr lang="en-US" baseline="0" dirty="0"/>
              <a:t>: </a:t>
            </a:r>
          </a:p>
          <a:p>
            <a:r>
              <a:rPr lang="en-US" sz="1200" kern="1200" dirty="0">
                <a:solidFill>
                  <a:schemeClr val="tx1"/>
                </a:solidFill>
                <a:effectLst/>
                <a:latin typeface="+mn-lt"/>
                <a:ea typeface="+mn-ea"/>
                <a:cs typeface="+mn-cs"/>
              </a:rPr>
              <a:t>Recent research on authoritarian leadership says that it uses a domineering style that generally has negative outcomes. There is also evidence that situational and personality factors can make authoritarian leadership more likely, including uncertain or negative circumstances where strong leadership is perceived to be a solution to problems, such as when a group is performing poorly, under time pressure or facing an external threat. </a:t>
            </a:r>
            <a:r>
              <a:rPr lang="en-IN"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Some have argued that authoritarian leadership represents a rather pessimistic, negative, and discouraging view of others.</a:t>
            </a: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i="1" dirty="0"/>
              <a:t>Outcomes</a:t>
            </a:r>
            <a:r>
              <a:rPr lang="en-US" b="1" dirty="0"/>
              <a:t> of authoritarian leadership</a:t>
            </a:r>
            <a:r>
              <a:rPr 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a:t>
            </a:r>
            <a:r>
              <a:rPr lang="en-US" sz="1200" kern="1200" dirty="0">
                <a:solidFill>
                  <a:schemeClr val="tx1"/>
                </a:solidFill>
                <a:effectLst/>
                <a:latin typeface="+mn-lt"/>
                <a:ea typeface="+mn-ea"/>
                <a:cs typeface="+mn-cs"/>
              </a:rPr>
              <a:t>uthoritarian leadership has both pluses and minuses. On the positive side, it is efficient and productive. Authoritarian leaders give direction and clarity to people’s work and accomplish more in a shorter period. On the negative side, it fosters dependence, submissiveness, and a loss of individuality. The creativity and personal growth of followers may be hindered. It can become abusive leadership, where these leaders use their influence, power, and control for their personal interests or to coerce followers to engage in unethical or immoral activities.</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19</a:t>
            </a:fld>
            <a:endParaRPr lang="en-US" dirty="0"/>
          </a:p>
        </p:txBody>
      </p:sp>
    </p:spTree>
    <p:extLst>
      <p:ext uri="{BB962C8B-B14F-4D97-AF65-F5344CB8AC3E}">
        <p14:creationId xmlns:p14="http://schemas.microsoft.com/office/powerpoint/2010/main" val="30558532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spcAft>
                <a:spcPct val="25000"/>
              </a:spcAft>
              <a:buFont typeface="Arial" panose="020B0604020202020204" pitchFamily="34" charset="0"/>
              <a:buChar char="•"/>
            </a:pPr>
            <a:r>
              <a:rPr lang="en-US" altLang="en-US" dirty="0"/>
              <a:t>Authoritarian leaders exert influence and control over group members</a:t>
            </a:r>
          </a:p>
          <a:p>
            <a:pPr marL="171450" indent="-171450" eaLnBrk="1" hangingPunct="1">
              <a:spcAft>
                <a:spcPct val="25000"/>
              </a:spcAft>
              <a:buFont typeface="Arial" panose="020B0604020202020204" pitchFamily="34" charset="0"/>
              <a:buChar char="•"/>
            </a:pPr>
            <a:r>
              <a:rPr lang="en-US" altLang="en-US" dirty="0"/>
              <a:t>Communication is top-down.</a:t>
            </a:r>
          </a:p>
          <a:p>
            <a:pPr marL="171450" indent="-171450" eaLnBrk="1" hangingPunct="1">
              <a:spcAft>
                <a:spcPct val="25000"/>
              </a:spcAft>
              <a:buFont typeface="Arial" panose="020B0604020202020204" pitchFamily="34" charset="0"/>
              <a:buChar char="•"/>
            </a:pPr>
            <a:r>
              <a:rPr lang="en-US" altLang="en-US" dirty="0"/>
              <a:t>The agenda is set by the leaders.</a:t>
            </a:r>
          </a:p>
          <a:p>
            <a:pPr marL="171450" indent="-171450" eaLnBrk="1" hangingPunct="1">
              <a:spcAft>
                <a:spcPct val="25000"/>
              </a:spcAft>
              <a:buFont typeface="Arial" panose="020B0604020202020204" pitchFamily="34" charset="0"/>
              <a:buChar char="•"/>
            </a:pPr>
            <a:r>
              <a:rPr lang="en-US" altLang="en-US" dirty="0"/>
              <a:t>Praise/criticism is given freely, but it is based on personal standards</a:t>
            </a:r>
          </a:p>
        </p:txBody>
      </p:sp>
      <p:sp>
        <p:nvSpPr>
          <p:cNvPr id="4" name="Slide Number Placeholder 3"/>
          <p:cNvSpPr>
            <a:spLocks noGrp="1"/>
          </p:cNvSpPr>
          <p:nvPr>
            <p:ph type="sldNum" sz="quarter" idx="10"/>
          </p:nvPr>
        </p:nvSpPr>
        <p:spPr/>
        <p:txBody>
          <a:bodyPr/>
          <a:lstStyle/>
          <a:p>
            <a:fld id="{39974C31-EB4A-4B21-8134-CB5741A1DC5F}" type="slidenum">
              <a:rPr lang="en-US" smtClean="0"/>
              <a:t>20</a:t>
            </a:fld>
            <a:endParaRPr lang="en-US" dirty="0"/>
          </a:p>
        </p:txBody>
      </p:sp>
    </p:spTree>
    <p:extLst>
      <p:ext uri="{BB962C8B-B14F-4D97-AF65-F5344CB8AC3E}">
        <p14:creationId xmlns:p14="http://schemas.microsoft.com/office/powerpoint/2010/main" val="42789175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Democratic leadership style</a:t>
            </a:r>
            <a:r>
              <a:rPr lang="en-US" dirty="0"/>
              <a:t> strongly resembles the assumptions</a:t>
            </a:r>
            <a:r>
              <a:rPr lang="en-US" baseline="0" dirty="0"/>
              <a:t> of Theory Y.</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Guides rather than directors</a:t>
            </a:r>
            <a:r>
              <a:rPr lang="en-US" dirty="0"/>
              <a:t>: </a:t>
            </a:r>
            <a:r>
              <a:rPr lang="en-US" sz="1200" kern="1200" dirty="0">
                <a:solidFill>
                  <a:schemeClr val="tx1"/>
                </a:solidFill>
                <a:effectLst/>
                <a:latin typeface="+mn-lt"/>
                <a:ea typeface="+mn-ea"/>
                <a:cs typeface="+mn-cs"/>
              </a:rPr>
              <a:t>Democratic leaders see themselves as guides rather than as directors. They give suggestions to others, but never with any intention of changing them. Helping each follower reach personal goals is important to a democratic leader.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Speak on same level</a:t>
            </a:r>
            <a:r>
              <a:rPr lang="en-US" dirty="0"/>
              <a:t>: D</a:t>
            </a:r>
            <a:r>
              <a:rPr lang="en-US" baseline="0" dirty="0"/>
              <a:t>emocratic leaders </a:t>
            </a:r>
            <a:r>
              <a:rPr lang="en-US" sz="1200" kern="1200" dirty="0">
                <a:solidFill>
                  <a:schemeClr val="tx1"/>
                </a:solidFill>
                <a:effectLst/>
                <a:latin typeface="+mn-lt"/>
                <a:ea typeface="+mn-ea"/>
                <a:cs typeface="+mn-cs"/>
              </a:rPr>
              <a:t>speak on the same level as their followers. Making sure everyone is heard is a priority. They listen to followers in supportive ways and assist them in becoming self-directed.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dirty="0"/>
              <a:t>Promote communication</a:t>
            </a:r>
            <a:r>
              <a:rPr lang="en-US" baseline="0" dirty="0"/>
              <a:t>: They promote communication among group members and give suggestions without seeming to give orders or applying pressure.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dirty="0"/>
              <a:t>Objective feedback</a:t>
            </a:r>
            <a:r>
              <a:rPr lang="en-US" baseline="0" dirty="0"/>
              <a:t>: In their evaluation, democratic leaders give objective praise and criticism.</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23</a:t>
            </a:fld>
            <a:endParaRPr lang="en-US" dirty="0"/>
          </a:p>
        </p:txBody>
      </p:sp>
    </p:spTree>
    <p:extLst>
      <p:ext uri="{BB962C8B-B14F-4D97-AF65-F5344CB8AC3E}">
        <p14:creationId xmlns:p14="http://schemas.microsoft.com/office/powerpoint/2010/main" val="7156814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Positive outcomes: </a:t>
            </a:r>
          </a:p>
          <a:p>
            <a:pPr marL="228600" indent="-228600">
              <a:buFont typeface="+mj-lt"/>
              <a:buAutoNum type="arabicPeriod"/>
            </a:pPr>
            <a:endParaRPr lang="en-US" dirty="0"/>
          </a:p>
          <a:p>
            <a:pPr marL="228600" indent="-228600">
              <a:buFont typeface="+mj-lt"/>
              <a:buAutoNum type="arabicPeriod"/>
            </a:pPr>
            <a:r>
              <a:rPr lang="en-US" dirty="0"/>
              <a:t>Democratic leadership results in greater group member satisfaction, commitment, and cohesiveness.</a:t>
            </a:r>
          </a:p>
          <a:p>
            <a:pPr marL="228600" indent="-228600">
              <a:buFont typeface="+mj-lt"/>
              <a:buAutoNum type="arabicPeriod"/>
            </a:pPr>
            <a:r>
              <a:rPr lang="en-US" dirty="0"/>
              <a:t>There is more friendliness, mutual praise, and group mindedness.</a:t>
            </a:r>
          </a:p>
          <a:p>
            <a:pPr marL="228600" indent="-228600">
              <a:buFont typeface="+mj-lt"/>
              <a:buAutoNum type="arabicPeriod"/>
            </a:pPr>
            <a:r>
              <a:rPr lang="en-US" dirty="0"/>
              <a:t>It results in stronger worker motivation and greater creativity. People are motivated to pursue their own talents under the supportive structure of democratic leadership.</a:t>
            </a:r>
          </a:p>
          <a:p>
            <a:pPr marL="228600" indent="-228600">
              <a:buFont typeface="+mj-lt"/>
              <a:buAutoNum type="arabicPeriod"/>
            </a:pPr>
            <a:r>
              <a:rPr lang="en-US" dirty="0"/>
              <a:t>Under a democratic leader, group members participate more and are more committed to group decisions.</a:t>
            </a:r>
          </a:p>
          <a:p>
            <a:endParaRPr lang="en-US" dirty="0"/>
          </a:p>
          <a:p>
            <a:r>
              <a:rPr lang="en-US" b="1" dirty="0"/>
              <a:t>Downside</a:t>
            </a:r>
            <a:r>
              <a:rPr lang="en-US" dirty="0"/>
              <a:t>: Time and effort: The downside of democratic leadership is that it takes more time and commitment from the leader. </a:t>
            </a:r>
            <a:r>
              <a:rPr lang="en-US" sz="1200" kern="1200" dirty="0">
                <a:solidFill>
                  <a:schemeClr val="tx1"/>
                </a:solidFill>
                <a:effectLst/>
                <a:latin typeface="+mn-lt"/>
                <a:ea typeface="+mn-ea"/>
                <a:cs typeface="+mn-cs"/>
              </a:rPr>
              <a:t>Work is accomplished, but not as efficiently as if the leader were authoritarian.</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24</a:t>
            </a:fld>
            <a:endParaRPr lang="en-US" dirty="0"/>
          </a:p>
        </p:txBody>
      </p:sp>
    </p:spTree>
    <p:extLst>
      <p:ext uri="{BB962C8B-B14F-4D97-AF65-F5344CB8AC3E}">
        <p14:creationId xmlns:p14="http://schemas.microsoft.com/office/powerpoint/2010/main" val="1222525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Do not try to control followers: </a:t>
            </a:r>
            <a:r>
              <a:rPr lang="en-US" b="0" dirty="0"/>
              <a:t>The</a:t>
            </a:r>
            <a:r>
              <a:rPr lang="en-US" b="1" dirty="0"/>
              <a:t> laissez-faire leadership style</a:t>
            </a:r>
            <a:r>
              <a:rPr lang="en-US" dirty="0"/>
              <a:t> is dissimilar to both Theory X and Theory Y. Do not try to control followers as Theory X leaders do, and they do not try to nurture and guide followers as Theory Y leaders do.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Nonleadership: This</a:t>
            </a:r>
            <a:r>
              <a:rPr lang="en-US" baseline="0" dirty="0"/>
              <a:t> is a stand alone style of leadership which some have labeled </a:t>
            </a:r>
            <a:r>
              <a:rPr lang="en-US" i="0" baseline="0" dirty="0"/>
              <a:t>“</a:t>
            </a:r>
            <a:r>
              <a:rPr lang="en-US" i="1" baseline="0" dirty="0"/>
              <a:t>nonleadership.”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Nominal leader: </a:t>
            </a:r>
            <a:r>
              <a:rPr lang="en-US" sz="1200" kern="1200" dirty="0">
                <a:solidFill>
                  <a:schemeClr val="tx1"/>
                </a:solidFill>
                <a:effectLst/>
                <a:latin typeface="+mn-lt"/>
                <a:ea typeface="+mn-ea"/>
                <a:cs typeface="+mn-cs"/>
              </a:rPr>
              <a:t>The laissez-faire leader is a nominal leader who engages in minimal influence. As the French phrase implies, </a:t>
            </a:r>
            <a:r>
              <a:rPr lang="en-US" sz="1200" i="1" kern="1200" dirty="0">
                <a:solidFill>
                  <a:schemeClr val="tx1"/>
                </a:solidFill>
                <a:effectLst/>
                <a:latin typeface="+mn-lt"/>
                <a:ea typeface="+mn-ea"/>
                <a:cs typeface="+mn-cs"/>
              </a:rPr>
              <a:t>laissez-faire</a:t>
            </a:r>
            <a:r>
              <a:rPr lang="en-US" sz="1200" kern="1200" dirty="0">
                <a:solidFill>
                  <a:schemeClr val="tx1"/>
                </a:solidFill>
                <a:effectLst/>
                <a:latin typeface="+mn-lt"/>
                <a:ea typeface="+mn-ea"/>
                <a:cs typeface="+mn-cs"/>
              </a:rPr>
              <a:t> leadership means the leader takes a “hands-off, let it ride” attitude toward followers.</a:t>
            </a:r>
            <a:endParaRPr lang="en-IN" sz="1200" kern="1200" dirty="0">
              <a:solidFill>
                <a:schemeClr val="tx1"/>
              </a:solidFill>
              <a:effectLst/>
              <a:latin typeface="+mn-lt"/>
              <a:ea typeface="+mn-ea"/>
              <a:cs typeface="+mn-cs"/>
            </a:endParaRPr>
          </a:p>
          <a:p>
            <a:endParaRPr lang="en-US" dirty="0"/>
          </a:p>
          <a:p>
            <a:r>
              <a:rPr lang="en-US" dirty="0"/>
              <a:t>Laid back: Laissez-faire leaders have a very</a:t>
            </a:r>
            <a:r>
              <a:rPr lang="en-US" baseline="0" dirty="0"/>
              <a:t> laid back attitude and</a:t>
            </a:r>
            <a:r>
              <a:rPr lang="en-US" dirty="0"/>
              <a:t> make no attempt to influence their followers’ activities. Laissez-faire leaders make no attempt to appraise or regulate the progress of followers.</a:t>
            </a:r>
          </a:p>
        </p:txBody>
      </p:sp>
      <p:sp>
        <p:nvSpPr>
          <p:cNvPr id="4" name="Slide Number Placeholder 3"/>
          <p:cNvSpPr>
            <a:spLocks noGrp="1"/>
          </p:cNvSpPr>
          <p:nvPr>
            <p:ph type="sldNum" sz="quarter" idx="10"/>
          </p:nvPr>
        </p:nvSpPr>
        <p:spPr/>
        <p:txBody>
          <a:bodyPr/>
          <a:lstStyle/>
          <a:p>
            <a:fld id="{39974C31-EB4A-4B21-8134-CB5741A1DC5F}" type="slidenum">
              <a:rPr lang="en-US" smtClean="0"/>
              <a:t>25</a:t>
            </a:fld>
            <a:endParaRPr lang="en-US" dirty="0"/>
          </a:p>
        </p:txBody>
      </p:sp>
    </p:spTree>
    <p:extLst>
      <p:ext uri="{BB962C8B-B14F-4D97-AF65-F5344CB8AC3E}">
        <p14:creationId xmlns:p14="http://schemas.microsoft.com/office/powerpoint/2010/main" val="16008966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b="1" dirty="0"/>
              <a:t>Outcomes of Laissez-Faire Style: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2600" dirty="0"/>
              <a:t>Group members feel directionless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2600" dirty="0"/>
              <a:t>Group members become unmotivated and disheartened</a:t>
            </a:r>
          </a:p>
          <a:p>
            <a:pPr eaLnBrk="1" hangingPunct="1">
              <a:spcBef>
                <a:spcPct val="25000"/>
              </a:spcBef>
              <a:spcAft>
                <a:spcPct val="25000"/>
              </a:spcAft>
            </a:pPr>
            <a:endParaRPr lang="en-US" altLang="en-US" dirty="0"/>
          </a:p>
          <a:p>
            <a:pPr eaLnBrk="1" hangingPunct="1">
              <a:spcBef>
                <a:spcPct val="25000"/>
              </a:spcBef>
              <a:spcAft>
                <a:spcPct val="25000"/>
              </a:spcAft>
            </a:pPr>
            <a:r>
              <a:rPr lang="en-US" altLang="en-US" b="1" dirty="0"/>
              <a:t>When, if ever, do you think laissez-faire leadership is appropriate? Why?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26</a:t>
            </a:fld>
            <a:endParaRPr lang="en-US" dirty="0"/>
          </a:p>
        </p:txBody>
      </p:sp>
    </p:spTree>
    <p:extLst>
      <p:ext uri="{BB962C8B-B14F-4D97-AF65-F5344CB8AC3E}">
        <p14:creationId xmlns:p14="http://schemas.microsoft.com/office/powerpoint/2010/main" val="26288863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29</a:t>
            </a:fld>
            <a:endParaRPr lang="en-US" dirty="0"/>
          </a:p>
        </p:txBody>
      </p:sp>
    </p:spTree>
    <p:extLst>
      <p:ext uri="{BB962C8B-B14F-4D97-AF65-F5344CB8AC3E}">
        <p14:creationId xmlns:p14="http://schemas.microsoft.com/office/powerpoint/2010/main" val="21808649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05/06/2022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US"/>
              <a:t>Northouse, Introduction to Leadership, 5e. © SAGE Publications, 2020. </a:t>
            </a:r>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953521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05/06/2022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US"/>
              <a:t>Northouse, Introduction to Leadership, 5e. © SAGE Publications, 2020. </a:t>
            </a:r>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436724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05/06/2022</a:t>
            </a:fld>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27418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05/06/2022</a:t>
            </a:fld>
            <a:endParaRPr lang="en-GB"/>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938057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05/06/2022</a:t>
            </a:fld>
            <a:endParaRPr lang="en-GB"/>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4163799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05/06/2022</a:t>
            </a:fld>
            <a:endParaRPr lang="en-GB"/>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522972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05/06/2022</a:t>
            </a:fld>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823322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05/06/2022</a:t>
            </a:fld>
            <a:endParaRPr lang="en-GB"/>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265494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05/06/2022</a:t>
            </a:fld>
            <a:endParaRPr lang="en-GB"/>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1783490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05/06/2022</a:t>
            </a:fld>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357376834"/>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05/06/2022</a:t>
            </a:fld>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628192707"/>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457200" y="6356350"/>
            <a:ext cx="7543800" cy="365125"/>
          </a:xfrm>
          <a:prstGeom prst="rect">
            <a:avLst/>
          </a:prstGeom>
        </p:spPr>
        <p:txBody>
          <a:bodyPr/>
          <a:lstStyle/>
          <a:p>
            <a:r>
              <a:rPr lang="en-US" dirty="0"/>
              <a:t>Northouse, Introduction to Leadership, 5e. © SAGE Publications, 2020. </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
        <p:nvSpPr>
          <p:cNvPr id="7" name="Title 6"/>
          <p:cNvSpPr>
            <a:spLocks noGrp="1"/>
          </p:cNvSpPr>
          <p:nvPr>
            <p:ph type="title"/>
          </p:nvPr>
        </p:nvSpPr>
        <p:spPr>
          <a:xfrm>
            <a:off x="533400" y="2597150"/>
            <a:ext cx="8229600" cy="1143000"/>
          </a:xfrm>
        </p:spPr>
        <p:txBody>
          <a:bodyPr>
            <a:normAutofit/>
          </a:bodyPr>
          <a:lstStyle>
            <a:lvl1pPr>
              <a:defRPr sz="3200">
                <a:solidFill>
                  <a:schemeClr val="tx1"/>
                </a:solidFill>
              </a:defRPr>
            </a:lvl1pPr>
          </a:lstStyle>
          <a:p>
            <a:r>
              <a:rPr lang="en-US" dirty="0"/>
              <a:t>Click to edit Master title style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05/06/2022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
        <p:nvSpPr>
          <p:cNvPr id="7" name="Rectangle 6">
            <a:extLst>
              <a:ext uri="{FF2B5EF4-FFF2-40B4-BE49-F238E27FC236}">
                <a16:creationId xmlns:a16="http://schemas.microsoft.com/office/drawing/2014/main" id="{23045EC1-CB42-4AC2-8412-2C860100213D}"/>
              </a:ext>
            </a:extLst>
          </p:cNvPr>
          <p:cNvSpPr/>
          <p:nvPr userDrawn="1"/>
        </p:nvSpPr>
        <p:spPr>
          <a:xfrm>
            <a:off x="0" y="0"/>
            <a:ext cx="9144000" cy="60960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34835408"/>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49" r:id="rId12"/>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4.xml"/><Relationship Id="rId1" Type="http://schemas.openxmlformats.org/officeDocument/2006/relationships/video" Target="https://www.youtube.com/embed/wOBmpjbD6tI"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4.xml"/><Relationship Id="rId1" Type="http://schemas.openxmlformats.org/officeDocument/2006/relationships/video" Target="https://www.youtube.com/embed/ukVXp0a4ZhU"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verywellmind.com/whats-your-leadership-style-3866929"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3600" dirty="0"/>
              <a:t>BMSW6101 Emergent Leadership Skills</a:t>
            </a:r>
            <a:br>
              <a:rPr lang="en-GB" altLang="en-US" sz="2400" dirty="0"/>
            </a:br>
            <a:br>
              <a:rPr lang="en-GB" altLang="en-US" dirty="0"/>
            </a:br>
            <a:r>
              <a:rPr lang="en-GB" sz="5400" dirty="0"/>
              <a:t> </a:t>
            </a:r>
            <a:r>
              <a:rPr lang="en-GB" sz="5400" b="1" dirty="0">
                <a:solidFill>
                  <a:schemeClr val="accent2">
                    <a:lumMod val="20000"/>
                    <a:lumOff val="80000"/>
                  </a:schemeClr>
                </a:solidFill>
              </a:rPr>
              <a:t>Session</a:t>
            </a:r>
            <a:r>
              <a:rPr lang="en-GB" sz="4800" b="1" dirty="0">
                <a:solidFill>
                  <a:schemeClr val="accent2">
                    <a:lumMod val="20000"/>
                    <a:lumOff val="80000"/>
                  </a:schemeClr>
                </a:solidFill>
              </a:rPr>
              <a:t> 3: Leadership Philosophy &amp; Styles </a:t>
            </a:r>
            <a:endParaRPr lang="en-GB" altLang="en-US" sz="7200" dirty="0">
              <a:solidFill>
                <a:schemeClr val="accent2">
                  <a:lumMod val="20000"/>
                  <a:lumOff val="80000"/>
                </a:schemeClr>
              </a:solidFill>
            </a:endParaRPr>
          </a:p>
        </p:txBody>
      </p:sp>
    </p:spTree>
    <p:extLst>
      <p:ext uri="{BB962C8B-B14F-4D97-AF65-F5344CB8AC3E}">
        <p14:creationId xmlns:p14="http://schemas.microsoft.com/office/powerpoint/2010/main" val="240272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20500"/>
            <a:ext cx="8229600" cy="715962"/>
          </a:xfrm>
        </p:spPr>
        <p:txBody>
          <a:bodyPr>
            <a:normAutofit/>
          </a:bodyPr>
          <a:lstStyle/>
          <a:p>
            <a:r>
              <a:rPr lang="en-US" sz="4000" b="1" dirty="0">
                <a:solidFill>
                  <a:srgbClr val="FFFF00"/>
                </a:solidFill>
              </a:rPr>
              <a:t>Introduction</a:t>
            </a:r>
            <a:endParaRPr lang="en-US" sz="2400" b="1" dirty="0">
              <a:solidFill>
                <a:srgbClr val="FFFF00"/>
              </a:solidFill>
            </a:endParaRPr>
          </a:p>
        </p:txBody>
      </p:sp>
      <p:sp>
        <p:nvSpPr>
          <p:cNvPr id="9" name="Content Placeholder 8"/>
          <p:cNvSpPr>
            <a:spLocks noGrp="1"/>
          </p:cNvSpPr>
          <p:nvPr>
            <p:ph idx="1"/>
          </p:nvPr>
        </p:nvSpPr>
        <p:spPr/>
        <p:txBody>
          <a:bodyPr>
            <a:normAutofit/>
          </a:bodyPr>
          <a:lstStyle/>
          <a:p>
            <a:r>
              <a:rPr lang="en-US" dirty="0"/>
              <a:t>Importance of recognizing personal style of leadership.</a:t>
            </a:r>
          </a:p>
          <a:p>
            <a:endParaRPr lang="en-US" dirty="0"/>
          </a:p>
          <a:p>
            <a:pPr lvl="1">
              <a:buFont typeface="Wingdings" panose="05000000000000000000" pitchFamily="2" charset="2"/>
              <a:buChar char="Ø"/>
            </a:pPr>
            <a:r>
              <a:rPr lang="en-US" altLang="en-US" dirty="0"/>
              <a:t>Are you an </a:t>
            </a:r>
            <a:r>
              <a:rPr lang="en-US" altLang="en-US" b="1" i="1" dirty="0"/>
              <a:t>in-charge</a:t>
            </a:r>
            <a:r>
              <a:rPr lang="en-US" altLang="en-US" dirty="0"/>
              <a:t> type of a leader or a </a:t>
            </a:r>
            <a:r>
              <a:rPr lang="en-US" altLang="en-US" b="1" i="1" dirty="0"/>
              <a:t>laid-back</a:t>
            </a:r>
            <a:r>
              <a:rPr lang="en-US" altLang="en-US" dirty="0"/>
              <a:t> one?</a:t>
            </a:r>
          </a:p>
        </p:txBody>
      </p:sp>
      <p:sp>
        <p:nvSpPr>
          <p:cNvPr id="2" name="Slide Number Placeholder 1">
            <a:extLst>
              <a:ext uri="{FF2B5EF4-FFF2-40B4-BE49-F238E27FC236}">
                <a16:creationId xmlns:a16="http://schemas.microsoft.com/office/drawing/2014/main" id="{F2D8E762-E2A7-46A1-BBA7-1A95EB79C5B5}"/>
              </a:ext>
            </a:extLst>
          </p:cNvPr>
          <p:cNvSpPr>
            <a:spLocks noGrp="1"/>
          </p:cNvSpPr>
          <p:nvPr>
            <p:ph type="sldNum" sz="quarter" idx="12"/>
          </p:nvPr>
        </p:nvSpPr>
        <p:spPr/>
        <p:txBody>
          <a:bodyPr/>
          <a:lstStyle/>
          <a:p>
            <a:fld id="{B6F15528-21DE-4FAA-801E-634DDDAF4B2B}" type="slidenum">
              <a:rPr lang="en-US" smtClean="0"/>
              <a:pPr/>
              <a:t>2</a:t>
            </a:fld>
            <a:endParaRPr lang="en-US" dirty="0"/>
          </a:p>
        </p:txBody>
      </p:sp>
    </p:spTree>
    <p:extLst>
      <p:ext uri="{BB962C8B-B14F-4D97-AF65-F5344CB8AC3E}">
        <p14:creationId xmlns:p14="http://schemas.microsoft.com/office/powerpoint/2010/main" val="1187023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20500"/>
            <a:ext cx="8229600" cy="715962"/>
          </a:xfrm>
        </p:spPr>
        <p:txBody>
          <a:bodyPr>
            <a:normAutofit/>
          </a:bodyPr>
          <a:lstStyle/>
          <a:p>
            <a:r>
              <a:rPr lang="en-US" sz="4000" b="1" dirty="0">
                <a:solidFill>
                  <a:srgbClr val="FFFF00"/>
                </a:solidFill>
              </a:rPr>
              <a:t>Session Objectives</a:t>
            </a:r>
            <a:endParaRPr lang="en-US" sz="2400" b="1" dirty="0">
              <a:solidFill>
                <a:srgbClr val="FFFF00"/>
              </a:solidFill>
            </a:endParaRPr>
          </a:p>
        </p:txBody>
      </p:sp>
      <p:sp>
        <p:nvSpPr>
          <p:cNvPr id="9" name="Content Placeholder 8"/>
          <p:cNvSpPr>
            <a:spLocks noGrp="1"/>
          </p:cNvSpPr>
          <p:nvPr>
            <p:ph idx="1"/>
          </p:nvPr>
        </p:nvSpPr>
        <p:spPr>
          <a:xfrm>
            <a:off x="466344" y="990600"/>
            <a:ext cx="8229600" cy="3917032"/>
          </a:xfrm>
        </p:spPr>
        <p:txBody>
          <a:bodyPr>
            <a:normAutofit/>
          </a:bodyPr>
          <a:lstStyle/>
          <a:p>
            <a:r>
              <a:rPr lang="en-US" altLang="en-US" sz="2800" dirty="0"/>
              <a:t>Discuss the formation of a person’s philosophy of leadership.</a:t>
            </a:r>
          </a:p>
          <a:p>
            <a:r>
              <a:rPr lang="en-US" altLang="en-US" sz="2800" dirty="0"/>
              <a:t>Differentiate between Theory X, Theory Y, and Theory Z of leadership.</a:t>
            </a:r>
          </a:p>
          <a:p>
            <a:r>
              <a:rPr lang="en-US" altLang="en-US" sz="2800" dirty="0"/>
              <a:t>Examine the most commonly observed styles of leadership.</a:t>
            </a:r>
            <a:endParaRPr lang="en-US" sz="2800" dirty="0"/>
          </a:p>
          <a:p>
            <a:endParaRPr lang="en-US" sz="2800" dirty="0"/>
          </a:p>
        </p:txBody>
      </p:sp>
      <p:sp>
        <p:nvSpPr>
          <p:cNvPr id="2" name="Slide Number Placeholder 1">
            <a:extLst>
              <a:ext uri="{FF2B5EF4-FFF2-40B4-BE49-F238E27FC236}">
                <a16:creationId xmlns:a16="http://schemas.microsoft.com/office/drawing/2014/main" id="{F2D8E762-E2A7-46A1-BBA7-1A95EB79C5B5}"/>
              </a:ext>
            </a:extLst>
          </p:cNvPr>
          <p:cNvSpPr>
            <a:spLocks noGrp="1"/>
          </p:cNvSpPr>
          <p:nvPr>
            <p:ph type="sldNum" sz="quarter" idx="12"/>
          </p:nvPr>
        </p:nvSpPr>
        <p:spPr/>
        <p:txBody>
          <a:bodyPr/>
          <a:lstStyle/>
          <a:p>
            <a:fld id="{B6F15528-21DE-4FAA-801E-634DDDAF4B2B}" type="slidenum">
              <a:rPr lang="en-US" smtClean="0"/>
              <a:pPr/>
              <a:t>3</a:t>
            </a:fld>
            <a:endParaRPr lang="en-US" dirty="0"/>
          </a:p>
        </p:txBody>
      </p:sp>
    </p:spTree>
    <p:extLst>
      <p:ext uri="{BB962C8B-B14F-4D97-AF65-F5344CB8AC3E}">
        <p14:creationId xmlns:p14="http://schemas.microsoft.com/office/powerpoint/2010/main" val="749271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0" y="0"/>
            <a:ext cx="9144000" cy="736462"/>
          </a:xfrm>
        </p:spPr>
        <p:txBody>
          <a:bodyPr>
            <a:normAutofit/>
          </a:bodyPr>
          <a:lstStyle/>
          <a:p>
            <a:r>
              <a:rPr lang="en-US" sz="4000" b="1" dirty="0">
                <a:solidFill>
                  <a:srgbClr val="FFFF00"/>
                </a:solidFill>
              </a:rPr>
              <a:t>Leadership Philosophy Explained </a:t>
            </a:r>
            <a:r>
              <a:rPr lang="en-US" sz="2400" b="1" dirty="0">
                <a:solidFill>
                  <a:srgbClr val="FFFF00"/>
                </a:solidFill>
              </a:rPr>
              <a:t>(1 of 8)</a:t>
            </a:r>
          </a:p>
        </p:txBody>
      </p:sp>
      <p:sp>
        <p:nvSpPr>
          <p:cNvPr id="9" name="Content Placeholder 8"/>
          <p:cNvSpPr>
            <a:spLocks noGrp="1"/>
          </p:cNvSpPr>
          <p:nvPr>
            <p:ph idx="1"/>
          </p:nvPr>
        </p:nvSpPr>
        <p:spPr>
          <a:xfrm>
            <a:off x="457200" y="1470484"/>
            <a:ext cx="8229600" cy="3917032"/>
          </a:xfrm>
        </p:spPr>
        <p:txBody>
          <a:bodyPr>
            <a:normAutofit/>
          </a:bodyPr>
          <a:lstStyle/>
          <a:p>
            <a:r>
              <a:rPr lang="en-US" sz="2800" dirty="0"/>
              <a:t>Philosophy of leadership.</a:t>
            </a:r>
          </a:p>
          <a:p>
            <a:r>
              <a:rPr lang="en-US" altLang="en-US" sz="2800" dirty="0"/>
              <a:t>Fundamental question of human behavior: </a:t>
            </a:r>
            <a:r>
              <a:rPr lang="en-US" sz="2800" dirty="0"/>
              <a:t>Do people like to work or do they try to avoid it?</a:t>
            </a:r>
          </a:p>
          <a:p>
            <a:r>
              <a:rPr lang="en-US" sz="2800" dirty="0"/>
              <a:t>Douglas McGregor believed managers had two views of human nature:</a:t>
            </a:r>
          </a:p>
          <a:p>
            <a:pPr lvl="1"/>
            <a:r>
              <a:rPr lang="en-US" dirty="0"/>
              <a:t>Theory X and Theory Y.</a:t>
            </a:r>
          </a:p>
          <a:p>
            <a:endParaRPr lang="en-US" sz="2800" dirty="0"/>
          </a:p>
          <a:p>
            <a:endParaRPr lang="en-US" sz="2800" dirty="0"/>
          </a:p>
          <a:p>
            <a:endParaRPr lang="en-US" sz="2800" dirty="0"/>
          </a:p>
          <a:p>
            <a:endParaRPr lang="en-US" sz="2800" dirty="0"/>
          </a:p>
        </p:txBody>
      </p:sp>
      <p:sp>
        <p:nvSpPr>
          <p:cNvPr id="2" name="Slide Number Placeholder 1">
            <a:extLst>
              <a:ext uri="{FF2B5EF4-FFF2-40B4-BE49-F238E27FC236}">
                <a16:creationId xmlns:a16="http://schemas.microsoft.com/office/drawing/2014/main" id="{32060B72-779D-42F0-BDC0-BC79A0476EAA}"/>
              </a:ext>
            </a:extLst>
          </p:cNvPr>
          <p:cNvSpPr>
            <a:spLocks noGrp="1"/>
          </p:cNvSpPr>
          <p:nvPr>
            <p:ph type="sldNum" sz="quarter" idx="12"/>
          </p:nvPr>
        </p:nvSpPr>
        <p:spPr/>
        <p:txBody>
          <a:bodyPr/>
          <a:lstStyle/>
          <a:p>
            <a:fld id="{B6F15528-21DE-4FAA-801E-634DDDAF4B2B}" type="slidenum">
              <a:rPr lang="en-US" smtClean="0"/>
              <a:pPr/>
              <a:t>4</a:t>
            </a:fld>
            <a:endParaRPr lang="en-US" dirty="0"/>
          </a:p>
        </p:txBody>
      </p:sp>
    </p:spTree>
    <p:extLst>
      <p:ext uri="{BB962C8B-B14F-4D97-AF65-F5344CB8AC3E}">
        <p14:creationId xmlns:p14="http://schemas.microsoft.com/office/powerpoint/2010/main" val="4181165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0" y="25332"/>
            <a:ext cx="9144000" cy="584268"/>
          </a:xfrm>
        </p:spPr>
        <p:txBody>
          <a:bodyPr>
            <a:normAutofit fontScale="90000"/>
          </a:bodyPr>
          <a:lstStyle/>
          <a:p>
            <a:r>
              <a:rPr lang="en-US" sz="4000" b="1" dirty="0">
                <a:solidFill>
                  <a:srgbClr val="FFFF00"/>
                </a:solidFill>
              </a:rPr>
              <a:t>Leadership Philosophy Explained </a:t>
            </a:r>
            <a:r>
              <a:rPr lang="en-US" sz="2400" b="1" dirty="0">
                <a:solidFill>
                  <a:srgbClr val="FFFF00"/>
                </a:solidFill>
              </a:rPr>
              <a:t>(2 of 8)</a:t>
            </a:r>
          </a:p>
        </p:txBody>
      </p:sp>
      <p:sp>
        <p:nvSpPr>
          <p:cNvPr id="9" name="Content Placeholder 8"/>
          <p:cNvSpPr>
            <a:spLocks noGrp="1"/>
          </p:cNvSpPr>
          <p:nvPr>
            <p:ph idx="1"/>
          </p:nvPr>
        </p:nvSpPr>
        <p:spPr>
          <a:xfrm>
            <a:off x="484632" y="1143000"/>
            <a:ext cx="8229600" cy="3917032"/>
          </a:xfrm>
        </p:spPr>
        <p:txBody>
          <a:bodyPr>
            <a:normAutofit/>
          </a:bodyPr>
          <a:lstStyle/>
          <a:p>
            <a:pPr marL="0" indent="0">
              <a:buNone/>
            </a:pPr>
            <a:r>
              <a:rPr lang="en-US" dirty="0"/>
              <a:t>Theory X: </a:t>
            </a:r>
            <a:r>
              <a:rPr lang="en-US" i="1" dirty="0"/>
              <a:t>Assumption 1</a:t>
            </a:r>
          </a:p>
          <a:p>
            <a:pPr marL="0" indent="0">
              <a:buNone/>
            </a:pPr>
            <a:endParaRPr lang="en-US" i="1" dirty="0"/>
          </a:p>
          <a:p>
            <a:r>
              <a:rPr lang="en-US" dirty="0"/>
              <a:t>People dislike work and will try to avoid it.</a:t>
            </a:r>
          </a:p>
          <a:p>
            <a:endParaRPr lang="en-US" dirty="0"/>
          </a:p>
        </p:txBody>
      </p:sp>
      <p:sp>
        <p:nvSpPr>
          <p:cNvPr id="2" name="Slide Number Placeholder 1">
            <a:extLst>
              <a:ext uri="{FF2B5EF4-FFF2-40B4-BE49-F238E27FC236}">
                <a16:creationId xmlns:a16="http://schemas.microsoft.com/office/drawing/2014/main" id="{32060B72-779D-42F0-BDC0-BC79A0476EAA}"/>
              </a:ext>
            </a:extLst>
          </p:cNvPr>
          <p:cNvSpPr>
            <a:spLocks noGrp="1"/>
          </p:cNvSpPr>
          <p:nvPr>
            <p:ph type="sldNum" sz="quarter" idx="12"/>
          </p:nvPr>
        </p:nvSpPr>
        <p:spPr/>
        <p:txBody>
          <a:bodyPr/>
          <a:lstStyle/>
          <a:p>
            <a:fld id="{B6F15528-21DE-4FAA-801E-634DDDAF4B2B}" type="slidenum">
              <a:rPr lang="en-US" smtClean="0"/>
              <a:pPr/>
              <a:t>5</a:t>
            </a:fld>
            <a:endParaRPr lang="en-US" dirty="0"/>
          </a:p>
        </p:txBody>
      </p:sp>
    </p:spTree>
    <p:extLst>
      <p:ext uri="{BB962C8B-B14F-4D97-AF65-F5344CB8AC3E}">
        <p14:creationId xmlns:p14="http://schemas.microsoft.com/office/powerpoint/2010/main" val="2322590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0" y="25332"/>
            <a:ext cx="9144000" cy="711130"/>
          </a:xfrm>
        </p:spPr>
        <p:txBody>
          <a:bodyPr>
            <a:normAutofit/>
          </a:bodyPr>
          <a:lstStyle/>
          <a:p>
            <a:r>
              <a:rPr lang="en-US" sz="4000" b="1" dirty="0">
                <a:solidFill>
                  <a:srgbClr val="FFFF00"/>
                </a:solidFill>
              </a:rPr>
              <a:t>Leadership Philosophy Explained </a:t>
            </a:r>
            <a:r>
              <a:rPr lang="en-US" sz="2400" b="1" dirty="0">
                <a:solidFill>
                  <a:srgbClr val="FFFF00"/>
                </a:solidFill>
              </a:rPr>
              <a:t>(3 of 8)</a:t>
            </a:r>
          </a:p>
        </p:txBody>
      </p:sp>
      <p:sp>
        <p:nvSpPr>
          <p:cNvPr id="9" name="Content Placeholder 8"/>
          <p:cNvSpPr>
            <a:spLocks noGrp="1"/>
          </p:cNvSpPr>
          <p:nvPr>
            <p:ph idx="1"/>
          </p:nvPr>
        </p:nvSpPr>
        <p:spPr>
          <a:xfrm>
            <a:off x="457200" y="1470484"/>
            <a:ext cx="8229600" cy="3917032"/>
          </a:xfrm>
        </p:spPr>
        <p:txBody>
          <a:bodyPr>
            <a:normAutofit/>
          </a:bodyPr>
          <a:lstStyle/>
          <a:p>
            <a:pPr marL="0" indent="0">
              <a:buNone/>
            </a:pPr>
            <a:r>
              <a:rPr lang="en-US" dirty="0"/>
              <a:t>Theory X: </a:t>
            </a:r>
            <a:r>
              <a:rPr lang="en-US" i="1" dirty="0"/>
              <a:t>Assumption 2</a:t>
            </a:r>
          </a:p>
          <a:p>
            <a:endParaRPr lang="en-US" dirty="0"/>
          </a:p>
          <a:p>
            <a:r>
              <a:rPr lang="en-US" dirty="0"/>
              <a:t>People need direction and control.</a:t>
            </a:r>
          </a:p>
          <a:p>
            <a:r>
              <a:rPr lang="en-US" dirty="0"/>
              <a:t>Leaders play significant role.</a:t>
            </a:r>
          </a:p>
          <a:p>
            <a:endParaRPr lang="en-US" dirty="0"/>
          </a:p>
          <a:p>
            <a:endParaRPr lang="en-US" dirty="0"/>
          </a:p>
          <a:p>
            <a:endParaRPr lang="en-US" dirty="0"/>
          </a:p>
        </p:txBody>
      </p:sp>
      <p:sp>
        <p:nvSpPr>
          <p:cNvPr id="2" name="Slide Number Placeholder 1">
            <a:extLst>
              <a:ext uri="{FF2B5EF4-FFF2-40B4-BE49-F238E27FC236}">
                <a16:creationId xmlns:a16="http://schemas.microsoft.com/office/drawing/2014/main" id="{32060B72-779D-42F0-BDC0-BC79A0476EAA}"/>
              </a:ext>
            </a:extLst>
          </p:cNvPr>
          <p:cNvSpPr>
            <a:spLocks noGrp="1"/>
          </p:cNvSpPr>
          <p:nvPr>
            <p:ph type="sldNum" sz="quarter" idx="12"/>
          </p:nvPr>
        </p:nvSpPr>
        <p:spPr/>
        <p:txBody>
          <a:bodyPr/>
          <a:lstStyle/>
          <a:p>
            <a:fld id="{B6F15528-21DE-4FAA-801E-634DDDAF4B2B}" type="slidenum">
              <a:rPr lang="en-US" smtClean="0"/>
              <a:pPr/>
              <a:t>6</a:t>
            </a:fld>
            <a:endParaRPr lang="en-US" dirty="0"/>
          </a:p>
        </p:txBody>
      </p:sp>
    </p:spTree>
    <p:extLst>
      <p:ext uri="{BB962C8B-B14F-4D97-AF65-F5344CB8AC3E}">
        <p14:creationId xmlns:p14="http://schemas.microsoft.com/office/powerpoint/2010/main" val="929488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0" y="36576"/>
            <a:ext cx="9144000" cy="573024"/>
          </a:xfrm>
        </p:spPr>
        <p:txBody>
          <a:bodyPr>
            <a:normAutofit fontScale="90000"/>
          </a:bodyPr>
          <a:lstStyle/>
          <a:p>
            <a:r>
              <a:rPr lang="en-US" sz="4000" b="1" dirty="0">
                <a:solidFill>
                  <a:srgbClr val="FFFF00"/>
                </a:solidFill>
              </a:rPr>
              <a:t>Leadership Philosophy Explained </a:t>
            </a:r>
            <a:r>
              <a:rPr lang="en-US" sz="2400" b="1" dirty="0">
                <a:solidFill>
                  <a:srgbClr val="FFFF00"/>
                </a:solidFill>
              </a:rPr>
              <a:t>(4 of 8)</a:t>
            </a:r>
          </a:p>
        </p:txBody>
      </p:sp>
      <p:sp>
        <p:nvSpPr>
          <p:cNvPr id="9" name="Content Placeholder 8"/>
          <p:cNvSpPr>
            <a:spLocks noGrp="1"/>
          </p:cNvSpPr>
          <p:nvPr>
            <p:ph idx="1"/>
          </p:nvPr>
        </p:nvSpPr>
        <p:spPr>
          <a:xfrm>
            <a:off x="457200" y="1470484"/>
            <a:ext cx="8229600" cy="3917032"/>
          </a:xfrm>
        </p:spPr>
        <p:txBody>
          <a:bodyPr>
            <a:normAutofit/>
          </a:bodyPr>
          <a:lstStyle/>
          <a:p>
            <a:pPr marL="0" indent="0">
              <a:buNone/>
            </a:pPr>
            <a:r>
              <a:rPr lang="en-US" dirty="0"/>
              <a:t>Theory X: </a:t>
            </a:r>
            <a:r>
              <a:rPr lang="en-US" i="1" dirty="0"/>
              <a:t>Assumption 3</a:t>
            </a:r>
          </a:p>
          <a:p>
            <a:pPr marL="0" indent="0">
              <a:buNone/>
            </a:pPr>
            <a:endParaRPr lang="en-US" i="1" dirty="0"/>
          </a:p>
          <a:p>
            <a:r>
              <a:rPr lang="en-US" dirty="0"/>
              <a:t>People want security, not responsibility.</a:t>
            </a:r>
          </a:p>
          <a:p>
            <a:r>
              <a:rPr lang="en-US" dirty="0"/>
              <a:t>Followers need leaders. </a:t>
            </a:r>
          </a:p>
          <a:p>
            <a:endParaRPr lang="en-US" dirty="0"/>
          </a:p>
          <a:p>
            <a:endParaRPr lang="en-US" dirty="0"/>
          </a:p>
          <a:p>
            <a:endParaRPr lang="en-US" dirty="0"/>
          </a:p>
        </p:txBody>
      </p:sp>
      <p:sp>
        <p:nvSpPr>
          <p:cNvPr id="2" name="Slide Number Placeholder 1">
            <a:extLst>
              <a:ext uri="{FF2B5EF4-FFF2-40B4-BE49-F238E27FC236}">
                <a16:creationId xmlns:a16="http://schemas.microsoft.com/office/drawing/2014/main" id="{32060B72-779D-42F0-BDC0-BC79A0476EAA}"/>
              </a:ext>
            </a:extLst>
          </p:cNvPr>
          <p:cNvSpPr>
            <a:spLocks noGrp="1"/>
          </p:cNvSpPr>
          <p:nvPr>
            <p:ph type="sldNum" sz="quarter" idx="12"/>
          </p:nvPr>
        </p:nvSpPr>
        <p:spPr/>
        <p:txBody>
          <a:bodyPr/>
          <a:lstStyle/>
          <a:p>
            <a:fld id="{B6F15528-21DE-4FAA-801E-634DDDAF4B2B}" type="slidenum">
              <a:rPr lang="en-US" smtClean="0"/>
              <a:pPr/>
              <a:t>7</a:t>
            </a:fld>
            <a:endParaRPr lang="en-US" dirty="0"/>
          </a:p>
        </p:txBody>
      </p:sp>
    </p:spTree>
    <p:extLst>
      <p:ext uri="{BB962C8B-B14F-4D97-AF65-F5344CB8AC3E}">
        <p14:creationId xmlns:p14="http://schemas.microsoft.com/office/powerpoint/2010/main" val="880080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43808" y="1700808"/>
            <a:ext cx="3495388" cy="3240360"/>
          </a:xfrm>
          <a:prstGeom prst="rect">
            <a:avLst/>
          </a:prstGeom>
        </p:spPr>
      </p:pic>
    </p:spTree>
    <p:extLst>
      <p:ext uri="{BB962C8B-B14F-4D97-AF65-F5344CB8AC3E}">
        <p14:creationId xmlns:p14="http://schemas.microsoft.com/office/powerpoint/2010/main" val="2919226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9144" y="0"/>
            <a:ext cx="9144000" cy="736462"/>
          </a:xfrm>
        </p:spPr>
        <p:txBody>
          <a:bodyPr>
            <a:normAutofit/>
          </a:bodyPr>
          <a:lstStyle/>
          <a:p>
            <a:r>
              <a:rPr lang="en-US" sz="4000" b="1" dirty="0">
                <a:solidFill>
                  <a:srgbClr val="FFFF00"/>
                </a:solidFill>
              </a:rPr>
              <a:t>Leadership Philosophy Explained </a:t>
            </a:r>
            <a:r>
              <a:rPr lang="en-US" sz="2400" b="1" dirty="0">
                <a:solidFill>
                  <a:srgbClr val="FFFF00"/>
                </a:solidFill>
              </a:rPr>
              <a:t>(5 of 8)</a:t>
            </a:r>
          </a:p>
        </p:txBody>
      </p:sp>
      <p:sp>
        <p:nvSpPr>
          <p:cNvPr id="9" name="Content Placeholder 8"/>
          <p:cNvSpPr>
            <a:spLocks noGrp="1"/>
          </p:cNvSpPr>
          <p:nvPr>
            <p:ph idx="1"/>
          </p:nvPr>
        </p:nvSpPr>
        <p:spPr>
          <a:xfrm>
            <a:off x="472440" y="1470484"/>
            <a:ext cx="8229600" cy="3917032"/>
          </a:xfrm>
        </p:spPr>
        <p:txBody>
          <a:bodyPr>
            <a:normAutofit/>
          </a:bodyPr>
          <a:lstStyle/>
          <a:p>
            <a:pPr marL="0" indent="0">
              <a:buNone/>
            </a:pPr>
            <a:r>
              <a:rPr lang="en-US" dirty="0"/>
              <a:t>Theory Y: </a:t>
            </a:r>
            <a:r>
              <a:rPr lang="en-US" i="1" dirty="0"/>
              <a:t>Assumption 1</a:t>
            </a:r>
          </a:p>
          <a:p>
            <a:pPr marL="0" indent="0">
              <a:buNone/>
            </a:pPr>
            <a:endParaRPr lang="en-US" i="1" dirty="0"/>
          </a:p>
          <a:p>
            <a:r>
              <a:rPr lang="en-US" dirty="0"/>
              <a:t>People like work. </a:t>
            </a:r>
            <a:r>
              <a:rPr lang="en-US" altLang="en-US" dirty="0"/>
              <a:t>People don’t inherently dislike work; doing work is as natural as play.</a:t>
            </a:r>
            <a:endParaRPr lang="en-US" dirty="0"/>
          </a:p>
          <a:p>
            <a:endParaRPr lang="en-US" dirty="0"/>
          </a:p>
          <a:p>
            <a:endParaRPr lang="en-US" dirty="0"/>
          </a:p>
          <a:p>
            <a:endParaRPr lang="en-US" dirty="0"/>
          </a:p>
        </p:txBody>
      </p:sp>
      <p:sp>
        <p:nvSpPr>
          <p:cNvPr id="2" name="Slide Number Placeholder 1">
            <a:extLst>
              <a:ext uri="{FF2B5EF4-FFF2-40B4-BE49-F238E27FC236}">
                <a16:creationId xmlns:a16="http://schemas.microsoft.com/office/drawing/2014/main" id="{32060B72-779D-42F0-BDC0-BC79A0476EAA}"/>
              </a:ext>
            </a:extLst>
          </p:cNvPr>
          <p:cNvSpPr>
            <a:spLocks noGrp="1"/>
          </p:cNvSpPr>
          <p:nvPr>
            <p:ph type="sldNum" sz="quarter" idx="12"/>
          </p:nvPr>
        </p:nvSpPr>
        <p:spPr/>
        <p:txBody>
          <a:bodyPr/>
          <a:lstStyle/>
          <a:p>
            <a:fld id="{B6F15528-21DE-4FAA-801E-634DDDAF4B2B}" type="slidenum">
              <a:rPr lang="en-US" smtClean="0"/>
              <a:pPr/>
              <a:t>9</a:t>
            </a:fld>
            <a:endParaRPr lang="en-US" dirty="0"/>
          </a:p>
        </p:txBody>
      </p:sp>
    </p:spTree>
    <p:extLst>
      <p:ext uri="{BB962C8B-B14F-4D97-AF65-F5344CB8AC3E}">
        <p14:creationId xmlns:p14="http://schemas.microsoft.com/office/powerpoint/2010/main" val="4161350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0" y="25332"/>
            <a:ext cx="9144000" cy="711130"/>
          </a:xfrm>
        </p:spPr>
        <p:txBody>
          <a:bodyPr>
            <a:normAutofit/>
          </a:bodyPr>
          <a:lstStyle/>
          <a:p>
            <a:r>
              <a:rPr lang="en-US" sz="4000" b="1" dirty="0">
                <a:solidFill>
                  <a:srgbClr val="FFFF00"/>
                </a:solidFill>
              </a:rPr>
              <a:t>Leadership Philosophy Explained </a:t>
            </a:r>
            <a:r>
              <a:rPr lang="en-US" sz="2400" b="1" dirty="0">
                <a:solidFill>
                  <a:srgbClr val="FFFF00"/>
                </a:solidFill>
              </a:rPr>
              <a:t>(6 of 8)</a:t>
            </a:r>
          </a:p>
        </p:txBody>
      </p:sp>
      <p:sp>
        <p:nvSpPr>
          <p:cNvPr id="9" name="Content Placeholder 8"/>
          <p:cNvSpPr>
            <a:spLocks noGrp="1"/>
          </p:cNvSpPr>
          <p:nvPr>
            <p:ph idx="1"/>
          </p:nvPr>
        </p:nvSpPr>
        <p:spPr>
          <a:xfrm>
            <a:off x="457200" y="1470484"/>
            <a:ext cx="8229600" cy="3917032"/>
          </a:xfrm>
        </p:spPr>
        <p:txBody>
          <a:bodyPr>
            <a:normAutofit/>
          </a:bodyPr>
          <a:lstStyle/>
          <a:p>
            <a:pPr marL="0" indent="0">
              <a:buNone/>
            </a:pPr>
            <a:r>
              <a:rPr lang="en-US" dirty="0"/>
              <a:t>Theory Y: </a:t>
            </a:r>
            <a:r>
              <a:rPr lang="en-US" i="1" dirty="0"/>
              <a:t>Assumption 2</a:t>
            </a:r>
          </a:p>
          <a:p>
            <a:pPr marL="0" indent="0">
              <a:buNone/>
            </a:pPr>
            <a:endParaRPr lang="en-US" i="1" dirty="0"/>
          </a:p>
          <a:p>
            <a:r>
              <a:rPr lang="en-US" dirty="0"/>
              <a:t>People are self-motivated.</a:t>
            </a:r>
          </a:p>
          <a:p>
            <a:r>
              <a:rPr lang="en-US" dirty="0"/>
              <a:t>The commitment factor.</a:t>
            </a:r>
          </a:p>
          <a:p>
            <a:endParaRPr lang="en-US" dirty="0"/>
          </a:p>
          <a:p>
            <a:endParaRPr lang="en-US" dirty="0"/>
          </a:p>
          <a:p>
            <a:endParaRPr lang="en-US" dirty="0"/>
          </a:p>
          <a:p>
            <a:endParaRPr lang="en-US" dirty="0"/>
          </a:p>
          <a:p>
            <a:endParaRPr lang="en-US" dirty="0"/>
          </a:p>
        </p:txBody>
      </p:sp>
      <p:sp>
        <p:nvSpPr>
          <p:cNvPr id="2" name="Slide Number Placeholder 1">
            <a:extLst>
              <a:ext uri="{FF2B5EF4-FFF2-40B4-BE49-F238E27FC236}">
                <a16:creationId xmlns:a16="http://schemas.microsoft.com/office/drawing/2014/main" id="{32060B72-779D-42F0-BDC0-BC79A0476EAA}"/>
              </a:ext>
            </a:extLst>
          </p:cNvPr>
          <p:cNvSpPr>
            <a:spLocks noGrp="1"/>
          </p:cNvSpPr>
          <p:nvPr>
            <p:ph type="sldNum" sz="quarter" idx="12"/>
          </p:nvPr>
        </p:nvSpPr>
        <p:spPr/>
        <p:txBody>
          <a:bodyPr/>
          <a:lstStyle/>
          <a:p>
            <a:fld id="{B6F15528-21DE-4FAA-801E-634DDDAF4B2B}" type="slidenum">
              <a:rPr lang="en-US" smtClean="0"/>
              <a:pPr/>
              <a:t>10</a:t>
            </a:fld>
            <a:endParaRPr lang="en-US" dirty="0"/>
          </a:p>
        </p:txBody>
      </p:sp>
    </p:spTree>
    <p:extLst>
      <p:ext uri="{BB962C8B-B14F-4D97-AF65-F5344CB8AC3E}">
        <p14:creationId xmlns:p14="http://schemas.microsoft.com/office/powerpoint/2010/main" val="1577300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0" y="0"/>
            <a:ext cx="9144000" cy="736462"/>
          </a:xfrm>
        </p:spPr>
        <p:txBody>
          <a:bodyPr>
            <a:normAutofit/>
          </a:bodyPr>
          <a:lstStyle/>
          <a:p>
            <a:r>
              <a:rPr lang="en-US" sz="4000" b="1" dirty="0">
                <a:solidFill>
                  <a:srgbClr val="FFFF00"/>
                </a:solidFill>
              </a:rPr>
              <a:t>Leadership Philosophy Explained </a:t>
            </a:r>
            <a:r>
              <a:rPr lang="en-US" sz="2400" b="1" dirty="0">
                <a:solidFill>
                  <a:srgbClr val="FFFF00"/>
                </a:solidFill>
              </a:rPr>
              <a:t>(7 of 8)</a:t>
            </a:r>
          </a:p>
        </p:txBody>
      </p:sp>
      <p:sp>
        <p:nvSpPr>
          <p:cNvPr id="9" name="Content Placeholder 8"/>
          <p:cNvSpPr>
            <a:spLocks noGrp="1"/>
          </p:cNvSpPr>
          <p:nvPr>
            <p:ph idx="1"/>
          </p:nvPr>
        </p:nvSpPr>
        <p:spPr>
          <a:xfrm>
            <a:off x="457200" y="1470484"/>
            <a:ext cx="8229600" cy="3917032"/>
          </a:xfrm>
        </p:spPr>
        <p:txBody>
          <a:bodyPr>
            <a:normAutofit/>
          </a:bodyPr>
          <a:lstStyle/>
          <a:p>
            <a:pPr marL="0" indent="0">
              <a:buNone/>
            </a:pPr>
            <a:r>
              <a:rPr lang="en-US" dirty="0"/>
              <a:t>Theory Y: </a:t>
            </a:r>
            <a:r>
              <a:rPr lang="en-US" i="1" dirty="0"/>
              <a:t>Assumption 3</a:t>
            </a:r>
          </a:p>
          <a:p>
            <a:pPr marL="0" indent="0">
              <a:buNone/>
            </a:pPr>
            <a:endParaRPr lang="en-US" i="1" dirty="0"/>
          </a:p>
          <a:p>
            <a:r>
              <a:rPr lang="en-US" dirty="0"/>
              <a:t>People accept and seek responsibility.</a:t>
            </a:r>
          </a:p>
          <a:p>
            <a:r>
              <a:rPr lang="en-US" dirty="0"/>
              <a:t>Capacity for self-directed activities.</a:t>
            </a:r>
          </a:p>
          <a:p>
            <a:r>
              <a:rPr lang="en-US" dirty="0"/>
              <a:t>Independent and productive.</a:t>
            </a:r>
          </a:p>
          <a:p>
            <a:endParaRPr lang="en-US" dirty="0"/>
          </a:p>
        </p:txBody>
      </p:sp>
      <p:sp>
        <p:nvSpPr>
          <p:cNvPr id="2" name="Slide Number Placeholder 1">
            <a:extLst>
              <a:ext uri="{FF2B5EF4-FFF2-40B4-BE49-F238E27FC236}">
                <a16:creationId xmlns:a16="http://schemas.microsoft.com/office/drawing/2014/main" id="{32060B72-779D-42F0-BDC0-BC79A0476EAA}"/>
              </a:ext>
            </a:extLst>
          </p:cNvPr>
          <p:cNvSpPr>
            <a:spLocks noGrp="1"/>
          </p:cNvSpPr>
          <p:nvPr>
            <p:ph type="sldNum" sz="quarter" idx="12"/>
          </p:nvPr>
        </p:nvSpPr>
        <p:spPr/>
        <p:txBody>
          <a:bodyPr/>
          <a:lstStyle/>
          <a:p>
            <a:fld id="{B6F15528-21DE-4FAA-801E-634DDDAF4B2B}" type="slidenum">
              <a:rPr lang="en-US" smtClean="0"/>
              <a:pPr/>
              <a:t>11</a:t>
            </a:fld>
            <a:endParaRPr lang="en-US" dirty="0"/>
          </a:p>
        </p:txBody>
      </p:sp>
    </p:spTree>
    <p:extLst>
      <p:ext uri="{BB962C8B-B14F-4D97-AF65-F5344CB8AC3E}">
        <p14:creationId xmlns:p14="http://schemas.microsoft.com/office/powerpoint/2010/main" val="3150553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48" y="25332"/>
            <a:ext cx="9144000" cy="711130"/>
          </a:xfrm>
        </p:spPr>
        <p:txBody>
          <a:bodyPr>
            <a:noAutofit/>
          </a:bodyPr>
          <a:lstStyle/>
          <a:p>
            <a:r>
              <a:rPr lang="en-US" sz="3600" b="1" dirty="0">
                <a:solidFill>
                  <a:srgbClr val="FFFF00"/>
                </a:solidFill>
              </a:rPr>
              <a:t>Leadership Philosophy Explained </a:t>
            </a:r>
            <a:r>
              <a:rPr lang="en-US" sz="2400" b="1" dirty="0">
                <a:solidFill>
                  <a:srgbClr val="FFFF00"/>
                </a:solidFill>
              </a:rPr>
              <a:t>(8 of 8)</a:t>
            </a:r>
            <a:endParaRPr lang="en-US" sz="3600" b="1" dirty="0">
              <a:solidFill>
                <a:srgbClr val="FFFF00"/>
              </a:solidFill>
            </a:endParaRPr>
          </a:p>
        </p:txBody>
      </p:sp>
      <p:sp>
        <p:nvSpPr>
          <p:cNvPr id="4" name="Content Placeholder 3"/>
          <p:cNvSpPr>
            <a:spLocks noGrp="1"/>
          </p:cNvSpPr>
          <p:nvPr>
            <p:ph idx="1"/>
          </p:nvPr>
        </p:nvSpPr>
        <p:spPr>
          <a:xfrm>
            <a:off x="454152" y="1066800"/>
            <a:ext cx="8229600" cy="4572000"/>
          </a:xfrm>
        </p:spPr>
        <p:txBody>
          <a:bodyPr>
            <a:normAutofit fontScale="77500" lnSpcReduction="20000"/>
          </a:bodyPr>
          <a:lstStyle/>
          <a:p>
            <a:pPr marL="0" indent="0">
              <a:buNone/>
            </a:pPr>
            <a:r>
              <a:rPr lang="en-US" dirty="0"/>
              <a:t>Characteristics of a Theory Y leader:</a:t>
            </a:r>
          </a:p>
          <a:p>
            <a:pPr marL="0" indent="0">
              <a:buNone/>
            </a:pPr>
            <a:endParaRPr lang="en-US" dirty="0"/>
          </a:p>
          <a:p>
            <a:pPr marL="514350" indent="-514350">
              <a:buFont typeface="+mj-lt"/>
              <a:buAutoNum type="arabicPeriod"/>
            </a:pPr>
            <a:r>
              <a:rPr lang="en-US" dirty="0"/>
              <a:t>A Theory Y leader views followers as capable and interested in working.</a:t>
            </a:r>
          </a:p>
          <a:p>
            <a:pPr marL="514350" indent="-514350">
              <a:buFont typeface="+mj-lt"/>
              <a:buAutoNum type="arabicPeriod"/>
            </a:pPr>
            <a:r>
              <a:rPr lang="en-US" dirty="0"/>
              <a:t>Though they may define work requirements, they do not try to control workers. Further, they do not see the need to use coercion or external reinforcement.</a:t>
            </a:r>
          </a:p>
          <a:p>
            <a:pPr marL="514350" indent="-514350">
              <a:buFont typeface="+mj-lt"/>
              <a:buAutoNum type="arabicPeriod"/>
            </a:pPr>
            <a:r>
              <a:rPr lang="en-US" dirty="0"/>
              <a:t>These leaders are aware of the motivation and commitment that their followers bring, and in turn, they are attuned to helping the followers find their passion for what they want to do.</a:t>
            </a:r>
          </a:p>
          <a:p>
            <a:pPr marL="514350" indent="-514350">
              <a:buFont typeface="+mj-lt"/>
              <a:buAutoNum type="arabicPeriod"/>
            </a:pPr>
            <a:r>
              <a:rPr lang="en-US" dirty="0"/>
              <a:t>Theory Y leadership means supporting followers without the need to direct or control them.</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12</a:t>
            </a:fld>
            <a:endParaRPr lang="en-US" dirty="0"/>
          </a:p>
        </p:txBody>
      </p:sp>
    </p:spTree>
    <p:extLst>
      <p:ext uri="{BB962C8B-B14F-4D97-AF65-F5344CB8AC3E}">
        <p14:creationId xmlns:p14="http://schemas.microsoft.com/office/powerpoint/2010/main" val="5594404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48" y="25332"/>
            <a:ext cx="9144000" cy="711130"/>
          </a:xfrm>
        </p:spPr>
        <p:txBody>
          <a:bodyPr>
            <a:noAutofit/>
          </a:bodyPr>
          <a:lstStyle/>
          <a:p>
            <a:r>
              <a:rPr lang="en-US" sz="3600" b="1" dirty="0">
                <a:solidFill>
                  <a:srgbClr val="FFFF00"/>
                </a:solidFill>
              </a:rPr>
              <a:t>Theory Z</a:t>
            </a:r>
          </a:p>
        </p:txBody>
      </p:sp>
      <p:sp>
        <p:nvSpPr>
          <p:cNvPr id="4" name="Content Placeholder 3"/>
          <p:cNvSpPr>
            <a:spLocks noGrp="1"/>
          </p:cNvSpPr>
          <p:nvPr>
            <p:ph idx="1"/>
          </p:nvPr>
        </p:nvSpPr>
        <p:spPr>
          <a:xfrm>
            <a:off x="454152" y="914400"/>
            <a:ext cx="8229600" cy="4495800"/>
          </a:xfrm>
        </p:spPr>
        <p:txBody>
          <a:bodyPr>
            <a:normAutofit/>
          </a:bodyPr>
          <a:lstStyle/>
          <a:p>
            <a:r>
              <a:rPr lang="en-US" sz="2800" dirty="0"/>
              <a:t>Theory Z: Emphasizes common cultural values.</a:t>
            </a:r>
          </a:p>
          <a:p>
            <a:r>
              <a:rPr lang="en-US" altLang="en-US" sz="2800" dirty="0"/>
              <a:t>Developed by William </a:t>
            </a:r>
            <a:r>
              <a:rPr lang="en-US" altLang="en-US" sz="2800" dirty="0" err="1"/>
              <a:t>Ouchi</a:t>
            </a:r>
            <a:r>
              <a:rPr lang="en-US" altLang="en-US" sz="2800" dirty="0"/>
              <a:t> (1981) to include the collectivist values of successful Japanese companies (automobiles, electronics)</a:t>
            </a:r>
          </a:p>
          <a:p>
            <a:r>
              <a:rPr lang="en-US" altLang="en-US" sz="2800" dirty="0"/>
              <a:t>Emphasizes communication, collaboration, and consensual decision-making</a:t>
            </a:r>
          </a:p>
          <a:p>
            <a:r>
              <a:rPr lang="en-US" altLang="en-US" sz="2800" dirty="0"/>
              <a:t>Also incorporates individualistic values such as formal authority structures, individual contributions, and recognition</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13</a:t>
            </a:fld>
            <a:endParaRPr lang="en-US" dirty="0"/>
          </a:p>
        </p:txBody>
      </p:sp>
    </p:spTree>
    <p:extLst>
      <p:ext uri="{BB962C8B-B14F-4D97-AF65-F5344CB8AC3E}">
        <p14:creationId xmlns:p14="http://schemas.microsoft.com/office/powerpoint/2010/main" val="2222659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5806" y="24581"/>
            <a:ext cx="8898194" cy="425522"/>
          </a:xfrm>
        </p:spPr>
        <p:txBody>
          <a:bodyPr>
            <a:normAutofit fontScale="90000"/>
          </a:bodyPr>
          <a:lstStyle/>
          <a:p>
            <a:r>
              <a:rPr lang="en-GB" b="1" dirty="0">
                <a:solidFill>
                  <a:schemeClr val="bg1"/>
                </a:solidFill>
              </a:rPr>
              <a:t>Exercise (15 MINUTES) </a:t>
            </a:r>
          </a:p>
        </p:txBody>
      </p:sp>
      <p:sp>
        <p:nvSpPr>
          <p:cNvPr id="3" name="Content Placeholder 2"/>
          <p:cNvSpPr>
            <a:spLocks noGrp="1"/>
          </p:cNvSpPr>
          <p:nvPr>
            <p:ph idx="1"/>
          </p:nvPr>
        </p:nvSpPr>
        <p:spPr>
          <a:xfrm>
            <a:off x="76200" y="990600"/>
            <a:ext cx="8991600" cy="6271372"/>
          </a:xfrm>
          <a:solidFill>
            <a:schemeClr val="bg1"/>
          </a:solidFill>
        </p:spPr>
        <p:txBody>
          <a:bodyPr>
            <a:noAutofit/>
          </a:bodyPr>
          <a:lstStyle/>
          <a:p>
            <a:pPr marL="0" indent="0">
              <a:buNone/>
            </a:pPr>
            <a:r>
              <a:rPr lang="en-GB" sz="1900" b="1" dirty="0">
                <a:solidFill>
                  <a:srgbClr val="C00000"/>
                </a:solidFill>
              </a:rPr>
              <a:t>Comparative Analysis of Theory X, Theory Y, Theory Z, and Theory A for Managing People and Performance </a:t>
            </a:r>
            <a:r>
              <a:rPr lang="en-GB" sz="1900" b="1" dirty="0" err="1">
                <a:solidFill>
                  <a:srgbClr val="C00000"/>
                </a:solidFill>
              </a:rPr>
              <a:t>Aithal</a:t>
            </a:r>
            <a:r>
              <a:rPr lang="en-GB" sz="1900" b="1" dirty="0">
                <a:solidFill>
                  <a:srgbClr val="C00000"/>
                </a:solidFill>
              </a:rPr>
              <a:t>, </a:t>
            </a:r>
            <a:r>
              <a:rPr lang="en-GB" sz="1900" b="1" dirty="0" err="1">
                <a:solidFill>
                  <a:srgbClr val="C00000"/>
                </a:solidFill>
              </a:rPr>
              <a:t>Sreeramana</a:t>
            </a:r>
            <a:r>
              <a:rPr lang="en-GB" sz="1900" b="1" dirty="0">
                <a:solidFill>
                  <a:srgbClr val="C00000"/>
                </a:solidFill>
              </a:rPr>
              <a:t> and Kumar, Suresh. 2016</a:t>
            </a:r>
          </a:p>
          <a:p>
            <a:pPr marL="0" indent="0" algn="just">
              <a:buNone/>
            </a:pPr>
            <a:r>
              <a:rPr lang="en-GB" sz="1900" dirty="0"/>
              <a:t>ABSTRACT Organizational Behaviour in the context of people management consists of several theories in which Theory X, Theory Y, Theory Z are the newly introduced. Theory X and Y were created and developed by Douglas McGregor in the 1960s. Theory X says that the average human being is lazy and self-centred, lacks ambition, dislikes change, and longs to be told what to do. Theory Y maintains that human beings are active rather than passive shapers of themselves and of their environment. They long to grow and assume responsibility. The best way to manage them, is to manage as little as possible. Theory Z of William </a:t>
            </a:r>
            <a:r>
              <a:rPr lang="en-GB" sz="1900" dirty="0" err="1"/>
              <a:t>Ouchi</a:t>
            </a:r>
            <a:r>
              <a:rPr lang="en-GB" sz="1900" dirty="0"/>
              <a:t> focused on increasing employee loyalty to the company by providing a job for life with a strong focus on the wellbeing of the employee, both on and off the job. The above three theories were developed based on research conducted in various production related organizations in 20th century. In 21st century, due to changes in business models, automation of production process, changes in technology &amp; business environment, and changes in people perception, organizations are transforming into global entities - a new theory in organizational behaviour called Theory A (Theory of Accountability) has been developed. In this paper, we have made an attempt to compare these four human motivational theories. A model framework for implementation of theory A in an organization is also discussed. The paper also consider the impact of theory A on modern organizational performance. </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14</a:t>
            </a:fld>
            <a:endParaRPr lang="en-US" dirty="0"/>
          </a:p>
        </p:txBody>
      </p:sp>
      <p:sp>
        <p:nvSpPr>
          <p:cNvPr id="6" name="TextBox 5"/>
          <p:cNvSpPr txBox="1"/>
          <p:nvPr/>
        </p:nvSpPr>
        <p:spPr>
          <a:xfrm>
            <a:off x="0" y="652046"/>
            <a:ext cx="9144000" cy="338554"/>
          </a:xfrm>
          <a:prstGeom prst="rect">
            <a:avLst/>
          </a:prstGeom>
          <a:solidFill>
            <a:schemeClr val="accent1">
              <a:lumMod val="20000"/>
              <a:lumOff val="80000"/>
            </a:schemeClr>
          </a:solidFill>
        </p:spPr>
        <p:txBody>
          <a:bodyPr wrap="square" rtlCol="0">
            <a:spAutoFit/>
          </a:bodyPr>
          <a:lstStyle/>
          <a:p>
            <a:r>
              <a:rPr lang="en-GB" sz="1600" b="1" dirty="0"/>
              <a:t>Paraphrase the Abstract in a sentence or two on Leadership Philosophies and reference work. </a:t>
            </a:r>
          </a:p>
        </p:txBody>
      </p:sp>
    </p:spTree>
    <p:extLst>
      <p:ext uri="{BB962C8B-B14F-4D97-AF65-F5344CB8AC3E}">
        <p14:creationId xmlns:p14="http://schemas.microsoft.com/office/powerpoint/2010/main" val="1928295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43808" y="1700808"/>
            <a:ext cx="3495388" cy="3240360"/>
          </a:xfrm>
          <a:prstGeom prst="rect">
            <a:avLst/>
          </a:prstGeom>
        </p:spPr>
      </p:pic>
    </p:spTree>
    <p:extLst>
      <p:ext uri="{BB962C8B-B14F-4D97-AF65-F5344CB8AC3E}">
        <p14:creationId xmlns:p14="http://schemas.microsoft.com/office/powerpoint/2010/main" val="975127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wOBmpjbD6tI"/>
          <p:cNvPicPr>
            <a:picLocks noRot="1" noChangeAspect="1"/>
          </p:cNvPicPr>
          <p:nvPr>
            <a:videoFile r:link="rId1"/>
          </p:nvPr>
        </p:nvPicPr>
        <p:blipFill>
          <a:blip r:embed="rId3"/>
          <a:stretch>
            <a:fillRect/>
          </a:stretch>
        </p:blipFill>
        <p:spPr>
          <a:xfrm>
            <a:off x="381000" y="1143000"/>
            <a:ext cx="8305800" cy="4419600"/>
          </a:xfrm>
          <a:prstGeom prst="rect">
            <a:avLst/>
          </a:prstGeom>
        </p:spPr>
      </p:pic>
      <p:sp>
        <p:nvSpPr>
          <p:cNvPr id="3" name="TextBox 2"/>
          <p:cNvSpPr txBox="1"/>
          <p:nvPr/>
        </p:nvSpPr>
        <p:spPr>
          <a:xfrm>
            <a:off x="2133600" y="103236"/>
            <a:ext cx="5181600" cy="923330"/>
          </a:xfrm>
          <a:prstGeom prst="rect">
            <a:avLst/>
          </a:prstGeom>
          <a:noFill/>
        </p:spPr>
        <p:txBody>
          <a:bodyPr wrap="square" rtlCol="0">
            <a:spAutoFit/>
          </a:bodyPr>
          <a:lstStyle/>
          <a:p>
            <a:pPr algn="ctr"/>
            <a:r>
              <a:rPr lang="en-GB" sz="5400" b="1" dirty="0">
                <a:solidFill>
                  <a:schemeClr val="accent2">
                    <a:lumMod val="60000"/>
                    <a:lumOff val="40000"/>
                  </a:schemeClr>
                </a:solidFill>
                <a:effectLst>
                  <a:outerShdw blurRad="38100" dist="38100" dir="2700000" algn="tl">
                    <a:srgbClr val="000000">
                      <a:alpha val="43137"/>
                    </a:srgbClr>
                  </a:outerShdw>
                </a:effectLst>
              </a:rPr>
              <a:t>BREAK TIME</a:t>
            </a:r>
          </a:p>
        </p:txBody>
      </p:sp>
    </p:spTree>
    <p:extLst>
      <p:ext uri="{BB962C8B-B14F-4D97-AF65-F5344CB8AC3E}">
        <p14:creationId xmlns:p14="http://schemas.microsoft.com/office/powerpoint/2010/main" val="268803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832"/>
            <a:ext cx="8229600" cy="655638"/>
          </a:xfrm>
        </p:spPr>
        <p:txBody>
          <a:bodyPr>
            <a:normAutofit fontScale="90000"/>
          </a:bodyPr>
          <a:lstStyle/>
          <a:p>
            <a:r>
              <a:rPr lang="en-GB" b="1" dirty="0">
                <a:solidFill>
                  <a:schemeClr val="bg1"/>
                </a:solidFill>
              </a:rPr>
              <a:t>Leadership Styles</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17</a:t>
            </a:fld>
            <a:endParaRPr lang="en-US" dirty="0"/>
          </a:p>
        </p:txBody>
      </p:sp>
      <p:sp>
        <p:nvSpPr>
          <p:cNvPr id="7" name="TextBox 6"/>
          <p:cNvSpPr txBox="1"/>
          <p:nvPr/>
        </p:nvSpPr>
        <p:spPr>
          <a:xfrm>
            <a:off x="454742" y="665470"/>
            <a:ext cx="8153400" cy="1384995"/>
          </a:xfrm>
          <a:prstGeom prst="rect">
            <a:avLst/>
          </a:prstGeom>
          <a:noFill/>
        </p:spPr>
        <p:txBody>
          <a:bodyPr wrap="square" rtlCol="0">
            <a:spAutoFit/>
          </a:bodyPr>
          <a:lstStyle/>
          <a:p>
            <a:pPr algn="ctr"/>
            <a:r>
              <a:rPr lang="en-GB" sz="2800" dirty="0"/>
              <a:t>Watch the video and highlight your understanding of different leadership styles and their advantages and disadvantages</a:t>
            </a:r>
          </a:p>
        </p:txBody>
      </p:sp>
      <p:pic>
        <p:nvPicPr>
          <p:cNvPr id="8" name="ukVXp0a4ZhU"/>
          <p:cNvPicPr>
            <a:picLocks noRot="1" noChangeAspect="1"/>
          </p:cNvPicPr>
          <p:nvPr>
            <a:videoFile r:link="rId1"/>
          </p:nvPr>
        </p:nvPicPr>
        <p:blipFill>
          <a:blip r:embed="rId3"/>
          <a:stretch>
            <a:fillRect/>
          </a:stretch>
        </p:blipFill>
        <p:spPr>
          <a:xfrm>
            <a:off x="1752600" y="2418048"/>
            <a:ext cx="5835848" cy="3220752"/>
          </a:xfrm>
          <a:prstGeom prst="rect">
            <a:avLst/>
          </a:prstGeom>
        </p:spPr>
      </p:pic>
    </p:spTree>
    <p:extLst>
      <p:ext uri="{BB962C8B-B14F-4D97-AF65-F5344CB8AC3E}">
        <p14:creationId xmlns:p14="http://schemas.microsoft.com/office/powerpoint/2010/main" val="11141674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28600" y="25332"/>
            <a:ext cx="8686800" cy="681804"/>
          </a:xfrm>
        </p:spPr>
        <p:txBody>
          <a:bodyPr>
            <a:normAutofit/>
          </a:bodyPr>
          <a:lstStyle/>
          <a:p>
            <a:r>
              <a:rPr lang="en-US" sz="3600" b="1" dirty="0">
                <a:solidFill>
                  <a:srgbClr val="FFFF00"/>
                </a:solidFill>
              </a:rPr>
              <a:t>Leadership Styles Explained </a:t>
            </a:r>
            <a:r>
              <a:rPr lang="en-US" sz="2000" b="1" dirty="0">
                <a:solidFill>
                  <a:srgbClr val="FFFF00"/>
                </a:solidFill>
              </a:rPr>
              <a:t>(1 of 5)</a:t>
            </a:r>
          </a:p>
        </p:txBody>
      </p:sp>
      <p:sp>
        <p:nvSpPr>
          <p:cNvPr id="9" name="Content Placeholder 8"/>
          <p:cNvSpPr>
            <a:spLocks noGrp="1"/>
          </p:cNvSpPr>
          <p:nvPr>
            <p:ph idx="1"/>
          </p:nvPr>
        </p:nvSpPr>
        <p:spPr>
          <a:xfrm>
            <a:off x="457200" y="1143000"/>
            <a:ext cx="8229600" cy="4495800"/>
          </a:xfrm>
        </p:spPr>
        <p:txBody>
          <a:bodyPr>
            <a:normAutofit/>
          </a:bodyPr>
          <a:lstStyle/>
          <a:p>
            <a:r>
              <a:rPr lang="en-US" sz="2800" dirty="0"/>
              <a:t>Behaviors of leaders.</a:t>
            </a:r>
            <a:endParaRPr lang="en-US" sz="2400" dirty="0"/>
          </a:p>
          <a:p>
            <a:r>
              <a:rPr lang="en-US" sz="2800" dirty="0"/>
              <a:t>Study by Lewin and colleagues. </a:t>
            </a:r>
            <a:r>
              <a:rPr lang="en-US" altLang="en-US" sz="2800" dirty="0"/>
              <a:t>Lewin, Lippitt, and White (1938) conducted research on the impact of leadership styles on small-group behavior.</a:t>
            </a:r>
          </a:p>
          <a:p>
            <a:endParaRPr lang="en-US" sz="2800" dirty="0"/>
          </a:p>
          <a:p>
            <a:r>
              <a:rPr lang="en-US" sz="2800" dirty="0"/>
              <a:t>Three styles identified:</a:t>
            </a:r>
          </a:p>
          <a:p>
            <a:pPr lvl="1"/>
            <a:r>
              <a:rPr lang="en-US" sz="2400" dirty="0"/>
              <a:t>Authoritarian</a:t>
            </a:r>
          </a:p>
          <a:p>
            <a:pPr lvl="1"/>
            <a:r>
              <a:rPr lang="en-US" sz="2400" dirty="0"/>
              <a:t>Democratic</a:t>
            </a:r>
          </a:p>
          <a:p>
            <a:pPr lvl="1"/>
            <a:r>
              <a:rPr lang="en-US" sz="2400" dirty="0"/>
              <a:t>Laissez-faire</a:t>
            </a:r>
            <a:endParaRPr lang="en-US" sz="2800" dirty="0"/>
          </a:p>
        </p:txBody>
      </p:sp>
      <p:sp>
        <p:nvSpPr>
          <p:cNvPr id="2" name="Slide Number Placeholder 1">
            <a:extLst>
              <a:ext uri="{FF2B5EF4-FFF2-40B4-BE49-F238E27FC236}">
                <a16:creationId xmlns:a16="http://schemas.microsoft.com/office/drawing/2014/main" id="{32060B72-779D-42F0-BDC0-BC79A0476EAA}"/>
              </a:ext>
            </a:extLst>
          </p:cNvPr>
          <p:cNvSpPr>
            <a:spLocks noGrp="1"/>
          </p:cNvSpPr>
          <p:nvPr>
            <p:ph type="sldNum" sz="quarter" idx="12"/>
          </p:nvPr>
        </p:nvSpPr>
        <p:spPr/>
        <p:txBody>
          <a:bodyPr/>
          <a:lstStyle/>
          <a:p>
            <a:fld id="{B6F15528-21DE-4FAA-801E-634DDDAF4B2B}" type="slidenum">
              <a:rPr lang="en-US" smtClean="0"/>
              <a:pPr/>
              <a:t>18</a:t>
            </a:fld>
            <a:endParaRPr lang="en-US" dirty="0"/>
          </a:p>
        </p:txBody>
      </p:sp>
    </p:spTree>
    <p:extLst>
      <p:ext uri="{BB962C8B-B14F-4D97-AF65-F5344CB8AC3E}">
        <p14:creationId xmlns:p14="http://schemas.microsoft.com/office/powerpoint/2010/main" val="2531326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9144"/>
            <a:ext cx="8229600" cy="715962"/>
          </a:xfrm>
        </p:spPr>
        <p:txBody>
          <a:bodyPr>
            <a:normAutofit/>
          </a:bodyPr>
          <a:lstStyle/>
          <a:p>
            <a:r>
              <a:rPr lang="en-US" sz="4000" b="1" dirty="0">
                <a:solidFill>
                  <a:srgbClr val="FFFF00"/>
                </a:solidFill>
              </a:rPr>
              <a:t>Leadership Styles Explained </a:t>
            </a:r>
            <a:r>
              <a:rPr lang="en-US" sz="2400" b="1" dirty="0">
                <a:solidFill>
                  <a:srgbClr val="FFFF00"/>
                </a:solidFill>
              </a:rPr>
              <a:t>(2 of 5)</a:t>
            </a:r>
          </a:p>
        </p:txBody>
      </p:sp>
      <p:sp>
        <p:nvSpPr>
          <p:cNvPr id="9" name="Content Placeholder 8"/>
          <p:cNvSpPr>
            <a:spLocks noGrp="1"/>
          </p:cNvSpPr>
          <p:nvPr>
            <p:ph idx="1"/>
          </p:nvPr>
        </p:nvSpPr>
        <p:spPr>
          <a:xfrm>
            <a:off x="457200" y="1470484"/>
            <a:ext cx="8229600" cy="3917032"/>
          </a:xfrm>
        </p:spPr>
        <p:txBody>
          <a:bodyPr>
            <a:normAutofit/>
          </a:bodyPr>
          <a:lstStyle/>
          <a:p>
            <a:pPr marL="0" indent="0">
              <a:buNone/>
            </a:pPr>
            <a:r>
              <a:rPr lang="en-US" b="1" dirty="0"/>
              <a:t>Authoritarian Leadership Style</a:t>
            </a:r>
          </a:p>
          <a:p>
            <a:r>
              <a:rPr lang="en-US" dirty="0"/>
              <a:t>Characteristics of authoritarian leaders, like Theory X, view followers as needing direction.</a:t>
            </a:r>
          </a:p>
          <a:p>
            <a:r>
              <a:rPr lang="en-US" dirty="0"/>
              <a:t>Generally has negative outcomes.</a:t>
            </a:r>
          </a:p>
          <a:p>
            <a:r>
              <a:rPr lang="en-US" dirty="0"/>
              <a:t>Outcomes can sometimes be positive. </a:t>
            </a:r>
          </a:p>
          <a:p>
            <a:endParaRPr lang="en-US" dirty="0"/>
          </a:p>
          <a:p>
            <a:endParaRPr lang="en-US" dirty="0"/>
          </a:p>
          <a:p>
            <a:endParaRPr lang="en-US" dirty="0"/>
          </a:p>
          <a:p>
            <a:endParaRPr lang="en-US" dirty="0"/>
          </a:p>
        </p:txBody>
      </p:sp>
      <p:sp>
        <p:nvSpPr>
          <p:cNvPr id="2" name="Slide Number Placeholder 1">
            <a:extLst>
              <a:ext uri="{FF2B5EF4-FFF2-40B4-BE49-F238E27FC236}">
                <a16:creationId xmlns:a16="http://schemas.microsoft.com/office/drawing/2014/main" id="{32060B72-779D-42F0-BDC0-BC79A0476EAA}"/>
              </a:ext>
            </a:extLst>
          </p:cNvPr>
          <p:cNvSpPr>
            <a:spLocks noGrp="1"/>
          </p:cNvSpPr>
          <p:nvPr>
            <p:ph type="sldNum" sz="quarter" idx="12"/>
          </p:nvPr>
        </p:nvSpPr>
        <p:spPr/>
        <p:txBody>
          <a:bodyPr/>
          <a:lstStyle/>
          <a:p>
            <a:fld id="{B6F15528-21DE-4FAA-801E-634DDDAF4B2B}" type="slidenum">
              <a:rPr lang="en-US" smtClean="0"/>
              <a:pPr/>
              <a:t>19</a:t>
            </a:fld>
            <a:endParaRPr lang="en-US" dirty="0"/>
          </a:p>
        </p:txBody>
      </p:sp>
    </p:spTree>
    <p:extLst>
      <p:ext uri="{BB962C8B-B14F-4D97-AF65-F5344CB8AC3E}">
        <p14:creationId xmlns:p14="http://schemas.microsoft.com/office/powerpoint/2010/main" val="8215525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25332"/>
            <a:ext cx="9144000" cy="711130"/>
          </a:xfrm>
        </p:spPr>
        <p:txBody>
          <a:bodyPr>
            <a:noAutofit/>
          </a:bodyPr>
          <a:lstStyle/>
          <a:p>
            <a:pPr lvl="0">
              <a:spcBef>
                <a:spcPts val="0"/>
              </a:spcBef>
              <a:defRPr/>
            </a:pPr>
            <a:r>
              <a:rPr lang="en-US" sz="3600" b="1" dirty="0">
                <a:solidFill>
                  <a:srgbClr val="FFFF00"/>
                </a:solidFill>
              </a:rPr>
              <a:t>Characteristics of authoritarian leaders</a:t>
            </a:r>
          </a:p>
        </p:txBody>
      </p:sp>
      <p:sp>
        <p:nvSpPr>
          <p:cNvPr id="4" name="Content Placeholder 3"/>
          <p:cNvSpPr>
            <a:spLocks noGrp="1"/>
          </p:cNvSpPr>
          <p:nvPr>
            <p:ph idx="1"/>
          </p:nvPr>
        </p:nvSpPr>
        <p:spPr>
          <a:xfrm>
            <a:off x="469392" y="990600"/>
            <a:ext cx="8229600" cy="4572000"/>
          </a:xfrm>
        </p:spPr>
        <p:txBody>
          <a:bodyPr>
            <a:normAutofit fontScale="92500" lnSpcReduction="10000"/>
          </a:bodyPr>
          <a:lstStyle/>
          <a:p>
            <a:pPr marL="514350" lvl="0" indent="-514350">
              <a:spcBef>
                <a:spcPts val="0"/>
              </a:spcBef>
              <a:buFont typeface="+mj-lt"/>
              <a:buAutoNum type="arabicPeriod"/>
              <a:defRPr/>
            </a:pPr>
            <a:r>
              <a:rPr lang="en-US" dirty="0"/>
              <a:t>They determine tasks and procedures and exert influence and control over the group members.</a:t>
            </a:r>
          </a:p>
          <a:p>
            <a:pPr marL="514350" lvl="0" indent="-514350">
              <a:spcBef>
                <a:spcPts val="0"/>
              </a:spcBef>
              <a:buFont typeface="+mj-lt"/>
              <a:buAutoNum type="arabicPeriod"/>
              <a:defRPr/>
            </a:pPr>
            <a:endParaRPr lang="en-US" dirty="0"/>
          </a:p>
          <a:p>
            <a:pPr marL="514350" lvl="0" indent="-514350">
              <a:spcBef>
                <a:spcPts val="0"/>
              </a:spcBef>
              <a:buFont typeface="+mj-lt"/>
              <a:buAutoNum type="arabicPeriod"/>
              <a:defRPr/>
            </a:pPr>
            <a:r>
              <a:rPr lang="en-US" dirty="0"/>
              <a:t>They do not encourage communication among members; instead, they prefer that communication be directed to them.</a:t>
            </a:r>
          </a:p>
          <a:p>
            <a:pPr marL="514350" lvl="0" indent="-514350">
              <a:spcBef>
                <a:spcPts val="0"/>
              </a:spcBef>
              <a:buFont typeface="+mj-lt"/>
              <a:buAutoNum type="arabicPeriod"/>
              <a:defRPr/>
            </a:pPr>
            <a:endParaRPr lang="en-US" dirty="0"/>
          </a:p>
          <a:p>
            <a:pPr marL="514350" lvl="0" indent="-514350">
              <a:spcBef>
                <a:spcPts val="0"/>
              </a:spcBef>
              <a:buFont typeface="+mj-lt"/>
              <a:buAutoNum type="arabicPeriod"/>
              <a:defRPr/>
            </a:pPr>
            <a:r>
              <a:rPr lang="en-US" dirty="0"/>
              <a:t>They give praise and criticism freely, but is based on their personal standards and not based on objective standards.</a:t>
            </a:r>
          </a:p>
        </p:txBody>
      </p:sp>
      <p:sp>
        <p:nvSpPr>
          <p:cNvPr id="5" name="Slide Number Placeholder 4"/>
          <p:cNvSpPr>
            <a:spLocks noGrp="1"/>
          </p:cNvSpPr>
          <p:nvPr>
            <p:ph type="sldNum" sz="quarter" idx="12"/>
          </p:nvPr>
        </p:nvSpPr>
        <p:spPr/>
        <p:txBody>
          <a:bodyPr/>
          <a:lstStyle/>
          <a:p>
            <a:fld id="{B6F15528-21DE-4FAA-801E-634DDDAF4B2B}" type="slidenum">
              <a:rPr lang="en-US" smtClean="0"/>
              <a:pPr/>
              <a:t>20</a:t>
            </a:fld>
            <a:endParaRPr lang="en-US" dirty="0"/>
          </a:p>
        </p:txBody>
      </p:sp>
    </p:spTree>
    <p:extLst>
      <p:ext uri="{BB962C8B-B14F-4D97-AF65-F5344CB8AC3E}">
        <p14:creationId xmlns:p14="http://schemas.microsoft.com/office/powerpoint/2010/main" val="3811789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43808" y="1700808"/>
            <a:ext cx="3495388" cy="3240360"/>
          </a:xfrm>
          <a:prstGeom prst="rect">
            <a:avLst/>
          </a:prstGeom>
        </p:spPr>
      </p:pic>
    </p:spTree>
    <p:extLst>
      <p:ext uri="{BB962C8B-B14F-4D97-AF65-F5344CB8AC3E}">
        <p14:creationId xmlns:p14="http://schemas.microsoft.com/office/powerpoint/2010/main" val="11315704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715962"/>
          </a:xfrm>
        </p:spPr>
        <p:txBody>
          <a:bodyPr>
            <a:normAutofit fontScale="90000"/>
          </a:bodyPr>
          <a:lstStyle/>
          <a:p>
            <a:r>
              <a:rPr lang="en-US" b="1" dirty="0">
                <a:solidFill>
                  <a:srgbClr val="FFFF00"/>
                </a:solidFill>
              </a:rPr>
              <a:t>Discuss</a:t>
            </a:r>
          </a:p>
        </p:txBody>
      </p:sp>
      <p:sp>
        <p:nvSpPr>
          <p:cNvPr id="4" name="Content Placeholder 3"/>
          <p:cNvSpPr>
            <a:spLocks noGrp="1"/>
          </p:cNvSpPr>
          <p:nvPr>
            <p:ph idx="1"/>
          </p:nvPr>
        </p:nvSpPr>
        <p:spPr>
          <a:xfrm>
            <a:off x="457200" y="1470484"/>
            <a:ext cx="8229600" cy="3917032"/>
          </a:xfrm>
        </p:spPr>
        <p:txBody>
          <a:bodyPr/>
          <a:lstStyle/>
          <a:p>
            <a:pPr marL="609600" indent="-609600">
              <a:defRPr/>
            </a:pPr>
            <a:r>
              <a:rPr lang="en-US" dirty="0">
                <a:latin typeface="Arial" charset="0"/>
                <a:cs typeface="Arial" charset="0"/>
              </a:rPr>
              <a:t>When do you prefer authoritarian leadership as a group member and why?</a:t>
            </a:r>
          </a:p>
          <a:p>
            <a:pPr marL="609600" indent="-609600">
              <a:buNone/>
              <a:defRPr/>
            </a:pPr>
            <a:endParaRPr lang="en-US" dirty="0">
              <a:latin typeface="Arial" charset="0"/>
              <a:cs typeface="Arial" charset="0"/>
            </a:endParaRPr>
          </a:p>
          <a:p>
            <a:pPr marL="609600" indent="-609600">
              <a:defRPr/>
            </a:pPr>
            <a:r>
              <a:rPr lang="en-US" dirty="0">
                <a:latin typeface="Arial" charset="0"/>
                <a:cs typeface="Arial" charset="0"/>
              </a:rPr>
              <a:t>How often do you use this style of leadership?</a:t>
            </a:r>
          </a:p>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22</a:t>
            </a:fld>
            <a:endParaRPr lang="en-US" dirty="0"/>
          </a:p>
        </p:txBody>
      </p:sp>
    </p:spTree>
    <p:extLst>
      <p:ext uri="{BB962C8B-B14F-4D97-AF65-F5344CB8AC3E}">
        <p14:creationId xmlns:p14="http://schemas.microsoft.com/office/powerpoint/2010/main" val="15557812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0"/>
            <a:ext cx="8229600" cy="639762"/>
          </a:xfrm>
        </p:spPr>
        <p:txBody>
          <a:bodyPr>
            <a:normAutofit fontScale="90000"/>
          </a:bodyPr>
          <a:lstStyle/>
          <a:p>
            <a:r>
              <a:rPr lang="en-US" sz="4000" b="1" dirty="0">
                <a:solidFill>
                  <a:srgbClr val="FFFF00"/>
                </a:solidFill>
              </a:rPr>
              <a:t>Leadership Styles Explained </a:t>
            </a:r>
            <a:r>
              <a:rPr lang="en-US" sz="2400" b="1" dirty="0">
                <a:solidFill>
                  <a:srgbClr val="FFFF00"/>
                </a:solidFill>
              </a:rPr>
              <a:t>(3 of 5)</a:t>
            </a:r>
          </a:p>
        </p:txBody>
      </p:sp>
      <p:sp>
        <p:nvSpPr>
          <p:cNvPr id="9" name="Content Placeholder 8"/>
          <p:cNvSpPr>
            <a:spLocks noGrp="1"/>
          </p:cNvSpPr>
          <p:nvPr>
            <p:ph idx="1"/>
          </p:nvPr>
        </p:nvSpPr>
        <p:spPr>
          <a:xfrm>
            <a:off x="457200" y="1470484"/>
            <a:ext cx="8229600" cy="3917032"/>
          </a:xfrm>
        </p:spPr>
        <p:txBody>
          <a:bodyPr>
            <a:normAutofit/>
          </a:bodyPr>
          <a:lstStyle/>
          <a:p>
            <a:pPr marL="0" indent="0">
              <a:buNone/>
            </a:pPr>
            <a:r>
              <a:rPr lang="en-US" dirty="0"/>
              <a:t>Democratic Leadership Style</a:t>
            </a:r>
          </a:p>
          <a:p>
            <a:pPr marL="0" indent="0">
              <a:buNone/>
            </a:pPr>
            <a:endParaRPr lang="en-US" dirty="0"/>
          </a:p>
          <a:p>
            <a:r>
              <a:rPr lang="en-US" dirty="0"/>
              <a:t>Guides rather than directs.</a:t>
            </a:r>
          </a:p>
          <a:p>
            <a:r>
              <a:rPr lang="en-US" dirty="0"/>
              <a:t>Speak on same level, egalitarian.</a:t>
            </a:r>
          </a:p>
          <a:p>
            <a:r>
              <a:rPr lang="en-US" dirty="0"/>
              <a:t>Promote communication.</a:t>
            </a:r>
          </a:p>
          <a:p>
            <a:r>
              <a:rPr lang="en-US" dirty="0"/>
              <a:t>Objective feedback.</a:t>
            </a:r>
          </a:p>
          <a:p>
            <a:endParaRPr lang="en-US" dirty="0"/>
          </a:p>
        </p:txBody>
      </p:sp>
      <p:sp>
        <p:nvSpPr>
          <p:cNvPr id="2" name="Slide Number Placeholder 1">
            <a:extLst>
              <a:ext uri="{FF2B5EF4-FFF2-40B4-BE49-F238E27FC236}">
                <a16:creationId xmlns:a16="http://schemas.microsoft.com/office/drawing/2014/main" id="{32060B72-779D-42F0-BDC0-BC79A0476EAA}"/>
              </a:ext>
            </a:extLst>
          </p:cNvPr>
          <p:cNvSpPr>
            <a:spLocks noGrp="1"/>
          </p:cNvSpPr>
          <p:nvPr>
            <p:ph type="sldNum" sz="quarter" idx="12"/>
          </p:nvPr>
        </p:nvSpPr>
        <p:spPr/>
        <p:txBody>
          <a:bodyPr/>
          <a:lstStyle/>
          <a:p>
            <a:fld id="{B6F15528-21DE-4FAA-801E-634DDDAF4B2B}" type="slidenum">
              <a:rPr lang="en-US" smtClean="0"/>
              <a:pPr/>
              <a:t>23</a:t>
            </a:fld>
            <a:endParaRPr lang="en-US" dirty="0"/>
          </a:p>
        </p:txBody>
      </p:sp>
    </p:spTree>
    <p:extLst>
      <p:ext uri="{BB962C8B-B14F-4D97-AF65-F5344CB8AC3E}">
        <p14:creationId xmlns:p14="http://schemas.microsoft.com/office/powerpoint/2010/main" val="867965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84632" y="17134"/>
            <a:ext cx="8229600" cy="719328"/>
          </a:xfrm>
        </p:spPr>
        <p:txBody>
          <a:bodyPr>
            <a:normAutofit fontScale="90000"/>
          </a:bodyPr>
          <a:lstStyle/>
          <a:p>
            <a:r>
              <a:rPr lang="en-US" b="1" dirty="0">
                <a:solidFill>
                  <a:srgbClr val="FFFF00"/>
                </a:solidFill>
              </a:rPr>
              <a:t>Leadership Styles Explained </a:t>
            </a:r>
            <a:r>
              <a:rPr lang="en-US" sz="2800" b="1" dirty="0">
                <a:solidFill>
                  <a:srgbClr val="FFFF00"/>
                </a:solidFill>
              </a:rPr>
              <a:t>(4 of 5)</a:t>
            </a:r>
            <a:endParaRPr lang="en-US" b="1" dirty="0">
              <a:solidFill>
                <a:srgbClr val="FFFF00"/>
              </a:solidFill>
            </a:endParaRPr>
          </a:p>
        </p:txBody>
      </p:sp>
      <p:sp>
        <p:nvSpPr>
          <p:cNvPr id="4" name="Content Placeholder 3"/>
          <p:cNvSpPr>
            <a:spLocks noGrp="1"/>
          </p:cNvSpPr>
          <p:nvPr>
            <p:ph idx="1"/>
          </p:nvPr>
        </p:nvSpPr>
        <p:spPr>
          <a:xfrm>
            <a:off x="451104" y="1470484"/>
            <a:ext cx="8229600" cy="3917032"/>
          </a:xfrm>
        </p:spPr>
        <p:txBody>
          <a:bodyPr>
            <a:normAutofit fontScale="92500" lnSpcReduction="10000"/>
          </a:bodyPr>
          <a:lstStyle/>
          <a:p>
            <a:r>
              <a:rPr lang="en-US" dirty="0"/>
              <a:t>Positive outcomes:</a:t>
            </a:r>
          </a:p>
          <a:p>
            <a:pPr lvl="1"/>
            <a:r>
              <a:rPr lang="en-US" dirty="0"/>
              <a:t>Greater group member satisfaction</a:t>
            </a:r>
          </a:p>
          <a:p>
            <a:pPr lvl="1"/>
            <a:r>
              <a:rPr lang="en-US" dirty="0"/>
              <a:t>Friendliness and mutual praise</a:t>
            </a:r>
          </a:p>
          <a:p>
            <a:pPr lvl="1"/>
            <a:r>
              <a:rPr lang="en-US" dirty="0"/>
              <a:t>Stronger worker motivation &amp; originality</a:t>
            </a:r>
          </a:p>
          <a:p>
            <a:pPr marL="457200" lvl="1" indent="0">
              <a:buNone/>
            </a:pPr>
            <a:endParaRPr lang="en-US" dirty="0"/>
          </a:p>
          <a:p>
            <a:r>
              <a:rPr lang="en-US" dirty="0"/>
              <a:t>Downside: </a:t>
            </a:r>
          </a:p>
          <a:p>
            <a:pPr lvl="1"/>
            <a:r>
              <a:rPr lang="en-US" dirty="0"/>
              <a:t>Time and effort</a:t>
            </a:r>
          </a:p>
          <a:p>
            <a:pPr lvl="1"/>
            <a:r>
              <a:rPr lang="en-US" altLang="en-US" dirty="0"/>
              <a:t>Can result in inefficiencies and lower productivity</a:t>
            </a:r>
            <a:endParaRPr lang="en-US" dirty="0"/>
          </a:p>
          <a:p>
            <a:endParaRPr lang="en-US" dirty="0"/>
          </a:p>
          <a:p>
            <a:endParaRPr lang="en-US" dirty="0"/>
          </a:p>
          <a:p>
            <a:endParaRPr lang="en-US" dirty="0"/>
          </a:p>
          <a:p>
            <a:endParaRPr lang="en-US" dirty="0"/>
          </a:p>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24</a:t>
            </a:fld>
            <a:endParaRPr lang="en-US" dirty="0"/>
          </a:p>
        </p:txBody>
      </p:sp>
    </p:spTree>
    <p:extLst>
      <p:ext uri="{BB962C8B-B14F-4D97-AF65-F5344CB8AC3E}">
        <p14:creationId xmlns:p14="http://schemas.microsoft.com/office/powerpoint/2010/main" val="372218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0"/>
            <a:ext cx="8229600" cy="736462"/>
          </a:xfrm>
        </p:spPr>
        <p:txBody>
          <a:bodyPr>
            <a:normAutofit/>
          </a:bodyPr>
          <a:lstStyle/>
          <a:p>
            <a:r>
              <a:rPr lang="en-US" sz="4000" b="1" dirty="0">
                <a:solidFill>
                  <a:srgbClr val="FFFF00"/>
                </a:solidFill>
              </a:rPr>
              <a:t>Leadership Styles Explained </a:t>
            </a:r>
            <a:r>
              <a:rPr lang="en-US" sz="2400" b="1" dirty="0">
                <a:solidFill>
                  <a:srgbClr val="FFFF00"/>
                </a:solidFill>
              </a:rPr>
              <a:t>(5 of 5)</a:t>
            </a:r>
          </a:p>
        </p:txBody>
      </p:sp>
      <p:sp>
        <p:nvSpPr>
          <p:cNvPr id="9" name="Content Placeholder 8"/>
          <p:cNvSpPr>
            <a:spLocks noGrp="1"/>
          </p:cNvSpPr>
          <p:nvPr>
            <p:ph idx="1"/>
          </p:nvPr>
        </p:nvSpPr>
        <p:spPr>
          <a:xfrm>
            <a:off x="457200" y="1470484"/>
            <a:ext cx="8229600" cy="3917032"/>
          </a:xfrm>
        </p:spPr>
        <p:txBody>
          <a:bodyPr>
            <a:normAutofit lnSpcReduction="10000"/>
          </a:bodyPr>
          <a:lstStyle/>
          <a:p>
            <a:pPr marL="0" lvl="0" indent="0">
              <a:buNone/>
            </a:pPr>
            <a:r>
              <a:rPr lang="en-US" dirty="0"/>
              <a:t>Laissez-Faire Leadership Style</a:t>
            </a:r>
          </a:p>
          <a:p>
            <a:pPr marL="0" lvl="0" indent="0">
              <a:buNone/>
            </a:pPr>
            <a:endParaRPr lang="en-US" dirty="0"/>
          </a:p>
          <a:p>
            <a:r>
              <a:rPr lang="en-US" dirty="0"/>
              <a:t>Do not try to control followers.</a:t>
            </a:r>
            <a:endParaRPr lang="en-IN" dirty="0"/>
          </a:p>
          <a:p>
            <a:r>
              <a:rPr lang="en-US" dirty="0"/>
              <a:t>Nonleadership.</a:t>
            </a:r>
          </a:p>
          <a:p>
            <a:r>
              <a:rPr lang="en-US" dirty="0"/>
              <a:t>Nominal leader with minimal influence.</a:t>
            </a:r>
          </a:p>
          <a:p>
            <a:r>
              <a:rPr lang="en-US" dirty="0"/>
              <a:t>Laid back.</a:t>
            </a:r>
          </a:p>
          <a:p>
            <a:r>
              <a:rPr lang="en-US" dirty="0"/>
              <a:t>Mainly negative outcomes.</a:t>
            </a:r>
          </a:p>
        </p:txBody>
      </p:sp>
      <p:sp>
        <p:nvSpPr>
          <p:cNvPr id="2" name="Slide Number Placeholder 1">
            <a:extLst>
              <a:ext uri="{FF2B5EF4-FFF2-40B4-BE49-F238E27FC236}">
                <a16:creationId xmlns:a16="http://schemas.microsoft.com/office/drawing/2014/main" id="{32060B72-779D-42F0-BDC0-BC79A0476EAA}"/>
              </a:ext>
            </a:extLst>
          </p:cNvPr>
          <p:cNvSpPr>
            <a:spLocks noGrp="1"/>
          </p:cNvSpPr>
          <p:nvPr>
            <p:ph type="sldNum" sz="quarter" idx="12"/>
          </p:nvPr>
        </p:nvSpPr>
        <p:spPr/>
        <p:txBody>
          <a:bodyPr/>
          <a:lstStyle/>
          <a:p>
            <a:fld id="{B6F15528-21DE-4FAA-801E-634DDDAF4B2B}" type="slidenum">
              <a:rPr lang="en-US" smtClean="0"/>
              <a:pPr/>
              <a:t>25</a:t>
            </a:fld>
            <a:endParaRPr lang="en-US" dirty="0"/>
          </a:p>
        </p:txBody>
      </p:sp>
    </p:spTree>
    <p:extLst>
      <p:ext uri="{BB962C8B-B14F-4D97-AF65-F5344CB8AC3E}">
        <p14:creationId xmlns:p14="http://schemas.microsoft.com/office/powerpoint/2010/main" val="3314844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0"/>
            <a:ext cx="8229600" cy="736462"/>
          </a:xfrm>
        </p:spPr>
        <p:txBody>
          <a:bodyPr>
            <a:normAutofit/>
          </a:bodyPr>
          <a:lstStyle/>
          <a:p>
            <a:r>
              <a:rPr lang="en-US" sz="4000" b="1" dirty="0">
                <a:solidFill>
                  <a:srgbClr val="FFFF00"/>
                </a:solidFill>
              </a:rPr>
              <a:t>Effects of Laissez-faire leadership</a:t>
            </a:r>
          </a:p>
        </p:txBody>
      </p:sp>
      <p:sp>
        <p:nvSpPr>
          <p:cNvPr id="9" name="Content Placeholder 8"/>
          <p:cNvSpPr>
            <a:spLocks noGrp="1"/>
          </p:cNvSpPr>
          <p:nvPr>
            <p:ph idx="1"/>
          </p:nvPr>
        </p:nvSpPr>
        <p:spPr>
          <a:xfrm>
            <a:off x="457200" y="1066800"/>
            <a:ext cx="8229600" cy="4572000"/>
          </a:xfrm>
        </p:spPr>
        <p:txBody>
          <a:bodyPr>
            <a:normAutofit fontScale="70000" lnSpcReduction="20000"/>
          </a:bodyPr>
          <a:lstStyle/>
          <a:p>
            <a:pPr marL="0" indent="0">
              <a:buNone/>
            </a:pPr>
            <a:r>
              <a:rPr lang="en-US" b="1" dirty="0"/>
              <a:t>Negative outcomes:</a:t>
            </a:r>
          </a:p>
          <a:p>
            <a:pPr marL="514350" indent="-514350">
              <a:buFont typeface="+mj-lt"/>
              <a:buAutoNum type="arabicPeriod"/>
            </a:pPr>
            <a:r>
              <a:rPr lang="en-US" dirty="0"/>
              <a:t>Very little is accomplished under a laissez-faire leader. Because people are directionless and at a loss to know what to do, they tend to do nothing.</a:t>
            </a:r>
          </a:p>
          <a:p>
            <a:pPr marL="514350" indent="-514350">
              <a:buFont typeface="+mj-lt"/>
              <a:buAutoNum type="arabicPeriod"/>
            </a:pPr>
            <a:r>
              <a:rPr lang="en-US" dirty="0"/>
              <a:t>Giving complete freedom can also result in an atmosphere that most followers find chaotic. As a result, productivity goes down.</a:t>
            </a:r>
          </a:p>
          <a:p>
            <a:pPr marL="514350" indent="-514350">
              <a:buFont typeface="+mj-lt"/>
              <a:buAutoNum type="arabicPeriod"/>
            </a:pPr>
            <a:r>
              <a:rPr lang="en-US" dirty="0"/>
              <a:t>The lack of leadership from above can result in frustration that spurs followers to act and create positive outcomes.</a:t>
            </a:r>
          </a:p>
          <a:p>
            <a:pPr marL="0" indent="0">
              <a:buFont typeface="+mj-lt"/>
              <a:buNone/>
            </a:pPr>
            <a:endParaRPr lang="en-US" dirty="0"/>
          </a:p>
          <a:p>
            <a:pPr marL="0" indent="0">
              <a:buFont typeface="+mj-lt"/>
              <a:buNone/>
            </a:pPr>
            <a:r>
              <a:rPr lang="en-US" b="1" dirty="0"/>
              <a:t>Positive outcome:</a:t>
            </a:r>
          </a:p>
          <a:p>
            <a:pPr marL="514350" indent="-514350">
              <a:buFont typeface="+mj-lt"/>
              <a:buAutoNum type="arabicPeriod"/>
            </a:pPr>
            <a:r>
              <a:rPr lang="en-US" dirty="0"/>
              <a:t>People who are self-starters, who excel at individualized tasks and don’t require ongoing feedback, may prefer working under laissez-faire leaders.</a:t>
            </a:r>
          </a:p>
        </p:txBody>
      </p:sp>
      <p:sp>
        <p:nvSpPr>
          <p:cNvPr id="2" name="Slide Number Placeholder 1">
            <a:extLst>
              <a:ext uri="{FF2B5EF4-FFF2-40B4-BE49-F238E27FC236}">
                <a16:creationId xmlns:a16="http://schemas.microsoft.com/office/drawing/2014/main" id="{32060B72-779D-42F0-BDC0-BC79A0476EAA}"/>
              </a:ext>
            </a:extLst>
          </p:cNvPr>
          <p:cNvSpPr>
            <a:spLocks noGrp="1"/>
          </p:cNvSpPr>
          <p:nvPr>
            <p:ph type="sldNum" sz="quarter" idx="12"/>
          </p:nvPr>
        </p:nvSpPr>
        <p:spPr/>
        <p:txBody>
          <a:bodyPr/>
          <a:lstStyle/>
          <a:p>
            <a:fld id="{B6F15528-21DE-4FAA-801E-634DDDAF4B2B}" type="slidenum">
              <a:rPr lang="en-US" smtClean="0"/>
              <a:pPr/>
              <a:t>26</a:t>
            </a:fld>
            <a:endParaRPr lang="en-US" dirty="0"/>
          </a:p>
        </p:txBody>
      </p:sp>
    </p:spTree>
    <p:extLst>
      <p:ext uri="{BB962C8B-B14F-4D97-AF65-F5344CB8AC3E}">
        <p14:creationId xmlns:p14="http://schemas.microsoft.com/office/powerpoint/2010/main" val="235138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1"/>
            <a:ext cx="8229600" cy="1143000"/>
          </a:xfrm>
        </p:spPr>
        <p:txBody>
          <a:bodyPr/>
          <a:lstStyle/>
          <a:p>
            <a:r>
              <a:rPr lang="en-GB" dirty="0"/>
              <a:t>Test your leadership Style</a:t>
            </a:r>
          </a:p>
        </p:txBody>
      </p:sp>
      <p:sp>
        <p:nvSpPr>
          <p:cNvPr id="3" name="Content Placeholder 2"/>
          <p:cNvSpPr>
            <a:spLocks noGrp="1"/>
          </p:cNvSpPr>
          <p:nvPr>
            <p:ph idx="1"/>
          </p:nvPr>
        </p:nvSpPr>
        <p:spPr/>
        <p:txBody>
          <a:bodyPr/>
          <a:lstStyle/>
          <a:p>
            <a:pPr marL="0" indent="0">
              <a:buNone/>
            </a:pPr>
            <a:r>
              <a:rPr lang="en-GB" dirty="0">
                <a:hlinkClick r:id="rId2"/>
              </a:rPr>
              <a:t>https://www.verywellmind.com/whats-your-leadership-style-3866929</a:t>
            </a:r>
            <a:endParaRPr lang="en-GB" dirty="0"/>
          </a:p>
        </p:txBody>
      </p:sp>
      <p:sp>
        <p:nvSpPr>
          <p:cNvPr id="4" name="Footer Placeholder 3"/>
          <p:cNvSpPr>
            <a:spLocks noGrp="1"/>
          </p:cNvSpPr>
          <p:nvPr>
            <p:ph type="ftr" sz="quarter" idx="11"/>
          </p:nvPr>
        </p:nvSpPr>
        <p:spPr/>
        <p:txBody>
          <a:bodyPr/>
          <a:lstStyle/>
          <a:p>
            <a:r>
              <a:rPr lang="en-US" dirty="0" err="1"/>
              <a:t>Northouse</a:t>
            </a:r>
            <a:r>
              <a:rPr lang="en-US" dirty="0"/>
              <a:t>, Introduction to Leadership, 5e. © SAGE Publications, 2020. </a:t>
            </a:r>
          </a:p>
        </p:txBody>
      </p:sp>
      <p:sp>
        <p:nvSpPr>
          <p:cNvPr id="5" name="Slide Number Placeholder 4"/>
          <p:cNvSpPr>
            <a:spLocks noGrp="1"/>
          </p:cNvSpPr>
          <p:nvPr>
            <p:ph type="sldNum" sz="quarter" idx="12"/>
          </p:nvPr>
        </p:nvSpPr>
        <p:spPr/>
        <p:txBody>
          <a:bodyPr/>
          <a:lstStyle/>
          <a:p>
            <a:fld id="{B6F15528-21DE-4FAA-801E-634DDDAF4B2B}" type="slidenum">
              <a:rPr lang="en-US" smtClean="0"/>
              <a:pPr/>
              <a:t>27</a:t>
            </a:fld>
            <a:endParaRPr lang="en-US" dirty="0"/>
          </a:p>
        </p:txBody>
      </p:sp>
    </p:spTree>
    <p:extLst>
      <p:ext uri="{BB962C8B-B14F-4D97-AF65-F5344CB8AC3E}">
        <p14:creationId xmlns:p14="http://schemas.microsoft.com/office/powerpoint/2010/main" val="39036408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8AE60-9F24-D64D-732F-8B4DFEF4514B}"/>
              </a:ext>
            </a:extLst>
          </p:cNvPr>
          <p:cNvSpPr>
            <a:spLocks noGrp="1"/>
          </p:cNvSpPr>
          <p:nvPr>
            <p:ph type="title"/>
          </p:nvPr>
        </p:nvSpPr>
        <p:spPr/>
        <p:txBody>
          <a:bodyPr>
            <a:normAutofit fontScale="90000"/>
          </a:bodyPr>
          <a:lstStyle/>
          <a:p>
            <a:r>
              <a:rPr lang="en-GB" dirty="0"/>
              <a:t>Read the chapter 8 and find information for your presentation</a:t>
            </a:r>
          </a:p>
        </p:txBody>
      </p:sp>
      <p:pic>
        <p:nvPicPr>
          <p:cNvPr id="7" name="Content Placeholder 6">
            <a:extLst>
              <a:ext uri="{FF2B5EF4-FFF2-40B4-BE49-F238E27FC236}">
                <a16:creationId xmlns:a16="http://schemas.microsoft.com/office/drawing/2014/main" id="{EEB37609-A791-833A-79A0-A3C93E7CD6DA}"/>
              </a:ext>
            </a:extLst>
          </p:cNvPr>
          <p:cNvPicPr>
            <a:picLocks noGrp="1" noChangeAspect="1"/>
          </p:cNvPicPr>
          <p:nvPr>
            <p:ph idx="1"/>
          </p:nvPr>
        </p:nvPicPr>
        <p:blipFill>
          <a:blip r:embed="rId2"/>
          <a:stretch>
            <a:fillRect/>
          </a:stretch>
        </p:blipFill>
        <p:spPr>
          <a:xfrm>
            <a:off x="1752600" y="1600200"/>
            <a:ext cx="5638799" cy="3916363"/>
          </a:xfrm>
        </p:spPr>
      </p:pic>
      <p:sp>
        <p:nvSpPr>
          <p:cNvPr id="4" name="Footer Placeholder 3">
            <a:extLst>
              <a:ext uri="{FF2B5EF4-FFF2-40B4-BE49-F238E27FC236}">
                <a16:creationId xmlns:a16="http://schemas.microsoft.com/office/drawing/2014/main" id="{56C81455-4493-AC8F-1D26-ACF7A3BD781D}"/>
              </a:ext>
            </a:extLst>
          </p:cNvPr>
          <p:cNvSpPr>
            <a:spLocks noGrp="1"/>
          </p:cNvSpPr>
          <p:nvPr>
            <p:ph type="ftr" sz="quarter" idx="11"/>
          </p:nvPr>
        </p:nvSpPr>
        <p:spPr/>
        <p:txBody>
          <a:bodyPr/>
          <a:lstStyle/>
          <a:p>
            <a:r>
              <a:rPr lang="en-US"/>
              <a:t>Northouse, Introduction to Leadership, 5e. © SAGE Publications, 2020. </a:t>
            </a:r>
            <a:endParaRPr lang="en-US" dirty="0"/>
          </a:p>
        </p:txBody>
      </p:sp>
      <p:sp>
        <p:nvSpPr>
          <p:cNvPr id="5" name="Slide Number Placeholder 4">
            <a:extLst>
              <a:ext uri="{FF2B5EF4-FFF2-40B4-BE49-F238E27FC236}">
                <a16:creationId xmlns:a16="http://schemas.microsoft.com/office/drawing/2014/main" id="{1AD2621F-6F6E-8A45-7F7D-3654EAD3E80C}"/>
              </a:ext>
            </a:extLst>
          </p:cNvPr>
          <p:cNvSpPr>
            <a:spLocks noGrp="1"/>
          </p:cNvSpPr>
          <p:nvPr>
            <p:ph type="sldNum" sz="quarter" idx="12"/>
          </p:nvPr>
        </p:nvSpPr>
        <p:spPr/>
        <p:txBody>
          <a:bodyPr/>
          <a:lstStyle/>
          <a:p>
            <a:fld id="{B6F15528-21DE-4FAA-801E-634DDDAF4B2B}" type="slidenum">
              <a:rPr lang="en-US" smtClean="0"/>
              <a:pPr/>
              <a:t>28</a:t>
            </a:fld>
            <a:endParaRPr lang="en-US" dirty="0"/>
          </a:p>
        </p:txBody>
      </p:sp>
    </p:spTree>
    <p:extLst>
      <p:ext uri="{BB962C8B-B14F-4D97-AF65-F5344CB8AC3E}">
        <p14:creationId xmlns:p14="http://schemas.microsoft.com/office/powerpoint/2010/main" val="17374781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6344" y="0"/>
            <a:ext cx="8229600" cy="609600"/>
          </a:xfrm>
        </p:spPr>
        <p:txBody>
          <a:bodyPr>
            <a:normAutofit fontScale="90000"/>
          </a:bodyPr>
          <a:lstStyle/>
          <a:p>
            <a:r>
              <a:rPr lang="en-US" b="1" dirty="0">
                <a:solidFill>
                  <a:srgbClr val="FFFF00"/>
                </a:solidFill>
              </a:rPr>
              <a:t>Summary </a:t>
            </a:r>
          </a:p>
        </p:txBody>
      </p:sp>
      <p:sp>
        <p:nvSpPr>
          <p:cNvPr id="4" name="Content Placeholder 3"/>
          <p:cNvSpPr>
            <a:spLocks noGrp="1"/>
          </p:cNvSpPr>
          <p:nvPr>
            <p:ph idx="1"/>
          </p:nvPr>
        </p:nvSpPr>
        <p:spPr>
          <a:xfrm>
            <a:off x="457200" y="1470484"/>
            <a:ext cx="8229600" cy="3917032"/>
          </a:xfrm>
        </p:spPr>
        <p:txBody>
          <a:bodyPr>
            <a:normAutofit/>
          </a:bodyPr>
          <a:lstStyle/>
          <a:p>
            <a:pPr>
              <a:lnSpc>
                <a:spcPct val="90000"/>
              </a:lnSpc>
              <a:defRPr/>
            </a:pPr>
            <a:r>
              <a:rPr lang="en-US" dirty="0">
                <a:latin typeface="Arial" charset="0"/>
              </a:rPr>
              <a:t>All of us have a philosophy of leadership based on our assumptions.</a:t>
            </a:r>
          </a:p>
          <a:p>
            <a:pPr>
              <a:lnSpc>
                <a:spcPct val="90000"/>
              </a:lnSpc>
              <a:defRPr/>
            </a:pPr>
            <a:r>
              <a:rPr lang="en-US" dirty="0">
                <a:latin typeface="Arial" charset="0"/>
              </a:rPr>
              <a:t>Three styles of leadership: authoritarian, democratic, laissez-faire.</a:t>
            </a:r>
          </a:p>
          <a:p>
            <a:pPr>
              <a:lnSpc>
                <a:spcPct val="90000"/>
              </a:lnSpc>
              <a:defRPr/>
            </a:pPr>
            <a:r>
              <a:rPr lang="en-US" dirty="0">
                <a:latin typeface="Arial" charset="0"/>
              </a:rPr>
              <a:t>Understanding how our philosophy of leadership influences our style of leadership helps us become more competent leaders.</a:t>
            </a:r>
          </a:p>
        </p:txBody>
      </p:sp>
      <p:sp>
        <p:nvSpPr>
          <p:cNvPr id="5" name="Slide Number Placeholder 4"/>
          <p:cNvSpPr>
            <a:spLocks noGrp="1"/>
          </p:cNvSpPr>
          <p:nvPr>
            <p:ph type="sldNum" sz="quarter" idx="12"/>
          </p:nvPr>
        </p:nvSpPr>
        <p:spPr/>
        <p:txBody>
          <a:bodyPr/>
          <a:lstStyle/>
          <a:p>
            <a:fld id="{B6F15528-21DE-4FAA-801E-634DDDAF4B2B}" type="slidenum">
              <a:rPr lang="en-US" smtClean="0"/>
              <a:pPr/>
              <a:t>29</a:t>
            </a:fld>
            <a:endParaRPr lang="en-US" dirty="0"/>
          </a:p>
        </p:txBody>
      </p:sp>
    </p:spTree>
    <p:extLst>
      <p:ext uri="{BB962C8B-B14F-4D97-AF65-F5344CB8AC3E}">
        <p14:creationId xmlns:p14="http://schemas.microsoft.com/office/powerpoint/2010/main" val="1733823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Template>
  <TotalTime>3125</TotalTime>
  <Words>2817</Words>
  <Application>Microsoft Office PowerPoint</Application>
  <PresentationFormat>On-screen Show (4:3)</PresentationFormat>
  <Paragraphs>264</Paragraphs>
  <Slides>29</Slides>
  <Notes>19</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Myriad Pro</vt:lpstr>
      <vt:lpstr>Wingdings</vt:lpstr>
      <vt:lpstr>20140311PresentationUWTSDTemplate</vt:lpstr>
      <vt:lpstr>BMSW6101 Emergent Leadership Skills   Session 3: Leadership Philosophy &amp; Styles </vt:lpstr>
      <vt:lpstr>Introduction</vt:lpstr>
      <vt:lpstr>Session Objectives</vt:lpstr>
      <vt:lpstr>Leadership Philosophy Explained (1 of 8)</vt:lpstr>
      <vt:lpstr>Leadership Philosophy Explained (2 of 8)</vt:lpstr>
      <vt:lpstr>Leadership Philosophy Explained (3 of 8)</vt:lpstr>
      <vt:lpstr>Leadership Philosophy Explained (4 of 8)</vt:lpstr>
      <vt:lpstr>PowerPoint Presentation</vt:lpstr>
      <vt:lpstr>Leadership Philosophy Explained (5 of 8)</vt:lpstr>
      <vt:lpstr>Leadership Philosophy Explained (6 of 8)</vt:lpstr>
      <vt:lpstr>Leadership Philosophy Explained (7 of 8)</vt:lpstr>
      <vt:lpstr>Leadership Philosophy Explained (8 of 8)</vt:lpstr>
      <vt:lpstr>Theory Z</vt:lpstr>
      <vt:lpstr>Exercise (15 MINUTES) </vt:lpstr>
      <vt:lpstr>PowerPoint Presentation</vt:lpstr>
      <vt:lpstr>PowerPoint Presentation</vt:lpstr>
      <vt:lpstr>Leadership Styles</vt:lpstr>
      <vt:lpstr>Leadership Styles Explained (1 of 5)</vt:lpstr>
      <vt:lpstr>Leadership Styles Explained (2 of 5)</vt:lpstr>
      <vt:lpstr>Characteristics of authoritarian leaders</vt:lpstr>
      <vt:lpstr>PowerPoint Presentation</vt:lpstr>
      <vt:lpstr>Discuss</vt:lpstr>
      <vt:lpstr>Leadership Styles Explained (3 of 5)</vt:lpstr>
      <vt:lpstr>Leadership Styles Explained (4 of 5)</vt:lpstr>
      <vt:lpstr>Leadership Styles Explained (5 of 5)</vt:lpstr>
      <vt:lpstr>Effects of Laissez-faire leadership</vt:lpstr>
      <vt:lpstr>Test your leadership Style</vt:lpstr>
      <vt:lpstr>Read the chapter 8 and find information for your presentation</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Ancheta, Katie</dc:creator>
  <cp:lastModifiedBy>Sujeewa Herath</cp:lastModifiedBy>
  <cp:revision>250</cp:revision>
  <dcterms:created xsi:type="dcterms:W3CDTF">2006-08-16T00:00:00Z</dcterms:created>
  <dcterms:modified xsi:type="dcterms:W3CDTF">2022-06-05T13:48:04Z</dcterms:modified>
</cp:coreProperties>
</file>