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6" r:id="rId2"/>
    <p:sldId id="272" r:id="rId3"/>
    <p:sldId id="257" r:id="rId4"/>
    <p:sldId id="258" r:id="rId5"/>
    <p:sldId id="259" r:id="rId6"/>
    <p:sldId id="260" r:id="rId7"/>
    <p:sldId id="261" r:id="rId8"/>
    <p:sldId id="262" r:id="rId9"/>
    <p:sldId id="263" r:id="rId10"/>
    <p:sldId id="264" r:id="rId11"/>
    <p:sldId id="265" r:id="rId12"/>
    <p:sldId id="266" r:id="rId13"/>
    <p:sldId id="273" r:id="rId14"/>
    <p:sldId id="274" r:id="rId15"/>
    <p:sldId id="275" r:id="rId16"/>
    <p:sldId id="267" r:id="rId17"/>
    <p:sldId id="268" r:id="rId18"/>
    <p:sldId id="269" r:id="rId19"/>
    <p:sldId id="270" r:id="rId20"/>
    <p:sldId id="271" r:id="rId21"/>
    <p:sldId id="276" r:id="rId22"/>
    <p:sldId id="277" r:id="rId23"/>
    <p:sldId id="278" r:id="rId24"/>
    <p:sldId id="279" r:id="rId25"/>
    <p:sldId id="280" r:id="rId26"/>
    <p:sldId id="286" r:id="rId27"/>
    <p:sldId id="282" r:id="rId28"/>
    <p:sldId id="283" r:id="rId29"/>
    <p:sldId id="287" r:id="rId30"/>
    <p:sldId id="284" r:id="rId31"/>
    <p:sldId id="285"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8EDF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89933" autoAdjust="0"/>
  </p:normalViewPr>
  <p:slideViewPr>
    <p:cSldViewPr snapToGrid="0">
      <p:cViewPr varScale="1">
        <p:scale>
          <a:sx n="108" d="100"/>
          <a:sy n="108" d="100"/>
        </p:scale>
        <p:origin x="71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447868-B287-429A-80CD-8AC3D9D1AA26}" type="datetimeFigureOut">
              <a:rPr lang="en-GB" smtClean="0"/>
              <a:t>14/05/2018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A66C1D-57DB-4E06-9737-1A29390FD3A7}" type="slidenum">
              <a:rPr lang="en-GB" smtClean="0"/>
              <a:t>‹#›</a:t>
            </a:fld>
            <a:endParaRPr lang="en-GB"/>
          </a:p>
        </p:txBody>
      </p:sp>
    </p:spTree>
    <p:extLst>
      <p:ext uri="{BB962C8B-B14F-4D97-AF65-F5344CB8AC3E}">
        <p14:creationId xmlns:p14="http://schemas.microsoft.com/office/powerpoint/2010/main" val="27454995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entury Gothic" panose="020B0502020202020204" pitchFamily="34" charset="0"/>
              </a:rPr>
              <a:t>Choosing a layout and design is a very important process of the website creation. This is made much simpler by using </a:t>
            </a:r>
            <a:r>
              <a:rPr lang="en-GB" dirty="0" err="1">
                <a:latin typeface="Century Gothic" panose="020B0502020202020204" pitchFamily="34" charset="0"/>
              </a:rPr>
              <a:t>Wix</a:t>
            </a:r>
            <a:r>
              <a:rPr lang="en-GB" dirty="0">
                <a:latin typeface="Century Gothic" panose="020B0502020202020204" pitchFamily="34" charset="0"/>
              </a:rPr>
              <a:t>. </a:t>
            </a:r>
            <a:r>
              <a:rPr lang="en-GB" dirty="0" err="1">
                <a:latin typeface="Century Gothic" panose="020B0502020202020204" pitchFamily="34" charset="0"/>
              </a:rPr>
              <a:t>Wix</a:t>
            </a:r>
            <a:r>
              <a:rPr lang="en-GB" dirty="0">
                <a:latin typeface="Century Gothic" panose="020B0502020202020204" pitchFamily="34" charset="0"/>
              </a:rPr>
              <a:t> comes with a number of templates that allow you to quickly and easily decide on a general layout and feel for the site. </a:t>
            </a:r>
          </a:p>
          <a:p>
            <a:r>
              <a:rPr lang="en-GB" dirty="0">
                <a:latin typeface="Century Gothic" panose="020B0502020202020204" pitchFamily="34" charset="0"/>
              </a:rPr>
              <a:t>	Once you have chosen the template you are able to easily edit and adjust the settings in order to make it fit your company. You can change colours, font and general positioning of elements on the screen. This can also be done with little to no knowledge on how to code, making it a great way for non-technical people to quickly and easily build a professional site. </a:t>
            </a:r>
          </a:p>
          <a:p>
            <a:endParaRPr lang="en-GB" dirty="0"/>
          </a:p>
        </p:txBody>
      </p:sp>
      <p:sp>
        <p:nvSpPr>
          <p:cNvPr id="4" name="Slide Number Placeholder 3"/>
          <p:cNvSpPr>
            <a:spLocks noGrp="1"/>
          </p:cNvSpPr>
          <p:nvPr>
            <p:ph type="sldNum" sz="quarter" idx="10"/>
          </p:nvPr>
        </p:nvSpPr>
        <p:spPr/>
        <p:txBody>
          <a:bodyPr/>
          <a:lstStyle/>
          <a:p>
            <a:fld id="{8DA66C1D-57DB-4E06-9737-1A29390FD3A7}" type="slidenum">
              <a:rPr lang="en-GB" smtClean="0"/>
              <a:t>3</a:t>
            </a:fld>
            <a:endParaRPr lang="en-GB"/>
          </a:p>
        </p:txBody>
      </p:sp>
    </p:spTree>
    <p:extLst>
      <p:ext uri="{BB962C8B-B14F-4D97-AF65-F5344CB8AC3E}">
        <p14:creationId xmlns:p14="http://schemas.microsoft.com/office/powerpoint/2010/main" val="4089377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entury Gothic" panose="020B0502020202020204" pitchFamily="34" charset="0"/>
              </a:rPr>
              <a:t>These days most people view websites on their mobile phones therefore it is important to ensure that your website is responsive and accessible through mobile devices. </a:t>
            </a:r>
          </a:p>
          <a:p>
            <a:r>
              <a:rPr lang="en-GB" dirty="0">
                <a:latin typeface="Century Gothic" panose="020B0502020202020204" pitchFamily="34" charset="0"/>
              </a:rPr>
              <a:t>	This is quick and easy in </a:t>
            </a:r>
            <a:r>
              <a:rPr lang="en-GB" dirty="0" err="1">
                <a:latin typeface="Century Gothic" panose="020B0502020202020204" pitchFamily="34" charset="0"/>
              </a:rPr>
              <a:t>Wix</a:t>
            </a:r>
            <a:r>
              <a:rPr lang="en-GB" dirty="0">
                <a:latin typeface="Century Gothic" panose="020B0502020202020204" pitchFamily="34" charset="0"/>
              </a:rPr>
              <a:t> and you have the option to change between and edit desktop and mobile view, doing this allows you to ensure that the site content fits onto both displays correctly. </a:t>
            </a:r>
          </a:p>
          <a:p>
            <a:r>
              <a:rPr lang="en-GB" dirty="0">
                <a:latin typeface="Century Gothic" panose="020B0502020202020204" pitchFamily="34" charset="0"/>
              </a:rPr>
              <a:t>	Entering mobile view allows you to view the site as you would through a mobile device. It does this by placing the site in a mock mobile environment, which shows you how the content will be displayed on a phone. This makes editing the content much easier as you can see in real time how it would effect the site on such a device.    </a:t>
            </a:r>
          </a:p>
          <a:p>
            <a:endParaRPr lang="en-GB" dirty="0"/>
          </a:p>
        </p:txBody>
      </p:sp>
      <p:sp>
        <p:nvSpPr>
          <p:cNvPr id="4" name="Slide Number Placeholder 3"/>
          <p:cNvSpPr>
            <a:spLocks noGrp="1"/>
          </p:cNvSpPr>
          <p:nvPr>
            <p:ph type="sldNum" sz="quarter" idx="10"/>
          </p:nvPr>
        </p:nvSpPr>
        <p:spPr/>
        <p:txBody>
          <a:bodyPr/>
          <a:lstStyle/>
          <a:p>
            <a:fld id="{8DA66C1D-57DB-4E06-9737-1A29390FD3A7}" type="slidenum">
              <a:rPr lang="en-GB" smtClean="0"/>
              <a:t>4</a:t>
            </a:fld>
            <a:endParaRPr lang="en-GB"/>
          </a:p>
        </p:txBody>
      </p:sp>
    </p:spTree>
    <p:extLst>
      <p:ext uri="{BB962C8B-B14F-4D97-AF65-F5344CB8AC3E}">
        <p14:creationId xmlns:p14="http://schemas.microsoft.com/office/powerpoint/2010/main" val="17467516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entury Gothic" panose="020B0502020202020204" pitchFamily="34" charset="0"/>
              </a:rPr>
              <a:t>Blog are a great way for people to communicate through your site. This are a very powerful tool as they allow you to build a community of people that can share thoughts and ideas with one another. </a:t>
            </a:r>
          </a:p>
          <a:p>
            <a:r>
              <a:rPr lang="en-GB" dirty="0">
                <a:latin typeface="Century Gothic" panose="020B0502020202020204" pitchFamily="34" charset="0"/>
              </a:rPr>
              <a:t>	Implementing a blog using </a:t>
            </a:r>
            <a:r>
              <a:rPr lang="en-GB" dirty="0" err="1">
                <a:latin typeface="Century Gothic" panose="020B0502020202020204" pitchFamily="34" charset="0"/>
              </a:rPr>
              <a:t>Wix</a:t>
            </a:r>
            <a:r>
              <a:rPr lang="en-GB" dirty="0">
                <a:latin typeface="Century Gothic" panose="020B0502020202020204" pitchFamily="34" charset="0"/>
              </a:rPr>
              <a:t> is a very simple task, you begin by navigating to the toolbar located on the side of the screen, here you select “add” then “blog”. From here you select a simple layout and it will automatically be placed within your site. You can then customise it to ensure that it fits the aesthetic and feel of your overall site. </a:t>
            </a:r>
          </a:p>
          <a:p>
            <a:endParaRPr lang="en-GB" dirty="0"/>
          </a:p>
        </p:txBody>
      </p:sp>
      <p:sp>
        <p:nvSpPr>
          <p:cNvPr id="4" name="Slide Number Placeholder 3"/>
          <p:cNvSpPr>
            <a:spLocks noGrp="1"/>
          </p:cNvSpPr>
          <p:nvPr>
            <p:ph type="sldNum" sz="quarter" idx="10"/>
          </p:nvPr>
        </p:nvSpPr>
        <p:spPr/>
        <p:txBody>
          <a:bodyPr/>
          <a:lstStyle/>
          <a:p>
            <a:fld id="{8DA66C1D-57DB-4E06-9737-1A29390FD3A7}" type="slidenum">
              <a:rPr lang="en-GB" smtClean="0"/>
              <a:t>5</a:t>
            </a:fld>
            <a:endParaRPr lang="en-GB"/>
          </a:p>
        </p:txBody>
      </p:sp>
    </p:spTree>
    <p:extLst>
      <p:ext uri="{BB962C8B-B14F-4D97-AF65-F5344CB8AC3E}">
        <p14:creationId xmlns:p14="http://schemas.microsoft.com/office/powerpoint/2010/main" val="20619073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entury Gothic" panose="020B0502020202020204" pitchFamily="34" charset="0"/>
              </a:rPr>
              <a:t>E-commerce is very important these days as most people do their shopping online. It is important that your website is capable of displaying and selling goods. This allows you to bring in more revenue which is important for a business.</a:t>
            </a:r>
          </a:p>
          <a:p>
            <a:r>
              <a:rPr lang="en-GB" dirty="0">
                <a:latin typeface="Century Gothic" panose="020B0502020202020204" pitchFamily="34" charset="0"/>
              </a:rPr>
              <a:t>	Adding e-commerce is very quick and simple with </a:t>
            </a:r>
            <a:r>
              <a:rPr lang="en-GB" dirty="0" err="1">
                <a:latin typeface="Century Gothic" panose="020B0502020202020204" pitchFamily="34" charset="0"/>
              </a:rPr>
              <a:t>Wix</a:t>
            </a:r>
            <a:r>
              <a:rPr lang="en-GB" dirty="0">
                <a:latin typeface="Century Gothic" panose="020B0502020202020204" pitchFamily="34" charset="0"/>
              </a:rPr>
              <a:t>, you simply click the add button on the side of the screen, select “e-commerce” and pick a layout that fits your site. Once here, you can add and remove items. Working your way through the menu you are able to add pictures of the item, its cost and its name along with numerous other options e.g. placing an item on sale.  </a:t>
            </a:r>
          </a:p>
          <a:p>
            <a:endParaRPr lang="en-GB" dirty="0"/>
          </a:p>
        </p:txBody>
      </p:sp>
      <p:sp>
        <p:nvSpPr>
          <p:cNvPr id="4" name="Slide Number Placeholder 3"/>
          <p:cNvSpPr>
            <a:spLocks noGrp="1"/>
          </p:cNvSpPr>
          <p:nvPr>
            <p:ph type="sldNum" sz="quarter" idx="10"/>
          </p:nvPr>
        </p:nvSpPr>
        <p:spPr/>
        <p:txBody>
          <a:bodyPr/>
          <a:lstStyle/>
          <a:p>
            <a:fld id="{8DA66C1D-57DB-4E06-9737-1A29390FD3A7}" type="slidenum">
              <a:rPr lang="en-GB" smtClean="0"/>
              <a:t>6</a:t>
            </a:fld>
            <a:endParaRPr lang="en-GB"/>
          </a:p>
        </p:txBody>
      </p:sp>
    </p:spTree>
    <p:extLst>
      <p:ext uri="{BB962C8B-B14F-4D97-AF65-F5344CB8AC3E}">
        <p14:creationId xmlns:p14="http://schemas.microsoft.com/office/powerpoint/2010/main" val="36461764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entury Gothic" panose="020B0502020202020204" pitchFamily="34" charset="0"/>
              </a:rPr>
              <a:t>E-mail is an effective form of communication therefore it can be a very powerful tool to utilise. You can use e-mail to set up a subscription that will automatically send users information regarding the company and advertisements. </a:t>
            </a:r>
          </a:p>
          <a:p>
            <a:r>
              <a:rPr lang="en-GB" dirty="0">
                <a:latin typeface="Century Gothic" panose="020B0502020202020204" pitchFamily="34" charset="0"/>
              </a:rPr>
              <a:t>	Adding this through </a:t>
            </a:r>
            <a:r>
              <a:rPr lang="en-GB" dirty="0" err="1">
                <a:latin typeface="Century Gothic" panose="020B0502020202020204" pitchFamily="34" charset="0"/>
              </a:rPr>
              <a:t>Wix</a:t>
            </a:r>
            <a:r>
              <a:rPr lang="en-GB" dirty="0">
                <a:latin typeface="Century Gothic" panose="020B0502020202020204" pitchFamily="34" charset="0"/>
              </a:rPr>
              <a:t> is very quick and simple, you select “add” from the toolbar located on the side of the screen. From here you navigate to “contact” and select the layout you want. This will then place the e-mail box on the screen, from here you can edit it to fit your site and select an appropriate destination for the emails.</a:t>
            </a:r>
          </a:p>
          <a:p>
            <a:endParaRPr lang="en-GB" dirty="0"/>
          </a:p>
        </p:txBody>
      </p:sp>
      <p:sp>
        <p:nvSpPr>
          <p:cNvPr id="4" name="Slide Number Placeholder 3"/>
          <p:cNvSpPr>
            <a:spLocks noGrp="1"/>
          </p:cNvSpPr>
          <p:nvPr>
            <p:ph type="sldNum" sz="quarter" idx="10"/>
          </p:nvPr>
        </p:nvSpPr>
        <p:spPr/>
        <p:txBody>
          <a:bodyPr/>
          <a:lstStyle/>
          <a:p>
            <a:fld id="{8DA66C1D-57DB-4E06-9737-1A29390FD3A7}" type="slidenum">
              <a:rPr lang="en-GB" smtClean="0"/>
              <a:t>7</a:t>
            </a:fld>
            <a:endParaRPr lang="en-GB"/>
          </a:p>
        </p:txBody>
      </p:sp>
    </p:spTree>
    <p:extLst>
      <p:ext uri="{BB962C8B-B14F-4D97-AF65-F5344CB8AC3E}">
        <p14:creationId xmlns:p14="http://schemas.microsoft.com/office/powerpoint/2010/main" val="33149107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latin typeface="Century Gothic" panose="020B0502020202020204" pitchFamily="34" charset="0"/>
              </a:rPr>
              <a:t>Wix</a:t>
            </a:r>
            <a:r>
              <a:rPr lang="en-GB" dirty="0">
                <a:latin typeface="Century Gothic" panose="020B0502020202020204" pitchFamily="34" charset="0"/>
              </a:rPr>
              <a:t> is an online tool that allows the user to create a website using a GUI, it is very simple, intuitive and requires no background in coding. This makes it very accessible to non-technical personnel, the site can be quickly and easily edited and updated at a moments notice. This ensures that the content on the site is always up to date and relevant to the company. </a:t>
            </a:r>
          </a:p>
          <a:p>
            <a:endParaRPr lang="en-GB" dirty="0"/>
          </a:p>
        </p:txBody>
      </p:sp>
      <p:sp>
        <p:nvSpPr>
          <p:cNvPr id="4" name="Slide Number Placeholder 3"/>
          <p:cNvSpPr>
            <a:spLocks noGrp="1"/>
          </p:cNvSpPr>
          <p:nvPr>
            <p:ph type="sldNum" sz="quarter" idx="10"/>
          </p:nvPr>
        </p:nvSpPr>
        <p:spPr/>
        <p:txBody>
          <a:bodyPr/>
          <a:lstStyle/>
          <a:p>
            <a:fld id="{8DA66C1D-57DB-4E06-9737-1A29390FD3A7}" type="slidenum">
              <a:rPr lang="en-GB" smtClean="0"/>
              <a:t>8</a:t>
            </a:fld>
            <a:endParaRPr lang="en-GB"/>
          </a:p>
        </p:txBody>
      </p:sp>
    </p:spTree>
    <p:extLst>
      <p:ext uri="{BB962C8B-B14F-4D97-AF65-F5344CB8AC3E}">
        <p14:creationId xmlns:p14="http://schemas.microsoft.com/office/powerpoint/2010/main" val="8925322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latin typeface="Century Gothic" panose="020B0502020202020204" pitchFamily="34" charset="0"/>
              </a:rPr>
              <a:t>Wix</a:t>
            </a:r>
            <a:r>
              <a:rPr lang="en-GB" dirty="0">
                <a:latin typeface="Century Gothic" panose="020B0502020202020204" pitchFamily="34" charset="0"/>
              </a:rPr>
              <a:t> is very useful as once set up you’re ready to go, hosting is done through and maintained by </a:t>
            </a:r>
            <a:r>
              <a:rPr lang="en-GB" dirty="0" err="1">
                <a:latin typeface="Century Gothic" panose="020B0502020202020204" pitchFamily="34" charset="0"/>
              </a:rPr>
              <a:t>Wix</a:t>
            </a:r>
            <a:r>
              <a:rPr lang="en-GB" dirty="0">
                <a:latin typeface="Century Gothic" panose="020B0502020202020204" pitchFamily="34" charset="0"/>
              </a:rPr>
              <a:t>. This means that you do not need to worry once the site is live, </a:t>
            </a:r>
            <a:r>
              <a:rPr lang="en-GB" dirty="0" err="1">
                <a:latin typeface="Century Gothic" panose="020B0502020202020204" pitchFamily="34" charset="0"/>
              </a:rPr>
              <a:t>Wix</a:t>
            </a:r>
            <a:r>
              <a:rPr lang="en-GB" dirty="0">
                <a:latin typeface="Century Gothic" panose="020B0502020202020204" pitchFamily="34" charset="0"/>
              </a:rPr>
              <a:t> will take care of the rest. You simply need to keep the content up to date and ensure that sites aesthetics are what you want them to be. This is done for a monthly charge, there are different packs that allow for different permissions and storage sizes.  </a:t>
            </a:r>
          </a:p>
          <a:p>
            <a:endParaRPr lang="en-GB" dirty="0"/>
          </a:p>
        </p:txBody>
      </p:sp>
      <p:sp>
        <p:nvSpPr>
          <p:cNvPr id="4" name="Slide Number Placeholder 3"/>
          <p:cNvSpPr>
            <a:spLocks noGrp="1"/>
          </p:cNvSpPr>
          <p:nvPr>
            <p:ph type="sldNum" sz="quarter" idx="10"/>
          </p:nvPr>
        </p:nvSpPr>
        <p:spPr/>
        <p:txBody>
          <a:bodyPr/>
          <a:lstStyle/>
          <a:p>
            <a:fld id="{8DA66C1D-57DB-4E06-9737-1A29390FD3A7}" type="slidenum">
              <a:rPr lang="en-GB" smtClean="0"/>
              <a:t>9</a:t>
            </a:fld>
            <a:endParaRPr lang="en-GB"/>
          </a:p>
        </p:txBody>
      </p:sp>
    </p:spTree>
    <p:extLst>
      <p:ext uri="{BB962C8B-B14F-4D97-AF65-F5344CB8AC3E}">
        <p14:creationId xmlns:p14="http://schemas.microsoft.com/office/powerpoint/2010/main" val="29921940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latin typeface="Century Gothic" panose="020B0502020202020204" pitchFamily="34" charset="0"/>
              </a:rPr>
              <a:t>Wix</a:t>
            </a:r>
            <a:r>
              <a:rPr lang="en-GB" dirty="0">
                <a:latin typeface="Century Gothic" panose="020B0502020202020204" pitchFamily="34" charset="0"/>
              </a:rPr>
              <a:t> is a powerful tool for creating an online presence. It can be used with little to no coding background and produce professional standard websites. </a:t>
            </a:r>
          </a:p>
          <a:p>
            <a:r>
              <a:rPr lang="en-GB" dirty="0">
                <a:latin typeface="Century Gothic" panose="020B0502020202020204" pitchFamily="34" charset="0"/>
              </a:rPr>
              <a:t>	This is a suitable way for SMEs to create a website and branch into e-commerce, the GUI and templates provided make it easy to get the site to look and feel how you want in order to fit your company.</a:t>
            </a:r>
          </a:p>
          <a:p>
            <a:r>
              <a:rPr lang="en-GB" dirty="0">
                <a:latin typeface="Century Gothic" panose="020B0502020202020204" pitchFamily="34" charset="0"/>
              </a:rPr>
              <a:t>	This option isn’t overly expensive or time consuming therefore is great for small companies and will allow them to branch out and grow in todays online market.</a:t>
            </a:r>
          </a:p>
          <a:p>
            <a:endParaRPr lang="en-GB" dirty="0"/>
          </a:p>
        </p:txBody>
      </p:sp>
      <p:sp>
        <p:nvSpPr>
          <p:cNvPr id="4" name="Slide Number Placeholder 3"/>
          <p:cNvSpPr>
            <a:spLocks noGrp="1"/>
          </p:cNvSpPr>
          <p:nvPr>
            <p:ph type="sldNum" sz="quarter" idx="10"/>
          </p:nvPr>
        </p:nvSpPr>
        <p:spPr/>
        <p:txBody>
          <a:bodyPr/>
          <a:lstStyle/>
          <a:p>
            <a:fld id="{8DA66C1D-57DB-4E06-9737-1A29390FD3A7}" type="slidenum">
              <a:rPr lang="en-GB" smtClean="0"/>
              <a:t>10</a:t>
            </a:fld>
            <a:endParaRPr lang="en-GB"/>
          </a:p>
        </p:txBody>
      </p:sp>
    </p:spTree>
    <p:extLst>
      <p:ext uri="{BB962C8B-B14F-4D97-AF65-F5344CB8AC3E}">
        <p14:creationId xmlns:p14="http://schemas.microsoft.com/office/powerpoint/2010/main" val="4864499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entury Gothic" panose="020B0502020202020204" pitchFamily="34" charset="0"/>
              </a:rPr>
              <a:t>There is a countless number of templates freely available on the site for use, this allows us to instantly create a basic framework. </a:t>
            </a:r>
          </a:p>
          <a:p>
            <a:r>
              <a:rPr lang="en-GB" dirty="0">
                <a:latin typeface="Century Gothic" panose="020B0502020202020204" pitchFamily="34" charset="0"/>
              </a:rPr>
              <a:t>	We can then customise from here in order to ensure that the site fits the aesthetic and feel of the company.</a:t>
            </a:r>
          </a:p>
          <a:p>
            <a:endParaRPr lang="en-GB" dirty="0"/>
          </a:p>
        </p:txBody>
      </p:sp>
      <p:sp>
        <p:nvSpPr>
          <p:cNvPr id="4" name="Slide Number Placeholder 3"/>
          <p:cNvSpPr>
            <a:spLocks noGrp="1"/>
          </p:cNvSpPr>
          <p:nvPr>
            <p:ph type="sldNum" sz="quarter" idx="10"/>
          </p:nvPr>
        </p:nvSpPr>
        <p:spPr/>
        <p:txBody>
          <a:bodyPr/>
          <a:lstStyle/>
          <a:p>
            <a:fld id="{8DA66C1D-57DB-4E06-9737-1A29390FD3A7}" type="slidenum">
              <a:rPr lang="en-GB" smtClean="0"/>
              <a:t>12</a:t>
            </a:fld>
            <a:endParaRPr lang="en-GB"/>
          </a:p>
        </p:txBody>
      </p:sp>
    </p:spTree>
    <p:extLst>
      <p:ext uri="{BB962C8B-B14F-4D97-AF65-F5344CB8AC3E}">
        <p14:creationId xmlns:p14="http://schemas.microsoft.com/office/powerpoint/2010/main" val="11879597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Century Gothic" panose="020B0502020202020204" pitchFamily="34" charset="0"/>
              </a:rPr>
              <a:t>Once the template has been selected you are presented with the site, from here you can customise and edit everything to fit your company. This is easily done using the GUI upon the screen.</a:t>
            </a:r>
          </a:p>
          <a:p>
            <a:endParaRPr lang="en-GB" dirty="0"/>
          </a:p>
        </p:txBody>
      </p:sp>
      <p:sp>
        <p:nvSpPr>
          <p:cNvPr id="4" name="Slide Number Placeholder 3"/>
          <p:cNvSpPr>
            <a:spLocks noGrp="1"/>
          </p:cNvSpPr>
          <p:nvPr>
            <p:ph type="sldNum" sz="quarter" idx="10"/>
          </p:nvPr>
        </p:nvSpPr>
        <p:spPr/>
        <p:txBody>
          <a:bodyPr/>
          <a:lstStyle/>
          <a:p>
            <a:fld id="{8DA66C1D-57DB-4E06-9737-1A29390FD3A7}" type="slidenum">
              <a:rPr lang="en-GB" smtClean="0"/>
              <a:t>16</a:t>
            </a:fld>
            <a:endParaRPr lang="en-GB"/>
          </a:p>
        </p:txBody>
      </p:sp>
    </p:spTree>
    <p:extLst>
      <p:ext uri="{BB962C8B-B14F-4D97-AF65-F5344CB8AC3E}">
        <p14:creationId xmlns:p14="http://schemas.microsoft.com/office/powerpoint/2010/main" val="1765945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Century Gothic" panose="020B0502020202020204" pitchFamily="34" charset="0"/>
              </a:rPr>
              <a:t>Using the GUI we can select add from the toolbar and imply add a blog.</a:t>
            </a:r>
          </a:p>
          <a:p>
            <a:endParaRPr lang="en-GB" dirty="0"/>
          </a:p>
        </p:txBody>
      </p:sp>
      <p:sp>
        <p:nvSpPr>
          <p:cNvPr id="4" name="Slide Number Placeholder 3"/>
          <p:cNvSpPr>
            <a:spLocks noGrp="1"/>
          </p:cNvSpPr>
          <p:nvPr>
            <p:ph type="sldNum" sz="quarter" idx="10"/>
          </p:nvPr>
        </p:nvSpPr>
        <p:spPr/>
        <p:txBody>
          <a:bodyPr/>
          <a:lstStyle/>
          <a:p>
            <a:fld id="{8DA66C1D-57DB-4E06-9737-1A29390FD3A7}" type="slidenum">
              <a:rPr lang="en-GB" smtClean="0"/>
              <a:t>21</a:t>
            </a:fld>
            <a:endParaRPr lang="en-GB"/>
          </a:p>
        </p:txBody>
      </p:sp>
    </p:spTree>
    <p:extLst>
      <p:ext uri="{BB962C8B-B14F-4D97-AF65-F5344CB8AC3E}">
        <p14:creationId xmlns:p14="http://schemas.microsoft.com/office/powerpoint/2010/main" val="24968027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creating a website it is important that it is accessible to everyone, to do this you must take certain things into account and act accordingly. For example setting descriptions for images, ensuring that colours </a:t>
            </a:r>
            <a:r>
              <a:rPr lang="en-GB"/>
              <a:t>don’t clash. </a:t>
            </a:r>
            <a:endParaRPr lang="en-GB" dirty="0"/>
          </a:p>
        </p:txBody>
      </p:sp>
      <p:sp>
        <p:nvSpPr>
          <p:cNvPr id="4" name="Slide Number Placeholder 3"/>
          <p:cNvSpPr>
            <a:spLocks noGrp="1"/>
          </p:cNvSpPr>
          <p:nvPr>
            <p:ph type="sldNum" sz="quarter" idx="10"/>
          </p:nvPr>
        </p:nvSpPr>
        <p:spPr/>
        <p:txBody>
          <a:bodyPr/>
          <a:lstStyle/>
          <a:p>
            <a:fld id="{8DA66C1D-57DB-4E06-9737-1A29390FD3A7}" type="slidenum">
              <a:rPr lang="en-GB" smtClean="0"/>
              <a:t>26</a:t>
            </a:fld>
            <a:endParaRPr lang="en-GB"/>
          </a:p>
        </p:txBody>
      </p:sp>
    </p:spTree>
    <p:extLst>
      <p:ext uri="{BB962C8B-B14F-4D97-AF65-F5344CB8AC3E}">
        <p14:creationId xmlns:p14="http://schemas.microsoft.com/office/powerpoint/2010/main" val="34004867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media is a very powerful tool as millions of people world wide use it. Have a presence on social media opens you up to a much larger market, it begin by creating a page on each one of these platforms and keeping them up to date with relevant information to the company. </a:t>
            </a:r>
          </a:p>
          <a:p>
            <a:r>
              <a:rPr lang="en-GB" dirty="0"/>
              <a:t>	You could also use these pages to run competitions etc in order to draw in more people, the more people that share your post the more people see it further increasing the amount of people that are aware of your company.</a:t>
            </a:r>
          </a:p>
        </p:txBody>
      </p:sp>
      <p:sp>
        <p:nvSpPr>
          <p:cNvPr id="4" name="Slide Number Placeholder 3"/>
          <p:cNvSpPr>
            <a:spLocks noGrp="1"/>
          </p:cNvSpPr>
          <p:nvPr>
            <p:ph type="sldNum" sz="quarter" idx="10"/>
          </p:nvPr>
        </p:nvSpPr>
        <p:spPr/>
        <p:txBody>
          <a:bodyPr/>
          <a:lstStyle/>
          <a:p>
            <a:fld id="{8DA66C1D-57DB-4E06-9737-1A29390FD3A7}" type="slidenum">
              <a:rPr lang="en-GB" smtClean="0"/>
              <a:t>28</a:t>
            </a:fld>
            <a:endParaRPr lang="en-GB"/>
          </a:p>
        </p:txBody>
      </p:sp>
    </p:spTree>
    <p:extLst>
      <p:ext uri="{BB962C8B-B14F-4D97-AF65-F5344CB8AC3E}">
        <p14:creationId xmlns:p14="http://schemas.microsoft.com/office/powerpoint/2010/main" val="4669180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Google uses keywords in order to trigger an add. This add will appear near the top of the search and will help to entice people to visit the site. The add appearing near the top of the search helps to ensure that users will see the add.</a:t>
            </a:r>
          </a:p>
        </p:txBody>
      </p:sp>
      <p:sp>
        <p:nvSpPr>
          <p:cNvPr id="4" name="Slide Number Placeholder 3"/>
          <p:cNvSpPr>
            <a:spLocks noGrp="1"/>
          </p:cNvSpPr>
          <p:nvPr>
            <p:ph type="sldNum" sz="quarter" idx="10"/>
          </p:nvPr>
        </p:nvSpPr>
        <p:spPr/>
        <p:txBody>
          <a:bodyPr/>
          <a:lstStyle/>
          <a:p>
            <a:fld id="{8DA66C1D-57DB-4E06-9737-1A29390FD3A7}" type="slidenum">
              <a:rPr lang="en-GB" smtClean="0"/>
              <a:t>29</a:t>
            </a:fld>
            <a:endParaRPr lang="en-GB"/>
          </a:p>
        </p:txBody>
      </p:sp>
    </p:spTree>
    <p:extLst>
      <p:ext uri="{BB962C8B-B14F-4D97-AF65-F5344CB8AC3E}">
        <p14:creationId xmlns:p14="http://schemas.microsoft.com/office/powerpoint/2010/main" val="19505479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can be done through </a:t>
            </a:r>
            <a:r>
              <a:rPr lang="en-GB" dirty="0" err="1"/>
              <a:t>Wix</a:t>
            </a:r>
            <a:r>
              <a:rPr lang="en-GB" dirty="0"/>
              <a:t>, this will allow you to keep track of important numbers for your site. This may allow you to target certain areas with markets etc as you will be able to see what time most people visit the site and where these people are from.</a:t>
            </a:r>
          </a:p>
          <a:p>
            <a:r>
              <a:rPr lang="en-GB" dirty="0"/>
              <a:t>	This will allow you to target your add making them much more powerful.</a:t>
            </a:r>
          </a:p>
        </p:txBody>
      </p:sp>
      <p:sp>
        <p:nvSpPr>
          <p:cNvPr id="4" name="Slide Number Placeholder 3"/>
          <p:cNvSpPr>
            <a:spLocks noGrp="1"/>
          </p:cNvSpPr>
          <p:nvPr>
            <p:ph type="sldNum" sz="quarter" idx="10"/>
          </p:nvPr>
        </p:nvSpPr>
        <p:spPr/>
        <p:txBody>
          <a:bodyPr/>
          <a:lstStyle/>
          <a:p>
            <a:fld id="{8DA66C1D-57DB-4E06-9737-1A29390FD3A7}" type="slidenum">
              <a:rPr lang="en-GB" smtClean="0"/>
              <a:t>30</a:t>
            </a:fld>
            <a:endParaRPr lang="en-GB"/>
          </a:p>
        </p:txBody>
      </p:sp>
    </p:spTree>
    <p:extLst>
      <p:ext uri="{BB962C8B-B14F-4D97-AF65-F5344CB8AC3E}">
        <p14:creationId xmlns:p14="http://schemas.microsoft.com/office/powerpoint/2010/main" val="17433931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629FE-968C-43EF-83AE-F5943F194E9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4623997-682A-448C-96A4-AFBF244152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7ACD6F4-9130-4625-8A33-2ECCB55AE645}"/>
              </a:ext>
            </a:extLst>
          </p:cNvPr>
          <p:cNvSpPr>
            <a:spLocks noGrp="1"/>
          </p:cNvSpPr>
          <p:nvPr>
            <p:ph type="dt" sz="half" idx="10"/>
          </p:nvPr>
        </p:nvSpPr>
        <p:spPr/>
        <p:txBody>
          <a:bodyPr/>
          <a:lstStyle/>
          <a:p>
            <a:fld id="{AFBE1E2A-7BFE-4447-9353-0657AB373DAA}" type="datetimeFigureOut">
              <a:rPr lang="en-GB" smtClean="0"/>
              <a:t>14/05/2018</a:t>
            </a:fld>
            <a:endParaRPr lang="en-GB"/>
          </a:p>
        </p:txBody>
      </p:sp>
      <p:sp>
        <p:nvSpPr>
          <p:cNvPr id="5" name="Footer Placeholder 4">
            <a:extLst>
              <a:ext uri="{FF2B5EF4-FFF2-40B4-BE49-F238E27FC236}">
                <a16:creationId xmlns:a16="http://schemas.microsoft.com/office/drawing/2014/main" id="{B2B3001A-1015-40F7-9BF6-8F25D02CE8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42C17A-C2FC-4C45-9DDD-2AE5E7B9DAA0}"/>
              </a:ext>
            </a:extLst>
          </p:cNvPr>
          <p:cNvSpPr>
            <a:spLocks noGrp="1"/>
          </p:cNvSpPr>
          <p:nvPr>
            <p:ph type="sldNum" sz="quarter" idx="12"/>
          </p:nvPr>
        </p:nvSpPr>
        <p:spPr/>
        <p:txBody>
          <a:bodyPr/>
          <a:lstStyle/>
          <a:p>
            <a:fld id="{8A83EDD6-19CE-4ADC-84B8-C28411522698}" type="slidenum">
              <a:rPr lang="en-GB" smtClean="0"/>
              <a:t>‹#›</a:t>
            </a:fld>
            <a:endParaRPr lang="en-GB"/>
          </a:p>
        </p:txBody>
      </p:sp>
    </p:spTree>
    <p:extLst>
      <p:ext uri="{BB962C8B-B14F-4D97-AF65-F5344CB8AC3E}">
        <p14:creationId xmlns:p14="http://schemas.microsoft.com/office/powerpoint/2010/main" val="3321202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D241C-E3A2-4B88-904B-2144895AAB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EB46AE-2888-41AA-99FF-92CE810D691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758937-86A8-4112-8298-B6DB77BAB060}"/>
              </a:ext>
            </a:extLst>
          </p:cNvPr>
          <p:cNvSpPr>
            <a:spLocks noGrp="1"/>
          </p:cNvSpPr>
          <p:nvPr>
            <p:ph type="dt" sz="half" idx="10"/>
          </p:nvPr>
        </p:nvSpPr>
        <p:spPr/>
        <p:txBody>
          <a:bodyPr/>
          <a:lstStyle/>
          <a:p>
            <a:fld id="{AFBE1E2A-7BFE-4447-9353-0657AB373DAA}" type="datetimeFigureOut">
              <a:rPr lang="en-GB" smtClean="0"/>
              <a:t>14/05/2018</a:t>
            </a:fld>
            <a:endParaRPr lang="en-GB"/>
          </a:p>
        </p:txBody>
      </p:sp>
      <p:sp>
        <p:nvSpPr>
          <p:cNvPr id="5" name="Footer Placeholder 4">
            <a:extLst>
              <a:ext uri="{FF2B5EF4-FFF2-40B4-BE49-F238E27FC236}">
                <a16:creationId xmlns:a16="http://schemas.microsoft.com/office/drawing/2014/main" id="{00FD686A-10A2-47D9-9D49-40DA75E916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BE327C-B598-4934-81B9-E8BBF2B01EC9}"/>
              </a:ext>
            </a:extLst>
          </p:cNvPr>
          <p:cNvSpPr>
            <a:spLocks noGrp="1"/>
          </p:cNvSpPr>
          <p:nvPr>
            <p:ph type="sldNum" sz="quarter" idx="12"/>
          </p:nvPr>
        </p:nvSpPr>
        <p:spPr/>
        <p:txBody>
          <a:bodyPr/>
          <a:lstStyle/>
          <a:p>
            <a:fld id="{8A83EDD6-19CE-4ADC-84B8-C28411522698}" type="slidenum">
              <a:rPr lang="en-GB" smtClean="0"/>
              <a:t>‹#›</a:t>
            </a:fld>
            <a:endParaRPr lang="en-GB"/>
          </a:p>
        </p:txBody>
      </p:sp>
    </p:spTree>
    <p:extLst>
      <p:ext uri="{BB962C8B-B14F-4D97-AF65-F5344CB8AC3E}">
        <p14:creationId xmlns:p14="http://schemas.microsoft.com/office/powerpoint/2010/main" val="31500383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ECCF3-865A-40DF-9402-3940ACC5C77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6784351-EB96-48F2-AFE6-B6051570918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54737F2-F563-43E0-A6F8-2618C323D4A6}"/>
              </a:ext>
            </a:extLst>
          </p:cNvPr>
          <p:cNvSpPr>
            <a:spLocks noGrp="1"/>
          </p:cNvSpPr>
          <p:nvPr>
            <p:ph type="dt" sz="half" idx="10"/>
          </p:nvPr>
        </p:nvSpPr>
        <p:spPr/>
        <p:txBody>
          <a:bodyPr/>
          <a:lstStyle/>
          <a:p>
            <a:fld id="{AFBE1E2A-7BFE-4447-9353-0657AB373DAA}" type="datetimeFigureOut">
              <a:rPr lang="en-GB" smtClean="0"/>
              <a:t>14/05/2018</a:t>
            </a:fld>
            <a:endParaRPr lang="en-GB"/>
          </a:p>
        </p:txBody>
      </p:sp>
      <p:sp>
        <p:nvSpPr>
          <p:cNvPr id="5" name="Footer Placeholder 4">
            <a:extLst>
              <a:ext uri="{FF2B5EF4-FFF2-40B4-BE49-F238E27FC236}">
                <a16:creationId xmlns:a16="http://schemas.microsoft.com/office/drawing/2014/main" id="{59DC6ACB-4FFA-4772-9650-3136EE2C7E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49557D-EF26-49F8-BDDC-4140D077E6C1}"/>
              </a:ext>
            </a:extLst>
          </p:cNvPr>
          <p:cNvSpPr>
            <a:spLocks noGrp="1"/>
          </p:cNvSpPr>
          <p:nvPr>
            <p:ph type="sldNum" sz="quarter" idx="12"/>
          </p:nvPr>
        </p:nvSpPr>
        <p:spPr/>
        <p:txBody>
          <a:bodyPr/>
          <a:lstStyle/>
          <a:p>
            <a:fld id="{8A83EDD6-19CE-4ADC-84B8-C28411522698}" type="slidenum">
              <a:rPr lang="en-GB" smtClean="0"/>
              <a:t>‹#›</a:t>
            </a:fld>
            <a:endParaRPr lang="en-GB"/>
          </a:p>
        </p:txBody>
      </p:sp>
    </p:spTree>
    <p:extLst>
      <p:ext uri="{BB962C8B-B14F-4D97-AF65-F5344CB8AC3E}">
        <p14:creationId xmlns:p14="http://schemas.microsoft.com/office/powerpoint/2010/main" val="2332957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A5243-1D8C-4D45-9F5D-64374E4EAC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7C170F-00BC-4F71-96B3-754D50CABC5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B3B6DDE-EA1E-4C37-85F1-16D04C946E4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39365B-8F37-4033-8CCC-91B3E081C6BD}"/>
              </a:ext>
            </a:extLst>
          </p:cNvPr>
          <p:cNvSpPr>
            <a:spLocks noGrp="1"/>
          </p:cNvSpPr>
          <p:nvPr>
            <p:ph type="dt" sz="half" idx="10"/>
          </p:nvPr>
        </p:nvSpPr>
        <p:spPr/>
        <p:txBody>
          <a:bodyPr/>
          <a:lstStyle/>
          <a:p>
            <a:fld id="{AFBE1E2A-7BFE-4447-9353-0657AB373DAA}" type="datetimeFigureOut">
              <a:rPr lang="en-GB" smtClean="0"/>
              <a:t>14/05/2018</a:t>
            </a:fld>
            <a:endParaRPr lang="en-GB"/>
          </a:p>
        </p:txBody>
      </p:sp>
      <p:sp>
        <p:nvSpPr>
          <p:cNvPr id="6" name="Footer Placeholder 5">
            <a:extLst>
              <a:ext uri="{FF2B5EF4-FFF2-40B4-BE49-F238E27FC236}">
                <a16:creationId xmlns:a16="http://schemas.microsoft.com/office/drawing/2014/main" id="{2B4C2FE6-28CE-4332-A15F-1608F86F54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B442A7-D02B-4842-83E3-5258AEF6299C}"/>
              </a:ext>
            </a:extLst>
          </p:cNvPr>
          <p:cNvSpPr>
            <a:spLocks noGrp="1"/>
          </p:cNvSpPr>
          <p:nvPr>
            <p:ph type="sldNum" sz="quarter" idx="12"/>
          </p:nvPr>
        </p:nvSpPr>
        <p:spPr/>
        <p:txBody>
          <a:bodyPr/>
          <a:lstStyle/>
          <a:p>
            <a:fld id="{8A83EDD6-19CE-4ADC-84B8-C28411522698}" type="slidenum">
              <a:rPr lang="en-GB" smtClean="0"/>
              <a:t>‹#›</a:t>
            </a:fld>
            <a:endParaRPr lang="en-GB"/>
          </a:p>
        </p:txBody>
      </p:sp>
    </p:spTree>
    <p:extLst>
      <p:ext uri="{BB962C8B-B14F-4D97-AF65-F5344CB8AC3E}">
        <p14:creationId xmlns:p14="http://schemas.microsoft.com/office/powerpoint/2010/main" val="1547742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86281-CF7F-44E6-A523-42E5936D9DF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832D7D-767E-4A67-B6D7-EDCA01C1707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7191560-BBB9-4266-BCF4-D5C5EB29394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02A375-50AD-4395-A81B-E6994AA268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3D71D7E-7C49-49CA-AD1D-21F2DB74885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2E5A1E5-2B00-47C6-8357-B9CB5C61C262}"/>
              </a:ext>
            </a:extLst>
          </p:cNvPr>
          <p:cNvSpPr>
            <a:spLocks noGrp="1"/>
          </p:cNvSpPr>
          <p:nvPr>
            <p:ph type="dt" sz="half" idx="10"/>
          </p:nvPr>
        </p:nvSpPr>
        <p:spPr/>
        <p:txBody>
          <a:bodyPr/>
          <a:lstStyle/>
          <a:p>
            <a:fld id="{AFBE1E2A-7BFE-4447-9353-0657AB373DAA}" type="datetimeFigureOut">
              <a:rPr lang="en-GB" smtClean="0"/>
              <a:t>14/05/2018</a:t>
            </a:fld>
            <a:endParaRPr lang="en-GB"/>
          </a:p>
        </p:txBody>
      </p:sp>
      <p:sp>
        <p:nvSpPr>
          <p:cNvPr id="8" name="Footer Placeholder 7">
            <a:extLst>
              <a:ext uri="{FF2B5EF4-FFF2-40B4-BE49-F238E27FC236}">
                <a16:creationId xmlns:a16="http://schemas.microsoft.com/office/drawing/2014/main" id="{D27EAFFB-E24A-407A-8689-CB55B66D241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CD1D3E6-E3CC-41B5-A60F-AAE3988E242E}"/>
              </a:ext>
            </a:extLst>
          </p:cNvPr>
          <p:cNvSpPr>
            <a:spLocks noGrp="1"/>
          </p:cNvSpPr>
          <p:nvPr>
            <p:ph type="sldNum" sz="quarter" idx="12"/>
          </p:nvPr>
        </p:nvSpPr>
        <p:spPr/>
        <p:txBody>
          <a:bodyPr/>
          <a:lstStyle/>
          <a:p>
            <a:fld id="{8A83EDD6-19CE-4ADC-84B8-C28411522698}" type="slidenum">
              <a:rPr lang="en-GB" smtClean="0"/>
              <a:t>‹#›</a:t>
            </a:fld>
            <a:endParaRPr lang="en-GB"/>
          </a:p>
        </p:txBody>
      </p:sp>
    </p:spTree>
    <p:extLst>
      <p:ext uri="{BB962C8B-B14F-4D97-AF65-F5344CB8AC3E}">
        <p14:creationId xmlns:p14="http://schemas.microsoft.com/office/powerpoint/2010/main" val="513768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87079-9B73-4744-83D6-075951D08D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B2AE370-E7DA-4B3D-B6B3-2E9B3AB3DA44}"/>
              </a:ext>
            </a:extLst>
          </p:cNvPr>
          <p:cNvSpPr>
            <a:spLocks noGrp="1"/>
          </p:cNvSpPr>
          <p:nvPr>
            <p:ph type="dt" sz="half" idx="10"/>
          </p:nvPr>
        </p:nvSpPr>
        <p:spPr/>
        <p:txBody>
          <a:bodyPr/>
          <a:lstStyle/>
          <a:p>
            <a:fld id="{AFBE1E2A-7BFE-4447-9353-0657AB373DAA}" type="datetimeFigureOut">
              <a:rPr lang="en-GB" smtClean="0"/>
              <a:t>14/05/2018</a:t>
            </a:fld>
            <a:endParaRPr lang="en-GB"/>
          </a:p>
        </p:txBody>
      </p:sp>
      <p:sp>
        <p:nvSpPr>
          <p:cNvPr id="4" name="Footer Placeholder 3">
            <a:extLst>
              <a:ext uri="{FF2B5EF4-FFF2-40B4-BE49-F238E27FC236}">
                <a16:creationId xmlns:a16="http://schemas.microsoft.com/office/drawing/2014/main" id="{40A4E0E6-F709-419D-8E90-5ED60DA87FD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D87E0D-85DD-4848-8740-865B6A3A8476}"/>
              </a:ext>
            </a:extLst>
          </p:cNvPr>
          <p:cNvSpPr>
            <a:spLocks noGrp="1"/>
          </p:cNvSpPr>
          <p:nvPr>
            <p:ph type="sldNum" sz="quarter" idx="12"/>
          </p:nvPr>
        </p:nvSpPr>
        <p:spPr/>
        <p:txBody>
          <a:bodyPr/>
          <a:lstStyle/>
          <a:p>
            <a:fld id="{8A83EDD6-19CE-4ADC-84B8-C28411522698}" type="slidenum">
              <a:rPr lang="en-GB" smtClean="0"/>
              <a:t>‹#›</a:t>
            </a:fld>
            <a:endParaRPr lang="en-GB"/>
          </a:p>
        </p:txBody>
      </p:sp>
    </p:spTree>
    <p:extLst>
      <p:ext uri="{BB962C8B-B14F-4D97-AF65-F5344CB8AC3E}">
        <p14:creationId xmlns:p14="http://schemas.microsoft.com/office/powerpoint/2010/main" val="1046636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BB2B7B-4F9A-43F6-927F-1DA7A5F681DC}"/>
              </a:ext>
            </a:extLst>
          </p:cNvPr>
          <p:cNvSpPr>
            <a:spLocks noGrp="1"/>
          </p:cNvSpPr>
          <p:nvPr>
            <p:ph type="dt" sz="half" idx="10"/>
          </p:nvPr>
        </p:nvSpPr>
        <p:spPr/>
        <p:txBody>
          <a:bodyPr/>
          <a:lstStyle/>
          <a:p>
            <a:fld id="{AFBE1E2A-7BFE-4447-9353-0657AB373DAA}" type="datetimeFigureOut">
              <a:rPr lang="en-GB" smtClean="0"/>
              <a:t>14/05/2018</a:t>
            </a:fld>
            <a:endParaRPr lang="en-GB"/>
          </a:p>
        </p:txBody>
      </p:sp>
      <p:sp>
        <p:nvSpPr>
          <p:cNvPr id="3" name="Footer Placeholder 2">
            <a:extLst>
              <a:ext uri="{FF2B5EF4-FFF2-40B4-BE49-F238E27FC236}">
                <a16:creationId xmlns:a16="http://schemas.microsoft.com/office/drawing/2014/main" id="{0BA48D27-48E3-4ACD-AE14-FDC438D962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5FDCF9B-69EF-4D63-861E-0FE0D265FF66}"/>
              </a:ext>
            </a:extLst>
          </p:cNvPr>
          <p:cNvSpPr>
            <a:spLocks noGrp="1"/>
          </p:cNvSpPr>
          <p:nvPr>
            <p:ph type="sldNum" sz="quarter" idx="12"/>
          </p:nvPr>
        </p:nvSpPr>
        <p:spPr/>
        <p:txBody>
          <a:bodyPr/>
          <a:lstStyle/>
          <a:p>
            <a:fld id="{8A83EDD6-19CE-4ADC-84B8-C28411522698}" type="slidenum">
              <a:rPr lang="en-GB" smtClean="0"/>
              <a:t>‹#›</a:t>
            </a:fld>
            <a:endParaRPr lang="en-GB"/>
          </a:p>
        </p:txBody>
      </p:sp>
    </p:spTree>
    <p:extLst>
      <p:ext uri="{BB962C8B-B14F-4D97-AF65-F5344CB8AC3E}">
        <p14:creationId xmlns:p14="http://schemas.microsoft.com/office/powerpoint/2010/main" val="23216821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239A2-F9D1-407B-8043-3B45F79EE5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C09F5DB-6BC6-4409-B56C-615B3085E2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C089F2E-7831-418E-8B3B-DDA56195B7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DAB43FB-67F3-4C8F-9AC6-13F141BC0375}"/>
              </a:ext>
            </a:extLst>
          </p:cNvPr>
          <p:cNvSpPr>
            <a:spLocks noGrp="1"/>
          </p:cNvSpPr>
          <p:nvPr>
            <p:ph type="dt" sz="half" idx="10"/>
          </p:nvPr>
        </p:nvSpPr>
        <p:spPr/>
        <p:txBody>
          <a:bodyPr/>
          <a:lstStyle/>
          <a:p>
            <a:fld id="{AFBE1E2A-7BFE-4447-9353-0657AB373DAA}" type="datetimeFigureOut">
              <a:rPr lang="en-GB" smtClean="0"/>
              <a:t>14/05/2018</a:t>
            </a:fld>
            <a:endParaRPr lang="en-GB"/>
          </a:p>
        </p:txBody>
      </p:sp>
      <p:sp>
        <p:nvSpPr>
          <p:cNvPr id="6" name="Footer Placeholder 5">
            <a:extLst>
              <a:ext uri="{FF2B5EF4-FFF2-40B4-BE49-F238E27FC236}">
                <a16:creationId xmlns:a16="http://schemas.microsoft.com/office/drawing/2014/main" id="{CFBEC4D7-65E5-48FA-80F1-473E63F45F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CEDE8B-8325-4AEC-AE92-A5CA4B4ADBDD}"/>
              </a:ext>
            </a:extLst>
          </p:cNvPr>
          <p:cNvSpPr>
            <a:spLocks noGrp="1"/>
          </p:cNvSpPr>
          <p:nvPr>
            <p:ph type="sldNum" sz="quarter" idx="12"/>
          </p:nvPr>
        </p:nvSpPr>
        <p:spPr/>
        <p:txBody>
          <a:bodyPr/>
          <a:lstStyle/>
          <a:p>
            <a:fld id="{8A83EDD6-19CE-4ADC-84B8-C28411522698}" type="slidenum">
              <a:rPr lang="en-GB" smtClean="0"/>
              <a:t>‹#›</a:t>
            </a:fld>
            <a:endParaRPr lang="en-GB"/>
          </a:p>
        </p:txBody>
      </p:sp>
    </p:spTree>
    <p:extLst>
      <p:ext uri="{BB962C8B-B14F-4D97-AF65-F5344CB8AC3E}">
        <p14:creationId xmlns:p14="http://schemas.microsoft.com/office/powerpoint/2010/main" val="22307376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C2608-4F5E-46DE-8606-538DCCE47A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EC147ED-5ADA-4F13-B89A-A0F94644FA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C9EBC24-82FF-4E45-BE95-A0DCD54AEF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CE96E19-14A8-433B-A47B-FC0860F1B558}"/>
              </a:ext>
            </a:extLst>
          </p:cNvPr>
          <p:cNvSpPr>
            <a:spLocks noGrp="1"/>
          </p:cNvSpPr>
          <p:nvPr>
            <p:ph type="dt" sz="half" idx="10"/>
          </p:nvPr>
        </p:nvSpPr>
        <p:spPr/>
        <p:txBody>
          <a:bodyPr/>
          <a:lstStyle/>
          <a:p>
            <a:fld id="{AFBE1E2A-7BFE-4447-9353-0657AB373DAA}" type="datetimeFigureOut">
              <a:rPr lang="en-GB" smtClean="0"/>
              <a:t>14/05/2018</a:t>
            </a:fld>
            <a:endParaRPr lang="en-GB"/>
          </a:p>
        </p:txBody>
      </p:sp>
      <p:sp>
        <p:nvSpPr>
          <p:cNvPr id="6" name="Footer Placeholder 5">
            <a:extLst>
              <a:ext uri="{FF2B5EF4-FFF2-40B4-BE49-F238E27FC236}">
                <a16:creationId xmlns:a16="http://schemas.microsoft.com/office/drawing/2014/main" id="{1BCE5EB7-83B9-492D-98D0-F11957AED0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3714F9-AEFB-4E3D-BD87-F4B4861D9DF6}"/>
              </a:ext>
            </a:extLst>
          </p:cNvPr>
          <p:cNvSpPr>
            <a:spLocks noGrp="1"/>
          </p:cNvSpPr>
          <p:nvPr>
            <p:ph type="sldNum" sz="quarter" idx="12"/>
          </p:nvPr>
        </p:nvSpPr>
        <p:spPr/>
        <p:txBody>
          <a:bodyPr/>
          <a:lstStyle/>
          <a:p>
            <a:fld id="{8A83EDD6-19CE-4ADC-84B8-C28411522698}" type="slidenum">
              <a:rPr lang="en-GB" smtClean="0"/>
              <a:t>‹#›</a:t>
            </a:fld>
            <a:endParaRPr lang="en-GB"/>
          </a:p>
        </p:txBody>
      </p:sp>
    </p:spTree>
    <p:extLst>
      <p:ext uri="{BB962C8B-B14F-4D97-AF65-F5344CB8AC3E}">
        <p14:creationId xmlns:p14="http://schemas.microsoft.com/office/powerpoint/2010/main" val="1444237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6047E-0920-406D-B495-6460E86EAAA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7E5A1C-5B52-4D9F-8DBA-B2B2E0A7538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22981D-B4C4-4E65-9179-684222D66A76}"/>
              </a:ext>
            </a:extLst>
          </p:cNvPr>
          <p:cNvSpPr>
            <a:spLocks noGrp="1"/>
          </p:cNvSpPr>
          <p:nvPr>
            <p:ph type="dt" sz="half" idx="10"/>
          </p:nvPr>
        </p:nvSpPr>
        <p:spPr/>
        <p:txBody>
          <a:bodyPr/>
          <a:lstStyle/>
          <a:p>
            <a:fld id="{AFBE1E2A-7BFE-4447-9353-0657AB373DAA}" type="datetimeFigureOut">
              <a:rPr lang="en-GB" smtClean="0"/>
              <a:t>14/05/2018</a:t>
            </a:fld>
            <a:endParaRPr lang="en-GB"/>
          </a:p>
        </p:txBody>
      </p:sp>
      <p:sp>
        <p:nvSpPr>
          <p:cNvPr id="5" name="Footer Placeholder 4">
            <a:extLst>
              <a:ext uri="{FF2B5EF4-FFF2-40B4-BE49-F238E27FC236}">
                <a16:creationId xmlns:a16="http://schemas.microsoft.com/office/drawing/2014/main" id="{6E268080-0070-4AA8-AEB0-6C83E57359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934DC9-0215-4BF5-B569-96E368A8AE4D}"/>
              </a:ext>
            </a:extLst>
          </p:cNvPr>
          <p:cNvSpPr>
            <a:spLocks noGrp="1"/>
          </p:cNvSpPr>
          <p:nvPr>
            <p:ph type="sldNum" sz="quarter" idx="12"/>
          </p:nvPr>
        </p:nvSpPr>
        <p:spPr/>
        <p:txBody>
          <a:bodyPr/>
          <a:lstStyle/>
          <a:p>
            <a:fld id="{8A83EDD6-19CE-4ADC-84B8-C28411522698}" type="slidenum">
              <a:rPr lang="en-GB" smtClean="0"/>
              <a:t>‹#›</a:t>
            </a:fld>
            <a:endParaRPr lang="en-GB"/>
          </a:p>
        </p:txBody>
      </p:sp>
    </p:spTree>
    <p:extLst>
      <p:ext uri="{BB962C8B-B14F-4D97-AF65-F5344CB8AC3E}">
        <p14:creationId xmlns:p14="http://schemas.microsoft.com/office/powerpoint/2010/main" val="10701562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21A010-C549-45FD-A22A-593F286A398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9D2344-8C93-40F6-8255-4638AAC4E5F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843C08-4165-43A4-9EE8-877EF8BC7EB4}"/>
              </a:ext>
            </a:extLst>
          </p:cNvPr>
          <p:cNvSpPr>
            <a:spLocks noGrp="1"/>
          </p:cNvSpPr>
          <p:nvPr>
            <p:ph type="dt" sz="half" idx="10"/>
          </p:nvPr>
        </p:nvSpPr>
        <p:spPr/>
        <p:txBody>
          <a:bodyPr/>
          <a:lstStyle/>
          <a:p>
            <a:fld id="{AFBE1E2A-7BFE-4447-9353-0657AB373DAA}" type="datetimeFigureOut">
              <a:rPr lang="en-GB" smtClean="0"/>
              <a:t>14/05/2018</a:t>
            </a:fld>
            <a:endParaRPr lang="en-GB"/>
          </a:p>
        </p:txBody>
      </p:sp>
      <p:sp>
        <p:nvSpPr>
          <p:cNvPr id="5" name="Footer Placeholder 4">
            <a:extLst>
              <a:ext uri="{FF2B5EF4-FFF2-40B4-BE49-F238E27FC236}">
                <a16:creationId xmlns:a16="http://schemas.microsoft.com/office/drawing/2014/main" id="{42F377BA-7C8D-4349-9965-64D2188F73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B0B40C-3A10-483E-9DB0-583BFF3B52B7}"/>
              </a:ext>
            </a:extLst>
          </p:cNvPr>
          <p:cNvSpPr>
            <a:spLocks noGrp="1"/>
          </p:cNvSpPr>
          <p:nvPr>
            <p:ph type="sldNum" sz="quarter" idx="12"/>
          </p:nvPr>
        </p:nvSpPr>
        <p:spPr/>
        <p:txBody>
          <a:bodyPr/>
          <a:lstStyle/>
          <a:p>
            <a:fld id="{8A83EDD6-19CE-4ADC-84B8-C28411522698}" type="slidenum">
              <a:rPr lang="en-GB" smtClean="0"/>
              <a:t>‹#›</a:t>
            </a:fld>
            <a:endParaRPr lang="en-GB"/>
          </a:p>
        </p:txBody>
      </p:sp>
    </p:spTree>
    <p:extLst>
      <p:ext uri="{BB962C8B-B14F-4D97-AF65-F5344CB8AC3E}">
        <p14:creationId xmlns:p14="http://schemas.microsoft.com/office/powerpoint/2010/main" val="12864905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DA12CC-777B-4B08-819C-321839CF330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B1CA48-6D08-447F-95AB-D67D82C686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AFD881-FDCD-45A3-BD8E-3A391714DE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BE1E2A-7BFE-4447-9353-0657AB373DAA}" type="datetimeFigureOut">
              <a:rPr lang="en-GB" smtClean="0"/>
              <a:t>14/05/2018</a:t>
            </a:fld>
            <a:endParaRPr lang="en-GB"/>
          </a:p>
        </p:txBody>
      </p:sp>
      <p:sp>
        <p:nvSpPr>
          <p:cNvPr id="5" name="Footer Placeholder 4">
            <a:extLst>
              <a:ext uri="{FF2B5EF4-FFF2-40B4-BE49-F238E27FC236}">
                <a16:creationId xmlns:a16="http://schemas.microsoft.com/office/drawing/2014/main" id="{81ED1287-32F5-489A-ADD8-88C9BE35A78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BE8E9EF-0DC6-4341-8A76-2EA8A4E42E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83EDD6-19CE-4ADC-84B8-C28411522698}" type="slidenum">
              <a:rPr lang="en-GB" smtClean="0"/>
              <a:t>‹#›</a:t>
            </a:fld>
            <a:endParaRPr lang="en-GB"/>
          </a:p>
        </p:txBody>
      </p:sp>
    </p:spTree>
    <p:extLst>
      <p:ext uri="{BB962C8B-B14F-4D97-AF65-F5344CB8AC3E}">
        <p14:creationId xmlns:p14="http://schemas.microsoft.com/office/powerpoint/2010/main" val="1331157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blues6897.wixsite.com/mysit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C6F42A3C-201F-4989-8D4A-440E2BAD2F8F}"/>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7" descr="Image result for uwtsd">
            <a:extLst>
              <a:ext uri="{FF2B5EF4-FFF2-40B4-BE49-F238E27FC236}">
                <a16:creationId xmlns:a16="http://schemas.microsoft.com/office/drawing/2014/main" id="{2B17474C-1374-4D27-8F63-355709A332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6141" y="324376"/>
            <a:ext cx="9379717" cy="375500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C0065F14-C850-4764-9DDA-F1BAAB29BE18}"/>
              </a:ext>
            </a:extLst>
          </p:cNvPr>
          <p:cNvSpPr>
            <a:spLocks noChangeArrowheads="1"/>
          </p:cNvSpPr>
          <p:nvPr/>
        </p:nvSpPr>
        <p:spPr bwMode="auto">
          <a:xfrm>
            <a:off x="1274618" y="4829154"/>
            <a:ext cx="9642764"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Arial" panose="020B0604020202020204" pitchFamily="34" charset="0"/>
              </a:rPr>
              <a:t>Web Design &amp; Online Marketing</a:t>
            </a:r>
            <a:endParaRPr kumimoji="0" lang="en-GB" altLang="en-US" sz="24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Module Code – ACCA4005</a:t>
            </a:r>
            <a:endParaRPr kumimoji="0" lang="en-GB" altLang="en-US"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14 / 05 / 2018</a:t>
            </a:r>
            <a:endParaRPr kumimoji="0" lang="en-GB"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05318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35E85AD-576C-4A83-B24A-7356A49AB423}"/>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7995225-2F5F-4585-9AED-6E1B8D611BEC}"/>
              </a:ext>
            </a:extLst>
          </p:cNvPr>
          <p:cNvSpPr txBox="1"/>
          <p:nvPr/>
        </p:nvSpPr>
        <p:spPr>
          <a:xfrm>
            <a:off x="3722254" y="246498"/>
            <a:ext cx="4747491" cy="584775"/>
          </a:xfrm>
          <a:prstGeom prst="rect">
            <a:avLst/>
          </a:prstGeom>
          <a:noFill/>
        </p:spPr>
        <p:txBody>
          <a:bodyPr wrap="square" rtlCol="0">
            <a:spAutoFit/>
          </a:bodyPr>
          <a:lstStyle/>
          <a:p>
            <a:pPr algn="ctr"/>
            <a:r>
              <a:rPr lang="en-GB" sz="3200" dirty="0">
                <a:latin typeface="Century Gothic" panose="020B0502020202020204" pitchFamily="34" charset="0"/>
              </a:rPr>
              <a:t>Evaluation</a:t>
            </a:r>
          </a:p>
        </p:txBody>
      </p:sp>
      <p:sp>
        <p:nvSpPr>
          <p:cNvPr id="5" name="TextBox 4">
            <a:extLst>
              <a:ext uri="{FF2B5EF4-FFF2-40B4-BE49-F238E27FC236}">
                <a16:creationId xmlns:a16="http://schemas.microsoft.com/office/drawing/2014/main" id="{400C47C0-3D63-4397-B926-9D4CF898CCF8}"/>
              </a:ext>
            </a:extLst>
          </p:cNvPr>
          <p:cNvSpPr txBox="1"/>
          <p:nvPr/>
        </p:nvSpPr>
        <p:spPr>
          <a:xfrm>
            <a:off x="392544" y="1191491"/>
            <a:ext cx="11406910" cy="1754326"/>
          </a:xfrm>
          <a:prstGeom prst="rect">
            <a:avLst/>
          </a:prstGeom>
          <a:noFill/>
        </p:spPr>
        <p:txBody>
          <a:bodyPr wrap="square" rtlCol="0">
            <a:spAutoFit/>
          </a:bodyPr>
          <a:lstStyle/>
          <a:p>
            <a:r>
              <a:rPr lang="en-GB" dirty="0">
                <a:latin typeface="Century Gothic" panose="020B0502020202020204" pitchFamily="34" charset="0"/>
              </a:rPr>
              <a:t>In the slides following this current one I will be looking over and evaluating how well current available options for creating responsive websites are. </a:t>
            </a:r>
          </a:p>
          <a:p>
            <a:r>
              <a:rPr lang="en-GB" dirty="0">
                <a:latin typeface="Century Gothic" panose="020B0502020202020204" pitchFamily="34" charset="0"/>
              </a:rPr>
              <a:t>	I will be covering topic such as layout and design along with integration of e-commerce and e-mail. Whilst also looking at how easy these options are for use. </a:t>
            </a:r>
          </a:p>
          <a:p>
            <a:r>
              <a:rPr lang="en-GB" dirty="0">
                <a:latin typeface="Century Gothic" panose="020B0502020202020204" pitchFamily="34" charset="0"/>
              </a:rPr>
              <a:t>	I will be basing my evaluations on </a:t>
            </a:r>
            <a:r>
              <a:rPr lang="en-GB" dirty="0" err="1">
                <a:latin typeface="Century Gothic" panose="020B0502020202020204" pitchFamily="34" charset="0"/>
              </a:rPr>
              <a:t>Wix</a:t>
            </a:r>
            <a:r>
              <a:rPr lang="en-GB" dirty="0">
                <a:latin typeface="Century Gothic" panose="020B0502020202020204" pitchFamily="34" charset="0"/>
              </a:rPr>
              <a:t> as this is the site I used. Although there are numerous options available such as </a:t>
            </a:r>
            <a:r>
              <a:rPr lang="en-GB" dirty="0" err="1">
                <a:latin typeface="Century Gothic" panose="020B0502020202020204" pitchFamily="34" charset="0"/>
              </a:rPr>
              <a:t>squarespace</a:t>
            </a:r>
            <a:r>
              <a:rPr lang="en-GB" dirty="0">
                <a:latin typeface="Century Gothic" panose="020B0502020202020204" pitchFamily="34" charset="0"/>
              </a:rPr>
              <a:t>.</a:t>
            </a:r>
          </a:p>
        </p:txBody>
      </p:sp>
      <p:sp>
        <p:nvSpPr>
          <p:cNvPr id="6" name="TextBox 5">
            <a:extLst>
              <a:ext uri="{FF2B5EF4-FFF2-40B4-BE49-F238E27FC236}">
                <a16:creationId xmlns:a16="http://schemas.microsoft.com/office/drawing/2014/main" id="{42DFBB3E-6584-4B97-B143-9DFA44521266}"/>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pic>
        <p:nvPicPr>
          <p:cNvPr id="2050" name="Picture 2" descr="Related image">
            <a:extLst>
              <a:ext uri="{FF2B5EF4-FFF2-40B4-BE49-F238E27FC236}">
                <a16:creationId xmlns:a16="http://schemas.microsoft.com/office/drawing/2014/main" id="{5417ACA6-A4DC-4461-950C-69C5E5CE22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4360" y="2978721"/>
            <a:ext cx="3115362" cy="311536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squarespace">
            <a:extLst>
              <a:ext uri="{FF2B5EF4-FFF2-40B4-BE49-F238E27FC236}">
                <a16:creationId xmlns:a16="http://schemas.microsoft.com/office/drawing/2014/main" id="{96F3A73A-DDC6-43A3-A2B5-E1744D688C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62279" y="3185257"/>
            <a:ext cx="4014932" cy="27066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7619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B9E3524-A886-4E49-B615-D2E98E3B9C85}"/>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9AE3EA14-9395-4635-BF84-463C3A80CE74}"/>
              </a:ext>
            </a:extLst>
          </p:cNvPr>
          <p:cNvSpPr txBox="1"/>
          <p:nvPr/>
        </p:nvSpPr>
        <p:spPr>
          <a:xfrm>
            <a:off x="3722254" y="246498"/>
            <a:ext cx="4747491" cy="584775"/>
          </a:xfrm>
          <a:prstGeom prst="rect">
            <a:avLst/>
          </a:prstGeom>
          <a:noFill/>
        </p:spPr>
        <p:txBody>
          <a:bodyPr wrap="square" rtlCol="0">
            <a:spAutoFit/>
          </a:bodyPr>
          <a:lstStyle/>
          <a:p>
            <a:pPr algn="ctr"/>
            <a:r>
              <a:rPr lang="en-GB" sz="3200" dirty="0">
                <a:latin typeface="Century Gothic" panose="020B0502020202020204" pitchFamily="34" charset="0"/>
              </a:rPr>
              <a:t>Layout &amp; Design</a:t>
            </a:r>
          </a:p>
        </p:txBody>
      </p:sp>
      <p:sp>
        <p:nvSpPr>
          <p:cNvPr id="15" name="TextBox 14">
            <a:extLst>
              <a:ext uri="{FF2B5EF4-FFF2-40B4-BE49-F238E27FC236}">
                <a16:creationId xmlns:a16="http://schemas.microsoft.com/office/drawing/2014/main" id="{2BF39B35-FEC4-4E5C-85C0-F055213D3574}"/>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pic>
        <p:nvPicPr>
          <p:cNvPr id="3" name="Picture 2">
            <a:extLst>
              <a:ext uri="{FF2B5EF4-FFF2-40B4-BE49-F238E27FC236}">
                <a16:creationId xmlns:a16="http://schemas.microsoft.com/office/drawing/2014/main" id="{B448A7EC-6603-4CF0-A0AB-88FAA0EC13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69745" y="1717412"/>
            <a:ext cx="5400000" cy="3423171"/>
          </a:xfrm>
          <a:prstGeom prst="rect">
            <a:avLst/>
          </a:prstGeom>
        </p:spPr>
      </p:pic>
      <p:sp>
        <p:nvSpPr>
          <p:cNvPr id="7" name="TextBox 6">
            <a:extLst>
              <a:ext uri="{FF2B5EF4-FFF2-40B4-BE49-F238E27FC236}">
                <a16:creationId xmlns:a16="http://schemas.microsoft.com/office/drawing/2014/main" id="{4BE15AD4-2E1C-4A80-A25D-801807988F64}"/>
              </a:ext>
            </a:extLst>
          </p:cNvPr>
          <p:cNvSpPr txBox="1"/>
          <p:nvPr/>
        </p:nvSpPr>
        <p:spPr>
          <a:xfrm>
            <a:off x="392544" y="1764472"/>
            <a:ext cx="4543440" cy="3329053"/>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Simple</a:t>
            </a:r>
          </a:p>
          <a:p>
            <a:pPr marL="285750" indent="-285750">
              <a:lnSpc>
                <a:spcPct val="200000"/>
              </a:lnSpc>
              <a:buFont typeface="Wingdings" panose="05000000000000000000" pitchFamily="2" charset="2"/>
              <a:buChar char="§"/>
            </a:pPr>
            <a:r>
              <a:rPr lang="en-GB" dirty="0">
                <a:latin typeface="Century Gothic" panose="020B0502020202020204" pitchFamily="34" charset="0"/>
              </a:rPr>
              <a:t>Quick</a:t>
            </a:r>
          </a:p>
          <a:p>
            <a:pPr marL="285750" indent="-285750">
              <a:lnSpc>
                <a:spcPct val="200000"/>
              </a:lnSpc>
              <a:buFont typeface="Wingdings" panose="05000000000000000000" pitchFamily="2" charset="2"/>
              <a:buChar char="§"/>
            </a:pPr>
            <a:r>
              <a:rPr lang="en-GB" dirty="0">
                <a:latin typeface="Century Gothic" panose="020B0502020202020204" pitchFamily="34" charset="0"/>
              </a:rPr>
              <a:t>Templates</a:t>
            </a:r>
          </a:p>
          <a:p>
            <a:pPr marL="285750" indent="-285750">
              <a:lnSpc>
                <a:spcPct val="200000"/>
              </a:lnSpc>
              <a:buFont typeface="Wingdings" panose="05000000000000000000" pitchFamily="2" charset="2"/>
              <a:buChar char="§"/>
            </a:pPr>
            <a:r>
              <a:rPr lang="en-GB" dirty="0">
                <a:latin typeface="Century Gothic" panose="020B0502020202020204" pitchFamily="34" charset="0"/>
              </a:rPr>
              <a:t>Customisation</a:t>
            </a:r>
          </a:p>
          <a:p>
            <a:pPr marL="285750" indent="-285750">
              <a:lnSpc>
                <a:spcPct val="200000"/>
              </a:lnSpc>
              <a:buFont typeface="Wingdings" panose="05000000000000000000" pitchFamily="2" charset="2"/>
              <a:buChar char="§"/>
            </a:pPr>
            <a:r>
              <a:rPr lang="en-GB" dirty="0">
                <a:latin typeface="Century Gothic" panose="020B0502020202020204" pitchFamily="34" charset="0"/>
              </a:rPr>
              <a:t>No coding experience required</a:t>
            </a:r>
          </a:p>
          <a:p>
            <a:pPr marL="285750" indent="-285750">
              <a:lnSpc>
                <a:spcPct val="200000"/>
              </a:lnSpc>
              <a:buFont typeface="Wingdings" panose="05000000000000000000" pitchFamily="2" charset="2"/>
              <a:buChar char="§"/>
            </a:pPr>
            <a:r>
              <a:rPr lang="en-GB" dirty="0">
                <a:latin typeface="Century Gothic" panose="020B0502020202020204" pitchFamily="34" charset="0"/>
              </a:rPr>
              <a:t>Professional </a:t>
            </a:r>
          </a:p>
        </p:txBody>
      </p:sp>
    </p:spTree>
    <p:extLst>
      <p:ext uri="{BB962C8B-B14F-4D97-AF65-F5344CB8AC3E}">
        <p14:creationId xmlns:p14="http://schemas.microsoft.com/office/powerpoint/2010/main" val="2547953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4EAD39E-075E-4C81-83B7-16A6F8EB00F3}"/>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64AA7646-0D88-41F6-92F4-AB17429467AC}"/>
              </a:ext>
            </a:extLst>
          </p:cNvPr>
          <p:cNvSpPr txBox="1"/>
          <p:nvPr/>
        </p:nvSpPr>
        <p:spPr>
          <a:xfrm>
            <a:off x="3084945" y="246498"/>
            <a:ext cx="6022110" cy="584775"/>
          </a:xfrm>
          <a:prstGeom prst="rect">
            <a:avLst/>
          </a:prstGeom>
          <a:noFill/>
        </p:spPr>
        <p:txBody>
          <a:bodyPr wrap="square" rtlCol="0">
            <a:spAutoFit/>
          </a:bodyPr>
          <a:lstStyle/>
          <a:p>
            <a:pPr algn="ctr"/>
            <a:r>
              <a:rPr lang="en-GB" sz="3200" dirty="0">
                <a:latin typeface="Century Gothic" panose="020B0502020202020204" pitchFamily="34" charset="0"/>
              </a:rPr>
              <a:t>Responsive to Mobile Devices</a:t>
            </a:r>
          </a:p>
        </p:txBody>
      </p:sp>
      <p:sp>
        <p:nvSpPr>
          <p:cNvPr id="6" name="TextBox 5">
            <a:extLst>
              <a:ext uri="{FF2B5EF4-FFF2-40B4-BE49-F238E27FC236}">
                <a16:creationId xmlns:a16="http://schemas.microsoft.com/office/drawing/2014/main" id="{DEA07900-7BC1-4D9F-A92C-6460BCA84DDD}"/>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9" name="TextBox 8">
            <a:extLst>
              <a:ext uri="{FF2B5EF4-FFF2-40B4-BE49-F238E27FC236}">
                <a16:creationId xmlns:a16="http://schemas.microsoft.com/office/drawing/2014/main" id="{EF451632-6AFE-4ED8-87BB-8FF9E056FD59}"/>
              </a:ext>
            </a:extLst>
          </p:cNvPr>
          <p:cNvSpPr txBox="1"/>
          <p:nvPr/>
        </p:nvSpPr>
        <p:spPr>
          <a:xfrm>
            <a:off x="392544" y="1764474"/>
            <a:ext cx="4543440" cy="3329053"/>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Simple</a:t>
            </a:r>
          </a:p>
          <a:p>
            <a:pPr marL="285750" indent="-285750">
              <a:lnSpc>
                <a:spcPct val="200000"/>
              </a:lnSpc>
              <a:buFont typeface="Wingdings" panose="05000000000000000000" pitchFamily="2" charset="2"/>
              <a:buChar char="§"/>
            </a:pPr>
            <a:r>
              <a:rPr lang="en-GB" dirty="0">
                <a:latin typeface="Century Gothic" panose="020B0502020202020204" pitchFamily="34" charset="0"/>
              </a:rPr>
              <a:t>Quick</a:t>
            </a:r>
          </a:p>
          <a:p>
            <a:pPr marL="285750" indent="-285750">
              <a:lnSpc>
                <a:spcPct val="200000"/>
              </a:lnSpc>
              <a:buFont typeface="Wingdings" panose="05000000000000000000" pitchFamily="2" charset="2"/>
              <a:buChar char="§"/>
            </a:pPr>
            <a:r>
              <a:rPr lang="en-GB" dirty="0">
                <a:latin typeface="Century Gothic" panose="020B0502020202020204" pitchFamily="34" charset="0"/>
              </a:rPr>
              <a:t>Customisation</a:t>
            </a:r>
          </a:p>
          <a:p>
            <a:pPr marL="285750" indent="-285750">
              <a:lnSpc>
                <a:spcPct val="200000"/>
              </a:lnSpc>
              <a:buFont typeface="Wingdings" panose="05000000000000000000" pitchFamily="2" charset="2"/>
              <a:buChar char="§"/>
            </a:pPr>
            <a:r>
              <a:rPr lang="en-GB" dirty="0">
                <a:latin typeface="Century Gothic" panose="020B0502020202020204" pitchFamily="34" charset="0"/>
              </a:rPr>
              <a:t>No coding experience required</a:t>
            </a:r>
          </a:p>
          <a:p>
            <a:pPr marL="285750" indent="-285750">
              <a:lnSpc>
                <a:spcPct val="200000"/>
              </a:lnSpc>
              <a:buFont typeface="Wingdings" panose="05000000000000000000" pitchFamily="2" charset="2"/>
              <a:buChar char="§"/>
            </a:pPr>
            <a:r>
              <a:rPr lang="en-GB" dirty="0">
                <a:latin typeface="Century Gothic" panose="020B0502020202020204" pitchFamily="34" charset="0"/>
              </a:rPr>
              <a:t>Professional </a:t>
            </a:r>
          </a:p>
          <a:p>
            <a:pPr marL="285750" indent="-285750">
              <a:lnSpc>
                <a:spcPct val="200000"/>
              </a:lnSpc>
              <a:buFont typeface="Wingdings" panose="05000000000000000000" pitchFamily="2" charset="2"/>
              <a:buChar char="§"/>
            </a:pPr>
            <a:r>
              <a:rPr lang="en-GB" dirty="0">
                <a:latin typeface="Century Gothic" panose="020B0502020202020204" pitchFamily="34" charset="0"/>
              </a:rPr>
              <a:t>Mock Mobile Environment</a:t>
            </a:r>
          </a:p>
        </p:txBody>
      </p:sp>
      <p:pic>
        <p:nvPicPr>
          <p:cNvPr id="10" name="Picture 9">
            <a:extLst>
              <a:ext uri="{FF2B5EF4-FFF2-40B4-BE49-F238E27FC236}">
                <a16:creationId xmlns:a16="http://schemas.microsoft.com/office/drawing/2014/main" id="{8E2B129E-7609-428E-A1E9-4AF1D4C824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69743" y="1717412"/>
            <a:ext cx="5400001" cy="3423171"/>
          </a:xfrm>
          <a:prstGeom prst="rect">
            <a:avLst/>
          </a:prstGeom>
        </p:spPr>
      </p:pic>
    </p:spTree>
    <p:extLst>
      <p:ext uri="{BB962C8B-B14F-4D97-AF65-F5344CB8AC3E}">
        <p14:creationId xmlns:p14="http://schemas.microsoft.com/office/powerpoint/2010/main" val="3227813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BEF3AA-E7E8-4620-8A54-529115DEE924}"/>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998B730D-1D75-4316-AC0C-C91798835138}"/>
              </a:ext>
            </a:extLst>
          </p:cNvPr>
          <p:cNvSpPr txBox="1"/>
          <p:nvPr/>
        </p:nvSpPr>
        <p:spPr>
          <a:xfrm>
            <a:off x="3722254" y="246498"/>
            <a:ext cx="4747491" cy="584775"/>
          </a:xfrm>
          <a:prstGeom prst="rect">
            <a:avLst/>
          </a:prstGeom>
          <a:noFill/>
        </p:spPr>
        <p:txBody>
          <a:bodyPr wrap="square" rtlCol="0">
            <a:spAutoFit/>
          </a:bodyPr>
          <a:lstStyle/>
          <a:p>
            <a:pPr algn="ctr"/>
            <a:r>
              <a:rPr lang="en-GB" sz="3200" dirty="0">
                <a:latin typeface="Century Gothic" panose="020B0502020202020204" pitchFamily="34" charset="0"/>
              </a:rPr>
              <a:t>Blog Integration</a:t>
            </a:r>
          </a:p>
        </p:txBody>
      </p:sp>
      <p:sp>
        <p:nvSpPr>
          <p:cNvPr id="6" name="TextBox 5">
            <a:extLst>
              <a:ext uri="{FF2B5EF4-FFF2-40B4-BE49-F238E27FC236}">
                <a16:creationId xmlns:a16="http://schemas.microsoft.com/office/drawing/2014/main" id="{FBF840B1-9BBD-488C-9D7A-F1FC9273522B}"/>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9" name="TextBox 8">
            <a:extLst>
              <a:ext uri="{FF2B5EF4-FFF2-40B4-BE49-F238E27FC236}">
                <a16:creationId xmlns:a16="http://schemas.microsoft.com/office/drawing/2014/main" id="{DACF3C8A-6BCC-4953-8D63-1F9DD4620104}"/>
              </a:ext>
            </a:extLst>
          </p:cNvPr>
          <p:cNvSpPr txBox="1"/>
          <p:nvPr/>
        </p:nvSpPr>
        <p:spPr>
          <a:xfrm>
            <a:off x="392544" y="1210476"/>
            <a:ext cx="4543440" cy="4437048"/>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Simple</a:t>
            </a:r>
          </a:p>
          <a:p>
            <a:pPr marL="285750" indent="-285750">
              <a:lnSpc>
                <a:spcPct val="200000"/>
              </a:lnSpc>
              <a:buFont typeface="Wingdings" panose="05000000000000000000" pitchFamily="2" charset="2"/>
              <a:buChar char="§"/>
            </a:pPr>
            <a:r>
              <a:rPr lang="en-GB" dirty="0">
                <a:latin typeface="Century Gothic" panose="020B0502020202020204" pitchFamily="34" charset="0"/>
              </a:rPr>
              <a:t>Quick</a:t>
            </a:r>
          </a:p>
          <a:p>
            <a:pPr marL="285750" indent="-285750">
              <a:lnSpc>
                <a:spcPct val="200000"/>
              </a:lnSpc>
              <a:buFont typeface="Wingdings" panose="05000000000000000000" pitchFamily="2" charset="2"/>
              <a:buChar char="§"/>
            </a:pPr>
            <a:r>
              <a:rPr lang="en-GB" dirty="0">
                <a:latin typeface="Century Gothic" panose="020B0502020202020204" pitchFamily="34" charset="0"/>
              </a:rPr>
              <a:t>Customisation</a:t>
            </a:r>
          </a:p>
          <a:p>
            <a:pPr marL="285750" indent="-285750">
              <a:lnSpc>
                <a:spcPct val="200000"/>
              </a:lnSpc>
              <a:buFont typeface="Wingdings" panose="05000000000000000000" pitchFamily="2" charset="2"/>
              <a:buChar char="§"/>
            </a:pPr>
            <a:r>
              <a:rPr lang="en-GB" dirty="0">
                <a:latin typeface="Century Gothic" panose="020B0502020202020204" pitchFamily="34" charset="0"/>
              </a:rPr>
              <a:t>No coding experience required</a:t>
            </a:r>
          </a:p>
          <a:p>
            <a:pPr marL="285750" indent="-285750">
              <a:lnSpc>
                <a:spcPct val="200000"/>
              </a:lnSpc>
              <a:buFont typeface="Wingdings" panose="05000000000000000000" pitchFamily="2" charset="2"/>
              <a:buChar char="§"/>
            </a:pPr>
            <a:r>
              <a:rPr lang="en-GB" dirty="0">
                <a:latin typeface="Century Gothic" panose="020B0502020202020204" pitchFamily="34" charset="0"/>
              </a:rPr>
              <a:t>Professional </a:t>
            </a:r>
          </a:p>
          <a:p>
            <a:pPr marL="285750" indent="-285750">
              <a:lnSpc>
                <a:spcPct val="200000"/>
              </a:lnSpc>
              <a:buFont typeface="Wingdings" panose="05000000000000000000" pitchFamily="2" charset="2"/>
              <a:buChar char="§"/>
            </a:pPr>
            <a:r>
              <a:rPr lang="en-GB" dirty="0">
                <a:latin typeface="Century Gothic" panose="020B0502020202020204" pitchFamily="34" charset="0"/>
              </a:rPr>
              <a:t>GUI</a:t>
            </a:r>
          </a:p>
          <a:p>
            <a:pPr marL="285750" indent="-285750">
              <a:lnSpc>
                <a:spcPct val="200000"/>
              </a:lnSpc>
              <a:buFont typeface="Wingdings" panose="05000000000000000000" pitchFamily="2" charset="2"/>
              <a:buChar char="§"/>
            </a:pPr>
            <a:r>
              <a:rPr lang="en-GB" dirty="0">
                <a:latin typeface="Century Gothic" panose="020B0502020202020204" pitchFamily="34" charset="0"/>
              </a:rPr>
              <a:t>Automatic</a:t>
            </a:r>
          </a:p>
          <a:p>
            <a:pPr marL="285750" indent="-285750">
              <a:lnSpc>
                <a:spcPct val="200000"/>
              </a:lnSpc>
              <a:buFont typeface="Wingdings" panose="05000000000000000000" pitchFamily="2" charset="2"/>
              <a:buChar char="§"/>
            </a:pPr>
            <a:r>
              <a:rPr lang="en-GB" dirty="0">
                <a:latin typeface="Century Gothic" panose="020B0502020202020204" pitchFamily="34" charset="0"/>
              </a:rPr>
              <a:t>Functional</a:t>
            </a:r>
          </a:p>
        </p:txBody>
      </p:sp>
      <p:pic>
        <p:nvPicPr>
          <p:cNvPr id="10" name="Picture 9">
            <a:extLst>
              <a:ext uri="{FF2B5EF4-FFF2-40B4-BE49-F238E27FC236}">
                <a16:creationId xmlns:a16="http://schemas.microsoft.com/office/drawing/2014/main" id="{B86DEC78-5B67-4B02-992F-9B50D43BC1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69743" y="1717412"/>
            <a:ext cx="5400001" cy="3423171"/>
          </a:xfrm>
          <a:prstGeom prst="rect">
            <a:avLst/>
          </a:prstGeom>
        </p:spPr>
      </p:pic>
    </p:spTree>
    <p:extLst>
      <p:ext uri="{BB962C8B-B14F-4D97-AF65-F5344CB8AC3E}">
        <p14:creationId xmlns:p14="http://schemas.microsoft.com/office/powerpoint/2010/main" val="134325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1363E9A-CCF7-49E2-AD21-551ED538FAF9}"/>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A0031F31-4852-49BE-BA58-C2E805AEA81C}"/>
              </a:ext>
            </a:extLst>
          </p:cNvPr>
          <p:cNvSpPr txBox="1"/>
          <p:nvPr/>
        </p:nvSpPr>
        <p:spPr>
          <a:xfrm>
            <a:off x="3417455" y="246498"/>
            <a:ext cx="5357091" cy="584775"/>
          </a:xfrm>
          <a:prstGeom prst="rect">
            <a:avLst/>
          </a:prstGeom>
          <a:noFill/>
        </p:spPr>
        <p:txBody>
          <a:bodyPr wrap="square" rtlCol="0">
            <a:spAutoFit/>
          </a:bodyPr>
          <a:lstStyle/>
          <a:p>
            <a:pPr algn="ctr"/>
            <a:r>
              <a:rPr lang="en-GB" sz="3200" dirty="0">
                <a:latin typeface="Century Gothic" panose="020B0502020202020204" pitchFamily="34" charset="0"/>
              </a:rPr>
              <a:t>E-Commerce Integration</a:t>
            </a:r>
          </a:p>
        </p:txBody>
      </p:sp>
      <p:sp>
        <p:nvSpPr>
          <p:cNvPr id="6" name="TextBox 5">
            <a:extLst>
              <a:ext uri="{FF2B5EF4-FFF2-40B4-BE49-F238E27FC236}">
                <a16:creationId xmlns:a16="http://schemas.microsoft.com/office/drawing/2014/main" id="{F02CC346-2AA9-4AE2-BCB3-6C5E2EE36CEF}"/>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8" name="TextBox 7">
            <a:extLst>
              <a:ext uri="{FF2B5EF4-FFF2-40B4-BE49-F238E27FC236}">
                <a16:creationId xmlns:a16="http://schemas.microsoft.com/office/drawing/2014/main" id="{876A1DE0-0616-44F4-A574-0768636588FF}"/>
              </a:ext>
            </a:extLst>
          </p:cNvPr>
          <p:cNvSpPr txBox="1"/>
          <p:nvPr/>
        </p:nvSpPr>
        <p:spPr>
          <a:xfrm>
            <a:off x="392544" y="1210476"/>
            <a:ext cx="4543440" cy="4437048"/>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Simple</a:t>
            </a:r>
          </a:p>
          <a:p>
            <a:pPr marL="285750" indent="-285750">
              <a:lnSpc>
                <a:spcPct val="200000"/>
              </a:lnSpc>
              <a:buFont typeface="Wingdings" panose="05000000000000000000" pitchFamily="2" charset="2"/>
              <a:buChar char="§"/>
            </a:pPr>
            <a:r>
              <a:rPr lang="en-GB" dirty="0">
                <a:latin typeface="Century Gothic" panose="020B0502020202020204" pitchFamily="34" charset="0"/>
              </a:rPr>
              <a:t>Quick</a:t>
            </a:r>
          </a:p>
          <a:p>
            <a:pPr marL="285750" indent="-285750">
              <a:lnSpc>
                <a:spcPct val="200000"/>
              </a:lnSpc>
              <a:buFont typeface="Wingdings" panose="05000000000000000000" pitchFamily="2" charset="2"/>
              <a:buChar char="§"/>
            </a:pPr>
            <a:r>
              <a:rPr lang="en-GB" dirty="0">
                <a:latin typeface="Century Gothic" panose="020B0502020202020204" pitchFamily="34" charset="0"/>
              </a:rPr>
              <a:t>Customisation</a:t>
            </a:r>
          </a:p>
          <a:p>
            <a:pPr marL="285750" indent="-285750">
              <a:lnSpc>
                <a:spcPct val="200000"/>
              </a:lnSpc>
              <a:buFont typeface="Wingdings" panose="05000000000000000000" pitchFamily="2" charset="2"/>
              <a:buChar char="§"/>
            </a:pPr>
            <a:r>
              <a:rPr lang="en-GB" dirty="0">
                <a:latin typeface="Century Gothic" panose="020B0502020202020204" pitchFamily="34" charset="0"/>
              </a:rPr>
              <a:t>No coding experience required</a:t>
            </a:r>
          </a:p>
          <a:p>
            <a:pPr marL="285750" indent="-285750">
              <a:lnSpc>
                <a:spcPct val="200000"/>
              </a:lnSpc>
              <a:buFont typeface="Wingdings" panose="05000000000000000000" pitchFamily="2" charset="2"/>
              <a:buChar char="§"/>
            </a:pPr>
            <a:r>
              <a:rPr lang="en-GB" dirty="0">
                <a:latin typeface="Century Gothic" panose="020B0502020202020204" pitchFamily="34" charset="0"/>
              </a:rPr>
              <a:t>Professional </a:t>
            </a:r>
          </a:p>
          <a:p>
            <a:pPr marL="285750" indent="-285750">
              <a:lnSpc>
                <a:spcPct val="200000"/>
              </a:lnSpc>
              <a:buFont typeface="Wingdings" panose="05000000000000000000" pitchFamily="2" charset="2"/>
              <a:buChar char="§"/>
            </a:pPr>
            <a:r>
              <a:rPr lang="en-GB" dirty="0">
                <a:latin typeface="Century Gothic" panose="020B0502020202020204" pitchFamily="34" charset="0"/>
              </a:rPr>
              <a:t>GUI</a:t>
            </a:r>
          </a:p>
          <a:p>
            <a:pPr marL="285750" indent="-285750">
              <a:lnSpc>
                <a:spcPct val="200000"/>
              </a:lnSpc>
              <a:buFont typeface="Wingdings" panose="05000000000000000000" pitchFamily="2" charset="2"/>
              <a:buChar char="§"/>
            </a:pPr>
            <a:r>
              <a:rPr lang="en-GB" dirty="0">
                <a:latin typeface="Century Gothic" panose="020B0502020202020204" pitchFamily="34" charset="0"/>
              </a:rPr>
              <a:t>Automatic</a:t>
            </a:r>
          </a:p>
          <a:p>
            <a:pPr marL="285750" indent="-285750">
              <a:lnSpc>
                <a:spcPct val="200000"/>
              </a:lnSpc>
              <a:buFont typeface="Wingdings" panose="05000000000000000000" pitchFamily="2" charset="2"/>
              <a:buChar char="§"/>
            </a:pPr>
            <a:r>
              <a:rPr lang="en-GB" dirty="0">
                <a:latin typeface="Century Gothic" panose="020B0502020202020204" pitchFamily="34" charset="0"/>
              </a:rPr>
              <a:t>Functional</a:t>
            </a:r>
          </a:p>
        </p:txBody>
      </p:sp>
      <p:pic>
        <p:nvPicPr>
          <p:cNvPr id="11" name="Picture 10">
            <a:extLst>
              <a:ext uri="{FF2B5EF4-FFF2-40B4-BE49-F238E27FC236}">
                <a16:creationId xmlns:a16="http://schemas.microsoft.com/office/drawing/2014/main" id="{8B6A6659-C1D3-4C77-9B33-3E4ABCC871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69743" y="1717412"/>
            <a:ext cx="5400001" cy="3423171"/>
          </a:xfrm>
          <a:prstGeom prst="rect">
            <a:avLst/>
          </a:prstGeom>
        </p:spPr>
      </p:pic>
    </p:spTree>
    <p:extLst>
      <p:ext uri="{BB962C8B-B14F-4D97-AF65-F5344CB8AC3E}">
        <p14:creationId xmlns:p14="http://schemas.microsoft.com/office/powerpoint/2010/main" val="2631391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A07C983-FCD5-40D1-9DB2-295E962A1599}"/>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A9A71CD9-F6A1-45FB-8596-856E6614148E}"/>
              </a:ext>
            </a:extLst>
          </p:cNvPr>
          <p:cNvSpPr txBox="1"/>
          <p:nvPr/>
        </p:nvSpPr>
        <p:spPr>
          <a:xfrm>
            <a:off x="3112655" y="246498"/>
            <a:ext cx="5966691" cy="584775"/>
          </a:xfrm>
          <a:prstGeom prst="rect">
            <a:avLst/>
          </a:prstGeom>
          <a:noFill/>
        </p:spPr>
        <p:txBody>
          <a:bodyPr wrap="square" rtlCol="0">
            <a:spAutoFit/>
          </a:bodyPr>
          <a:lstStyle/>
          <a:p>
            <a:pPr algn="ctr"/>
            <a:r>
              <a:rPr lang="en-GB" sz="3200" dirty="0">
                <a:latin typeface="Century Gothic" panose="020B0502020202020204" pitchFamily="34" charset="0"/>
              </a:rPr>
              <a:t>E-Mail Marketing Integration</a:t>
            </a:r>
          </a:p>
        </p:txBody>
      </p:sp>
      <p:sp>
        <p:nvSpPr>
          <p:cNvPr id="6" name="TextBox 5">
            <a:extLst>
              <a:ext uri="{FF2B5EF4-FFF2-40B4-BE49-F238E27FC236}">
                <a16:creationId xmlns:a16="http://schemas.microsoft.com/office/drawing/2014/main" id="{C10C3550-F778-4FA5-B68B-67ECDBBFFDDB}"/>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8" name="TextBox 7">
            <a:extLst>
              <a:ext uri="{FF2B5EF4-FFF2-40B4-BE49-F238E27FC236}">
                <a16:creationId xmlns:a16="http://schemas.microsoft.com/office/drawing/2014/main" id="{72D06D66-B44F-4EE7-9185-99F159276508}"/>
              </a:ext>
            </a:extLst>
          </p:cNvPr>
          <p:cNvSpPr txBox="1"/>
          <p:nvPr/>
        </p:nvSpPr>
        <p:spPr>
          <a:xfrm>
            <a:off x="392544" y="1210476"/>
            <a:ext cx="4543440" cy="4437048"/>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Simple</a:t>
            </a:r>
          </a:p>
          <a:p>
            <a:pPr marL="285750" indent="-285750">
              <a:lnSpc>
                <a:spcPct val="200000"/>
              </a:lnSpc>
              <a:buFont typeface="Wingdings" panose="05000000000000000000" pitchFamily="2" charset="2"/>
              <a:buChar char="§"/>
            </a:pPr>
            <a:r>
              <a:rPr lang="en-GB" dirty="0">
                <a:latin typeface="Century Gothic" panose="020B0502020202020204" pitchFamily="34" charset="0"/>
              </a:rPr>
              <a:t>Quick</a:t>
            </a:r>
          </a:p>
          <a:p>
            <a:pPr marL="285750" indent="-285750">
              <a:lnSpc>
                <a:spcPct val="200000"/>
              </a:lnSpc>
              <a:buFont typeface="Wingdings" panose="05000000000000000000" pitchFamily="2" charset="2"/>
              <a:buChar char="§"/>
            </a:pPr>
            <a:r>
              <a:rPr lang="en-GB" dirty="0">
                <a:latin typeface="Century Gothic" panose="020B0502020202020204" pitchFamily="34" charset="0"/>
              </a:rPr>
              <a:t>Customisation</a:t>
            </a:r>
          </a:p>
          <a:p>
            <a:pPr marL="285750" indent="-285750">
              <a:lnSpc>
                <a:spcPct val="200000"/>
              </a:lnSpc>
              <a:buFont typeface="Wingdings" panose="05000000000000000000" pitchFamily="2" charset="2"/>
              <a:buChar char="§"/>
            </a:pPr>
            <a:r>
              <a:rPr lang="en-GB" dirty="0">
                <a:latin typeface="Century Gothic" panose="020B0502020202020204" pitchFamily="34" charset="0"/>
              </a:rPr>
              <a:t>No coding experience required</a:t>
            </a:r>
          </a:p>
          <a:p>
            <a:pPr marL="285750" indent="-285750">
              <a:lnSpc>
                <a:spcPct val="200000"/>
              </a:lnSpc>
              <a:buFont typeface="Wingdings" panose="05000000000000000000" pitchFamily="2" charset="2"/>
              <a:buChar char="§"/>
            </a:pPr>
            <a:r>
              <a:rPr lang="en-GB" dirty="0">
                <a:latin typeface="Century Gothic" panose="020B0502020202020204" pitchFamily="34" charset="0"/>
              </a:rPr>
              <a:t>Professional </a:t>
            </a:r>
          </a:p>
          <a:p>
            <a:pPr marL="285750" indent="-285750">
              <a:lnSpc>
                <a:spcPct val="200000"/>
              </a:lnSpc>
              <a:buFont typeface="Wingdings" panose="05000000000000000000" pitchFamily="2" charset="2"/>
              <a:buChar char="§"/>
            </a:pPr>
            <a:r>
              <a:rPr lang="en-GB" dirty="0">
                <a:latin typeface="Century Gothic" panose="020B0502020202020204" pitchFamily="34" charset="0"/>
              </a:rPr>
              <a:t>GUI</a:t>
            </a:r>
          </a:p>
          <a:p>
            <a:pPr marL="285750" indent="-285750">
              <a:lnSpc>
                <a:spcPct val="200000"/>
              </a:lnSpc>
              <a:buFont typeface="Wingdings" panose="05000000000000000000" pitchFamily="2" charset="2"/>
              <a:buChar char="§"/>
            </a:pPr>
            <a:r>
              <a:rPr lang="en-GB" dirty="0">
                <a:latin typeface="Century Gothic" panose="020B0502020202020204" pitchFamily="34" charset="0"/>
              </a:rPr>
              <a:t>Automatic</a:t>
            </a:r>
          </a:p>
          <a:p>
            <a:pPr marL="285750" indent="-285750">
              <a:lnSpc>
                <a:spcPct val="200000"/>
              </a:lnSpc>
              <a:buFont typeface="Wingdings" panose="05000000000000000000" pitchFamily="2" charset="2"/>
              <a:buChar char="§"/>
            </a:pPr>
            <a:r>
              <a:rPr lang="en-GB" dirty="0">
                <a:latin typeface="Century Gothic" panose="020B0502020202020204" pitchFamily="34" charset="0"/>
              </a:rPr>
              <a:t>Functional</a:t>
            </a:r>
          </a:p>
        </p:txBody>
      </p:sp>
      <p:pic>
        <p:nvPicPr>
          <p:cNvPr id="9" name="Picture 8">
            <a:extLst>
              <a:ext uri="{FF2B5EF4-FFF2-40B4-BE49-F238E27FC236}">
                <a16:creationId xmlns:a16="http://schemas.microsoft.com/office/drawing/2014/main" id="{CB7762C3-469D-4832-A961-D5FD5D5745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69743" y="1717411"/>
            <a:ext cx="5378544" cy="3423171"/>
          </a:xfrm>
          <a:prstGeom prst="rect">
            <a:avLst/>
          </a:prstGeom>
        </p:spPr>
      </p:pic>
    </p:spTree>
    <p:extLst>
      <p:ext uri="{BB962C8B-B14F-4D97-AF65-F5344CB8AC3E}">
        <p14:creationId xmlns:p14="http://schemas.microsoft.com/office/powerpoint/2010/main" val="296518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E4731C9-6BAD-4FE5-909D-362E6C999CAA}"/>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BD951218-C05C-42C9-977C-3C31E24E06C9}"/>
              </a:ext>
            </a:extLst>
          </p:cNvPr>
          <p:cNvSpPr txBox="1"/>
          <p:nvPr/>
        </p:nvSpPr>
        <p:spPr>
          <a:xfrm>
            <a:off x="392545" y="246498"/>
            <a:ext cx="11406909" cy="1077218"/>
          </a:xfrm>
          <a:prstGeom prst="rect">
            <a:avLst/>
          </a:prstGeom>
          <a:noFill/>
        </p:spPr>
        <p:txBody>
          <a:bodyPr wrap="square" rtlCol="0">
            <a:spAutoFit/>
          </a:bodyPr>
          <a:lstStyle/>
          <a:p>
            <a:pPr algn="ctr"/>
            <a:r>
              <a:rPr lang="en-GB" sz="3200" dirty="0">
                <a:latin typeface="Century Gothic" panose="020B0502020202020204" pitchFamily="34" charset="0"/>
              </a:rPr>
              <a:t>Allow non-technical personnel access to update the site via GUI.</a:t>
            </a:r>
          </a:p>
        </p:txBody>
      </p:sp>
      <p:sp>
        <p:nvSpPr>
          <p:cNvPr id="6" name="TextBox 5">
            <a:extLst>
              <a:ext uri="{FF2B5EF4-FFF2-40B4-BE49-F238E27FC236}">
                <a16:creationId xmlns:a16="http://schemas.microsoft.com/office/drawing/2014/main" id="{028146A5-81CF-4673-AEAB-AB45442D7A50}"/>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9" name="TextBox 8">
            <a:extLst>
              <a:ext uri="{FF2B5EF4-FFF2-40B4-BE49-F238E27FC236}">
                <a16:creationId xmlns:a16="http://schemas.microsoft.com/office/drawing/2014/main" id="{87F45A1E-080E-4100-BA04-197A8F577C9B}"/>
              </a:ext>
            </a:extLst>
          </p:cNvPr>
          <p:cNvSpPr txBox="1"/>
          <p:nvPr/>
        </p:nvSpPr>
        <p:spPr>
          <a:xfrm>
            <a:off x="392544" y="1764472"/>
            <a:ext cx="4543440" cy="3883051"/>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Simple</a:t>
            </a:r>
          </a:p>
          <a:p>
            <a:pPr marL="285750" indent="-285750">
              <a:lnSpc>
                <a:spcPct val="200000"/>
              </a:lnSpc>
              <a:buFont typeface="Wingdings" panose="05000000000000000000" pitchFamily="2" charset="2"/>
              <a:buChar char="§"/>
            </a:pPr>
            <a:r>
              <a:rPr lang="en-GB" dirty="0">
                <a:latin typeface="Century Gothic" panose="020B0502020202020204" pitchFamily="34" charset="0"/>
              </a:rPr>
              <a:t>Quick</a:t>
            </a:r>
          </a:p>
          <a:p>
            <a:pPr marL="285750" indent="-285750">
              <a:lnSpc>
                <a:spcPct val="200000"/>
              </a:lnSpc>
              <a:buFont typeface="Wingdings" panose="05000000000000000000" pitchFamily="2" charset="2"/>
              <a:buChar char="§"/>
            </a:pPr>
            <a:r>
              <a:rPr lang="en-GB" dirty="0">
                <a:latin typeface="Century Gothic" panose="020B0502020202020204" pitchFamily="34" charset="0"/>
              </a:rPr>
              <a:t>Templates</a:t>
            </a:r>
          </a:p>
          <a:p>
            <a:pPr marL="285750" indent="-285750">
              <a:lnSpc>
                <a:spcPct val="200000"/>
              </a:lnSpc>
              <a:buFont typeface="Wingdings" panose="05000000000000000000" pitchFamily="2" charset="2"/>
              <a:buChar char="§"/>
            </a:pPr>
            <a:r>
              <a:rPr lang="en-GB" dirty="0">
                <a:latin typeface="Century Gothic" panose="020B0502020202020204" pitchFamily="34" charset="0"/>
              </a:rPr>
              <a:t>Customisation</a:t>
            </a:r>
          </a:p>
          <a:p>
            <a:pPr marL="285750" indent="-285750">
              <a:lnSpc>
                <a:spcPct val="200000"/>
              </a:lnSpc>
              <a:buFont typeface="Wingdings" panose="05000000000000000000" pitchFamily="2" charset="2"/>
              <a:buChar char="§"/>
            </a:pPr>
            <a:r>
              <a:rPr lang="en-GB" dirty="0">
                <a:latin typeface="Century Gothic" panose="020B0502020202020204" pitchFamily="34" charset="0"/>
              </a:rPr>
              <a:t>No coding experience required</a:t>
            </a:r>
          </a:p>
          <a:p>
            <a:pPr marL="285750" indent="-285750">
              <a:lnSpc>
                <a:spcPct val="200000"/>
              </a:lnSpc>
              <a:buFont typeface="Wingdings" panose="05000000000000000000" pitchFamily="2" charset="2"/>
              <a:buChar char="§"/>
            </a:pPr>
            <a:r>
              <a:rPr lang="en-GB" dirty="0">
                <a:latin typeface="Century Gothic" panose="020B0502020202020204" pitchFamily="34" charset="0"/>
              </a:rPr>
              <a:t>Professional </a:t>
            </a:r>
          </a:p>
          <a:p>
            <a:pPr marL="285750" indent="-285750">
              <a:lnSpc>
                <a:spcPct val="200000"/>
              </a:lnSpc>
              <a:buFont typeface="Wingdings" panose="05000000000000000000" pitchFamily="2" charset="2"/>
              <a:buChar char="§"/>
            </a:pPr>
            <a:r>
              <a:rPr lang="en-GB" dirty="0">
                <a:latin typeface="Century Gothic" panose="020B0502020202020204" pitchFamily="34" charset="0"/>
              </a:rPr>
              <a:t>Intuitive </a:t>
            </a:r>
          </a:p>
        </p:txBody>
      </p:sp>
      <p:pic>
        <p:nvPicPr>
          <p:cNvPr id="10" name="Picture 9">
            <a:extLst>
              <a:ext uri="{FF2B5EF4-FFF2-40B4-BE49-F238E27FC236}">
                <a16:creationId xmlns:a16="http://schemas.microsoft.com/office/drawing/2014/main" id="{9129F8E3-F3C4-42C0-91BA-82A1A79138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69743" y="1720441"/>
            <a:ext cx="5378544" cy="3420142"/>
          </a:xfrm>
          <a:prstGeom prst="rect">
            <a:avLst/>
          </a:prstGeom>
        </p:spPr>
      </p:pic>
    </p:spTree>
    <p:extLst>
      <p:ext uri="{BB962C8B-B14F-4D97-AF65-F5344CB8AC3E}">
        <p14:creationId xmlns:p14="http://schemas.microsoft.com/office/powerpoint/2010/main" val="971284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E78E74B-55B2-45F0-A71C-E14BA14AA2CA}"/>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9F3E7AA-0233-4C03-981B-DBAA3E3837FC}"/>
              </a:ext>
            </a:extLst>
          </p:cNvPr>
          <p:cNvSpPr txBox="1"/>
          <p:nvPr/>
        </p:nvSpPr>
        <p:spPr>
          <a:xfrm>
            <a:off x="2507673" y="246498"/>
            <a:ext cx="7176655" cy="584775"/>
          </a:xfrm>
          <a:prstGeom prst="rect">
            <a:avLst/>
          </a:prstGeom>
          <a:noFill/>
        </p:spPr>
        <p:txBody>
          <a:bodyPr wrap="square" rtlCol="0">
            <a:spAutoFit/>
          </a:bodyPr>
          <a:lstStyle/>
          <a:p>
            <a:pPr algn="ctr"/>
            <a:r>
              <a:rPr lang="en-GB" sz="3200" dirty="0">
                <a:latin typeface="Century Gothic" panose="020B0502020202020204" pitchFamily="34" charset="0"/>
              </a:rPr>
              <a:t>No Hosting Maintenance Required</a:t>
            </a:r>
          </a:p>
        </p:txBody>
      </p:sp>
      <p:sp>
        <p:nvSpPr>
          <p:cNvPr id="6" name="TextBox 5">
            <a:extLst>
              <a:ext uri="{FF2B5EF4-FFF2-40B4-BE49-F238E27FC236}">
                <a16:creationId xmlns:a16="http://schemas.microsoft.com/office/drawing/2014/main" id="{33E41EE5-52CE-4670-9D95-F78CA7E5259D}"/>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9" name="TextBox 8">
            <a:extLst>
              <a:ext uri="{FF2B5EF4-FFF2-40B4-BE49-F238E27FC236}">
                <a16:creationId xmlns:a16="http://schemas.microsoft.com/office/drawing/2014/main" id="{BD50A7F0-EC1B-4E15-84E9-FA89967E2C9C}"/>
              </a:ext>
            </a:extLst>
          </p:cNvPr>
          <p:cNvSpPr txBox="1"/>
          <p:nvPr/>
        </p:nvSpPr>
        <p:spPr>
          <a:xfrm>
            <a:off x="392544" y="2318472"/>
            <a:ext cx="4543440" cy="2221057"/>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Hosting packages</a:t>
            </a:r>
          </a:p>
          <a:p>
            <a:pPr marL="285750" indent="-285750">
              <a:lnSpc>
                <a:spcPct val="200000"/>
              </a:lnSpc>
              <a:buFont typeface="Wingdings" panose="05000000000000000000" pitchFamily="2" charset="2"/>
              <a:buChar char="§"/>
            </a:pPr>
            <a:r>
              <a:rPr lang="en-GB" dirty="0" err="1">
                <a:latin typeface="Century Gothic" panose="020B0502020202020204" pitchFamily="34" charset="0"/>
              </a:rPr>
              <a:t>Wix</a:t>
            </a:r>
            <a:r>
              <a:rPr lang="en-GB" dirty="0">
                <a:latin typeface="Century Gothic" panose="020B0502020202020204" pitchFamily="34" charset="0"/>
              </a:rPr>
              <a:t> sorts it</a:t>
            </a:r>
          </a:p>
          <a:p>
            <a:pPr marL="285750" indent="-285750">
              <a:lnSpc>
                <a:spcPct val="200000"/>
              </a:lnSpc>
              <a:buFont typeface="Wingdings" panose="05000000000000000000" pitchFamily="2" charset="2"/>
              <a:buChar char="§"/>
            </a:pPr>
            <a:r>
              <a:rPr lang="en-GB" dirty="0">
                <a:latin typeface="Century Gothic" panose="020B0502020202020204" pitchFamily="34" charset="0"/>
              </a:rPr>
              <a:t>Once set up you’re good to go</a:t>
            </a:r>
          </a:p>
          <a:p>
            <a:pPr marL="285750" indent="-285750">
              <a:lnSpc>
                <a:spcPct val="200000"/>
              </a:lnSpc>
              <a:buFont typeface="Wingdings" panose="05000000000000000000" pitchFamily="2" charset="2"/>
              <a:buChar char="§"/>
            </a:pPr>
            <a:r>
              <a:rPr lang="en-GB" dirty="0">
                <a:latin typeface="Century Gothic" panose="020B0502020202020204" pitchFamily="34" charset="0"/>
              </a:rPr>
              <a:t>Professional </a:t>
            </a:r>
          </a:p>
        </p:txBody>
      </p:sp>
    </p:spTree>
    <p:extLst>
      <p:ext uri="{BB962C8B-B14F-4D97-AF65-F5344CB8AC3E}">
        <p14:creationId xmlns:p14="http://schemas.microsoft.com/office/powerpoint/2010/main" val="1439923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AAA7D63-4AD0-4A32-8738-A0A41715FE98}"/>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EA27948D-7CE0-453B-9D30-5477757EA2F7}"/>
              </a:ext>
            </a:extLst>
          </p:cNvPr>
          <p:cNvSpPr txBox="1"/>
          <p:nvPr/>
        </p:nvSpPr>
        <p:spPr>
          <a:xfrm>
            <a:off x="2553855" y="246498"/>
            <a:ext cx="7084291" cy="584775"/>
          </a:xfrm>
          <a:prstGeom prst="rect">
            <a:avLst/>
          </a:prstGeom>
          <a:noFill/>
        </p:spPr>
        <p:txBody>
          <a:bodyPr wrap="square" rtlCol="0">
            <a:spAutoFit/>
          </a:bodyPr>
          <a:lstStyle/>
          <a:p>
            <a:pPr algn="ctr"/>
            <a:r>
              <a:rPr lang="en-GB" sz="3200" dirty="0">
                <a:latin typeface="Century Gothic" panose="020B0502020202020204" pitchFamily="34" charset="0"/>
              </a:rPr>
              <a:t>As Reasonable as Possible (SME)</a:t>
            </a:r>
          </a:p>
        </p:txBody>
      </p:sp>
      <p:sp>
        <p:nvSpPr>
          <p:cNvPr id="6" name="TextBox 5">
            <a:extLst>
              <a:ext uri="{FF2B5EF4-FFF2-40B4-BE49-F238E27FC236}">
                <a16:creationId xmlns:a16="http://schemas.microsoft.com/office/drawing/2014/main" id="{352954FD-95AA-4B34-B7FF-A4FB641A934D}"/>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9" name="TextBox 8">
            <a:extLst>
              <a:ext uri="{FF2B5EF4-FFF2-40B4-BE49-F238E27FC236}">
                <a16:creationId xmlns:a16="http://schemas.microsoft.com/office/drawing/2014/main" id="{40963732-F5C1-43EB-BAC1-475CDAF0777E}"/>
              </a:ext>
            </a:extLst>
          </p:cNvPr>
          <p:cNvSpPr txBox="1"/>
          <p:nvPr/>
        </p:nvSpPr>
        <p:spPr>
          <a:xfrm>
            <a:off x="392544" y="1764472"/>
            <a:ext cx="4543440" cy="3883051"/>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Simple</a:t>
            </a:r>
          </a:p>
          <a:p>
            <a:pPr marL="285750" indent="-285750">
              <a:lnSpc>
                <a:spcPct val="200000"/>
              </a:lnSpc>
              <a:buFont typeface="Wingdings" panose="05000000000000000000" pitchFamily="2" charset="2"/>
              <a:buChar char="§"/>
            </a:pPr>
            <a:r>
              <a:rPr lang="en-GB" dirty="0">
                <a:latin typeface="Century Gothic" panose="020B0502020202020204" pitchFamily="34" charset="0"/>
              </a:rPr>
              <a:t>Quick</a:t>
            </a:r>
          </a:p>
          <a:p>
            <a:pPr marL="285750" indent="-285750">
              <a:lnSpc>
                <a:spcPct val="200000"/>
              </a:lnSpc>
              <a:buFont typeface="Wingdings" panose="05000000000000000000" pitchFamily="2" charset="2"/>
              <a:buChar char="§"/>
            </a:pPr>
            <a:r>
              <a:rPr lang="en-GB" dirty="0">
                <a:latin typeface="Century Gothic" panose="020B0502020202020204" pitchFamily="34" charset="0"/>
              </a:rPr>
              <a:t>Templates</a:t>
            </a:r>
          </a:p>
          <a:p>
            <a:pPr marL="285750" indent="-285750">
              <a:lnSpc>
                <a:spcPct val="200000"/>
              </a:lnSpc>
              <a:buFont typeface="Wingdings" panose="05000000000000000000" pitchFamily="2" charset="2"/>
              <a:buChar char="§"/>
            </a:pPr>
            <a:r>
              <a:rPr lang="en-GB" dirty="0">
                <a:latin typeface="Century Gothic" panose="020B0502020202020204" pitchFamily="34" charset="0"/>
              </a:rPr>
              <a:t>Customisation</a:t>
            </a:r>
          </a:p>
          <a:p>
            <a:pPr marL="285750" indent="-285750">
              <a:lnSpc>
                <a:spcPct val="200000"/>
              </a:lnSpc>
              <a:buFont typeface="Wingdings" panose="05000000000000000000" pitchFamily="2" charset="2"/>
              <a:buChar char="§"/>
            </a:pPr>
            <a:r>
              <a:rPr lang="en-GB" dirty="0">
                <a:latin typeface="Century Gothic" panose="020B0502020202020204" pitchFamily="34" charset="0"/>
              </a:rPr>
              <a:t>No coding experience required</a:t>
            </a:r>
          </a:p>
          <a:p>
            <a:pPr marL="285750" indent="-285750">
              <a:lnSpc>
                <a:spcPct val="200000"/>
              </a:lnSpc>
              <a:buFont typeface="Wingdings" panose="05000000000000000000" pitchFamily="2" charset="2"/>
              <a:buChar char="§"/>
            </a:pPr>
            <a:r>
              <a:rPr lang="en-GB" dirty="0">
                <a:latin typeface="Century Gothic" panose="020B0502020202020204" pitchFamily="34" charset="0"/>
              </a:rPr>
              <a:t>Professional </a:t>
            </a:r>
          </a:p>
          <a:p>
            <a:pPr marL="285750" indent="-285750">
              <a:lnSpc>
                <a:spcPct val="200000"/>
              </a:lnSpc>
              <a:buFont typeface="Wingdings" panose="05000000000000000000" pitchFamily="2" charset="2"/>
              <a:buChar char="§"/>
            </a:pPr>
            <a:r>
              <a:rPr lang="en-GB" dirty="0">
                <a:latin typeface="Century Gothic" panose="020B0502020202020204" pitchFamily="34" charset="0"/>
              </a:rPr>
              <a:t>Intuitive </a:t>
            </a:r>
          </a:p>
        </p:txBody>
      </p:sp>
    </p:spTree>
    <p:extLst>
      <p:ext uri="{BB962C8B-B14F-4D97-AF65-F5344CB8AC3E}">
        <p14:creationId xmlns:p14="http://schemas.microsoft.com/office/powerpoint/2010/main" val="16354575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F81630A-E2F2-4016-AB2E-BC493C373BF7}"/>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C19621B2-9499-4D48-838E-5B63A3C9F55D}"/>
              </a:ext>
            </a:extLst>
          </p:cNvPr>
          <p:cNvSpPr txBox="1"/>
          <p:nvPr/>
        </p:nvSpPr>
        <p:spPr>
          <a:xfrm>
            <a:off x="2553855" y="246498"/>
            <a:ext cx="7084291" cy="584775"/>
          </a:xfrm>
          <a:prstGeom prst="rect">
            <a:avLst/>
          </a:prstGeom>
          <a:noFill/>
        </p:spPr>
        <p:txBody>
          <a:bodyPr wrap="square" rtlCol="0">
            <a:spAutoFit/>
          </a:bodyPr>
          <a:lstStyle/>
          <a:p>
            <a:pPr algn="ctr"/>
            <a:r>
              <a:rPr lang="en-GB" sz="3200" dirty="0">
                <a:latin typeface="Century Gothic" panose="020B0502020202020204" pitchFamily="34" charset="0"/>
              </a:rPr>
              <a:t>Website Design &amp; Creation</a:t>
            </a:r>
          </a:p>
        </p:txBody>
      </p:sp>
      <p:sp>
        <p:nvSpPr>
          <p:cNvPr id="12" name="TextBox 11">
            <a:extLst>
              <a:ext uri="{FF2B5EF4-FFF2-40B4-BE49-F238E27FC236}">
                <a16:creationId xmlns:a16="http://schemas.microsoft.com/office/drawing/2014/main" id="{2C3118DC-AA78-4650-A1F0-1C7113F451A6}"/>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13" name="TextBox 12">
            <a:extLst>
              <a:ext uri="{FF2B5EF4-FFF2-40B4-BE49-F238E27FC236}">
                <a16:creationId xmlns:a16="http://schemas.microsoft.com/office/drawing/2014/main" id="{5CB529CD-1C17-4932-B3EF-31A475E8800F}"/>
              </a:ext>
            </a:extLst>
          </p:cNvPr>
          <p:cNvSpPr txBox="1"/>
          <p:nvPr/>
        </p:nvSpPr>
        <p:spPr>
          <a:xfrm>
            <a:off x="392544" y="1323716"/>
            <a:ext cx="11406910" cy="1477328"/>
          </a:xfrm>
          <a:prstGeom prst="rect">
            <a:avLst/>
          </a:prstGeom>
          <a:noFill/>
        </p:spPr>
        <p:txBody>
          <a:bodyPr wrap="square" rtlCol="0">
            <a:spAutoFit/>
          </a:bodyPr>
          <a:lstStyle/>
          <a:p>
            <a:r>
              <a:rPr lang="en-GB" dirty="0">
                <a:latin typeface="Century Gothic" panose="020B0502020202020204" pitchFamily="34" charset="0"/>
              </a:rPr>
              <a:t>In the following slides we will be taking a look at </a:t>
            </a:r>
            <a:r>
              <a:rPr lang="en-GB" dirty="0" err="1">
                <a:latin typeface="Century Gothic" panose="020B0502020202020204" pitchFamily="34" charset="0"/>
              </a:rPr>
              <a:t>Wix</a:t>
            </a:r>
            <a:r>
              <a:rPr lang="en-GB" dirty="0">
                <a:latin typeface="Century Gothic" panose="020B0502020202020204" pitchFamily="34" charset="0"/>
              </a:rPr>
              <a:t> and using it to create our own responsive website. I will document the work and show how the GUI can be used in order to edit templates and achieve a professional standard end result that could be used for a company in order to increase their online presence. This will also allow them to create an online community and branch into e-commerce, this will greatly increase their customer pool. </a:t>
            </a:r>
          </a:p>
        </p:txBody>
      </p:sp>
    </p:spTree>
    <p:extLst>
      <p:ext uri="{BB962C8B-B14F-4D97-AF65-F5344CB8AC3E}">
        <p14:creationId xmlns:p14="http://schemas.microsoft.com/office/powerpoint/2010/main" val="1168755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64617F0-D0E0-4833-9277-C97D3A5DAA9F}"/>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2A455E24-3A77-406B-9CC8-C3483DBB9AD5}"/>
              </a:ext>
            </a:extLst>
          </p:cNvPr>
          <p:cNvSpPr txBox="1"/>
          <p:nvPr/>
        </p:nvSpPr>
        <p:spPr>
          <a:xfrm>
            <a:off x="2553855" y="246498"/>
            <a:ext cx="7084291" cy="584775"/>
          </a:xfrm>
          <a:prstGeom prst="rect">
            <a:avLst/>
          </a:prstGeom>
          <a:noFill/>
        </p:spPr>
        <p:txBody>
          <a:bodyPr wrap="square" rtlCol="0">
            <a:spAutoFit/>
          </a:bodyPr>
          <a:lstStyle/>
          <a:p>
            <a:pPr algn="ctr"/>
            <a:r>
              <a:rPr lang="en-GB" sz="3200" dirty="0">
                <a:latin typeface="Century Gothic" panose="020B0502020202020204" pitchFamily="34" charset="0"/>
              </a:rPr>
              <a:t>Templates</a:t>
            </a:r>
          </a:p>
        </p:txBody>
      </p:sp>
      <p:sp>
        <p:nvSpPr>
          <p:cNvPr id="4" name="TextBox 3">
            <a:extLst>
              <a:ext uri="{FF2B5EF4-FFF2-40B4-BE49-F238E27FC236}">
                <a16:creationId xmlns:a16="http://schemas.microsoft.com/office/drawing/2014/main" id="{C14E3250-BBBC-4D62-A554-6BBEB366E67F}"/>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7" name="TextBox 6">
            <a:extLst>
              <a:ext uri="{FF2B5EF4-FFF2-40B4-BE49-F238E27FC236}">
                <a16:creationId xmlns:a16="http://schemas.microsoft.com/office/drawing/2014/main" id="{245AB2B4-94EC-4FC6-90BF-134BE24FB27B}"/>
              </a:ext>
            </a:extLst>
          </p:cNvPr>
          <p:cNvSpPr txBox="1"/>
          <p:nvPr/>
        </p:nvSpPr>
        <p:spPr>
          <a:xfrm>
            <a:off x="392544" y="2041473"/>
            <a:ext cx="4543440" cy="2775055"/>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Free / Paid Templates</a:t>
            </a:r>
          </a:p>
          <a:p>
            <a:pPr marL="285750" indent="-285750">
              <a:lnSpc>
                <a:spcPct val="200000"/>
              </a:lnSpc>
              <a:buFont typeface="Wingdings" panose="05000000000000000000" pitchFamily="2" charset="2"/>
              <a:buChar char="§"/>
            </a:pPr>
            <a:r>
              <a:rPr lang="en-GB" dirty="0">
                <a:latin typeface="Century Gothic" panose="020B0502020202020204" pitchFamily="34" charset="0"/>
              </a:rPr>
              <a:t>Instant</a:t>
            </a:r>
          </a:p>
          <a:p>
            <a:pPr marL="285750" indent="-285750">
              <a:lnSpc>
                <a:spcPct val="200000"/>
              </a:lnSpc>
              <a:buFont typeface="Wingdings" panose="05000000000000000000" pitchFamily="2" charset="2"/>
              <a:buChar char="§"/>
            </a:pPr>
            <a:r>
              <a:rPr lang="en-GB" dirty="0">
                <a:latin typeface="Century Gothic" panose="020B0502020202020204" pitchFamily="34" charset="0"/>
              </a:rPr>
              <a:t>Customisation</a:t>
            </a:r>
          </a:p>
          <a:p>
            <a:pPr marL="285750" indent="-285750">
              <a:lnSpc>
                <a:spcPct val="200000"/>
              </a:lnSpc>
              <a:buFont typeface="Wingdings" panose="05000000000000000000" pitchFamily="2" charset="2"/>
              <a:buChar char="§"/>
            </a:pPr>
            <a:r>
              <a:rPr lang="en-GB" dirty="0">
                <a:latin typeface="Century Gothic" panose="020B0502020202020204" pitchFamily="34" charset="0"/>
              </a:rPr>
              <a:t>No coding experience required</a:t>
            </a:r>
          </a:p>
          <a:p>
            <a:pPr marL="285750" indent="-285750">
              <a:lnSpc>
                <a:spcPct val="200000"/>
              </a:lnSpc>
              <a:buFont typeface="Wingdings" panose="05000000000000000000" pitchFamily="2" charset="2"/>
              <a:buChar char="§"/>
            </a:pPr>
            <a:r>
              <a:rPr lang="en-GB" dirty="0">
                <a:latin typeface="Century Gothic" panose="020B0502020202020204" pitchFamily="34" charset="0"/>
              </a:rPr>
              <a:t>Professional </a:t>
            </a:r>
          </a:p>
        </p:txBody>
      </p:sp>
      <p:pic>
        <p:nvPicPr>
          <p:cNvPr id="8" name="Picture 7">
            <a:extLst>
              <a:ext uri="{FF2B5EF4-FFF2-40B4-BE49-F238E27FC236}">
                <a16:creationId xmlns:a16="http://schemas.microsoft.com/office/drawing/2014/main" id="{67B4D9C5-574A-4015-B2B4-97367514CF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69743" y="1720442"/>
            <a:ext cx="5378544" cy="3420142"/>
          </a:xfrm>
          <a:prstGeom prst="rect">
            <a:avLst/>
          </a:prstGeom>
        </p:spPr>
      </p:pic>
    </p:spTree>
    <p:extLst>
      <p:ext uri="{BB962C8B-B14F-4D97-AF65-F5344CB8AC3E}">
        <p14:creationId xmlns:p14="http://schemas.microsoft.com/office/powerpoint/2010/main" val="3272046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7880103-9257-4A5D-AE56-36D11FC8A4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
            <a:ext cx="12190025" cy="6858001"/>
          </a:xfrm>
          <a:prstGeom prst="rect">
            <a:avLst/>
          </a:prstGeom>
        </p:spPr>
      </p:pic>
    </p:spTree>
    <p:extLst>
      <p:ext uri="{BB962C8B-B14F-4D97-AF65-F5344CB8AC3E}">
        <p14:creationId xmlns:p14="http://schemas.microsoft.com/office/powerpoint/2010/main" val="5169301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14D75E8-ABCB-44D5-9416-EB0FC1D587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76188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E717C8B-D576-4208-A620-C289A5A412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14302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4F6B4F0-1736-4ABF-AE82-7071333AEA4B}"/>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E75D98BA-E7E3-46F4-B9EE-25125E0669F3}"/>
              </a:ext>
            </a:extLst>
          </p:cNvPr>
          <p:cNvSpPr txBox="1"/>
          <p:nvPr/>
        </p:nvSpPr>
        <p:spPr>
          <a:xfrm>
            <a:off x="2553855" y="246498"/>
            <a:ext cx="7084291" cy="584775"/>
          </a:xfrm>
          <a:prstGeom prst="rect">
            <a:avLst/>
          </a:prstGeom>
          <a:noFill/>
        </p:spPr>
        <p:txBody>
          <a:bodyPr wrap="square" rtlCol="0">
            <a:spAutoFit/>
          </a:bodyPr>
          <a:lstStyle/>
          <a:p>
            <a:pPr algn="ctr"/>
            <a:r>
              <a:rPr lang="en-GB" sz="3200" dirty="0">
                <a:latin typeface="Century Gothic" panose="020B0502020202020204" pitchFamily="34" charset="0"/>
              </a:rPr>
              <a:t>Customisation</a:t>
            </a:r>
          </a:p>
        </p:txBody>
      </p:sp>
      <p:sp>
        <p:nvSpPr>
          <p:cNvPr id="4" name="TextBox 3">
            <a:extLst>
              <a:ext uri="{FF2B5EF4-FFF2-40B4-BE49-F238E27FC236}">
                <a16:creationId xmlns:a16="http://schemas.microsoft.com/office/drawing/2014/main" id="{FAC38C7D-4C81-44BC-B2B2-2280191E0EAE}"/>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7" name="TextBox 6">
            <a:extLst>
              <a:ext uri="{FF2B5EF4-FFF2-40B4-BE49-F238E27FC236}">
                <a16:creationId xmlns:a16="http://schemas.microsoft.com/office/drawing/2014/main" id="{50E7AF68-7558-46B3-8802-417792CD5C68}"/>
              </a:ext>
            </a:extLst>
          </p:cNvPr>
          <p:cNvSpPr txBox="1"/>
          <p:nvPr/>
        </p:nvSpPr>
        <p:spPr>
          <a:xfrm>
            <a:off x="392544" y="2041473"/>
            <a:ext cx="4543440" cy="2775055"/>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Customisation</a:t>
            </a:r>
          </a:p>
          <a:p>
            <a:pPr marL="285750" indent="-285750">
              <a:lnSpc>
                <a:spcPct val="200000"/>
              </a:lnSpc>
              <a:buFont typeface="Wingdings" panose="05000000000000000000" pitchFamily="2" charset="2"/>
              <a:buChar char="§"/>
            </a:pPr>
            <a:r>
              <a:rPr lang="en-GB" dirty="0">
                <a:latin typeface="Century Gothic" panose="020B0502020202020204" pitchFamily="34" charset="0"/>
              </a:rPr>
              <a:t>No coding experience required</a:t>
            </a:r>
          </a:p>
          <a:p>
            <a:pPr marL="285750" indent="-285750">
              <a:lnSpc>
                <a:spcPct val="200000"/>
              </a:lnSpc>
              <a:buFont typeface="Wingdings" panose="05000000000000000000" pitchFamily="2" charset="2"/>
              <a:buChar char="§"/>
            </a:pPr>
            <a:r>
              <a:rPr lang="en-GB" dirty="0">
                <a:latin typeface="Century Gothic" panose="020B0502020202020204" pitchFamily="34" charset="0"/>
              </a:rPr>
              <a:t>Professional </a:t>
            </a:r>
          </a:p>
          <a:p>
            <a:pPr marL="285750" indent="-285750">
              <a:lnSpc>
                <a:spcPct val="200000"/>
              </a:lnSpc>
              <a:buFont typeface="Wingdings" panose="05000000000000000000" pitchFamily="2" charset="2"/>
              <a:buChar char="§"/>
            </a:pPr>
            <a:r>
              <a:rPr lang="en-GB" dirty="0">
                <a:latin typeface="Century Gothic" panose="020B0502020202020204" pitchFamily="34" charset="0"/>
              </a:rPr>
              <a:t>Intuitive </a:t>
            </a:r>
          </a:p>
          <a:p>
            <a:pPr marL="285750" indent="-285750">
              <a:lnSpc>
                <a:spcPct val="200000"/>
              </a:lnSpc>
              <a:buFont typeface="Wingdings" panose="05000000000000000000" pitchFamily="2" charset="2"/>
              <a:buChar char="§"/>
            </a:pPr>
            <a:r>
              <a:rPr lang="en-GB" dirty="0">
                <a:latin typeface="Century Gothic" panose="020B0502020202020204" pitchFamily="34" charset="0"/>
              </a:rPr>
              <a:t>GUI</a:t>
            </a:r>
          </a:p>
        </p:txBody>
      </p:sp>
      <p:pic>
        <p:nvPicPr>
          <p:cNvPr id="8" name="Picture 7">
            <a:extLst>
              <a:ext uri="{FF2B5EF4-FFF2-40B4-BE49-F238E27FC236}">
                <a16:creationId xmlns:a16="http://schemas.microsoft.com/office/drawing/2014/main" id="{95417D0A-7F3F-4C3E-80DC-5DE60D2EF2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69741" y="1720443"/>
            <a:ext cx="5378545" cy="3420142"/>
          </a:xfrm>
          <a:prstGeom prst="rect">
            <a:avLst/>
          </a:prstGeom>
        </p:spPr>
      </p:pic>
    </p:spTree>
    <p:extLst>
      <p:ext uri="{BB962C8B-B14F-4D97-AF65-F5344CB8AC3E}">
        <p14:creationId xmlns:p14="http://schemas.microsoft.com/office/powerpoint/2010/main" val="1163202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22484BC-D8CD-4FF8-9A0D-0583D42E71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73968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27C3267-63D1-4DD2-B42A-7CA427453C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7182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1FEE985-B1FC-487A-9EC3-1E97D32568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98240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837CD8C-EFD6-4058-A9AA-4C41B14D34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262797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99F485D-F486-48E2-AB46-C84254D13381}"/>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543A38F-64A5-4E2F-B8BF-BF259A53694A}"/>
              </a:ext>
            </a:extLst>
          </p:cNvPr>
          <p:cNvSpPr txBox="1"/>
          <p:nvPr/>
        </p:nvSpPr>
        <p:spPr>
          <a:xfrm>
            <a:off x="2553855" y="246498"/>
            <a:ext cx="7084291" cy="584775"/>
          </a:xfrm>
          <a:prstGeom prst="rect">
            <a:avLst/>
          </a:prstGeom>
          <a:noFill/>
        </p:spPr>
        <p:txBody>
          <a:bodyPr wrap="square" rtlCol="0">
            <a:spAutoFit/>
          </a:bodyPr>
          <a:lstStyle/>
          <a:p>
            <a:pPr algn="ctr"/>
            <a:r>
              <a:rPr lang="en-GB" sz="3200" dirty="0">
                <a:latin typeface="Century Gothic" panose="020B0502020202020204" pitchFamily="34" charset="0"/>
              </a:rPr>
              <a:t>Blog Integration</a:t>
            </a:r>
          </a:p>
        </p:txBody>
      </p:sp>
      <p:sp>
        <p:nvSpPr>
          <p:cNvPr id="6" name="TextBox 5">
            <a:extLst>
              <a:ext uri="{FF2B5EF4-FFF2-40B4-BE49-F238E27FC236}">
                <a16:creationId xmlns:a16="http://schemas.microsoft.com/office/drawing/2014/main" id="{D50FBCA8-FA5E-40CC-93B8-7D5B9E994D2A}"/>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8" name="TextBox 7">
            <a:extLst>
              <a:ext uri="{FF2B5EF4-FFF2-40B4-BE49-F238E27FC236}">
                <a16:creationId xmlns:a16="http://schemas.microsoft.com/office/drawing/2014/main" id="{8BF772E6-4D05-40F1-A67D-F9032A050A66}"/>
              </a:ext>
            </a:extLst>
          </p:cNvPr>
          <p:cNvSpPr txBox="1"/>
          <p:nvPr/>
        </p:nvSpPr>
        <p:spPr>
          <a:xfrm>
            <a:off x="392544" y="2041473"/>
            <a:ext cx="4543440" cy="2775055"/>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Blog Creation</a:t>
            </a:r>
          </a:p>
          <a:p>
            <a:pPr marL="285750" indent="-285750">
              <a:lnSpc>
                <a:spcPct val="200000"/>
              </a:lnSpc>
              <a:buFont typeface="Wingdings" panose="05000000000000000000" pitchFamily="2" charset="2"/>
              <a:buChar char="§"/>
            </a:pPr>
            <a:r>
              <a:rPr lang="en-GB" dirty="0">
                <a:latin typeface="Century Gothic" panose="020B0502020202020204" pitchFamily="34" charset="0"/>
              </a:rPr>
              <a:t>No coding experience required</a:t>
            </a:r>
          </a:p>
          <a:p>
            <a:pPr marL="285750" indent="-285750">
              <a:lnSpc>
                <a:spcPct val="200000"/>
              </a:lnSpc>
              <a:buFont typeface="Wingdings" panose="05000000000000000000" pitchFamily="2" charset="2"/>
              <a:buChar char="§"/>
            </a:pPr>
            <a:r>
              <a:rPr lang="en-GB" dirty="0">
                <a:latin typeface="Century Gothic" panose="020B0502020202020204" pitchFamily="34" charset="0"/>
              </a:rPr>
              <a:t>Professional </a:t>
            </a:r>
          </a:p>
          <a:p>
            <a:pPr marL="285750" indent="-285750">
              <a:lnSpc>
                <a:spcPct val="200000"/>
              </a:lnSpc>
              <a:buFont typeface="Wingdings" panose="05000000000000000000" pitchFamily="2" charset="2"/>
              <a:buChar char="§"/>
            </a:pPr>
            <a:r>
              <a:rPr lang="en-GB" dirty="0">
                <a:latin typeface="Century Gothic" panose="020B0502020202020204" pitchFamily="34" charset="0"/>
              </a:rPr>
              <a:t>Intuitive </a:t>
            </a:r>
          </a:p>
          <a:p>
            <a:pPr marL="285750" indent="-285750">
              <a:lnSpc>
                <a:spcPct val="200000"/>
              </a:lnSpc>
              <a:buFont typeface="Wingdings" panose="05000000000000000000" pitchFamily="2" charset="2"/>
              <a:buChar char="§"/>
            </a:pPr>
            <a:r>
              <a:rPr lang="en-GB" dirty="0">
                <a:latin typeface="Century Gothic" panose="020B0502020202020204" pitchFamily="34" charset="0"/>
              </a:rPr>
              <a:t>GUI</a:t>
            </a:r>
          </a:p>
        </p:txBody>
      </p:sp>
      <p:pic>
        <p:nvPicPr>
          <p:cNvPr id="9" name="Picture 8">
            <a:extLst>
              <a:ext uri="{FF2B5EF4-FFF2-40B4-BE49-F238E27FC236}">
                <a16:creationId xmlns:a16="http://schemas.microsoft.com/office/drawing/2014/main" id="{B30FC3FE-1628-4F36-9231-90708ED7EB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69740" y="1720443"/>
            <a:ext cx="5378546" cy="3420142"/>
          </a:xfrm>
          <a:prstGeom prst="rect">
            <a:avLst/>
          </a:prstGeom>
        </p:spPr>
      </p:pic>
      <p:sp>
        <p:nvSpPr>
          <p:cNvPr id="3" name="Content Placeholder 2">
            <a:extLst>
              <a:ext uri="{FF2B5EF4-FFF2-40B4-BE49-F238E27FC236}">
                <a16:creationId xmlns:a16="http://schemas.microsoft.com/office/drawing/2014/main" id="{EFC7A85B-586F-45AC-B09B-0CB0CDFC83F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710070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FCC8D82-71DD-4F04-97A2-03022E806A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63208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B5D39D8-76B1-4CAB-B679-3B690347AA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39166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8DB1E35-B924-40C1-89E4-9454AFC1F3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82064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53B446E-DFC4-4274-8552-AA201B96D5E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57581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A95CAB3-767B-4709-9346-1543DE70E66B}"/>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FA66EEDA-4A95-4BA3-8564-6D95A3A1B1BD}"/>
              </a:ext>
            </a:extLst>
          </p:cNvPr>
          <p:cNvSpPr txBox="1"/>
          <p:nvPr/>
        </p:nvSpPr>
        <p:spPr>
          <a:xfrm>
            <a:off x="2553855" y="246498"/>
            <a:ext cx="7084291" cy="584775"/>
          </a:xfrm>
          <a:prstGeom prst="rect">
            <a:avLst/>
          </a:prstGeom>
          <a:noFill/>
        </p:spPr>
        <p:txBody>
          <a:bodyPr wrap="square" rtlCol="0">
            <a:spAutoFit/>
          </a:bodyPr>
          <a:lstStyle/>
          <a:p>
            <a:pPr algn="ctr"/>
            <a:r>
              <a:rPr lang="en-GB" sz="3200" dirty="0">
                <a:latin typeface="Century Gothic" panose="020B0502020202020204" pitchFamily="34" charset="0"/>
              </a:rPr>
              <a:t>Wen Design Principles</a:t>
            </a:r>
          </a:p>
        </p:txBody>
      </p:sp>
      <p:sp>
        <p:nvSpPr>
          <p:cNvPr id="6" name="TextBox 5">
            <a:extLst>
              <a:ext uri="{FF2B5EF4-FFF2-40B4-BE49-F238E27FC236}">
                <a16:creationId xmlns:a16="http://schemas.microsoft.com/office/drawing/2014/main" id="{80F71644-8270-42F5-A3FB-52C643FC15F6}"/>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7" name="TextBox 6">
            <a:extLst>
              <a:ext uri="{FF2B5EF4-FFF2-40B4-BE49-F238E27FC236}">
                <a16:creationId xmlns:a16="http://schemas.microsoft.com/office/drawing/2014/main" id="{D8FA54FF-B6D1-4885-B199-5FCBAD072529}"/>
              </a:ext>
            </a:extLst>
          </p:cNvPr>
          <p:cNvSpPr txBox="1"/>
          <p:nvPr/>
        </p:nvSpPr>
        <p:spPr>
          <a:xfrm>
            <a:off x="392544" y="2595471"/>
            <a:ext cx="5200388" cy="1667059"/>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Accessibility</a:t>
            </a:r>
          </a:p>
          <a:p>
            <a:pPr marL="285750" indent="-285750">
              <a:lnSpc>
                <a:spcPct val="200000"/>
              </a:lnSpc>
              <a:buFont typeface="Wingdings" panose="05000000000000000000" pitchFamily="2" charset="2"/>
              <a:buChar char="§"/>
            </a:pPr>
            <a:r>
              <a:rPr lang="en-GB" dirty="0">
                <a:latin typeface="Century Gothic" panose="020B0502020202020204" pitchFamily="34" charset="0"/>
              </a:rPr>
              <a:t>Image Descriptions</a:t>
            </a:r>
          </a:p>
          <a:p>
            <a:pPr marL="285750" indent="-285750">
              <a:lnSpc>
                <a:spcPct val="200000"/>
              </a:lnSpc>
              <a:buFont typeface="Wingdings" panose="05000000000000000000" pitchFamily="2" charset="2"/>
              <a:buChar char="§"/>
            </a:pPr>
            <a:r>
              <a:rPr lang="en-GB" dirty="0">
                <a:latin typeface="Century Gothic" panose="020B0502020202020204" pitchFamily="34" charset="0"/>
              </a:rPr>
              <a:t>Colour Clashing</a:t>
            </a:r>
          </a:p>
        </p:txBody>
      </p:sp>
    </p:spTree>
    <p:extLst>
      <p:ext uri="{BB962C8B-B14F-4D97-AF65-F5344CB8AC3E}">
        <p14:creationId xmlns:p14="http://schemas.microsoft.com/office/powerpoint/2010/main" val="1807966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141F6B7-2CE8-4D96-88FF-AC2B335EA1DF}"/>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A8868B70-EC56-4F57-A785-BACDC3879FF6}"/>
              </a:ext>
            </a:extLst>
          </p:cNvPr>
          <p:cNvSpPr txBox="1"/>
          <p:nvPr/>
        </p:nvSpPr>
        <p:spPr>
          <a:xfrm>
            <a:off x="2553855" y="246498"/>
            <a:ext cx="7084291" cy="584775"/>
          </a:xfrm>
          <a:prstGeom prst="rect">
            <a:avLst/>
          </a:prstGeom>
          <a:noFill/>
        </p:spPr>
        <p:txBody>
          <a:bodyPr wrap="square" rtlCol="0">
            <a:spAutoFit/>
          </a:bodyPr>
          <a:lstStyle/>
          <a:p>
            <a:pPr algn="ctr"/>
            <a:r>
              <a:rPr lang="en-GB" sz="3200" dirty="0">
                <a:latin typeface="Century Gothic" panose="020B0502020202020204" pitchFamily="34" charset="0"/>
              </a:rPr>
              <a:t>Online Marketing</a:t>
            </a:r>
          </a:p>
        </p:txBody>
      </p:sp>
      <p:sp>
        <p:nvSpPr>
          <p:cNvPr id="6" name="TextBox 5">
            <a:extLst>
              <a:ext uri="{FF2B5EF4-FFF2-40B4-BE49-F238E27FC236}">
                <a16:creationId xmlns:a16="http://schemas.microsoft.com/office/drawing/2014/main" id="{40577D14-8BC6-428A-9528-A998AE618113}"/>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7" name="TextBox 6">
            <a:extLst>
              <a:ext uri="{FF2B5EF4-FFF2-40B4-BE49-F238E27FC236}">
                <a16:creationId xmlns:a16="http://schemas.microsoft.com/office/drawing/2014/main" id="{30ADCEC4-0E54-4768-8903-8D69F68E199A}"/>
              </a:ext>
            </a:extLst>
          </p:cNvPr>
          <p:cNvSpPr txBox="1"/>
          <p:nvPr/>
        </p:nvSpPr>
        <p:spPr>
          <a:xfrm>
            <a:off x="392544" y="1323716"/>
            <a:ext cx="11406910" cy="923330"/>
          </a:xfrm>
          <a:prstGeom prst="rect">
            <a:avLst/>
          </a:prstGeom>
          <a:noFill/>
        </p:spPr>
        <p:txBody>
          <a:bodyPr wrap="square" rtlCol="0">
            <a:spAutoFit/>
          </a:bodyPr>
          <a:lstStyle/>
          <a:p>
            <a:r>
              <a:rPr lang="en-GB" dirty="0">
                <a:latin typeface="Century Gothic" panose="020B0502020202020204" pitchFamily="34" charset="0"/>
              </a:rPr>
              <a:t>In the following slides we will be taking a look at </a:t>
            </a:r>
            <a:r>
              <a:rPr lang="en-GB" dirty="0" err="1">
                <a:latin typeface="Century Gothic" panose="020B0502020202020204" pitchFamily="34" charset="0"/>
              </a:rPr>
              <a:t>Wix</a:t>
            </a:r>
            <a:r>
              <a:rPr lang="en-GB" dirty="0">
                <a:latin typeface="Century Gothic" panose="020B0502020202020204" pitchFamily="34" charset="0"/>
              </a:rPr>
              <a:t> and other options using it to create online marketing. Marketing is very important for a business as it helps to spread the word of the company introducing you to a larger pool of customers. </a:t>
            </a:r>
          </a:p>
        </p:txBody>
      </p:sp>
    </p:spTree>
    <p:extLst>
      <p:ext uri="{BB962C8B-B14F-4D97-AF65-F5344CB8AC3E}">
        <p14:creationId xmlns:p14="http://schemas.microsoft.com/office/powerpoint/2010/main" val="2265115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F782DE7-2EF8-4184-B233-5A0FD015D864}"/>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96BCEE92-D337-4A8E-8C3B-2FB9B025A524}"/>
              </a:ext>
            </a:extLst>
          </p:cNvPr>
          <p:cNvSpPr txBox="1"/>
          <p:nvPr/>
        </p:nvSpPr>
        <p:spPr>
          <a:xfrm>
            <a:off x="2553855" y="246498"/>
            <a:ext cx="7084291" cy="584775"/>
          </a:xfrm>
          <a:prstGeom prst="rect">
            <a:avLst/>
          </a:prstGeom>
          <a:noFill/>
        </p:spPr>
        <p:txBody>
          <a:bodyPr wrap="square" rtlCol="0">
            <a:spAutoFit/>
          </a:bodyPr>
          <a:lstStyle/>
          <a:p>
            <a:pPr algn="ctr"/>
            <a:r>
              <a:rPr lang="en-GB" sz="3200" dirty="0">
                <a:latin typeface="Century Gothic" panose="020B0502020202020204" pitchFamily="34" charset="0"/>
              </a:rPr>
              <a:t>Social Media</a:t>
            </a:r>
          </a:p>
        </p:txBody>
      </p:sp>
      <p:sp>
        <p:nvSpPr>
          <p:cNvPr id="6" name="TextBox 5">
            <a:extLst>
              <a:ext uri="{FF2B5EF4-FFF2-40B4-BE49-F238E27FC236}">
                <a16:creationId xmlns:a16="http://schemas.microsoft.com/office/drawing/2014/main" id="{4DB8FFE8-23C9-43E2-AABE-A429858BB5B4}"/>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8" name="TextBox 7">
            <a:extLst>
              <a:ext uri="{FF2B5EF4-FFF2-40B4-BE49-F238E27FC236}">
                <a16:creationId xmlns:a16="http://schemas.microsoft.com/office/drawing/2014/main" id="{B57E3891-9092-4721-AD94-CFFC9255783C}"/>
              </a:ext>
            </a:extLst>
          </p:cNvPr>
          <p:cNvSpPr txBox="1"/>
          <p:nvPr/>
        </p:nvSpPr>
        <p:spPr>
          <a:xfrm>
            <a:off x="392544" y="2318472"/>
            <a:ext cx="5200388" cy="2221057"/>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Facebook – 2.19 Billion active users (2018)</a:t>
            </a:r>
          </a:p>
          <a:p>
            <a:pPr marL="285750" indent="-285750">
              <a:lnSpc>
                <a:spcPct val="200000"/>
              </a:lnSpc>
              <a:buFont typeface="Wingdings" panose="05000000000000000000" pitchFamily="2" charset="2"/>
              <a:buChar char="§"/>
            </a:pPr>
            <a:r>
              <a:rPr lang="en-GB" dirty="0">
                <a:latin typeface="Century Gothic" panose="020B0502020202020204" pitchFamily="34" charset="0"/>
              </a:rPr>
              <a:t>Twitter – 330 Million active users (2017)</a:t>
            </a:r>
          </a:p>
          <a:p>
            <a:pPr marL="285750" indent="-285750">
              <a:lnSpc>
                <a:spcPct val="200000"/>
              </a:lnSpc>
              <a:buFont typeface="Wingdings" panose="05000000000000000000" pitchFamily="2" charset="2"/>
              <a:buChar char="§"/>
            </a:pPr>
            <a:r>
              <a:rPr lang="en-GB" dirty="0">
                <a:latin typeface="Century Gothic" panose="020B0502020202020204" pitchFamily="34" charset="0"/>
              </a:rPr>
              <a:t>Instagram – 800 Million users (2017)</a:t>
            </a:r>
          </a:p>
          <a:p>
            <a:pPr marL="285750" indent="-285750">
              <a:lnSpc>
                <a:spcPct val="200000"/>
              </a:lnSpc>
              <a:buFont typeface="Wingdings" panose="05000000000000000000" pitchFamily="2" charset="2"/>
              <a:buChar char="§"/>
            </a:pPr>
            <a:r>
              <a:rPr lang="en-GB" dirty="0">
                <a:latin typeface="Century Gothic" panose="020B0502020202020204" pitchFamily="34" charset="0"/>
              </a:rPr>
              <a:t>Snapchat – 300 Million active users (2018)</a:t>
            </a:r>
          </a:p>
        </p:txBody>
      </p:sp>
      <p:pic>
        <p:nvPicPr>
          <p:cNvPr id="9" name="Picture 2" descr="Image result for social media">
            <a:extLst>
              <a:ext uri="{FF2B5EF4-FFF2-40B4-BE49-F238E27FC236}">
                <a16:creationId xmlns:a16="http://schemas.microsoft.com/office/drawing/2014/main" id="{06AFD5BC-2FC9-4E40-AD8C-3983BEDC61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69740" y="1720444"/>
            <a:ext cx="5378546" cy="3420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4844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72F04E8-B688-432E-A461-DF3C7AFEFFA4}"/>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48C807F1-0BA3-427D-AC3B-1FE069F23EF6}"/>
              </a:ext>
            </a:extLst>
          </p:cNvPr>
          <p:cNvSpPr txBox="1"/>
          <p:nvPr/>
        </p:nvSpPr>
        <p:spPr>
          <a:xfrm>
            <a:off x="2553855" y="246498"/>
            <a:ext cx="7084291" cy="584775"/>
          </a:xfrm>
          <a:prstGeom prst="rect">
            <a:avLst/>
          </a:prstGeom>
          <a:noFill/>
        </p:spPr>
        <p:txBody>
          <a:bodyPr wrap="square" rtlCol="0">
            <a:spAutoFit/>
          </a:bodyPr>
          <a:lstStyle/>
          <a:p>
            <a:pPr algn="ctr"/>
            <a:r>
              <a:rPr lang="en-GB" sz="3200" dirty="0">
                <a:latin typeface="Century Gothic" panose="020B0502020202020204" pitchFamily="34" charset="0"/>
              </a:rPr>
              <a:t>Google Adds</a:t>
            </a:r>
          </a:p>
        </p:txBody>
      </p:sp>
      <p:sp>
        <p:nvSpPr>
          <p:cNvPr id="6" name="TextBox 5">
            <a:extLst>
              <a:ext uri="{FF2B5EF4-FFF2-40B4-BE49-F238E27FC236}">
                <a16:creationId xmlns:a16="http://schemas.microsoft.com/office/drawing/2014/main" id="{0C1F016A-3B84-4E83-AAC3-57BBFB555300}"/>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7" name="TextBox 6">
            <a:extLst>
              <a:ext uri="{FF2B5EF4-FFF2-40B4-BE49-F238E27FC236}">
                <a16:creationId xmlns:a16="http://schemas.microsoft.com/office/drawing/2014/main" id="{05F5B069-D952-4DB4-AA9F-521E380842A4}"/>
              </a:ext>
            </a:extLst>
          </p:cNvPr>
          <p:cNvSpPr txBox="1"/>
          <p:nvPr/>
        </p:nvSpPr>
        <p:spPr>
          <a:xfrm>
            <a:off x="392544" y="2318472"/>
            <a:ext cx="5200388" cy="2775055"/>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Quick</a:t>
            </a:r>
          </a:p>
          <a:p>
            <a:pPr marL="285750" indent="-285750">
              <a:lnSpc>
                <a:spcPct val="200000"/>
              </a:lnSpc>
              <a:buFont typeface="Wingdings" panose="05000000000000000000" pitchFamily="2" charset="2"/>
              <a:buChar char="§"/>
            </a:pPr>
            <a:r>
              <a:rPr lang="en-GB" dirty="0">
                <a:latin typeface="Century Gothic" panose="020B0502020202020204" pitchFamily="34" charset="0"/>
              </a:rPr>
              <a:t>Simple</a:t>
            </a:r>
          </a:p>
          <a:p>
            <a:pPr marL="285750" indent="-285750">
              <a:lnSpc>
                <a:spcPct val="200000"/>
              </a:lnSpc>
              <a:buFont typeface="Wingdings" panose="05000000000000000000" pitchFamily="2" charset="2"/>
              <a:buChar char="§"/>
            </a:pPr>
            <a:r>
              <a:rPr lang="en-GB" dirty="0">
                <a:latin typeface="Century Gothic" panose="020B0502020202020204" pitchFamily="34" charset="0"/>
              </a:rPr>
              <a:t>Effective</a:t>
            </a:r>
          </a:p>
          <a:p>
            <a:pPr marL="285750" indent="-285750">
              <a:lnSpc>
                <a:spcPct val="200000"/>
              </a:lnSpc>
              <a:buFont typeface="Wingdings" panose="05000000000000000000" pitchFamily="2" charset="2"/>
              <a:buChar char="§"/>
            </a:pPr>
            <a:r>
              <a:rPr lang="en-GB" dirty="0">
                <a:latin typeface="Century Gothic" panose="020B0502020202020204" pitchFamily="34" charset="0"/>
              </a:rPr>
              <a:t>Cost Efficient</a:t>
            </a:r>
          </a:p>
          <a:p>
            <a:pPr marL="285750" indent="-285750">
              <a:lnSpc>
                <a:spcPct val="200000"/>
              </a:lnSpc>
              <a:buFont typeface="Wingdings" panose="05000000000000000000" pitchFamily="2" charset="2"/>
              <a:buChar char="§"/>
            </a:pPr>
            <a:r>
              <a:rPr lang="en-GB" dirty="0">
                <a:latin typeface="Century Gothic" panose="020B0502020202020204" pitchFamily="34" charset="0"/>
              </a:rPr>
              <a:t>Estimated 5000 - 7000 view a month</a:t>
            </a:r>
          </a:p>
        </p:txBody>
      </p:sp>
      <p:pic>
        <p:nvPicPr>
          <p:cNvPr id="17" name="Picture 16">
            <a:extLst>
              <a:ext uri="{FF2B5EF4-FFF2-40B4-BE49-F238E27FC236}">
                <a16:creationId xmlns:a16="http://schemas.microsoft.com/office/drawing/2014/main" id="{483FECC9-9A54-4042-9839-164E145CB4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69740" y="1720443"/>
            <a:ext cx="5378546" cy="3420142"/>
          </a:xfrm>
          <a:prstGeom prst="rect">
            <a:avLst/>
          </a:prstGeom>
        </p:spPr>
      </p:pic>
    </p:spTree>
    <p:extLst>
      <p:ext uri="{BB962C8B-B14F-4D97-AF65-F5344CB8AC3E}">
        <p14:creationId xmlns:p14="http://schemas.microsoft.com/office/powerpoint/2010/main" val="1280298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DEE6770-0FF7-49A9-B92D-81A9FE469741}"/>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DE0D2EF8-6003-4132-9C6A-E0FE172FBCD3}"/>
              </a:ext>
            </a:extLst>
          </p:cNvPr>
          <p:cNvSpPr txBox="1"/>
          <p:nvPr/>
        </p:nvSpPr>
        <p:spPr>
          <a:xfrm>
            <a:off x="2553855" y="246498"/>
            <a:ext cx="7084291" cy="584775"/>
          </a:xfrm>
          <a:prstGeom prst="rect">
            <a:avLst/>
          </a:prstGeom>
          <a:noFill/>
        </p:spPr>
        <p:txBody>
          <a:bodyPr wrap="square" rtlCol="0">
            <a:spAutoFit/>
          </a:bodyPr>
          <a:lstStyle/>
          <a:p>
            <a:pPr algn="ctr"/>
            <a:r>
              <a:rPr lang="en-GB" sz="3200" dirty="0">
                <a:latin typeface="Century Gothic" panose="020B0502020202020204" pitchFamily="34" charset="0"/>
              </a:rPr>
              <a:t>Analytics</a:t>
            </a:r>
          </a:p>
        </p:txBody>
      </p:sp>
      <p:sp>
        <p:nvSpPr>
          <p:cNvPr id="6" name="TextBox 5">
            <a:extLst>
              <a:ext uri="{FF2B5EF4-FFF2-40B4-BE49-F238E27FC236}">
                <a16:creationId xmlns:a16="http://schemas.microsoft.com/office/drawing/2014/main" id="{8D765E24-092F-4281-9564-307CFF33EB95}"/>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7" name="TextBox 6">
            <a:extLst>
              <a:ext uri="{FF2B5EF4-FFF2-40B4-BE49-F238E27FC236}">
                <a16:creationId xmlns:a16="http://schemas.microsoft.com/office/drawing/2014/main" id="{41C38604-D270-4BE4-8E2D-983CA4AD5A3D}"/>
              </a:ext>
            </a:extLst>
          </p:cNvPr>
          <p:cNvSpPr txBox="1"/>
          <p:nvPr/>
        </p:nvSpPr>
        <p:spPr>
          <a:xfrm>
            <a:off x="392544" y="2318472"/>
            <a:ext cx="5200388" cy="2221057"/>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Quick</a:t>
            </a:r>
          </a:p>
          <a:p>
            <a:pPr marL="285750" indent="-285750">
              <a:lnSpc>
                <a:spcPct val="200000"/>
              </a:lnSpc>
              <a:buFont typeface="Wingdings" panose="05000000000000000000" pitchFamily="2" charset="2"/>
              <a:buChar char="§"/>
            </a:pPr>
            <a:r>
              <a:rPr lang="en-GB" dirty="0">
                <a:latin typeface="Century Gothic" panose="020B0502020202020204" pitchFamily="34" charset="0"/>
              </a:rPr>
              <a:t>Simple</a:t>
            </a:r>
          </a:p>
          <a:p>
            <a:pPr marL="285750" indent="-285750">
              <a:lnSpc>
                <a:spcPct val="200000"/>
              </a:lnSpc>
              <a:buFont typeface="Wingdings" panose="05000000000000000000" pitchFamily="2" charset="2"/>
              <a:buChar char="§"/>
            </a:pPr>
            <a:r>
              <a:rPr lang="en-GB" dirty="0">
                <a:latin typeface="Century Gothic" panose="020B0502020202020204" pitchFamily="34" charset="0"/>
              </a:rPr>
              <a:t>Effective</a:t>
            </a:r>
          </a:p>
          <a:p>
            <a:pPr marL="285750" indent="-285750">
              <a:lnSpc>
                <a:spcPct val="200000"/>
              </a:lnSpc>
              <a:buFont typeface="Wingdings" panose="05000000000000000000" pitchFamily="2" charset="2"/>
              <a:buChar char="§"/>
            </a:pPr>
            <a:r>
              <a:rPr lang="en-GB" dirty="0">
                <a:latin typeface="Century Gothic" panose="020B0502020202020204" pitchFamily="34" charset="0"/>
              </a:rPr>
              <a:t>Cost Efficient</a:t>
            </a:r>
          </a:p>
        </p:txBody>
      </p:sp>
      <p:pic>
        <p:nvPicPr>
          <p:cNvPr id="11" name="Picture 4" descr="Image result for analytics">
            <a:extLst>
              <a:ext uri="{FF2B5EF4-FFF2-40B4-BE49-F238E27FC236}">
                <a16:creationId xmlns:a16="http://schemas.microsoft.com/office/drawing/2014/main" id="{559FA6FE-2E85-496E-9851-1DE9A12282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69740" y="1720443"/>
            <a:ext cx="5378546" cy="3420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2247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7828FB4-4DDB-4776-8BEE-57B928313168}"/>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08BCD59A-E418-473C-92BD-ED22E871EE2F}"/>
              </a:ext>
            </a:extLst>
          </p:cNvPr>
          <p:cNvSpPr txBox="1"/>
          <p:nvPr/>
        </p:nvSpPr>
        <p:spPr>
          <a:xfrm>
            <a:off x="2553855" y="246498"/>
            <a:ext cx="7084291" cy="584775"/>
          </a:xfrm>
          <a:prstGeom prst="rect">
            <a:avLst/>
          </a:prstGeom>
          <a:noFill/>
        </p:spPr>
        <p:txBody>
          <a:bodyPr wrap="square" rtlCol="0">
            <a:spAutoFit/>
          </a:bodyPr>
          <a:lstStyle/>
          <a:p>
            <a:pPr algn="ctr"/>
            <a:r>
              <a:rPr lang="en-GB" sz="3200" dirty="0">
                <a:latin typeface="Century Gothic" panose="020B0502020202020204" pitchFamily="34" charset="0"/>
              </a:rPr>
              <a:t>References</a:t>
            </a:r>
          </a:p>
        </p:txBody>
      </p:sp>
      <p:sp>
        <p:nvSpPr>
          <p:cNvPr id="6" name="TextBox 5">
            <a:extLst>
              <a:ext uri="{FF2B5EF4-FFF2-40B4-BE49-F238E27FC236}">
                <a16:creationId xmlns:a16="http://schemas.microsoft.com/office/drawing/2014/main" id="{7729B9AD-976F-47C9-8F8F-8A4598BECD6D}"/>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7" name="TextBox 6">
            <a:extLst>
              <a:ext uri="{FF2B5EF4-FFF2-40B4-BE49-F238E27FC236}">
                <a16:creationId xmlns:a16="http://schemas.microsoft.com/office/drawing/2014/main" id="{824D5A37-3C0F-4D9C-8798-14D2E98744B1}"/>
              </a:ext>
            </a:extLst>
          </p:cNvPr>
          <p:cNvSpPr txBox="1"/>
          <p:nvPr/>
        </p:nvSpPr>
        <p:spPr>
          <a:xfrm>
            <a:off x="392544" y="2318472"/>
            <a:ext cx="5200388" cy="2221057"/>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Wix.com</a:t>
            </a:r>
          </a:p>
          <a:p>
            <a:pPr marL="285750" indent="-285750">
              <a:lnSpc>
                <a:spcPct val="200000"/>
              </a:lnSpc>
              <a:buFont typeface="Wingdings" panose="05000000000000000000" pitchFamily="2" charset="2"/>
              <a:buChar char="§"/>
            </a:pPr>
            <a:r>
              <a:rPr lang="en-GB" dirty="0">
                <a:latin typeface="Century Gothic" panose="020B0502020202020204" pitchFamily="34" charset="0"/>
                <a:hlinkClick r:id="rId2"/>
              </a:rPr>
              <a:t>https://blues6897.wixsite.com/mysite</a:t>
            </a:r>
            <a:endParaRPr lang="en-GB" dirty="0">
              <a:latin typeface="Century Gothic" panose="020B0502020202020204" pitchFamily="34" charset="0"/>
            </a:endParaRPr>
          </a:p>
          <a:p>
            <a:pPr marL="285750" indent="-285750">
              <a:lnSpc>
                <a:spcPct val="200000"/>
              </a:lnSpc>
              <a:buFont typeface="Wingdings" panose="05000000000000000000" pitchFamily="2" charset="2"/>
              <a:buChar char="§"/>
            </a:pPr>
            <a:r>
              <a:rPr lang="en-GB" dirty="0">
                <a:latin typeface="Century Gothic" panose="020B0502020202020204" pitchFamily="34" charset="0"/>
              </a:rPr>
              <a:t>UWTSD Moodle</a:t>
            </a:r>
          </a:p>
          <a:p>
            <a:pPr marL="285750" indent="-285750">
              <a:lnSpc>
                <a:spcPct val="200000"/>
              </a:lnSpc>
              <a:buFont typeface="Wingdings" panose="05000000000000000000" pitchFamily="2" charset="2"/>
              <a:buChar char="§"/>
            </a:pPr>
            <a:endParaRPr lang="en-GB" dirty="0">
              <a:latin typeface="Century Gothic" panose="020B0502020202020204" pitchFamily="34" charset="0"/>
            </a:endParaRPr>
          </a:p>
        </p:txBody>
      </p:sp>
    </p:spTree>
    <p:extLst>
      <p:ext uri="{BB962C8B-B14F-4D97-AF65-F5344CB8AC3E}">
        <p14:creationId xmlns:p14="http://schemas.microsoft.com/office/powerpoint/2010/main" val="2830428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487</TotalTime>
  <Words>1172</Words>
  <Application>Microsoft Office PowerPoint</Application>
  <PresentationFormat>Widescreen</PresentationFormat>
  <Paragraphs>176</Paragraphs>
  <Slides>31</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vt:lpstr>
      <vt:lpstr>Calibri</vt:lpstr>
      <vt:lpstr>Calibri Light</vt:lpstr>
      <vt:lpstr>Century Gothic</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Josh Watkins</dc:creator>
  <cp:lastModifiedBy>Josh Watkins</cp:lastModifiedBy>
  <cp:revision>26</cp:revision>
  <dcterms:created xsi:type="dcterms:W3CDTF">2018-05-12T13:12:28Z</dcterms:created>
  <dcterms:modified xsi:type="dcterms:W3CDTF">2018-05-14T07:57:58Z</dcterms:modified>
</cp:coreProperties>
</file>