
<file path=[Content_Types].xml><?xml version="1.0" encoding="utf-8"?>
<Types xmlns="http://schemas.openxmlformats.org/package/2006/content-types">
  <Default Extension="xml" ContentType="application/xml"/>
  <Default Extension="bin" ContentType="application/vnd.openxmlformats-officedocument.presentationml.printerSettings"/>
  <Default Extension="png" ContentType="image/png"/>
  <Default Extension="wdp" ContentType="image/vnd.ms-photo"/>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8" r:id="rId3"/>
    <p:sldId id="260" r:id="rId4"/>
    <p:sldId id="262" r:id="rId5"/>
    <p:sldId id="259" r:id="rId6"/>
    <p:sldId id="257" r:id="rId7"/>
    <p:sldId id="261"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72" d="100"/>
          <a:sy n="72" d="100"/>
        </p:scale>
        <p:origin x="-1560" y="-96"/>
      </p:cViewPr>
      <p:guideLst>
        <p:guide orient="horz" pos="2160"/>
        <p:guide pos="2880"/>
      </p:guideLst>
    </p:cSldViewPr>
  </p:slideViewPr>
  <p:notesTextViewPr>
    <p:cViewPr>
      <p:scale>
        <a:sx n="100" d="100"/>
        <a:sy n="100" d="100"/>
      </p:scale>
      <p:origin x="0" y="116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presProps" Target="presProps.xml"/><Relationship Id="rId12" Type="http://schemas.openxmlformats.org/officeDocument/2006/relationships/viewProps" Target="viewProps.xml"/><Relationship Id="rId13" Type="http://schemas.openxmlformats.org/officeDocument/2006/relationships/theme" Target="theme/theme1.xml"/><Relationship Id="rId14"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notesMaster" Target="notesMasters/notesMaster1.xml"/><Relationship Id="rId10" Type="http://schemas.openxmlformats.org/officeDocument/2006/relationships/printerSettings" Target="printerSettings/printerSettings1.bin"/></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7E88BC-D774-2E41-B6EC-55975A10D640}" type="datetimeFigureOut">
              <a:rPr lang="en-US" smtClean="0"/>
              <a:t>07/03/18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271203-D468-3646-8D14-DF606D1CB699}" type="slidenum">
              <a:rPr lang="en-US" smtClean="0"/>
              <a:t>‹#›</a:t>
            </a:fld>
            <a:endParaRPr lang="en-US"/>
          </a:p>
        </p:txBody>
      </p:sp>
    </p:spTree>
    <p:extLst>
      <p:ext uri="{BB962C8B-B14F-4D97-AF65-F5344CB8AC3E}">
        <p14:creationId xmlns:p14="http://schemas.microsoft.com/office/powerpoint/2010/main" val="63192585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bigfishpresentations.com/2012/02/28/a-very-brief-history-of-storytelling/" TargetMode="External"/><Relationship Id="rId4" Type="http://schemas.openxmlformats.org/officeDocument/2006/relationships/hyperlink" Target="https://ideas.ted.com/how-stories-are-told-around-the-world/" TargetMode="External"/><Relationship Id="rId5" Type="http://schemas.openxmlformats.org/officeDocument/2006/relationships/hyperlink" Target="http://banksyworld.blogspot.co.uk/2012/10/banksy-graffiti-in-palestine.html" TargetMode="External"/><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History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Story telling started from cave paintings at first, which transformed into novels to movies.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There have been many methods but the feeling of wanting to tell or hear a story has not and still effects us as people in many ways.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earliest form of storytelling - 1940 by a group of French children, from the Lascaux Caves in the Pyrenees Mountains in southern France. Which was a series of cave paintings from back in 15000 and 13,000 B.C paintings of a variety of animals and one human being.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Story portrays events such as rituals performed and hunting practices.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700 B.C. - The first printed story, carved on stone pillars the epic of Gilgamesh, was created at Mesopotamia and began to spread to other parts of Europe and Asia.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Aesop's Fables – a variety of stories by Aesop, who was a slave and storyteller who believed to have lived in ancient Greece between 620 and 564 BC</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In the 200s B.C. Aesop’s fables are still spoken about today in many areas of the world.</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His stories were remembered for many years without it being written or printed on any paper.</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Oral storytelling was so powerful as the stories are still told today that were told thousands of years ago</a:t>
            </a:r>
          </a:p>
          <a:p>
            <a:endParaRPr lang="en-US" dirty="0"/>
          </a:p>
        </p:txBody>
      </p:sp>
      <p:sp>
        <p:nvSpPr>
          <p:cNvPr id="4" name="Slide Number Placeholder 3"/>
          <p:cNvSpPr>
            <a:spLocks noGrp="1"/>
          </p:cNvSpPr>
          <p:nvPr>
            <p:ph type="sldNum" sz="quarter" idx="10"/>
          </p:nvPr>
        </p:nvSpPr>
        <p:spPr/>
        <p:txBody>
          <a:bodyPr/>
          <a:lstStyle/>
          <a:p>
            <a:fld id="{16271203-D468-3646-8D14-DF606D1CB699}" type="slidenum">
              <a:rPr lang="en-US" smtClean="0"/>
              <a:t>1</a:t>
            </a:fld>
            <a:endParaRPr lang="en-US"/>
          </a:p>
        </p:txBody>
      </p:sp>
    </p:spTree>
    <p:extLst>
      <p:ext uri="{BB962C8B-B14F-4D97-AF65-F5344CB8AC3E}">
        <p14:creationId xmlns:p14="http://schemas.microsoft.com/office/powerpoint/2010/main" val="2823054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History/ social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Story telling is used in many communities in order for people to open up about themselves in a way that isn’t completely direct. People come together to tell each other personal life stories and while doing this it brings up the memory and emotion behind these stories meaning others can relate and/or remember particular similar stories from their own life that they may share.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stories told started to bring up the feelings and emotion behind the events within the story and not just saying the main point of what had happened.</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Every story has a purpose whether it is to affect people in a certain way or tell them a message.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Stories allow us to sympathize with characters within the events and connect with the person who is opening up with their own story.</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Most stories have relatable parts in them, which means they can potentially help us handle certain situations, which are similar to those in the story.</a:t>
            </a:r>
          </a:p>
          <a:p>
            <a:r>
              <a:rPr lang="en-GB" sz="1200" kern="1200" dirty="0" smtClean="0">
                <a:solidFill>
                  <a:schemeClr val="tx1"/>
                </a:solidFill>
                <a:effectLst/>
                <a:latin typeface="+mn-lt"/>
                <a:ea typeface="+mn-ea"/>
                <a:cs typeface="+mn-cs"/>
              </a:rPr>
              <a:t>Stories allow us to fully be present in the moment when listening or telling the story; therefore it grabs our attention and gets us to invest emotionally. Meaning it can help to express emotions that we may find difficult doing so without the safety of doing through a story.</a:t>
            </a:r>
          </a:p>
          <a:p>
            <a:r>
              <a:rPr lang="en-GB" sz="1200" kern="1200" dirty="0" smtClean="0">
                <a:solidFill>
                  <a:schemeClr val="tx1"/>
                </a:solidFill>
                <a:effectLst/>
                <a:latin typeface="+mn-lt"/>
                <a:ea typeface="+mn-ea"/>
                <a:cs typeface="+mn-cs"/>
              </a:rPr>
              <a:t>It can be used for educational purposes such as team building as pupils can work together to work through the story and create what happened before and after the story. – Literacy, </a:t>
            </a:r>
            <a:r>
              <a:rPr lang="en-GB" sz="1200" kern="1200" dirty="0" err="1" smtClean="0">
                <a:solidFill>
                  <a:schemeClr val="tx1"/>
                </a:solidFill>
                <a:effectLst/>
                <a:latin typeface="+mn-lt"/>
                <a:ea typeface="+mn-ea"/>
                <a:cs typeface="+mn-cs"/>
              </a:rPr>
              <a:t>oracy</a:t>
            </a:r>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16271203-D468-3646-8D14-DF606D1CB699}" type="slidenum">
              <a:rPr lang="en-US" smtClean="0"/>
              <a:t>2</a:t>
            </a:fld>
            <a:endParaRPr lang="en-US"/>
          </a:p>
        </p:txBody>
      </p:sp>
    </p:spTree>
    <p:extLst>
      <p:ext uri="{BB962C8B-B14F-4D97-AF65-F5344CB8AC3E}">
        <p14:creationId xmlns:p14="http://schemas.microsoft.com/office/powerpoint/2010/main" val="2853898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How stories are told around the world and within different cultures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Even if a story is the same, it will be told differently in each place and culture even if it is just a small change.</a:t>
            </a:r>
          </a:p>
          <a:p>
            <a:r>
              <a:rPr lang="en-GB" sz="1200" kern="1200" dirty="0" smtClean="0">
                <a:solidFill>
                  <a:schemeClr val="tx1"/>
                </a:solidFill>
                <a:effectLst/>
                <a:latin typeface="+mn-lt"/>
                <a:ea typeface="+mn-ea"/>
                <a:cs typeface="+mn-cs"/>
              </a:rPr>
              <a:t> </a:t>
            </a:r>
          </a:p>
          <a:p>
            <a:r>
              <a:rPr lang="en-GB" sz="1200" b="1" kern="1200" dirty="0" smtClean="0">
                <a:solidFill>
                  <a:schemeClr val="tx1"/>
                </a:solidFill>
                <a:effectLst/>
                <a:latin typeface="+mn-lt"/>
                <a:ea typeface="+mn-ea"/>
                <a:cs typeface="+mn-cs"/>
              </a:rPr>
              <a:t>Hula</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Traditional hula dancers do not dance to a beat from music but to a language, Hawaiian-language or chants. It will usually be traditional stories or ancient mythology stories about the Gods and Goddesses from the island. The words tell the story and the dance shows it so without one or the other it does not work. </a:t>
            </a:r>
          </a:p>
          <a:p>
            <a:r>
              <a:rPr lang="en-GB" sz="1200" kern="1200" dirty="0" smtClean="0">
                <a:solidFill>
                  <a:schemeClr val="tx1"/>
                </a:solidFill>
                <a:effectLst/>
                <a:latin typeface="+mn-lt"/>
                <a:ea typeface="+mn-ea"/>
                <a:cs typeface="+mn-cs"/>
              </a:rPr>
              <a:t> </a:t>
            </a:r>
          </a:p>
          <a:p>
            <a:r>
              <a:rPr lang="en-GB" sz="1200" b="1" kern="1200" dirty="0" err="1" smtClean="0">
                <a:solidFill>
                  <a:schemeClr val="tx1"/>
                </a:solidFill>
                <a:effectLst/>
                <a:latin typeface="+mn-lt"/>
                <a:ea typeface="+mn-ea"/>
                <a:cs typeface="+mn-cs"/>
              </a:rPr>
              <a:t>Zajal</a:t>
            </a:r>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The Arabic version of poetry slam or rap battle, </a:t>
            </a:r>
            <a:r>
              <a:rPr lang="en-GB" sz="1200" kern="1200" dirty="0" err="1" smtClean="0">
                <a:solidFill>
                  <a:schemeClr val="tx1"/>
                </a:solidFill>
                <a:effectLst/>
                <a:latin typeface="+mn-lt"/>
                <a:ea typeface="+mn-ea"/>
                <a:cs typeface="+mn-cs"/>
              </a:rPr>
              <a:t>Zajal</a:t>
            </a:r>
            <a:r>
              <a:rPr lang="en-GB" sz="1200" kern="1200" dirty="0" smtClean="0">
                <a:solidFill>
                  <a:schemeClr val="tx1"/>
                </a:solidFill>
                <a:effectLst/>
                <a:latin typeface="+mn-lt"/>
                <a:ea typeface="+mn-ea"/>
                <a:cs typeface="+mn-cs"/>
              </a:rPr>
              <a:t> originated in Lebanon and still happens across the Middle East. It is a competition between two people who will either be poets or spoken word artists. One poet recites some of the poem. Then the other responds with another part using the same rhyme.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b="1" kern="1200" dirty="0" smtClean="0">
                <a:solidFill>
                  <a:schemeClr val="tx1"/>
                </a:solidFill>
                <a:effectLst/>
                <a:latin typeface="+mn-lt"/>
                <a:ea typeface="+mn-ea"/>
                <a:cs typeface="+mn-cs"/>
              </a:rPr>
              <a:t>Chinese Shadow Puppetry</a:t>
            </a:r>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Traditional shadow puppetry tells folk stories, and personal stories. The puppeteers either sing, or are accompanied by other singers and musicians. Even though it started in China, the tradition has spread to countries throughout Southeast Asia.</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This ancient Sicilian</a:t>
            </a:r>
            <a:r>
              <a:rPr lang="en-GB" sz="1200" kern="1200" dirty="0" smtClean="0">
                <a:solidFill>
                  <a:schemeClr val="tx1"/>
                </a:solidFill>
                <a:effectLst/>
                <a:latin typeface="+mn-lt"/>
                <a:ea typeface="+mn-ea"/>
                <a:cs typeface="+mn-cs"/>
              </a:rPr>
              <a:t> </a:t>
            </a:r>
            <a:r>
              <a:rPr lang="en-GB" sz="1200" b="1" kern="1200" dirty="0" smtClean="0">
                <a:solidFill>
                  <a:schemeClr val="tx1"/>
                </a:solidFill>
                <a:effectLst/>
                <a:latin typeface="+mn-lt"/>
                <a:ea typeface="+mn-ea"/>
                <a:cs typeface="+mn-cs"/>
              </a:rPr>
              <a:t>storytelling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This originates from Greek theatre and mainly involves improvisation. It alternates between sung verse and a natural delivery of speech. This is often performed on a small wooden platform.</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b="1" kern="1200" dirty="0" err="1" smtClean="0">
                <a:solidFill>
                  <a:schemeClr val="tx1"/>
                </a:solidFill>
                <a:effectLst/>
                <a:latin typeface="+mn-lt"/>
                <a:ea typeface="+mn-ea"/>
                <a:cs typeface="+mn-cs"/>
              </a:rPr>
              <a:t>Rakugo</a:t>
            </a:r>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This Japanese tradition is performed in monologues by a single storyteller, called a </a:t>
            </a:r>
            <a:r>
              <a:rPr lang="en-GB" sz="1200" i="1" kern="1200" dirty="0" err="1" smtClean="0">
                <a:solidFill>
                  <a:schemeClr val="tx1"/>
                </a:solidFill>
                <a:effectLst/>
                <a:latin typeface="+mn-lt"/>
                <a:ea typeface="+mn-ea"/>
                <a:cs typeface="+mn-cs"/>
              </a:rPr>
              <a:t>hanashika</a:t>
            </a:r>
            <a:r>
              <a:rPr lang="en-GB" sz="1200" kern="1200" dirty="0" smtClean="0">
                <a:solidFill>
                  <a:schemeClr val="tx1"/>
                </a:solidFill>
                <a:effectLst/>
                <a:latin typeface="+mn-lt"/>
                <a:ea typeface="+mn-ea"/>
                <a:cs typeface="+mn-cs"/>
              </a:rPr>
              <a:t>. The storytellers tell tales of their daily lives and historic events.</a:t>
            </a:r>
          </a:p>
          <a:p>
            <a:r>
              <a:rPr lang="en-GB"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16271203-D468-3646-8D14-DF606D1CB699}" type="slidenum">
              <a:rPr lang="en-US" smtClean="0"/>
              <a:t>3</a:t>
            </a:fld>
            <a:endParaRPr lang="en-US"/>
          </a:p>
        </p:txBody>
      </p:sp>
    </p:spTree>
    <p:extLst>
      <p:ext uri="{BB962C8B-B14F-4D97-AF65-F5344CB8AC3E}">
        <p14:creationId xmlns:p14="http://schemas.microsoft.com/office/powerpoint/2010/main" val="1637625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Political </a:t>
            </a:r>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 narrative may present the events of the story in linear, But the story remains the same – even if it is told backwards. You are not changing the story itself. </a:t>
            </a:r>
          </a:p>
          <a:p>
            <a:r>
              <a:rPr lang="en-GB" sz="1200" kern="1200" dirty="0" smtClean="0">
                <a:solidFill>
                  <a:schemeClr val="tx1"/>
                </a:solidFill>
                <a:effectLst/>
                <a:latin typeface="+mn-lt"/>
                <a:ea typeface="+mn-ea"/>
                <a:cs typeface="+mn-cs"/>
              </a:rPr>
              <a:t>The way you tell the story.</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Which is how story telling is used in a political way as representing a policy through a narrative description is a certain way of personalising an issue, which could potentially help a voter relate to an idea that might otherwise appear not be clear.</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Art still is a massive speaking point for story telling, it is still hugely credited and many artists tell great stories through their drawings that they possibly wouldn’t want to or prefer not to say in words. Artist storytellers have become global stars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(TALK ABOUT BANKSY PICTURE! THEY CAN PORTRAY HUGE MEANING BEHIND THEIR WORK THAT GAINS RESPECT FROM SOME BUT THEN HATRID FROM OTHERS.) – A simple picture can speak a thousand words. That’s story telling done in a different form.</a:t>
            </a:r>
          </a:p>
          <a:p>
            <a:r>
              <a:rPr lang="en-GB" sz="1200" b="1" kern="1200" dirty="0" smtClean="0">
                <a:solidFill>
                  <a:schemeClr val="tx1"/>
                </a:solidFill>
                <a:effectLst/>
                <a:latin typeface="+mn-lt"/>
                <a:ea typeface="+mn-ea"/>
                <a:cs typeface="+mn-cs"/>
              </a:rPr>
              <a:t>Unwelcome Intervention:</a:t>
            </a:r>
            <a:r>
              <a:rPr lang="en-GB" sz="1200" kern="1200" dirty="0" smtClean="0">
                <a:solidFill>
                  <a:schemeClr val="tx1"/>
                </a:solidFill>
                <a:effectLst/>
                <a:latin typeface="+mn-lt"/>
                <a:ea typeface="+mn-ea"/>
                <a:cs typeface="+mn-cs"/>
              </a:rPr>
              <a:t> This picture shows what could potentially be changed. Two boys playing on a beach while paradise is just on the other side. Showing there are better things that do exist for them.</a:t>
            </a:r>
          </a:p>
          <a:p>
            <a:r>
              <a:rPr lang="en-GB" sz="1200" b="1" kern="1200" dirty="0" smtClean="0">
                <a:solidFill>
                  <a:schemeClr val="tx1"/>
                </a:solidFill>
                <a:effectLst/>
                <a:latin typeface="+mn-lt"/>
                <a:ea typeface="+mn-ea"/>
                <a:cs typeface="+mn-cs"/>
              </a:rPr>
              <a:t>Escapism:</a:t>
            </a:r>
            <a:r>
              <a:rPr lang="en-GB" sz="1200" kern="1200" dirty="0" smtClean="0">
                <a:solidFill>
                  <a:schemeClr val="tx1"/>
                </a:solidFill>
                <a:effectLst/>
                <a:latin typeface="+mn-lt"/>
                <a:ea typeface="+mn-ea"/>
                <a:cs typeface="+mn-cs"/>
              </a:rPr>
              <a:t> A young boy with chalk in hand shows the only way for him to escape. He is smiling so perhaps does not understand the meaning of the ladder.</a:t>
            </a:r>
          </a:p>
          <a:p>
            <a:r>
              <a:rPr lang="en-GB" sz="1200" kern="1200" dirty="0" smtClean="0">
                <a:solidFill>
                  <a:schemeClr val="tx1"/>
                </a:solidFill>
                <a:effectLst/>
                <a:latin typeface="+mn-lt"/>
                <a:ea typeface="+mn-ea"/>
                <a:cs typeface="+mn-cs"/>
              </a:rPr>
              <a:t> </a:t>
            </a:r>
          </a:p>
          <a:p>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6271203-D468-3646-8D14-DF606D1CB699}" type="slidenum">
              <a:rPr lang="en-US" smtClean="0"/>
              <a:t>4</a:t>
            </a:fld>
            <a:endParaRPr lang="en-US"/>
          </a:p>
        </p:txBody>
      </p:sp>
    </p:spTree>
    <p:extLst>
      <p:ext uri="{BB962C8B-B14F-4D97-AF65-F5344CB8AC3E}">
        <p14:creationId xmlns:p14="http://schemas.microsoft.com/office/powerpoint/2010/main" val="3447880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What Story telling does to the brain?</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 process called neural coupling allows the listeners to turn the story into their own ideas and experience.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Dopamine is released when it experiences an emotionally charged event, which makes it easier for the brain to remember more accurately</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speaker and listener will experience similar brain activity at this point, which means they would be mirroring each other</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Story telling can be told in many ways and orally just being one of them. It can be told through movement/ song / dance etc.</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Story telling could be the look in someone’s eyes, various street artists have set up an experiment of which the volunteering participants sit down and simply stare into one another’s eyes. The couple lock sight for around a minute long and the outcomes vary from that of smiling of sheer happiness to breaking down crying and sympathising with that person. This to me is a interesting experiment as it shows how much of a story can be told by the way someone looks at you, there is tonnes of expression behind every little thing if you look close enough.</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Dancing is another form of this; to some people expressing their stories would be through dance. Whether it is ballroom, break dance, or contemporary. The music that you chose and the movements that are made could express a lot about ones story to tell. Slow and majestic music would seem that it is either creating a empowering feeling or possibly sadness, this then can be changed based on the performance of the dancers. If their movements are slow also, instead of fast and strong this would create a feeling that the energy in the story of their dance is negative. If you pick up the pace and have strong posture with strong footwork, it creates and tells a different story.</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(How story telling has progressed) The way that animals have been used in the original story telling ancient drawings in caves has now transformed into such things as dragons and aliens in fictional movies and books.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Art still is a massive speaking point for story telling, it is still hugely credited and many artists tell great stories through their drawings that they possibly wouldn’t want to or prefer not to say in words. Artist storytellers have become global stars </a:t>
            </a:r>
          </a:p>
          <a:p>
            <a:r>
              <a:rPr lang="en-GB"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16271203-D468-3646-8D14-DF606D1CB699}" type="slidenum">
              <a:rPr lang="en-US" smtClean="0"/>
              <a:t>5</a:t>
            </a:fld>
            <a:endParaRPr lang="en-US"/>
          </a:p>
        </p:txBody>
      </p:sp>
    </p:spTree>
    <p:extLst>
      <p:ext uri="{BB962C8B-B14F-4D97-AF65-F5344CB8AC3E}">
        <p14:creationId xmlns:p14="http://schemas.microsoft.com/office/powerpoint/2010/main" val="3266296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Bibliography: </a:t>
            </a: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Big Fish Presentation(2012)</a:t>
            </a:r>
            <a:r>
              <a:rPr lang="en-US" sz="1200" i="1" kern="1200" dirty="0" smtClean="0">
                <a:solidFill>
                  <a:schemeClr val="tx1"/>
                </a:solidFill>
                <a:effectLst/>
                <a:latin typeface="+mn-lt"/>
                <a:ea typeface="+mn-ea"/>
                <a:cs typeface="+mn-cs"/>
              </a:rPr>
              <a:t>The Big Fish Blog.</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Available at: </a:t>
            </a:r>
            <a:r>
              <a:rPr lang="en-US" sz="1200" u="sng" kern="1200" dirty="0" smtClean="0">
                <a:solidFill>
                  <a:schemeClr val="tx1"/>
                </a:solidFill>
                <a:effectLst/>
                <a:latin typeface="+mn-lt"/>
                <a:ea typeface="+mn-ea"/>
                <a:cs typeface="+mn-cs"/>
                <a:hlinkClick r:id="rId3"/>
              </a:rPr>
              <a:t>http://bigfishpresentations.com/2012/02/28/a-very-brief-history-of-storytelling/</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Accessed: 3</a:t>
            </a:r>
            <a:r>
              <a:rPr lang="en-US" sz="1200" kern="1200" baseline="30000" dirty="0" smtClean="0">
                <a:solidFill>
                  <a:schemeClr val="tx1"/>
                </a:solidFill>
                <a:effectLst/>
                <a:latin typeface="+mn-lt"/>
                <a:ea typeface="+mn-ea"/>
                <a:cs typeface="+mn-cs"/>
              </a:rPr>
              <a:t>rd</a:t>
            </a:r>
            <a:r>
              <a:rPr lang="en-US" sz="1200" kern="1200" dirty="0" smtClean="0">
                <a:solidFill>
                  <a:schemeClr val="tx1"/>
                </a:solidFill>
                <a:effectLst/>
                <a:latin typeface="+mn-lt"/>
                <a:ea typeface="+mn-ea"/>
                <a:cs typeface="+mn-cs"/>
              </a:rPr>
              <a:t> March 2018</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Amy S. Choi(2015) </a:t>
            </a:r>
            <a:r>
              <a:rPr lang="en-US" sz="1200" i="1" kern="1200" dirty="0" smtClean="0">
                <a:solidFill>
                  <a:schemeClr val="tx1"/>
                </a:solidFill>
                <a:effectLst/>
                <a:latin typeface="+mn-lt"/>
                <a:ea typeface="+mn-ea"/>
                <a:cs typeface="+mn-cs"/>
              </a:rPr>
              <a:t>We Humans.</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Available at: </a:t>
            </a:r>
            <a:r>
              <a:rPr lang="en-US" sz="1200" u="sng" kern="1200" dirty="0" smtClean="0">
                <a:solidFill>
                  <a:schemeClr val="tx1"/>
                </a:solidFill>
                <a:effectLst/>
                <a:latin typeface="+mn-lt"/>
                <a:ea typeface="+mn-ea"/>
                <a:cs typeface="+mn-cs"/>
                <a:hlinkClick r:id="rId4"/>
              </a:rPr>
              <a:t>https://ideas.ted.com/how-stories-are-told-around-the-world/</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Accesses: 3</a:t>
            </a:r>
            <a:r>
              <a:rPr lang="en-US" sz="1200" kern="1200" baseline="30000" dirty="0" smtClean="0">
                <a:solidFill>
                  <a:schemeClr val="tx1"/>
                </a:solidFill>
                <a:effectLst/>
                <a:latin typeface="+mn-lt"/>
                <a:ea typeface="+mn-ea"/>
                <a:cs typeface="+mn-cs"/>
              </a:rPr>
              <a:t>rd</a:t>
            </a:r>
            <a:r>
              <a:rPr lang="en-US" sz="1200" kern="1200" dirty="0" smtClean="0">
                <a:solidFill>
                  <a:schemeClr val="tx1"/>
                </a:solidFill>
                <a:effectLst/>
                <a:latin typeface="+mn-lt"/>
                <a:ea typeface="+mn-ea"/>
                <a:cs typeface="+mn-cs"/>
              </a:rPr>
              <a:t> March 2018</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World of </a:t>
            </a:r>
            <a:r>
              <a:rPr lang="en-US" sz="1200" kern="1200" dirty="0" err="1" smtClean="0">
                <a:solidFill>
                  <a:schemeClr val="tx1"/>
                </a:solidFill>
                <a:effectLst/>
                <a:latin typeface="+mn-lt"/>
                <a:ea typeface="+mn-ea"/>
                <a:cs typeface="+mn-cs"/>
              </a:rPr>
              <a:t>Banksy</a:t>
            </a:r>
            <a:r>
              <a:rPr lang="en-US" sz="1200" kern="1200" dirty="0" smtClean="0">
                <a:solidFill>
                  <a:schemeClr val="tx1"/>
                </a:solidFill>
                <a:effectLst/>
                <a:latin typeface="+mn-lt"/>
                <a:ea typeface="+mn-ea"/>
                <a:cs typeface="+mn-cs"/>
              </a:rPr>
              <a:t> art(2012)</a:t>
            </a:r>
            <a:r>
              <a:rPr lang="en-US" sz="1200" i="1" kern="1200" dirty="0" smtClean="0">
                <a:solidFill>
                  <a:schemeClr val="tx1"/>
                </a:solidFill>
                <a:effectLst/>
                <a:latin typeface="+mn-lt"/>
                <a:ea typeface="+mn-ea"/>
                <a:cs typeface="+mn-cs"/>
              </a:rPr>
              <a:t>A Collection of news, Knowledge, and Miscellaneous </a:t>
            </a:r>
            <a:r>
              <a:rPr lang="en-US" sz="1200" i="1" kern="1200" dirty="0" err="1" smtClean="0">
                <a:solidFill>
                  <a:schemeClr val="tx1"/>
                </a:solidFill>
                <a:effectLst/>
                <a:latin typeface="+mn-lt"/>
                <a:ea typeface="+mn-ea"/>
                <a:cs typeface="+mn-cs"/>
              </a:rPr>
              <a:t>Banksy</a:t>
            </a:r>
            <a:r>
              <a:rPr lang="en-US" sz="1200" i="1" kern="1200" dirty="0" smtClean="0">
                <a:solidFill>
                  <a:schemeClr val="tx1"/>
                </a:solidFill>
                <a:effectLst/>
                <a:latin typeface="+mn-lt"/>
                <a:ea typeface="+mn-ea"/>
                <a:cs typeface="+mn-cs"/>
              </a:rPr>
              <a:t> Art Madness.</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Available at: </a:t>
            </a:r>
            <a:r>
              <a:rPr lang="en-US" sz="1200" u="sng" kern="1200" dirty="0" smtClean="0">
                <a:solidFill>
                  <a:schemeClr val="tx1"/>
                </a:solidFill>
                <a:effectLst/>
                <a:latin typeface="+mn-lt"/>
                <a:ea typeface="+mn-ea"/>
                <a:cs typeface="+mn-cs"/>
                <a:hlinkClick r:id="rId5"/>
              </a:rPr>
              <a:t>http://banksyworld.blogspot.co.uk/2012/10/banksy-graffiti-in-palestine.html</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Accessed: 3</a:t>
            </a:r>
            <a:r>
              <a:rPr lang="en-US" sz="1200" kern="1200" baseline="30000" dirty="0" smtClean="0">
                <a:solidFill>
                  <a:schemeClr val="tx1"/>
                </a:solidFill>
                <a:effectLst/>
                <a:latin typeface="+mn-lt"/>
                <a:ea typeface="+mn-ea"/>
                <a:cs typeface="+mn-cs"/>
              </a:rPr>
              <a:t>rd</a:t>
            </a:r>
            <a:r>
              <a:rPr lang="en-US" sz="1200" kern="1200" dirty="0" smtClean="0">
                <a:solidFill>
                  <a:schemeClr val="tx1"/>
                </a:solidFill>
                <a:effectLst/>
                <a:latin typeface="+mn-lt"/>
                <a:ea typeface="+mn-ea"/>
                <a:cs typeface="+mn-cs"/>
              </a:rPr>
              <a:t> March 2018</a:t>
            </a:r>
            <a:endParaRPr lang="en-GB" sz="1200" kern="120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6271203-D468-3646-8D14-DF606D1CB699}" type="slidenum">
              <a:rPr lang="en-US" smtClean="0"/>
              <a:t>6</a:t>
            </a:fld>
            <a:endParaRPr lang="en-US"/>
          </a:p>
        </p:txBody>
      </p:sp>
    </p:spTree>
    <p:extLst>
      <p:ext uri="{BB962C8B-B14F-4D97-AF65-F5344CB8AC3E}">
        <p14:creationId xmlns:p14="http://schemas.microsoft.com/office/powerpoint/2010/main" val="3410225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BAF89826-F6AD-B145-BEE8-9FA4F25B9EC3}" type="datetimeFigureOut">
              <a:rPr lang="en-US" smtClean="0"/>
              <a:t>06/03/18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F6BD42-C493-2B4E-A593-ECD95DD5121D}" type="slidenum">
              <a:rPr lang="en-US" smtClean="0"/>
              <a:t>‹#›</a:t>
            </a:fld>
            <a:endParaRPr lang="en-US"/>
          </a:p>
        </p:txBody>
      </p:sp>
    </p:spTree>
    <p:extLst>
      <p:ext uri="{BB962C8B-B14F-4D97-AF65-F5344CB8AC3E}">
        <p14:creationId xmlns:p14="http://schemas.microsoft.com/office/powerpoint/2010/main" val="1620598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AF89826-F6AD-B145-BEE8-9FA4F25B9EC3}" type="datetimeFigureOut">
              <a:rPr lang="en-US" smtClean="0"/>
              <a:t>06/03/18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F6BD42-C493-2B4E-A593-ECD95DD5121D}" type="slidenum">
              <a:rPr lang="en-US" smtClean="0"/>
              <a:t>‹#›</a:t>
            </a:fld>
            <a:endParaRPr lang="en-US"/>
          </a:p>
        </p:txBody>
      </p:sp>
    </p:spTree>
    <p:extLst>
      <p:ext uri="{BB962C8B-B14F-4D97-AF65-F5344CB8AC3E}">
        <p14:creationId xmlns:p14="http://schemas.microsoft.com/office/powerpoint/2010/main" val="3033835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AF89826-F6AD-B145-BEE8-9FA4F25B9EC3}" type="datetimeFigureOut">
              <a:rPr lang="en-US" smtClean="0"/>
              <a:t>06/03/18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F6BD42-C493-2B4E-A593-ECD95DD5121D}" type="slidenum">
              <a:rPr lang="en-US" smtClean="0"/>
              <a:t>‹#›</a:t>
            </a:fld>
            <a:endParaRPr lang="en-US"/>
          </a:p>
        </p:txBody>
      </p:sp>
    </p:spTree>
    <p:extLst>
      <p:ext uri="{BB962C8B-B14F-4D97-AF65-F5344CB8AC3E}">
        <p14:creationId xmlns:p14="http://schemas.microsoft.com/office/powerpoint/2010/main" val="223036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BAF89826-F6AD-B145-BEE8-9FA4F25B9EC3}" type="datetimeFigureOut">
              <a:rPr lang="en-US" smtClean="0"/>
              <a:t>06/03/18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F6BD42-C493-2B4E-A593-ECD95DD5121D}" type="slidenum">
              <a:rPr lang="en-US" smtClean="0"/>
              <a:t>‹#›</a:t>
            </a:fld>
            <a:endParaRPr lang="en-US"/>
          </a:p>
        </p:txBody>
      </p:sp>
    </p:spTree>
    <p:extLst>
      <p:ext uri="{BB962C8B-B14F-4D97-AF65-F5344CB8AC3E}">
        <p14:creationId xmlns:p14="http://schemas.microsoft.com/office/powerpoint/2010/main" val="3591736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BAF89826-F6AD-B145-BEE8-9FA4F25B9EC3}" type="datetimeFigureOut">
              <a:rPr lang="en-US" smtClean="0"/>
              <a:t>06/03/18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EF6BD42-C493-2B4E-A593-ECD95DD5121D}" type="slidenum">
              <a:rPr lang="en-US" smtClean="0"/>
              <a:t>‹#›</a:t>
            </a:fld>
            <a:endParaRPr lang="en-US"/>
          </a:p>
        </p:txBody>
      </p:sp>
    </p:spTree>
    <p:extLst>
      <p:ext uri="{BB962C8B-B14F-4D97-AF65-F5344CB8AC3E}">
        <p14:creationId xmlns:p14="http://schemas.microsoft.com/office/powerpoint/2010/main" val="2594857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BAF89826-F6AD-B145-BEE8-9FA4F25B9EC3}" type="datetimeFigureOut">
              <a:rPr lang="en-US" smtClean="0"/>
              <a:t>06/03/18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EF6BD42-C493-2B4E-A593-ECD95DD5121D}" type="slidenum">
              <a:rPr lang="en-US" smtClean="0"/>
              <a:t>‹#›</a:t>
            </a:fld>
            <a:endParaRPr lang="en-US"/>
          </a:p>
        </p:txBody>
      </p:sp>
    </p:spTree>
    <p:extLst>
      <p:ext uri="{BB962C8B-B14F-4D97-AF65-F5344CB8AC3E}">
        <p14:creationId xmlns:p14="http://schemas.microsoft.com/office/powerpoint/2010/main" val="1007294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F89826-F6AD-B145-BEE8-9FA4F25B9EC3}" type="datetimeFigureOut">
              <a:rPr lang="en-US" smtClean="0"/>
              <a:t>06/03/18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EF6BD42-C493-2B4E-A593-ECD95DD5121D}" type="slidenum">
              <a:rPr lang="en-US" smtClean="0"/>
              <a:t>‹#›</a:t>
            </a:fld>
            <a:endParaRPr lang="en-US"/>
          </a:p>
        </p:txBody>
      </p:sp>
    </p:spTree>
    <p:extLst>
      <p:ext uri="{BB962C8B-B14F-4D97-AF65-F5344CB8AC3E}">
        <p14:creationId xmlns:p14="http://schemas.microsoft.com/office/powerpoint/2010/main" val="3142849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AF89826-F6AD-B145-BEE8-9FA4F25B9EC3}" type="datetimeFigureOut">
              <a:rPr lang="en-US" smtClean="0"/>
              <a:t>06/03/18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F6BD42-C493-2B4E-A593-ECD95DD5121D}" type="slidenum">
              <a:rPr lang="en-US" smtClean="0"/>
              <a:t>‹#›</a:t>
            </a:fld>
            <a:endParaRPr lang="en-US"/>
          </a:p>
        </p:txBody>
      </p:sp>
    </p:spTree>
    <p:extLst>
      <p:ext uri="{BB962C8B-B14F-4D97-AF65-F5344CB8AC3E}">
        <p14:creationId xmlns:p14="http://schemas.microsoft.com/office/powerpoint/2010/main" val="43644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AF89826-F6AD-B145-BEE8-9FA4F25B9EC3}" type="datetimeFigureOut">
              <a:rPr lang="en-US" smtClean="0"/>
              <a:t>06/03/18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F6BD42-C493-2B4E-A593-ECD95DD5121D}" type="slidenum">
              <a:rPr lang="en-US" smtClean="0"/>
              <a:t>‹#›</a:t>
            </a:fld>
            <a:endParaRPr lang="en-US"/>
          </a:p>
        </p:txBody>
      </p:sp>
    </p:spTree>
    <p:extLst>
      <p:ext uri="{BB962C8B-B14F-4D97-AF65-F5344CB8AC3E}">
        <p14:creationId xmlns:p14="http://schemas.microsoft.com/office/powerpoint/2010/main" val="2305617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AF89826-F6AD-B145-BEE8-9FA4F25B9EC3}" type="datetimeFigureOut">
              <a:rPr lang="en-US" smtClean="0"/>
              <a:t>06/03/18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F6BD42-C493-2B4E-A593-ECD95DD5121D}" type="slidenum">
              <a:rPr lang="en-US" smtClean="0"/>
              <a:t>‹#›</a:t>
            </a:fld>
            <a:endParaRPr lang="en-US"/>
          </a:p>
        </p:txBody>
      </p:sp>
    </p:spTree>
    <p:extLst>
      <p:ext uri="{BB962C8B-B14F-4D97-AF65-F5344CB8AC3E}">
        <p14:creationId xmlns:p14="http://schemas.microsoft.com/office/powerpoint/2010/main" val="454131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AF89826-F6AD-B145-BEE8-9FA4F25B9EC3}" type="datetimeFigureOut">
              <a:rPr lang="en-US" smtClean="0"/>
              <a:t>06/03/18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F6BD42-C493-2B4E-A593-ECD95DD5121D}" type="slidenum">
              <a:rPr lang="en-US" smtClean="0"/>
              <a:t>‹#›</a:t>
            </a:fld>
            <a:endParaRPr lang="en-US"/>
          </a:p>
        </p:txBody>
      </p:sp>
    </p:spTree>
    <p:extLst>
      <p:ext uri="{BB962C8B-B14F-4D97-AF65-F5344CB8AC3E}">
        <p14:creationId xmlns:p14="http://schemas.microsoft.com/office/powerpoint/2010/main" val="83224891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gs>
            <a:gs pos="100000">
              <a:srgbClr val="FFFF00">
                <a:alpha val="82000"/>
              </a:srgbClr>
            </a:gs>
          </a:gsLst>
          <a:lin ang="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F89826-F6AD-B145-BEE8-9FA4F25B9EC3}" type="datetimeFigureOut">
              <a:rPr lang="en-US" smtClean="0"/>
              <a:t>06/03/18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F6BD42-C493-2B4E-A593-ECD95DD5121D}" type="slidenum">
              <a:rPr lang="en-US" smtClean="0"/>
              <a:t>‹#›</a:t>
            </a:fld>
            <a:endParaRPr lang="en-US"/>
          </a:p>
        </p:txBody>
      </p:sp>
    </p:spTree>
    <p:extLst>
      <p:ext uri="{BB962C8B-B14F-4D97-AF65-F5344CB8AC3E}">
        <p14:creationId xmlns:p14="http://schemas.microsoft.com/office/powerpoint/2010/main" val="31665337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pn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4" Type="http://schemas.microsoft.com/office/2007/relationships/hdphoto" Target="../media/hdphoto1.wdp"/><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png"/><Relationship Id="rId5" Type="http://schemas.openxmlformats.org/officeDocument/2006/relationships/image" Target="../media/image8.png"/><Relationship Id="rId6" Type="http://schemas.openxmlformats.org/officeDocument/2006/relationships/image" Target="../media/image9.pn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4" Type="http://schemas.openxmlformats.org/officeDocument/2006/relationships/image" Target="../media/image11.pn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hyperlink" Target="http://bigfishpresentations.com/2012/02/28/a-very-brief-history-of-storytelling/" TargetMode="External"/><Relationship Id="rId4" Type="http://schemas.openxmlformats.org/officeDocument/2006/relationships/hyperlink" Target="http://banksyworld.blogspot.co.uk/2012/10/banksy-graffiti-in-palestine.html" TargetMode="External"/><Relationship Id="rId5" Type="http://schemas.openxmlformats.org/officeDocument/2006/relationships/hyperlink" Target="https://www.awesomestories.com/asset/view/How-StoryTelling-Affects-the-Brain" TargetMode="External"/><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a:clrChange>
              <a:clrFrom>
                <a:srgbClr val="FFFFFF"/>
              </a:clrFrom>
              <a:clrTo>
                <a:srgbClr val="FFFFFF">
                  <a:alpha val="0"/>
                </a:srgbClr>
              </a:clrTo>
            </a:clrChange>
          </a:blip>
          <a:srcRect t="77504" b="3304"/>
          <a:stretch/>
        </p:blipFill>
        <p:spPr>
          <a:xfrm>
            <a:off x="-65213" y="0"/>
            <a:ext cx="5474473" cy="1668695"/>
          </a:xfrm>
          <a:prstGeom prst="rect">
            <a:avLst/>
          </a:prstGeom>
        </p:spPr>
      </p:pic>
      <p:pic>
        <p:nvPicPr>
          <p:cNvPr id="7" name="Picture 6"/>
          <p:cNvPicPr>
            <a:picLocks noChangeAspect="1"/>
          </p:cNvPicPr>
          <p:nvPr/>
        </p:nvPicPr>
        <p:blipFill>
          <a:blip r:embed="rId4"/>
          <a:stretch>
            <a:fillRect/>
          </a:stretch>
        </p:blipFill>
        <p:spPr>
          <a:xfrm>
            <a:off x="0" y="4045409"/>
            <a:ext cx="3454501" cy="2812591"/>
          </a:xfrm>
          <a:prstGeom prst="rect">
            <a:avLst/>
          </a:prstGeom>
        </p:spPr>
      </p:pic>
      <p:pic>
        <p:nvPicPr>
          <p:cNvPr id="8" name="Picture 7"/>
          <p:cNvPicPr>
            <a:picLocks noChangeAspect="1"/>
          </p:cNvPicPr>
          <p:nvPr/>
        </p:nvPicPr>
        <p:blipFill>
          <a:blip r:embed="rId5"/>
          <a:stretch>
            <a:fillRect/>
          </a:stretch>
        </p:blipFill>
        <p:spPr>
          <a:xfrm>
            <a:off x="0" y="1668695"/>
            <a:ext cx="9144000" cy="2376714"/>
          </a:xfrm>
          <a:prstGeom prst="rect">
            <a:avLst/>
          </a:prstGeom>
        </p:spPr>
      </p:pic>
      <p:sp>
        <p:nvSpPr>
          <p:cNvPr id="13" name="Rectangle 12"/>
          <p:cNvSpPr/>
          <p:nvPr/>
        </p:nvSpPr>
        <p:spPr>
          <a:xfrm>
            <a:off x="3454501" y="4058643"/>
            <a:ext cx="5689499" cy="4093428"/>
          </a:xfrm>
          <a:prstGeom prst="rect">
            <a:avLst/>
          </a:prstGeom>
        </p:spPr>
        <p:txBody>
          <a:bodyPr wrap="square">
            <a:spAutoFit/>
          </a:bodyPr>
          <a:lstStyle/>
          <a:p>
            <a:r>
              <a:rPr lang="en-GB" sz="2000" dirty="0"/>
              <a:t>The earliest form of storytelling that has been discovered was in 1940 by a group of French </a:t>
            </a:r>
            <a:r>
              <a:rPr lang="en-GB" sz="2000" dirty="0" smtClean="0"/>
              <a:t>children</a:t>
            </a:r>
          </a:p>
          <a:p>
            <a:endParaRPr lang="en-GB" sz="2000" dirty="0"/>
          </a:p>
          <a:p>
            <a:r>
              <a:rPr lang="en-GB" sz="2000" dirty="0"/>
              <a:t>In the 200s B.C., Aesop’s fables continued to teach and learn lessons today in many areas of life. </a:t>
            </a:r>
          </a:p>
          <a:p>
            <a:r>
              <a:rPr lang="en-GB" sz="2000" dirty="0"/>
              <a:t> </a:t>
            </a:r>
          </a:p>
          <a:p>
            <a:r>
              <a:rPr lang="en-GB" sz="2000" dirty="0"/>
              <a:t>His stories were remembered for hundreds of years without it being on any paper or printed on anything </a:t>
            </a:r>
            <a:endParaRPr lang="en-GB" sz="2000" dirty="0" smtClean="0"/>
          </a:p>
          <a:p>
            <a:endParaRPr lang="en-GB" sz="2000" dirty="0"/>
          </a:p>
          <a:p>
            <a:endParaRPr lang="en-GB" sz="2000" dirty="0" smtClean="0"/>
          </a:p>
          <a:p>
            <a:endParaRPr lang="en-GB" sz="2000" dirty="0"/>
          </a:p>
          <a:p>
            <a:endParaRPr lang="en-GB" sz="2000" dirty="0" smtClean="0"/>
          </a:p>
          <a:p>
            <a:r>
              <a:rPr lang="en-GB" sz="2000" dirty="0" smtClean="0"/>
              <a:t> </a:t>
            </a:r>
            <a:endParaRPr lang="en-US" sz="2000" dirty="0"/>
          </a:p>
        </p:txBody>
      </p:sp>
      <p:pic>
        <p:nvPicPr>
          <p:cNvPr id="14" name="Picture 13"/>
          <p:cNvPicPr>
            <a:picLocks noChangeAspect="1"/>
          </p:cNvPicPr>
          <p:nvPr/>
        </p:nvPicPr>
        <p:blipFill rotWithShape="1">
          <a:blip r:embed="rId6"/>
          <a:srcRect r="37948"/>
          <a:stretch/>
        </p:blipFill>
        <p:spPr>
          <a:xfrm>
            <a:off x="4753429" y="0"/>
            <a:ext cx="4390571" cy="1668695"/>
          </a:xfrm>
          <a:prstGeom prst="rect">
            <a:avLst/>
          </a:prstGeom>
        </p:spPr>
      </p:pic>
    </p:spTree>
    <p:extLst>
      <p:ext uri="{BB962C8B-B14F-4D97-AF65-F5344CB8AC3E}">
        <p14:creationId xmlns:p14="http://schemas.microsoft.com/office/powerpoint/2010/main" val="56052057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extLst>
              <a:ext uri="{BEBA8EAE-BF5A-486C-A8C5-ECC9F3942E4B}">
                <a14:imgProps xmlns:a14="http://schemas.microsoft.com/office/drawing/2010/main">
                  <a14:imgLayer r:embed="rId4">
                    <a14:imgEffect>
                      <a14:backgroundRemoval t="0" b="98468" l="3704" r="100000">
                        <a14:foregroundMark x1="14868" y1="5908" x2="14868" y2="5908"/>
                        <a14:backgroundMark x1="13175" y1="22101" x2="3228" y2="46900"/>
                        <a14:backgroundMark x1="24127" y1="3647" x2="24127" y2="3647"/>
                        <a14:backgroundMark x1="29259" y1="3647" x2="29259" y2="3647"/>
                        <a14:backgroundMark x1="19683" y1="7732" x2="19683" y2="7732"/>
                        <a14:backgroundMark x1="22434" y1="9993" x2="22434" y2="9993"/>
                        <a14:backgroundMark x1="18624" y1="15828" x2="18624" y2="15828"/>
                      </a14:backgroundRemoval>
                    </a14:imgEffect>
                  </a14:imgLayer>
                </a14:imgProps>
              </a:ext>
            </a:extLst>
          </a:blip>
          <a:srcRect l="3218" t="3666" b="4783"/>
          <a:stretch/>
        </p:blipFill>
        <p:spPr>
          <a:xfrm>
            <a:off x="1819864" y="2822385"/>
            <a:ext cx="5599951" cy="4035616"/>
          </a:xfrm>
          <a:prstGeom prst="rect">
            <a:avLst/>
          </a:prstGeom>
        </p:spPr>
      </p:pic>
      <p:sp>
        <p:nvSpPr>
          <p:cNvPr id="3" name="TextBox 2"/>
          <p:cNvSpPr txBox="1"/>
          <p:nvPr/>
        </p:nvSpPr>
        <p:spPr>
          <a:xfrm>
            <a:off x="6933449" y="2248299"/>
            <a:ext cx="2210551" cy="461665"/>
          </a:xfrm>
          <a:prstGeom prst="rect">
            <a:avLst/>
          </a:prstGeom>
          <a:noFill/>
        </p:spPr>
        <p:txBody>
          <a:bodyPr wrap="square" rtlCol="0">
            <a:spAutoFit/>
          </a:bodyPr>
          <a:lstStyle/>
          <a:p>
            <a:r>
              <a:rPr lang="en-US" sz="2400" b="1" dirty="0" smtClean="0"/>
              <a:t>Communities</a:t>
            </a:r>
            <a:endParaRPr lang="en-US" sz="2400" b="1" dirty="0"/>
          </a:p>
        </p:txBody>
      </p:sp>
      <p:sp>
        <p:nvSpPr>
          <p:cNvPr id="4" name="TextBox 3"/>
          <p:cNvSpPr txBox="1"/>
          <p:nvPr/>
        </p:nvSpPr>
        <p:spPr>
          <a:xfrm>
            <a:off x="5283375" y="960840"/>
            <a:ext cx="2477072" cy="461665"/>
          </a:xfrm>
          <a:prstGeom prst="rect">
            <a:avLst/>
          </a:prstGeom>
          <a:noFill/>
        </p:spPr>
        <p:txBody>
          <a:bodyPr wrap="square" rtlCol="0">
            <a:spAutoFit/>
          </a:bodyPr>
          <a:lstStyle/>
          <a:p>
            <a:r>
              <a:rPr lang="en-US" sz="2400" b="1" dirty="0" smtClean="0"/>
              <a:t>Memory</a:t>
            </a:r>
            <a:endParaRPr lang="en-US" sz="2400" b="1" dirty="0"/>
          </a:p>
        </p:txBody>
      </p:sp>
      <p:sp>
        <p:nvSpPr>
          <p:cNvPr id="6" name="TextBox 5"/>
          <p:cNvSpPr txBox="1"/>
          <p:nvPr/>
        </p:nvSpPr>
        <p:spPr>
          <a:xfrm>
            <a:off x="1960963" y="960840"/>
            <a:ext cx="2092968" cy="461665"/>
          </a:xfrm>
          <a:prstGeom prst="rect">
            <a:avLst/>
          </a:prstGeom>
          <a:noFill/>
        </p:spPr>
        <p:txBody>
          <a:bodyPr wrap="square" rtlCol="0">
            <a:spAutoFit/>
          </a:bodyPr>
          <a:lstStyle/>
          <a:p>
            <a:r>
              <a:rPr lang="en-US" sz="2400" b="1" dirty="0" smtClean="0"/>
              <a:t>Emotion</a:t>
            </a:r>
            <a:endParaRPr lang="en-US" sz="2400" b="1" dirty="0"/>
          </a:p>
        </p:txBody>
      </p:sp>
      <p:sp>
        <p:nvSpPr>
          <p:cNvPr id="7" name="TextBox 6"/>
          <p:cNvSpPr txBox="1"/>
          <p:nvPr/>
        </p:nvSpPr>
        <p:spPr>
          <a:xfrm>
            <a:off x="282198" y="2346747"/>
            <a:ext cx="1881320" cy="461665"/>
          </a:xfrm>
          <a:prstGeom prst="rect">
            <a:avLst/>
          </a:prstGeom>
          <a:noFill/>
        </p:spPr>
        <p:txBody>
          <a:bodyPr wrap="square" rtlCol="0">
            <a:spAutoFit/>
          </a:bodyPr>
          <a:lstStyle/>
          <a:p>
            <a:r>
              <a:rPr lang="en-US" sz="2400" b="1" dirty="0" smtClean="0"/>
              <a:t>Connection</a:t>
            </a:r>
            <a:endParaRPr lang="en-US" sz="2400" b="1" dirty="0"/>
          </a:p>
        </p:txBody>
      </p:sp>
      <p:sp>
        <p:nvSpPr>
          <p:cNvPr id="9" name="TextBox 8"/>
          <p:cNvSpPr txBox="1"/>
          <p:nvPr/>
        </p:nvSpPr>
        <p:spPr>
          <a:xfrm>
            <a:off x="3511799" y="2017466"/>
            <a:ext cx="2100808" cy="461665"/>
          </a:xfrm>
          <a:prstGeom prst="rect">
            <a:avLst/>
          </a:prstGeom>
          <a:noFill/>
        </p:spPr>
        <p:txBody>
          <a:bodyPr wrap="square" rtlCol="0">
            <a:spAutoFit/>
          </a:bodyPr>
          <a:lstStyle/>
          <a:p>
            <a:r>
              <a:rPr lang="en-US" sz="2400" b="1" dirty="0" smtClean="0"/>
              <a:t>Expression</a:t>
            </a:r>
            <a:endParaRPr lang="en-US" sz="2400" b="1" dirty="0"/>
          </a:p>
        </p:txBody>
      </p:sp>
      <p:sp>
        <p:nvSpPr>
          <p:cNvPr id="10" name="TextBox 9"/>
          <p:cNvSpPr txBox="1"/>
          <p:nvPr/>
        </p:nvSpPr>
        <p:spPr>
          <a:xfrm>
            <a:off x="7419815" y="4180344"/>
            <a:ext cx="1724185" cy="2677656"/>
          </a:xfrm>
          <a:prstGeom prst="rect">
            <a:avLst/>
          </a:prstGeom>
          <a:noFill/>
        </p:spPr>
        <p:txBody>
          <a:bodyPr wrap="square" rtlCol="0">
            <a:spAutoFit/>
          </a:bodyPr>
          <a:lstStyle/>
          <a:p>
            <a:r>
              <a:rPr lang="en-US" sz="2400" b="1" dirty="0" smtClean="0"/>
              <a:t>Educational</a:t>
            </a:r>
          </a:p>
          <a:p>
            <a:endParaRPr lang="en-US" sz="2400" b="1" dirty="0"/>
          </a:p>
          <a:p>
            <a:endParaRPr lang="en-US" sz="2400" b="1" dirty="0" smtClean="0"/>
          </a:p>
          <a:p>
            <a:endParaRPr lang="en-US" sz="2400" b="1" dirty="0"/>
          </a:p>
          <a:p>
            <a:endParaRPr lang="en-US" sz="2400" b="1" dirty="0" smtClean="0"/>
          </a:p>
          <a:p>
            <a:endParaRPr lang="en-US" sz="2400" b="1" dirty="0"/>
          </a:p>
          <a:p>
            <a:r>
              <a:rPr lang="en-US" sz="2400" b="1" dirty="0" smtClean="0"/>
              <a:t>Personal</a:t>
            </a:r>
            <a:endParaRPr lang="en-US" sz="2400" b="1" dirty="0"/>
          </a:p>
        </p:txBody>
      </p:sp>
      <p:sp>
        <p:nvSpPr>
          <p:cNvPr id="11" name="TextBox 10"/>
          <p:cNvSpPr txBox="1"/>
          <p:nvPr/>
        </p:nvSpPr>
        <p:spPr>
          <a:xfrm>
            <a:off x="0" y="4180344"/>
            <a:ext cx="1960963" cy="2677656"/>
          </a:xfrm>
          <a:prstGeom prst="rect">
            <a:avLst/>
          </a:prstGeom>
          <a:noFill/>
        </p:spPr>
        <p:txBody>
          <a:bodyPr wrap="square" rtlCol="0">
            <a:spAutoFit/>
          </a:bodyPr>
          <a:lstStyle/>
          <a:p>
            <a:endParaRPr lang="en-US" sz="2400" b="1" dirty="0"/>
          </a:p>
          <a:p>
            <a:r>
              <a:rPr lang="en-US" sz="2400" b="1" dirty="0" smtClean="0"/>
              <a:t>Relate</a:t>
            </a:r>
          </a:p>
          <a:p>
            <a:endParaRPr lang="en-US" sz="2400" b="1" dirty="0"/>
          </a:p>
          <a:p>
            <a:endParaRPr lang="en-US" sz="2400" b="1" dirty="0" smtClean="0"/>
          </a:p>
          <a:p>
            <a:endParaRPr lang="en-US" sz="2400" b="1" dirty="0"/>
          </a:p>
          <a:p>
            <a:endParaRPr lang="en-US" sz="2400" b="1" dirty="0" smtClean="0"/>
          </a:p>
          <a:p>
            <a:r>
              <a:rPr lang="en-US" sz="2400" b="1" dirty="0" smtClean="0"/>
              <a:t>Sympathize</a:t>
            </a:r>
            <a:endParaRPr lang="en-US" sz="2400" b="1" dirty="0"/>
          </a:p>
        </p:txBody>
      </p:sp>
      <p:sp>
        <p:nvSpPr>
          <p:cNvPr id="12" name="TextBox 11"/>
          <p:cNvSpPr txBox="1"/>
          <p:nvPr/>
        </p:nvSpPr>
        <p:spPr>
          <a:xfrm>
            <a:off x="7760447" y="250879"/>
            <a:ext cx="2049855" cy="461665"/>
          </a:xfrm>
          <a:prstGeom prst="rect">
            <a:avLst/>
          </a:prstGeom>
          <a:noFill/>
        </p:spPr>
        <p:txBody>
          <a:bodyPr wrap="square" rtlCol="0">
            <a:spAutoFit/>
          </a:bodyPr>
          <a:lstStyle/>
          <a:p>
            <a:r>
              <a:rPr lang="en-US" sz="2400" b="1" dirty="0" smtClean="0"/>
              <a:t>Character</a:t>
            </a:r>
            <a:endParaRPr lang="en-US" sz="2400" b="1" dirty="0"/>
          </a:p>
        </p:txBody>
      </p:sp>
      <p:sp>
        <p:nvSpPr>
          <p:cNvPr id="13" name="TextBox 12"/>
          <p:cNvSpPr txBox="1"/>
          <p:nvPr/>
        </p:nvSpPr>
        <p:spPr>
          <a:xfrm>
            <a:off x="0" y="250879"/>
            <a:ext cx="2383006" cy="461665"/>
          </a:xfrm>
          <a:prstGeom prst="rect">
            <a:avLst/>
          </a:prstGeom>
          <a:noFill/>
        </p:spPr>
        <p:txBody>
          <a:bodyPr wrap="square" rtlCol="0">
            <a:spAutoFit/>
          </a:bodyPr>
          <a:lstStyle/>
          <a:p>
            <a:r>
              <a:rPr lang="en-US" sz="2400" b="1" dirty="0" smtClean="0"/>
              <a:t>Delivery</a:t>
            </a:r>
            <a:endParaRPr lang="en-US" sz="2400" b="1" dirty="0"/>
          </a:p>
        </p:txBody>
      </p:sp>
    </p:spTree>
    <p:extLst>
      <p:ext uri="{BB962C8B-B14F-4D97-AF65-F5344CB8AC3E}">
        <p14:creationId xmlns:p14="http://schemas.microsoft.com/office/powerpoint/2010/main" val="168267240"/>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335182"/>
            <a:ext cx="5380121" cy="4128031"/>
          </a:xfrm>
          <a:prstGeom prst="rect">
            <a:avLst/>
          </a:prstGeom>
        </p:spPr>
      </p:pic>
      <p:pic>
        <p:nvPicPr>
          <p:cNvPr id="5" name="Picture 4"/>
          <p:cNvPicPr>
            <a:picLocks noChangeAspect="1"/>
          </p:cNvPicPr>
          <p:nvPr/>
        </p:nvPicPr>
        <p:blipFill>
          <a:blip r:embed="rId4"/>
          <a:stretch>
            <a:fillRect/>
          </a:stretch>
        </p:blipFill>
        <p:spPr>
          <a:xfrm rot="5400000">
            <a:off x="5198045" y="517260"/>
            <a:ext cx="4128031" cy="3763879"/>
          </a:xfrm>
          <a:prstGeom prst="rect">
            <a:avLst/>
          </a:prstGeom>
        </p:spPr>
      </p:pic>
      <p:pic>
        <p:nvPicPr>
          <p:cNvPr id="6" name="Picture 5"/>
          <p:cNvPicPr>
            <a:picLocks noChangeAspect="1"/>
          </p:cNvPicPr>
          <p:nvPr/>
        </p:nvPicPr>
        <p:blipFill>
          <a:blip r:embed="rId5"/>
          <a:stretch>
            <a:fillRect/>
          </a:stretch>
        </p:blipFill>
        <p:spPr>
          <a:xfrm>
            <a:off x="0" y="4463213"/>
            <a:ext cx="5380121" cy="2099298"/>
          </a:xfrm>
          <a:prstGeom prst="rect">
            <a:avLst/>
          </a:prstGeom>
        </p:spPr>
      </p:pic>
      <p:pic>
        <p:nvPicPr>
          <p:cNvPr id="7" name="Picture 6"/>
          <p:cNvPicPr>
            <a:picLocks noChangeAspect="1"/>
          </p:cNvPicPr>
          <p:nvPr/>
        </p:nvPicPr>
        <p:blipFill>
          <a:blip r:embed="rId6"/>
          <a:stretch>
            <a:fillRect/>
          </a:stretch>
        </p:blipFill>
        <p:spPr>
          <a:xfrm>
            <a:off x="5380121" y="4463215"/>
            <a:ext cx="3763879" cy="2099296"/>
          </a:xfrm>
          <a:prstGeom prst="rect">
            <a:avLst/>
          </a:prstGeom>
        </p:spPr>
      </p:pic>
      <p:sp>
        <p:nvSpPr>
          <p:cNvPr id="3" name="TextBox 2"/>
          <p:cNvSpPr txBox="1"/>
          <p:nvPr/>
        </p:nvSpPr>
        <p:spPr>
          <a:xfrm>
            <a:off x="0" y="-87073"/>
            <a:ext cx="5380121" cy="379591"/>
          </a:xfrm>
          <a:prstGeom prst="rect">
            <a:avLst/>
          </a:prstGeom>
          <a:noFill/>
        </p:spPr>
        <p:txBody>
          <a:bodyPr wrap="square" rtlCol="0">
            <a:spAutoFit/>
          </a:bodyPr>
          <a:lstStyle/>
          <a:p>
            <a:r>
              <a:rPr lang="en-US" dirty="0" smtClean="0"/>
              <a:t>                                            </a:t>
            </a:r>
            <a:r>
              <a:rPr lang="en-US" sz="2800" baseline="-25000" dirty="0" smtClean="0"/>
              <a:t>HULA</a:t>
            </a:r>
            <a:endParaRPr lang="en-US" sz="2800" baseline="-25000" dirty="0"/>
          </a:p>
        </p:txBody>
      </p:sp>
      <p:sp>
        <p:nvSpPr>
          <p:cNvPr id="8" name="TextBox 7"/>
          <p:cNvSpPr txBox="1"/>
          <p:nvPr/>
        </p:nvSpPr>
        <p:spPr>
          <a:xfrm>
            <a:off x="5856393" y="-188038"/>
            <a:ext cx="3287607" cy="523220"/>
          </a:xfrm>
          <a:prstGeom prst="rect">
            <a:avLst/>
          </a:prstGeom>
          <a:noFill/>
        </p:spPr>
        <p:txBody>
          <a:bodyPr wrap="square" rtlCol="0">
            <a:spAutoFit/>
          </a:bodyPr>
          <a:lstStyle/>
          <a:p>
            <a:r>
              <a:rPr lang="en-US" sz="2800" baseline="-25000" dirty="0" smtClean="0"/>
              <a:t>        ANCIENT</a:t>
            </a:r>
            <a:r>
              <a:rPr lang="en-US" sz="2800" dirty="0" smtClean="0"/>
              <a:t> </a:t>
            </a:r>
            <a:r>
              <a:rPr lang="en-US" sz="2800" baseline="-25000" dirty="0" smtClean="0"/>
              <a:t>SICILLION</a:t>
            </a:r>
            <a:endParaRPr lang="en-US" sz="2800" baseline="-25000" dirty="0"/>
          </a:p>
        </p:txBody>
      </p:sp>
      <p:sp>
        <p:nvSpPr>
          <p:cNvPr id="9" name="TextBox 8"/>
          <p:cNvSpPr txBox="1"/>
          <p:nvPr/>
        </p:nvSpPr>
        <p:spPr>
          <a:xfrm>
            <a:off x="0" y="6334780"/>
            <a:ext cx="4445214" cy="523220"/>
          </a:xfrm>
          <a:prstGeom prst="rect">
            <a:avLst/>
          </a:prstGeom>
          <a:noFill/>
        </p:spPr>
        <p:txBody>
          <a:bodyPr wrap="square" rtlCol="0">
            <a:spAutoFit/>
          </a:bodyPr>
          <a:lstStyle/>
          <a:p>
            <a:r>
              <a:rPr lang="en-US" sz="2800" baseline="-25000" dirty="0" smtClean="0"/>
              <a:t>                  CHINESE SHADOW</a:t>
            </a:r>
            <a:r>
              <a:rPr lang="en-US" sz="2800" dirty="0" smtClean="0"/>
              <a:t> </a:t>
            </a:r>
            <a:r>
              <a:rPr lang="en-US" sz="2800" baseline="-25000" dirty="0" smtClean="0"/>
              <a:t>PUPPETRY</a:t>
            </a:r>
            <a:endParaRPr lang="en-US" sz="2800" baseline="-25000" dirty="0"/>
          </a:p>
        </p:txBody>
      </p:sp>
      <p:sp>
        <p:nvSpPr>
          <p:cNvPr id="10" name="TextBox 9"/>
          <p:cNvSpPr txBox="1"/>
          <p:nvPr/>
        </p:nvSpPr>
        <p:spPr>
          <a:xfrm>
            <a:off x="6191549" y="6478409"/>
            <a:ext cx="4850928" cy="379591"/>
          </a:xfrm>
          <a:prstGeom prst="rect">
            <a:avLst/>
          </a:prstGeom>
          <a:noFill/>
        </p:spPr>
        <p:txBody>
          <a:bodyPr wrap="square" rtlCol="0">
            <a:spAutoFit/>
          </a:bodyPr>
          <a:lstStyle/>
          <a:p>
            <a:r>
              <a:rPr lang="en-US" sz="2800" baseline="-25000" dirty="0" smtClean="0"/>
              <a:t>            RAKUGO</a:t>
            </a:r>
            <a:endParaRPr lang="en-US" sz="2800" baseline="-25000" dirty="0"/>
          </a:p>
        </p:txBody>
      </p:sp>
    </p:spTree>
    <p:extLst>
      <p:ext uri="{BB962C8B-B14F-4D97-AF65-F5344CB8AC3E}">
        <p14:creationId xmlns:p14="http://schemas.microsoft.com/office/powerpoint/2010/main" val="1074179573"/>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422966"/>
            <a:ext cx="3435717" cy="5703856"/>
          </a:xfrm>
          <a:prstGeom prst="rect">
            <a:avLst/>
          </a:prstGeom>
        </p:spPr>
      </p:pic>
      <p:pic>
        <p:nvPicPr>
          <p:cNvPr id="5" name="Picture 4"/>
          <p:cNvPicPr>
            <a:picLocks noChangeAspect="1"/>
          </p:cNvPicPr>
          <p:nvPr/>
        </p:nvPicPr>
        <p:blipFill>
          <a:blip r:embed="rId4"/>
          <a:stretch>
            <a:fillRect/>
          </a:stretch>
        </p:blipFill>
        <p:spPr>
          <a:xfrm>
            <a:off x="6291918" y="351691"/>
            <a:ext cx="2852082" cy="4870091"/>
          </a:xfrm>
          <a:prstGeom prst="rect">
            <a:avLst/>
          </a:prstGeom>
        </p:spPr>
      </p:pic>
      <p:sp>
        <p:nvSpPr>
          <p:cNvPr id="7" name="Rectangle 6"/>
          <p:cNvSpPr/>
          <p:nvPr/>
        </p:nvSpPr>
        <p:spPr>
          <a:xfrm>
            <a:off x="0" y="16487"/>
            <a:ext cx="2942369" cy="369332"/>
          </a:xfrm>
          <a:prstGeom prst="rect">
            <a:avLst/>
          </a:prstGeom>
        </p:spPr>
        <p:txBody>
          <a:bodyPr wrap="none">
            <a:spAutoFit/>
          </a:bodyPr>
          <a:lstStyle/>
          <a:p>
            <a:r>
              <a:rPr lang="en-GB" b="1" dirty="0" smtClean="0"/>
              <a:t>       </a:t>
            </a:r>
            <a:r>
              <a:rPr lang="en-GB" b="1" u="sng" dirty="0" smtClean="0"/>
              <a:t>Unwelcome </a:t>
            </a:r>
            <a:r>
              <a:rPr lang="en-GB" b="1" u="sng" dirty="0"/>
              <a:t>Intervention</a:t>
            </a:r>
            <a:r>
              <a:rPr lang="en-GB" u="sng" dirty="0"/>
              <a:t> </a:t>
            </a:r>
            <a:endParaRPr lang="en-US" u="sng" dirty="0"/>
          </a:p>
        </p:txBody>
      </p:sp>
      <p:sp>
        <p:nvSpPr>
          <p:cNvPr id="9" name="Rectangle 8"/>
          <p:cNvSpPr/>
          <p:nvPr/>
        </p:nvSpPr>
        <p:spPr>
          <a:xfrm>
            <a:off x="7245845" y="0"/>
            <a:ext cx="1898155" cy="369332"/>
          </a:xfrm>
          <a:prstGeom prst="rect">
            <a:avLst/>
          </a:prstGeom>
        </p:spPr>
        <p:txBody>
          <a:bodyPr wrap="square">
            <a:spAutoFit/>
          </a:bodyPr>
          <a:lstStyle/>
          <a:p>
            <a:r>
              <a:rPr lang="en-GB" b="1" u="sng" dirty="0"/>
              <a:t>Escapism</a:t>
            </a:r>
            <a:r>
              <a:rPr lang="en-GB" u="sng" dirty="0"/>
              <a:t> </a:t>
            </a:r>
            <a:endParaRPr lang="en-US" u="sng" dirty="0"/>
          </a:p>
        </p:txBody>
      </p:sp>
      <p:sp>
        <p:nvSpPr>
          <p:cNvPr id="10" name="TextBox 9"/>
          <p:cNvSpPr txBox="1"/>
          <p:nvPr/>
        </p:nvSpPr>
        <p:spPr>
          <a:xfrm>
            <a:off x="2577073" y="-17641"/>
            <a:ext cx="4668772" cy="830997"/>
          </a:xfrm>
          <a:prstGeom prst="rect">
            <a:avLst/>
          </a:prstGeom>
          <a:noFill/>
        </p:spPr>
        <p:txBody>
          <a:bodyPr wrap="square" rtlCol="0">
            <a:spAutoFit/>
          </a:bodyPr>
          <a:lstStyle/>
          <a:p>
            <a:r>
              <a:rPr lang="en-US" sz="2400" dirty="0" smtClean="0"/>
              <a:t>          &lt;     </a:t>
            </a:r>
            <a:r>
              <a:rPr lang="en-US" sz="2400" u="sng" dirty="0" smtClean="0"/>
              <a:t>Names of the</a:t>
            </a:r>
            <a:r>
              <a:rPr lang="en-US" sz="2400" dirty="0" smtClean="0"/>
              <a:t>            &gt; </a:t>
            </a:r>
          </a:p>
          <a:p>
            <a:r>
              <a:rPr lang="en-US" sz="2400" dirty="0"/>
              <a:t> </a:t>
            </a:r>
            <a:r>
              <a:rPr lang="en-US" sz="2400" dirty="0" smtClean="0"/>
              <a:t>               </a:t>
            </a:r>
            <a:r>
              <a:rPr lang="en-US" sz="2400" u="sng" dirty="0" smtClean="0"/>
              <a:t>artwork/stories</a:t>
            </a:r>
            <a:endParaRPr lang="en-US" sz="2400" u="sng" dirty="0"/>
          </a:p>
        </p:txBody>
      </p:sp>
      <p:sp>
        <p:nvSpPr>
          <p:cNvPr id="11" name="TextBox 10"/>
          <p:cNvSpPr txBox="1"/>
          <p:nvPr/>
        </p:nvSpPr>
        <p:spPr>
          <a:xfrm rot="16200000">
            <a:off x="2042322" y="4333317"/>
            <a:ext cx="3186900" cy="400110"/>
          </a:xfrm>
          <a:prstGeom prst="rect">
            <a:avLst/>
          </a:prstGeom>
          <a:noFill/>
        </p:spPr>
        <p:txBody>
          <a:bodyPr wrap="square" rtlCol="0">
            <a:spAutoFit/>
          </a:bodyPr>
          <a:lstStyle/>
          <a:p>
            <a:r>
              <a:rPr lang="en-US" sz="2000" dirty="0" smtClean="0"/>
              <a:t> Dreaming of a better life</a:t>
            </a:r>
            <a:endParaRPr lang="en-US" sz="2000" dirty="0"/>
          </a:p>
        </p:txBody>
      </p:sp>
      <p:sp>
        <p:nvSpPr>
          <p:cNvPr id="12" name="TextBox 11"/>
          <p:cNvSpPr txBox="1"/>
          <p:nvPr/>
        </p:nvSpPr>
        <p:spPr>
          <a:xfrm>
            <a:off x="-5139" y="6126822"/>
            <a:ext cx="2923058" cy="400110"/>
          </a:xfrm>
          <a:prstGeom prst="rect">
            <a:avLst/>
          </a:prstGeom>
          <a:noFill/>
        </p:spPr>
        <p:txBody>
          <a:bodyPr wrap="square" rtlCol="0">
            <a:spAutoFit/>
          </a:bodyPr>
          <a:lstStyle/>
          <a:p>
            <a:r>
              <a:rPr lang="en-US" sz="2000" dirty="0" smtClean="0"/>
              <a:t>Hope to what could be</a:t>
            </a:r>
            <a:endParaRPr lang="en-US" sz="2000" dirty="0"/>
          </a:p>
        </p:txBody>
      </p:sp>
      <p:sp>
        <p:nvSpPr>
          <p:cNvPr id="13" name="TextBox 12"/>
          <p:cNvSpPr txBox="1"/>
          <p:nvPr/>
        </p:nvSpPr>
        <p:spPr>
          <a:xfrm>
            <a:off x="2416644" y="6126822"/>
            <a:ext cx="3301973" cy="400110"/>
          </a:xfrm>
          <a:prstGeom prst="rect">
            <a:avLst/>
          </a:prstGeom>
          <a:noFill/>
        </p:spPr>
        <p:txBody>
          <a:bodyPr wrap="square" rtlCol="0">
            <a:spAutoFit/>
          </a:bodyPr>
          <a:lstStyle/>
          <a:p>
            <a:r>
              <a:rPr lang="en-US" sz="2000" dirty="0" smtClean="0"/>
              <a:t>   Something better awaits</a:t>
            </a:r>
            <a:endParaRPr lang="en-US" sz="2000" dirty="0"/>
          </a:p>
        </p:txBody>
      </p:sp>
      <p:sp>
        <p:nvSpPr>
          <p:cNvPr id="15" name="TextBox 14"/>
          <p:cNvSpPr txBox="1"/>
          <p:nvPr/>
        </p:nvSpPr>
        <p:spPr>
          <a:xfrm rot="16200000">
            <a:off x="2238933" y="1548476"/>
            <a:ext cx="2793679" cy="400110"/>
          </a:xfrm>
          <a:prstGeom prst="rect">
            <a:avLst/>
          </a:prstGeom>
          <a:noFill/>
        </p:spPr>
        <p:txBody>
          <a:bodyPr wrap="square" rtlCol="0">
            <a:spAutoFit/>
          </a:bodyPr>
          <a:lstStyle/>
          <a:p>
            <a:r>
              <a:rPr lang="en-US" sz="2000" dirty="0" smtClean="0"/>
              <a:t> Better living </a:t>
            </a:r>
            <a:endParaRPr lang="en-US" sz="2000" dirty="0"/>
          </a:p>
        </p:txBody>
      </p:sp>
      <p:sp>
        <p:nvSpPr>
          <p:cNvPr id="16" name="TextBox 15"/>
          <p:cNvSpPr txBox="1"/>
          <p:nvPr/>
        </p:nvSpPr>
        <p:spPr>
          <a:xfrm rot="5400000">
            <a:off x="4633782" y="2183250"/>
            <a:ext cx="2892917" cy="400110"/>
          </a:xfrm>
          <a:prstGeom prst="rect">
            <a:avLst/>
          </a:prstGeom>
          <a:noFill/>
        </p:spPr>
        <p:txBody>
          <a:bodyPr wrap="square" rtlCol="0">
            <a:spAutoFit/>
          </a:bodyPr>
          <a:lstStyle/>
          <a:p>
            <a:r>
              <a:rPr lang="en-US" sz="2000" dirty="0" smtClean="0"/>
              <a:t>Only means of escape  </a:t>
            </a:r>
            <a:endParaRPr lang="en-US" sz="2000" dirty="0"/>
          </a:p>
        </p:txBody>
      </p:sp>
      <p:sp>
        <p:nvSpPr>
          <p:cNvPr id="17" name="TextBox 16"/>
          <p:cNvSpPr txBox="1"/>
          <p:nvPr/>
        </p:nvSpPr>
        <p:spPr>
          <a:xfrm rot="5400000">
            <a:off x="4501482" y="5021727"/>
            <a:ext cx="3157515" cy="400110"/>
          </a:xfrm>
          <a:prstGeom prst="rect">
            <a:avLst/>
          </a:prstGeom>
          <a:noFill/>
        </p:spPr>
        <p:txBody>
          <a:bodyPr wrap="square" rtlCol="0">
            <a:spAutoFit/>
          </a:bodyPr>
          <a:lstStyle/>
          <a:p>
            <a:r>
              <a:rPr lang="en-US" sz="2000" dirty="0" smtClean="0"/>
              <a:t>Political statement </a:t>
            </a:r>
            <a:endParaRPr lang="en-US" sz="2000" dirty="0"/>
          </a:p>
        </p:txBody>
      </p:sp>
      <p:sp>
        <p:nvSpPr>
          <p:cNvPr id="18" name="TextBox 17"/>
          <p:cNvSpPr txBox="1"/>
          <p:nvPr/>
        </p:nvSpPr>
        <p:spPr>
          <a:xfrm>
            <a:off x="6156817" y="5221782"/>
            <a:ext cx="3563227" cy="400110"/>
          </a:xfrm>
          <a:prstGeom prst="rect">
            <a:avLst/>
          </a:prstGeom>
          <a:noFill/>
        </p:spPr>
        <p:txBody>
          <a:bodyPr wrap="square" rtlCol="0">
            <a:spAutoFit/>
          </a:bodyPr>
          <a:lstStyle/>
          <a:p>
            <a:r>
              <a:rPr lang="en-US" sz="2000" dirty="0" smtClean="0"/>
              <a:t>Freedom could be possible</a:t>
            </a:r>
            <a:endParaRPr lang="en-US" sz="2000" dirty="0"/>
          </a:p>
        </p:txBody>
      </p:sp>
    </p:spTree>
    <p:extLst>
      <p:ext uri="{BB962C8B-B14F-4D97-AF65-F5344CB8AC3E}">
        <p14:creationId xmlns:p14="http://schemas.microsoft.com/office/powerpoint/2010/main" val="2750996137"/>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1"/>
            <a:ext cx="9144000" cy="6858000"/>
          </a:xfrm>
          <a:prstGeom prst="rect">
            <a:avLst/>
          </a:prstGeom>
        </p:spPr>
      </p:pic>
      <p:sp>
        <p:nvSpPr>
          <p:cNvPr id="5" name="TextBox 4"/>
          <p:cNvSpPr txBox="1"/>
          <p:nvPr/>
        </p:nvSpPr>
        <p:spPr>
          <a:xfrm>
            <a:off x="0" y="0"/>
            <a:ext cx="3034035" cy="400110"/>
          </a:xfrm>
          <a:prstGeom prst="rect">
            <a:avLst/>
          </a:prstGeom>
          <a:noFill/>
        </p:spPr>
        <p:txBody>
          <a:bodyPr wrap="square" rtlCol="0">
            <a:spAutoFit/>
          </a:bodyPr>
          <a:lstStyle/>
          <a:p>
            <a:r>
              <a:rPr lang="en-US" sz="2000" dirty="0" smtClean="0">
                <a:solidFill>
                  <a:schemeClr val="bg1"/>
                </a:solidFill>
              </a:rPr>
              <a:t>Emotionally charged event</a:t>
            </a:r>
            <a:endParaRPr lang="en-US" sz="2000" dirty="0">
              <a:solidFill>
                <a:schemeClr val="bg1"/>
              </a:solidFill>
            </a:endParaRPr>
          </a:p>
        </p:txBody>
      </p:sp>
      <p:sp>
        <p:nvSpPr>
          <p:cNvPr id="7" name="TextBox 6"/>
          <p:cNvSpPr txBox="1"/>
          <p:nvPr/>
        </p:nvSpPr>
        <p:spPr>
          <a:xfrm>
            <a:off x="0" y="1970173"/>
            <a:ext cx="1860441" cy="400110"/>
          </a:xfrm>
          <a:prstGeom prst="rect">
            <a:avLst/>
          </a:prstGeom>
          <a:noFill/>
        </p:spPr>
        <p:txBody>
          <a:bodyPr wrap="square" rtlCol="0">
            <a:spAutoFit/>
          </a:bodyPr>
          <a:lstStyle/>
          <a:p>
            <a:r>
              <a:rPr lang="en-US" sz="2000" dirty="0" smtClean="0">
                <a:solidFill>
                  <a:srgbClr val="FFFFFF"/>
                </a:solidFill>
              </a:rPr>
              <a:t>Mirroring</a:t>
            </a:r>
            <a:endParaRPr lang="en-US" sz="2000" dirty="0">
              <a:solidFill>
                <a:srgbClr val="FFFFFF"/>
              </a:solidFill>
            </a:endParaRPr>
          </a:p>
        </p:txBody>
      </p:sp>
      <p:sp>
        <p:nvSpPr>
          <p:cNvPr id="8" name="TextBox 7"/>
          <p:cNvSpPr txBox="1"/>
          <p:nvPr/>
        </p:nvSpPr>
        <p:spPr>
          <a:xfrm>
            <a:off x="0" y="4016912"/>
            <a:ext cx="2195596" cy="400110"/>
          </a:xfrm>
          <a:prstGeom prst="rect">
            <a:avLst/>
          </a:prstGeom>
          <a:noFill/>
        </p:spPr>
        <p:txBody>
          <a:bodyPr wrap="square" rtlCol="0">
            <a:spAutoFit/>
          </a:bodyPr>
          <a:lstStyle/>
          <a:p>
            <a:r>
              <a:rPr lang="en-US" sz="2000" dirty="0" smtClean="0">
                <a:solidFill>
                  <a:srgbClr val="FFFFFF"/>
                </a:solidFill>
              </a:rPr>
              <a:t>Neural coupling</a:t>
            </a:r>
            <a:endParaRPr lang="en-US" sz="2000" dirty="0">
              <a:solidFill>
                <a:srgbClr val="FFFFFF"/>
              </a:solidFill>
            </a:endParaRPr>
          </a:p>
        </p:txBody>
      </p:sp>
      <p:sp>
        <p:nvSpPr>
          <p:cNvPr id="9" name="TextBox 8"/>
          <p:cNvSpPr txBox="1"/>
          <p:nvPr/>
        </p:nvSpPr>
        <p:spPr>
          <a:xfrm>
            <a:off x="0" y="6440249"/>
            <a:ext cx="2981116" cy="400110"/>
          </a:xfrm>
          <a:prstGeom prst="rect">
            <a:avLst/>
          </a:prstGeom>
          <a:noFill/>
        </p:spPr>
        <p:txBody>
          <a:bodyPr wrap="square" rtlCol="0">
            <a:spAutoFit/>
          </a:bodyPr>
          <a:lstStyle/>
          <a:p>
            <a:r>
              <a:rPr lang="en-US" sz="2000" dirty="0" smtClean="0">
                <a:solidFill>
                  <a:srgbClr val="FFFFFF"/>
                </a:solidFill>
              </a:rPr>
              <a:t>Similar brain activity</a:t>
            </a:r>
            <a:endParaRPr lang="en-US" sz="2000" dirty="0">
              <a:solidFill>
                <a:srgbClr val="FFFFFF"/>
              </a:solidFill>
            </a:endParaRPr>
          </a:p>
        </p:txBody>
      </p:sp>
    </p:spTree>
    <p:extLst>
      <p:ext uri="{BB962C8B-B14F-4D97-AF65-F5344CB8AC3E}">
        <p14:creationId xmlns:p14="http://schemas.microsoft.com/office/powerpoint/2010/main" val="767033792"/>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386830" y="352823"/>
            <a:ext cx="2822358" cy="461665"/>
          </a:xfrm>
          <a:prstGeom prst="rect">
            <a:avLst/>
          </a:prstGeom>
          <a:noFill/>
        </p:spPr>
        <p:txBody>
          <a:bodyPr wrap="square" rtlCol="0">
            <a:spAutoFit/>
          </a:bodyPr>
          <a:lstStyle/>
          <a:p>
            <a:r>
              <a:rPr lang="en-US" sz="2400" b="1" u="sng" dirty="0" smtClean="0"/>
              <a:t>Bibliography</a:t>
            </a:r>
            <a:endParaRPr lang="en-US" sz="2400" b="1" u="sng" dirty="0"/>
          </a:p>
        </p:txBody>
      </p:sp>
      <p:sp>
        <p:nvSpPr>
          <p:cNvPr id="6" name="TextBox 5"/>
          <p:cNvSpPr txBox="1"/>
          <p:nvPr/>
        </p:nvSpPr>
        <p:spPr>
          <a:xfrm>
            <a:off x="652670" y="948689"/>
            <a:ext cx="7496890" cy="7571303"/>
          </a:xfrm>
          <a:prstGeom prst="rect">
            <a:avLst/>
          </a:prstGeom>
          <a:noFill/>
        </p:spPr>
        <p:txBody>
          <a:bodyPr wrap="square" rtlCol="0">
            <a:spAutoFit/>
          </a:bodyPr>
          <a:lstStyle/>
          <a:p>
            <a:r>
              <a:rPr lang="en-US" dirty="0" smtClean="0"/>
              <a:t>Big Fish Presentation(2012)</a:t>
            </a:r>
            <a:r>
              <a:rPr lang="en-US" i="1" dirty="0" smtClean="0"/>
              <a:t>The Big Fish Blog.</a:t>
            </a:r>
            <a:endParaRPr lang="en-US" dirty="0" smtClean="0"/>
          </a:p>
          <a:p>
            <a:r>
              <a:rPr lang="en-US" dirty="0"/>
              <a:t>Available at: </a:t>
            </a:r>
            <a:r>
              <a:rPr lang="en-US" dirty="0">
                <a:hlinkClick r:id="rId3"/>
              </a:rPr>
              <a:t>http://bigfishpresentations.com/2012/02/28/a-very-brief-history-of-storytelling</a:t>
            </a:r>
            <a:r>
              <a:rPr lang="en-US" dirty="0" smtClean="0">
                <a:hlinkClick r:id="rId3"/>
              </a:rPr>
              <a:t>/</a:t>
            </a:r>
            <a:endParaRPr lang="en-US" dirty="0" smtClean="0"/>
          </a:p>
          <a:p>
            <a:r>
              <a:rPr lang="en-US" dirty="0" smtClean="0"/>
              <a:t>Accessed: 3</a:t>
            </a:r>
            <a:r>
              <a:rPr lang="en-US" baseline="30000" dirty="0" smtClean="0"/>
              <a:t>rd</a:t>
            </a:r>
            <a:r>
              <a:rPr lang="en-US" dirty="0" smtClean="0"/>
              <a:t> March 2018</a:t>
            </a:r>
          </a:p>
          <a:p>
            <a:endParaRPr lang="en-US" dirty="0"/>
          </a:p>
          <a:p>
            <a:r>
              <a:rPr lang="en-US" dirty="0" smtClean="0"/>
              <a:t>Noah's Ark General Trading(2014)</a:t>
            </a:r>
            <a:r>
              <a:rPr lang="en-US" i="1" dirty="0" smtClean="0"/>
              <a:t>Chinese Shadow Puppetry</a:t>
            </a:r>
          </a:p>
          <a:p>
            <a:r>
              <a:rPr lang="en-US" dirty="0" smtClean="0"/>
              <a:t>(viewed 3</a:t>
            </a:r>
            <a:r>
              <a:rPr lang="en-US" baseline="30000" dirty="0" smtClean="0"/>
              <a:t>rd</a:t>
            </a:r>
            <a:r>
              <a:rPr lang="en-US" dirty="0" smtClean="0"/>
              <a:t> March 2018)</a:t>
            </a:r>
          </a:p>
          <a:p>
            <a:endParaRPr lang="en-US" dirty="0"/>
          </a:p>
          <a:p>
            <a:r>
              <a:rPr lang="en-US" dirty="0" smtClean="0"/>
              <a:t>The World of </a:t>
            </a:r>
            <a:r>
              <a:rPr lang="en-US" dirty="0" err="1" smtClean="0"/>
              <a:t>Banksy</a:t>
            </a:r>
            <a:r>
              <a:rPr lang="en-US" dirty="0" smtClean="0"/>
              <a:t> art(2012)</a:t>
            </a:r>
            <a:r>
              <a:rPr lang="en-US" i="1" dirty="0" smtClean="0"/>
              <a:t>A Collection of news, Knowledge, and Miscellaneous </a:t>
            </a:r>
            <a:r>
              <a:rPr lang="en-US" i="1" dirty="0" err="1" smtClean="0"/>
              <a:t>Banksy</a:t>
            </a:r>
            <a:r>
              <a:rPr lang="en-US" i="1" dirty="0" smtClean="0"/>
              <a:t> Art Madness.</a:t>
            </a:r>
          </a:p>
          <a:p>
            <a:r>
              <a:rPr lang="en-US" dirty="0" smtClean="0"/>
              <a:t> Available at:    </a:t>
            </a:r>
            <a:r>
              <a:rPr lang="en-US" dirty="0" smtClean="0">
                <a:hlinkClick r:id="rId4"/>
              </a:rPr>
              <a:t>http</a:t>
            </a:r>
            <a:r>
              <a:rPr lang="en-US" dirty="0">
                <a:hlinkClick r:id="rId4"/>
              </a:rPr>
              <a:t>://banksyworld.blogspot.co.uk/2012/10/banksy-graffiti-in-</a:t>
            </a:r>
            <a:r>
              <a:rPr lang="en-US" dirty="0" smtClean="0">
                <a:hlinkClick r:id="rId4"/>
              </a:rPr>
              <a:t>palestine.html</a:t>
            </a:r>
            <a:endParaRPr lang="en-US" dirty="0" smtClean="0"/>
          </a:p>
          <a:p>
            <a:r>
              <a:rPr lang="en-US" dirty="0" smtClean="0"/>
              <a:t>Accessed: 3</a:t>
            </a:r>
            <a:r>
              <a:rPr lang="en-US" baseline="30000" dirty="0" smtClean="0"/>
              <a:t>rd</a:t>
            </a:r>
            <a:r>
              <a:rPr lang="en-US" dirty="0" smtClean="0"/>
              <a:t> March 2018</a:t>
            </a:r>
          </a:p>
          <a:p>
            <a:endParaRPr lang="en-US" dirty="0" smtClean="0"/>
          </a:p>
          <a:p>
            <a:r>
              <a:rPr lang="en-US" dirty="0" smtClean="0"/>
              <a:t>How story telling effects the brain(2018)</a:t>
            </a:r>
          </a:p>
          <a:p>
            <a:r>
              <a:rPr lang="en-US" dirty="0"/>
              <a:t>Available at: </a:t>
            </a:r>
            <a:r>
              <a:rPr lang="en-US" dirty="0">
                <a:hlinkClick r:id="rId5"/>
              </a:rPr>
              <a:t>https://www.awesomestories.com/asset/view/How-StoryTelling-Affects-the-</a:t>
            </a:r>
            <a:r>
              <a:rPr lang="en-US" dirty="0" smtClean="0">
                <a:hlinkClick r:id="rId5"/>
              </a:rPr>
              <a:t>Brain</a:t>
            </a:r>
            <a:endParaRPr lang="en-US" dirty="0" smtClean="0"/>
          </a:p>
          <a:p>
            <a:r>
              <a:rPr lang="en-US" dirty="0" smtClean="0"/>
              <a:t>Accessed: 3</a:t>
            </a:r>
            <a:r>
              <a:rPr lang="en-US" baseline="30000" dirty="0" smtClean="0"/>
              <a:t>rd</a:t>
            </a:r>
            <a:r>
              <a:rPr lang="en-US" dirty="0" smtClean="0"/>
              <a:t> March 2018</a:t>
            </a:r>
          </a:p>
          <a:p>
            <a:endParaRPr lang="en-US" dirty="0"/>
          </a:p>
          <a:p>
            <a:endParaRPr lang="en-US" dirty="0" smtClean="0"/>
          </a:p>
          <a:p>
            <a:endParaRPr lang="en-US" dirty="0" smtClean="0"/>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979131309"/>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955082855"/>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4379</TotalTime>
  <Words>287</Words>
  <Application>Microsoft Macintosh PowerPoint</Application>
  <PresentationFormat>On-screen Show (4:3)</PresentationFormat>
  <Paragraphs>177</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Carys</dc:creator>
  <cp:lastModifiedBy>Carys</cp:lastModifiedBy>
  <cp:revision>19</cp:revision>
  <dcterms:created xsi:type="dcterms:W3CDTF">2018-03-04T12:44:33Z</dcterms:created>
  <dcterms:modified xsi:type="dcterms:W3CDTF">2018-03-07T14:09:38Z</dcterms:modified>
</cp:coreProperties>
</file>