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63" r:id="rId3"/>
    <p:sldId id="264" r:id="rId4"/>
    <p:sldId id="265" r:id="rId5"/>
    <p:sldId id="260" r:id="rId6"/>
    <p:sldId id="266" r:id="rId7"/>
    <p:sldId id="259" r:id="rId8"/>
    <p:sldId id="257" r:id="rId9"/>
    <p:sldId id="261" r:id="rId10"/>
    <p:sldId id="258" r:id="rId11"/>
    <p:sldId id="262"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65"/>
  </p:normalViewPr>
  <p:slideViewPr>
    <p:cSldViewPr snapToGrid="0" snapToObjects="1">
      <p:cViewPr varScale="1">
        <p:scale>
          <a:sx n="104" d="100"/>
          <a:sy n="104" d="100"/>
        </p:scale>
        <p:origin x="20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A67173-7462-C24E-95D6-4058885211FF}" type="datetimeFigureOut">
              <a:rPr lang="en-US" smtClean="0"/>
              <a:t>8/7/22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7A89D0-E2F9-1C45-ABF6-BF895B49DEBD}" type="slidenum">
              <a:rPr lang="en-US" smtClean="0"/>
              <a:t>‹#›</a:t>
            </a:fld>
            <a:endParaRPr lang="en-US"/>
          </a:p>
        </p:txBody>
      </p:sp>
    </p:spTree>
    <p:extLst>
      <p:ext uri="{BB962C8B-B14F-4D97-AF65-F5344CB8AC3E}">
        <p14:creationId xmlns:p14="http://schemas.microsoft.com/office/powerpoint/2010/main" val="3986050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Teamwork may be defined as the concerted effort made by a group of individuals toward the accomplishment of a certain objective that is shared by all members of the group. The value of working together on projects, whether professional or personal, is quite high, and there are many positive outcomes that may result from such collaboration. Therefore, the importance of working together on projects at our consulting firm cannot be overstated. If we cooperate as a group, we will be in a position to reap the rewards of a great many benefits and advantages.</a:t>
            </a:r>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Improved Productivity Level: </a:t>
            </a:r>
            <a:r>
              <a:rPr lang="en-US" sz="1200" kern="1200" dirty="0">
                <a:solidFill>
                  <a:schemeClr val="tx1"/>
                </a:solidFill>
                <a:effectLst/>
                <a:latin typeface="+mn-lt"/>
                <a:ea typeface="+mn-ea"/>
                <a:cs typeface="+mn-cs"/>
              </a:rPr>
              <a:t>The level of productivity at our consulting firm will increase as a result of increased teamwork. If every employee at our management consulting firm works together as part of a team, our overall level of productivity will improve to a greater extent than it would if everyone just did their own thing. In addition to this, Teamwork will make it possible for every person in our company to engage with one another in a more efficient manner and more often in real time, which will result in less friction and delays, leading to increased productivity.</a:t>
            </a:r>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Improved Efficiency: </a:t>
            </a:r>
            <a:r>
              <a:rPr lang="en-US" sz="1200" kern="1200" dirty="0">
                <a:solidFill>
                  <a:schemeClr val="tx1"/>
                </a:solidFill>
                <a:effectLst/>
                <a:latin typeface="+mn-lt"/>
                <a:ea typeface="+mn-ea"/>
                <a:cs typeface="+mn-cs"/>
              </a:rPr>
              <a:t>Our consulting business will be able to operate more effectively due to the time and resources saved as a result of teamwork efforts. If we are able to get more individuals involved in an activity, we will be able to complete that work in a shorter amount of time. Additionally, if the members of our firm's team exchange resources with one another, it will cut down on the operational costs of our consultant company and ensure that the resource is used to its fullest potential.</a:t>
            </a:r>
          </a:p>
          <a:p>
            <a:endParaRPr lang="en-US" dirty="0"/>
          </a:p>
        </p:txBody>
      </p:sp>
      <p:sp>
        <p:nvSpPr>
          <p:cNvPr id="4" name="Slide Number Placeholder 3"/>
          <p:cNvSpPr>
            <a:spLocks noGrp="1"/>
          </p:cNvSpPr>
          <p:nvPr>
            <p:ph type="sldNum" sz="quarter" idx="10"/>
          </p:nvPr>
        </p:nvSpPr>
        <p:spPr/>
        <p:txBody>
          <a:bodyPr/>
          <a:lstStyle/>
          <a:p>
            <a:fld id="{C6785298-A2C5-4222-9BD1-83D1688112CD}" type="slidenum">
              <a:rPr lang="en-US" smtClean="0"/>
              <a:t>2</a:t>
            </a:fld>
            <a:endParaRPr lang="en-US"/>
          </a:p>
        </p:txBody>
      </p:sp>
    </p:spTree>
    <p:extLst>
      <p:ext uri="{BB962C8B-B14F-4D97-AF65-F5344CB8AC3E}">
        <p14:creationId xmlns:p14="http://schemas.microsoft.com/office/powerpoint/2010/main" val="231330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Improved creativity and innovations: </a:t>
            </a:r>
            <a:r>
              <a:rPr lang="en-US" sz="1200" kern="1200" dirty="0">
                <a:solidFill>
                  <a:schemeClr val="tx1"/>
                </a:solidFill>
                <a:effectLst/>
                <a:latin typeface="+mn-lt"/>
                <a:ea typeface="+mn-ea"/>
                <a:cs typeface="+mn-cs"/>
              </a:rPr>
              <a:t>Teamwork within a company fosters creative thinking and new ideas. It's been said that "two heads are better than one," so let's put those sayings to the test. When we have more people contributing their ideas and perspectives to the work that our consulting firm is doing, we will be able to uncover a great deal of originality and innovation that will help us better serve our clients. </a:t>
            </a:r>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Engages employee and create a friendly working environment: </a:t>
            </a:r>
            <a:r>
              <a:rPr lang="en-US" sz="1200" kern="1200" dirty="0">
                <a:solidFill>
                  <a:schemeClr val="tx1"/>
                </a:solidFill>
                <a:effectLst/>
                <a:latin typeface="+mn-lt"/>
                <a:ea typeface="+mn-ea"/>
                <a:cs typeface="+mn-cs"/>
              </a:rPr>
              <a:t>When our organisation gives each employee a voice in the decisions that are made, it will help those workers feel that their contributions are appreciated. Teamwork in our business also ensures that real-time communication takes place, which eliminates the possibility of any sort of misunderstanding occurring. Instead, it fosters the development of personal relationships among employees, which contributes to the pleasant atmosphere that prevails in our consultancy firm's offices.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6785298-A2C5-4222-9BD1-83D1688112CD}" type="slidenum">
              <a:rPr lang="en-US" smtClean="0"/>
              <a:t>3</a:t>
            </a:fld>
            <a:endParaRPr lang="en-US"/>
          </a:p>
        </p:txBody>
      </p:sp>
    </p:spTree>
    <p:extLst>
      <p:ext uri="{BB962C8B-B14F-4D97-AF65-F5344CB8AC3E}">
        <p14:creationId xmlns:p14="http://schemas.microsoft.com/office/powerpoint/2010/main" val="390551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Teamwork is an essential component in every company because it enables members to work together toward a common goal and coordinate their efforts with those of their colleagues. The following are some of the tactics that may be used for more successful teamwork: </a:t>
            </a:r>
          </a:p>
          <a:p>
            <a:r>
              <a:rPr lang="en-US" sz="1200" b="1" kern="1200" dirty="0">
                <a:solidFill>
                  <a:schemeClr val="tx1"/>
                </a:solidFill>
                <a:effectLst/>
                <a:latin typeface="+mn-lt"/>
                <a:ea typeface="+mn-ea"/>
                <a:cs typeface="+mn-cs"/>
              </a:rPr>
              <a:t>Set pre-defined goals: </a:t>
            </a:r>
            <a:r>
              <a:rPr lang="en-US" sz="1200" b="0" kern="1200" dirty="0">
                <a:solidFill>
                  <a:schemeClr val="tx1"/>
                </a:solidFill>
                <a:effectLst/>
                <a:latin typeface="+mn-lt"/>
                <a:ea typeface="+mn-ea"/>
                <a:cs typeface="+mn-cs"/>
              </a:rPr>
              <a:t>Every person in the group is responsible for knowing precisely what it is they are working on, why they are working on it, and when they should have the assignment completed. Individuals in the group are better able to compare themselves to the other members and work together as a unit as a result of this.</a:t>
            </a:r>
          </a:p>
          <a:p>
            <a:r>
              <a:rPr lang="en-US" sz="1200" b="1" kern="1200" dirty="0">
                <a:solidFill>
                  <a:schemeClr val="tx1"/>
                </a:solidFill>
                <a:effectLst/>
                <a:latin typeface="+mn-lt"/>
                <a:ea typeface="+mn-ea"/>
                <a:cs typeface="+mn-cs"/>
              </a:rPr>
              <a:t>Recognize good work: </a:t>
            </a:r>
            <a:r>
              <a:rPr lang="en-US" sz="1200" b="0" kern="1200" dirty="0">
                <a:solidFill>
                  <a:schemeClr val="tx1"/>
                </a:solidFill>
                <a:effectLst/>
                <a:latin typeface="+mn-lt"/>
                <a:ea typeface="+mn-ea"/>
                <a:cs typeface="+mn-cs"/>
              </a:rPr>
              <a:t>When a task is completed on time, the members of the team will feel more confident and be encouraged to keep up the excellent job if they are recognised and praised for their accomplishment.</a:t>
            </a:r>
          </a:p>
          <a:p>
            <a:r>
              <a:rPr lang="en-US" sz="1200" b="1" kern="1200" dirty="0">
                <a:solidFill>
                  <a:schemeClr val="tx1"/>
                </a:solidFill>
                <a:effectLst/>
                <a:latin typeface="+mn-lt"/>
                <a:ea typeface="+mn-ea"/>
                <a:cs typeface="+mn-cs"/>
              </a:rPr>
              <a:t>Quick resolution of conflicts between the team members:</a:t>
            </a:r>
            <a:r>
              <a:rPr lang="en-US" sz="1200" b="0" kern="1200" baseline="0" dirty="0">
                <a:solidFill>
                  <a:schemeClr val="tx1"/>
                </a:solidFill>
                <a:effectLst/>
                <a:latin typeface="+mn-lt"/>
                <a:ea typeface="+mn-ea"/>
                <a:cs typeface="+mn-cs"/>
              </a:rPr>
              <a:t> Clear communication within the team is necessary to handle disputes. If a member has a problem, they may not know how to address it. Who should go first? So that they can quickly address the scenarios that assist a team to maintain a suitable working environment, these practises and expectations need to be made explicit from the beginning.</a:t>
            </a:r>
            <a:endParaRPr lang="en-US" b="1" dirty="0"/>
          </a:p>
        </p:txBody>
      </p:sp>
      <p:sp>
        <p:nvSpPr>
          <p:cNvPr id="4" name="Slide Number Placeholder 3"/>
          <p:cNvSpPr>
            <a:spLocks noGrp="1"/>
          </p:cNvSpPr>
          <p:nvPr>
            <p:ph type="sldNum" sz="quarter" idx="10"/>
          </p:nvPr>
        </p:nvSpPr>
        <p:spPr/>
        <p:txBody>
          <a:bodyPr/>
          <a:lstStyle/>
          <a:p>
            <a:fld id="{C6785298-A2C5-4222-9BD1-83D1688112CD}" type="slidenum">
              <a:rPr lang="en-US" smtClean="0"/>
              <a:t>4</a:t>
            </a:fld>
            <a:endParaRPr lang="en-US"/>
          </a:p>
        </p:txBody>
      </p:sp>
    </p:spTree>
    <p:extLst>
      <p:ext uri="{BB962C8B-B14F-4D97-AF65-F5344CB8AC3E}">
        <p14:creationId xmlns:p14="http://schemas.microsoft.com/office/powerpoint/2010/main" val="2512063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 effective teamwork is crucial for a business because it</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Promotes creativity and learning: </a:t>
            </a:r>
            <a:r>
              <a:rPr lang="en-US" sz="1200" kern="1200" dirty="0">
                <a:solidFill>
                  <a:schemeClr val="tx1"/>
                </a:solidFill>
                <a:effectLst/>
                <a:latin typeface="+mn-lt"/>
                <a:ea typeface="+mn-ea"/>
                <a:cs typeface="+mn-cs"/>
              </a:rPr>
              <a:t>Employees are devoted to innovation in the workplace. Innovation promotes the mutual success of an organization's workforce.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Share the workload:</a:t>
            </a:r>
            <a:r>
              <a:rPr lang="en-US" sz="1200" b="0" kern="1200" baseline="0" dirty="0">
                <a:solidFill>
                  <a:schemeClr val="tx1"/>
                </a:solidFill>
                <a:effectLst/>
                <a:latin typeface="+mn-lt"/>
                <a:ea typeface="+mn-ea"/>
                <a:cs typeface="+mn-cs"/>
              </a:rPr>
              <a:t> By encourages teamwork and cooperative effort, both inside a company and between organisations. It enables group members to divide up unfinished tasks, which is quite convenient for the group.</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Every individual can properly utilize their skills:</a:t>
            </a:r>
            <a:r>
              <a:rPr lang="en-US" sz="1200" b="0" kern="1200" baseline="0" dirty="0">
                <a:solidFill>
                  <a:schemeClr val="tx1"/>
                </a:solidFill>
                <a:effectLst/>
                <a:latin typeface="+mn-lt"/>
                <a:ea typeface="+mn-ea"/>
                <a:cs typeface="+mn-cs"/>
              </a:rPr>
              <a:t> Cooperation also requires an understanding of the size and form of various people.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Increases productivity:</a:t>
            </a:r>
            <a:r>
              <a:rPr lang="en-US" sz="1200" b="0" kern="1200" baseline="0" dirty="0">
                <a:solidFill>
                  <a:schemeClr val="tx1"/>
                </a:solidFill>
                <a:effectLst/>
                <a:latin typeface="+mn-lt"/>
                <a:ea typeface="+mn-ea"/>
                <a:cs typeface="+mn-cs"/>
              </a:rPr>
              <a:t> Working with a group will boost the overall efficiency of the firm, taking into account all of the aforementioned factors as well as shared residual load, assistance to the organisation, creation of a fresh perspective, age, and better originality. Profitability dramatically rises with an increase in active duties.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Promotes strong work ethics and team spirit:</a:t>
            </a:r>
            <a:r>
              <a:rPr lang="en-US" sz="1200" b="0" kern="1200" baseline="0" dirty="0">
                <a:solidFill>
                  <a:schemeClr val="tx1"/>
                </a:solidFill>
                <a:effectLst/>
                <a:latin typeface="+mn-lt"/>
                <a:ea typeface="+mn-ea"/>
                <a:cs typeface="+mn-cs"/>
              </a:rPr>
              <a:t> The group that exhibits a diligent attitude aligns itself with the organisation‘s ideals. To complete business duties and produce some amazing achievements, collaboration is necessary.</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10"/>
          </p:nvPr>
        </p:nvSpPr>
        <p:spPr/>
        <p:txBody>
          <a:bodyPr/>
          <a:lstStyle/>
          <a:p>
            <a:fld id="{C6785298-A2C5-4222-9BD1-83D1688112CD}" type="slidenum">
              <a:rPr lang="en-US" smtClean="0"/>
              <a:t>5</a:t>
            </a:fld>
            <a:endParaRPr lang="en-US"/>
          </a:p>
        </p:txBody>
      </p:sp>
    </p:spTree>
    <p:extLst>
      <p:ext uri="{BB962C8B-B14F-4D97-AF65-F5344CB8AC3E}">
        <p14:creationId xmlns:p14="http://schemas.microsoft.com/office/powerpoint/2010/main" val="4104482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possible for us to follow a set of principles in order to construct a solid working connection inside the team and ultimately get the results we want. To begin, it is imperative that we have a clear understanding of the purpose for the formation of this team. Because of the nature of our work, we need to be creative, and we need to be good at coming up with new ideas. We ought to have the capacity to make judgments in a prudent manner. It is necessary for us to have communication that is both open and truthful.  </a:t>
            </a:r>
          </a:p>
          <a:p>
            <a:endParaRPr lang="en-US" dirty="0"/>
          </a:p>
        </p:txBody>
      </p:sp>
      <p:sp>
        <p:nvSpPr>
          <p:cNvPr id="4" name="Slide Number Placeholder 3"/>
          <p:cNvSpPr>
            <a:spLocks noGrp="1"/>
          </p:cNvSpPr>
          <p:nvPr>
            <p:ph type="sldNum" sz="quarter" idx="10"/>
          </p:nvPr>
        </p:nvSpPr>
        <p:spPr/>
        <p:txBody>
          <a:bodyPr/>
          <a:lstStyle/>
          <a:p>
            <a:fld id="{C6785298-A2C5-4222-9BD1-83D1688112CD}" type="slidenum">
              <a:rPr lang="en-US" smtClean="0"/>
              <a:t>6</a:t>
            </a:fld>
            <a:endParaRPr lang="en-US"/>
          </a:p>
        </p:txBody>
      </p:sp>
    </p:spTree>
    <p:extLst>
      <p:ext uri="{BB962C8B-B14F-4D97-AF65-F5344CB8AC3E}">
        <p14:creationId xmlns:p14="http://schemas.microsoft.com/office/powerpoint/2010/main" val="2174214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8/1/22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8/1/22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8/1/22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1C745-E42C-5646-89BF-0175EA5D9F66}"/>
              </a:ext>
            </a:extLst>
          </p:cNvPr>
          <p:cNvSpPr>
            <a:spLocks noGrp="1"/>
          </p:cNvSpPr>
          <p:nvPr>
            <p:ph type="ctrTitle"/>
          </p:nvPr>
        </p:nvSpPr>
        <p:spPr>
          <a:xfrm>
            <a:off x="1507067" y="893379"/>
            <a:ext cx="7766936" cy="2900855"/>
          </a:xfrm>
        </p:spPr>
        <p:txBody>
          <a:bodyPr/>
          <a:lstStyle/>
          <a:p>
            <a:pPr algn="ctr"/>
            <a:r>
              <a:rPr lang="en-US" dirty="0"/>
              <a:t>Effective Team Working And Communication (BMSW4002_LON)</a:t>
            </a:r>
          </a:p>
        </p:txBody>
      </p:sp>
      <p:sp>
        <p:nvSpPr>
          <p:cNvPr id="3" name="Subtitle 2">
            <a:extLst>
              <a:ext uri="{FF2B5EF4-FFF2-40B4-BE49-F238E27FC236}">
                <a16:creationId xmlns:a16="http://schemas.microsoft.com/office/drawing/2014/main" id="{F6217161-ECC5-6617-20C9-A1E8E9EC1884}"/>
              </a:ext>
            </a:extLst>
          </p:cNvPr>
          <p:cNvSpPr>
            <a:spLocks noGrp="1"/>
          </p:cNvSpPr>
          <p:nvPr>
            <p:ph type="subTitle" idx="1"/>
          </p:nvPr>
        </p:nvSpPr>
        <p:spPr>
          <a:xfrm>
            <a:off x="1507067" y="5013434"/>
            <a:ext cx="7766936" cy="1548004"/>
          </a:xfrm>
        </p:spPr>
        <p:txBody>
          <a:bodyPr>
            <a:normAutofit/>
          </a:bodyPr>
          <a:lstStyle/>
          <a:p>
            <a:pPr algn="l"/>
            <a:r>
              <a:rPr lang="en-US" dirty="0"/>
              <a:t>Gabriele Di Franco (2022721)</a:t>
            </a:r>
          </a:p>
          <a:p>
            <a:pPr algn="l"/>
            <a:r>
              <a:rPr lang="en-US" dirty="0"/>
              <a:t>Mohmed </a:t>
            </a:r>
            <a:r>
              <a:rPr lang="en-US" dirty="0" err="1"/>
              <a:t>Aarif</a:t>
            </a:r>
            <a:r>
              <a:rPr lang="en-US" dirty="0"/>
              <a:t> Idris Patel (2120428)</a:t>
            </a:r>
          </a:p>
          <a:p>
            <a:r>
              <a:rPr lang="en-US" dirty="0"/>
              <a:t> Lecture: Lloyd Beharry </a:t>
            </a:r>
          </a:p>
        </p:txBody>
      </p:sp>
      <p:pic>
        <p:nvPicPr>
          <p:cNvPr id="5" name="Picture 4" descr="Text&#10;&#10;Description automatically generated with medium confidence">
            <a:extLst>
              <a:ext uri="{FF2B5EF4-FFF2-40B4-BE49-F238E27FC236}">
                <a16:creationId xmlns:a16="http://schemas.microsoft.com/office/drawing/2014/main" id="{1B5D09B8-1435-B728-255C-E8D259AC8366}"/>
              </a:ext>
            </a:extLst>
          </p:cNvPr>
          <p:cNvPicPr>
            <a:picLocks noChangeAspect="1"/>
          </p:cNvPicPr>
          <p:nvPr/>
        </p:nvPicPr>
        <p:blipFill>
          <a:blip r:embed="rId2"/>
          <a:stretch>
            <a:fillRect/>
          </a:stretch>
        </p:blipFill>
        <p:spPr>
          <a:xfrm>
            <a:off x="6226003" y="75324"/>
            <a:ext cx="3048000" cy="1270000"/>
          </a:xfrm>
          <a:prstGeom prst="rect">
            <a:avLst/>
          </a:prstGeom>
        </p:spPr>
      </p:pic>
    </p:spTree>
    <p:extLst>
      <p:ext uri="{BB962C8B-B14F-4D97-AF65-F5344CB8AC3E}">
        <p14:creationId xmlns:p14="http://schemas.microsoft.com/office/powerpoint/2010/main" val="2105738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Team working</a:t>
            </a:r>
          </a:p>
        </p:txBody>
      </p:sp>
      <p:sp>
        <p:nvSpPr>
          <p:cNvPr id="3" name="Content Placeholder 2"/>
          <p:cNvSpPr>
            <a:spLocks noGrp="1"/>
          </p:cNvSpPr>
          <p:nvPr>
            <p:ph sz="half" idx="1"/>
          </p:nvPr>
        </p:nvSpPr>
        <p:spPr/>
        <p:txBody>
          <a:bodyPr>
            <a:normAutofit/>
          </a:bodyPr>
          <a:lstStyle/>
          <a:p>
            <a:pPr algn="just"/>
            <a:r>
              <a:rPr lang="en-US" b="1" dirty="0"/>
              <a:t>Improved Productivity Level: </a:t>
            </a:r>
            <a:r>
              <a:rPr lang="en-US" dirty="0"/>
              <a:t>The level of productivity at our consulting firm will increase as a result of increased teamwork. </a:t>
            </a:r>
          </a:p>
          <a:p>
            <a:pPr algn="just"/>
            <a:r>
              <a:rPr lang="en-US" b="1" dirty="0"/>
              <a:t>Improved Efficiency: </a:t>
            </a:r>
            <a:r>
              <a:rPr lang="en-US" dirty="0"/>
              <a:t>Teamwork will increase the efficiency of our consultancy company by saving its valuable time (Bootstrapped, 2018). </a:t>
            </a:r>
          </a:p>
          <a:p>
            <a:endParaRPr lang="en-US" b="1" dirty="0"/>
          </a:p>
          <a:p>
            <a:endParaRPr lang="en-US" dirty="0"/>
          </a:p>
        </p:txBody>
      </p:sp>
      <p:pic>
        <p:nvPicPr>
          <p:cNvPr id="4" name="Picture 3"/>
          <p:cNvPicPr>
            <a:picLocks noChangeAspect="1"/>
          </p:cNvPicPr>
          <p:nvPr/>
        </p:nvPicPr>
        <p:blipFill>
          <a:blip r:embed="rId3"/>
          <a:stretch>
            <a:fillRect/>
          </a:stretch>
        </p:blipFill>
        <p:spPr>
          <a:xfrm>
            <a:off x="6777125" y="2160589"/>
            <a:ext cx="3090930" cy="2396544"/>
          </a:xfrm>
          <a:prstGeom prst="rect">
            <a:avLst/>
          </a:prstGeom>
        </p:spPr>
      </p:pic>
      <p:sp>
        <p:nvSpPr>
          <p:cNvPr id="6" name="Slide Number Placeholder 5"/>
          <p:cNvSpPr>
            <a:spLocks noGrp="1"/>
          </p:cNvSpPr>
          <p:nvPr>
            <p:ph type="sldNum" sz="quarter" idx="12"/>
          </p:nvPr>
        </p:nvSpPr>
        <p:spPr/>
        <p:txBody>
          <a:bodyPr/>
          <a:lstStyle/>
          <a:p>
            <a:fld id="{A482FED7-863B-4D10-97B7-902031DA9E87}" type="slidenum">
              <a:rPr lang="en-US" smtClean="0"/>
              <a:t>2</a:t>
            </a:fld>
            <a:endParaRPr lang="en-US"/>
          </a:p>
        </p:txBody>
      </p:sp>
    </p:spTree>
    <p:extLst>
      <p:ext uri="{BB962C8B-B14F-4D97-AF65-F5344CB8AC3E}">
        <p14:creationId xmlns:p14="http://schemas.microsoft.com/office/powerpoint/2010/main" val="1447849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Team working</a:t>
            </a:r>
          </a:p>
        </p:txBody>
      </p:sp>
      <p:sp>
        <p:nvSpPr>
          <p:cNvPr id="3" name="Content Placeholder 2"/>
          <p:cNvSpPr>
            <a:spLocks noGrp="1"/>
          </p:cNvSpPr>
          <p:nvPr>
            <p:ph sz="half" idx="1"/>
          </p:nvPr>
        </p:nvSpPr>
        <p:spPr/>
        <p:txBody>
          <a:bodyPr/>
          <a:lstStyle/>
          <a:p>
            <a:r>
              <a:rPr lang="en-US" b="1" dirty="0"/>
              <a:t>Improved creativity and innovations: </a:t>
            </a:r>
            <a:r>
              <a:rPr lang="en-US" dirty="0"/>
              <a:t>Teamwork brings creativity and innovation to an organization (Middleton, 2022). </a:t>
            </a:r>
          </a:p>
          <a:p>
            <a:r>
              <a:rPr lang="en-US" b="1" dirty="0"/>
              <a:t>Engages employee and create a friendly working environment: </a:t>
            </a:r>
            <a:r>
              <a:rPr lang="en-US" dirty="0"/>
              <a:t>If our company involves all employees in the decision-making process that will make the employees feel valued.  </a:t>
            </a:r>
          </a:p>
        </p:txBody>
      </p:sp>
      <p:pic>
        <p:nvPicPr>
          <p:cNvPr id="5" name="Content Placeholder 4"/>
          <p:cNvPicPr>
            <a:picLocks noGrp="1" noChangeAspect="1"/>
          </p:cNvPicPr>
          <p:nvPr>
            <p:ph sz="half" idx="2"/>
          </p:nvPr>
        </p:nvPicPr>
        <p:blipFill>
          <a:blip r:embed="rId3"/>
          <a:stretch>
            <a:fillRect/>
          </a:stretch>
        </p:blipFill>
        <p:spPr>
          <a:xfrm>
            <a:off x="6723828" y="2160589"/>
            <a:ext cx="3043450" cy="2397457"/>
          </a:xfrm>
          <a:prstGeom prst="rect">
            <a:avLst/>
          </a:prstGeom>
        </p:spPr>
      </p:pic>
      <p:sp>
        <p:nvSpPr>
          <p:cNvPr id="6" name="Slide Number Placeholder 5"/>
          <p:cNvSpPr>
            <a:spLocks noGrp="1"/>
          </p:cNvSpPr>
          <p:nvPr>
            <p:ph type="sldNum" sz="quarter" idx="12"/>
          </p:nvPr>
        </p:nvSpPr>
        <p:spPr/>
        <p:txBody>
          <a:bodyPr/>
          <a:lstStyle/>
          <a:p>
            <a:fld id="{A482FED7-863B-4D10-97B7-902031DA9E87}" type="slidenum">
              <a:rPr lang="en-US" smtClean="0"/>
              <a:t>3</a:t>
            </a:fld>
            <a:endParaRPr lang="en-US"/>
          </a:p>
        </p:txBody>
      </p:sp>
    </p:spTree>
    <p:extLst>
      <p:ext uri="{BB962C8B-B14F-4D97-AF65-F5344CB8AC3E}">
        <p14:creationId xmlns:p14="http://schemas.microsoft.com/office/powerpoint/2010/main" val="2557977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Strategies for effective teamwork</a:t>
            </a:r>
          </a:p>
        </p:txBody>
      </p:sp>
      <p:sp>
        <p:nvSpPr>
          <p:cNvPr id="3" name="Content Placeholder 2"/>
          <p:cNvSpPr>
            <a:spLocks noGrp="1"/>
          </p:cNvSpPr>
          <p:nvPr>
            <p:ph sz="half" idx="1"/>
          </p:nvPr>
        </p:nvSpPr>
        <p:spPr/>
        <p:txBody>
          <a:bodyPr/>
          <a:lstStyle/>
          <a:p>
            <a:r>
              <a:rPr lang="en-US" dirty="0"/>
              <a:t>Set pre-defined goals</a:t>
            </a:r>
          </a:p>
          <a:p>
            <a:r>
              <a:rPr lang="en-US" dirty="0"/>
              <a:t>Recognize good work</a:t>
            </a:r>
          </a:p>
          <a:p>
            <a:r>
              <a:rPr lang="en-US" dirty="0"/>
              <a:t>Quick resolution of conflicts between the team members </a:t>
            </a:r>
          </a:p>
        </p:txBody>
      </p:sp>
      <p:sp>
        <p:nvSpPr>
          <p:cNvPr id="6" name="Content Placeholder 5"/>
          <p:cNvSpPr>
            <a:spLocks noGrp="1"/>
          </p:cNvSpPr>
          <p:nvPr>
            <p:ph sz="half" idx="2"/>
          </p:nvPr>
        </p:nvSpPr>
        <p:spPr/>
        <p:txBody>
          <a:bodyPr/>
          <a:lstStyle/>
          <a:p>
            <a:endParaRPr lang="en-US" dirty="0"/>
          </a:p>
          <a:p>
            <a:endParaRPr lang="en-US" dirty="0"/>
          </a:p>
        </p:txBody>
      </p:sp>
      <p:pic>
        <p:nvPicPr>
          <p:cNvPr id="8" name="Picture 7"/>
          <p:cNvPicPr>
            <a:picLocks noChangeAspect="1"/>
          </p:cNvPicPr>
          <p:nvPr/>
        </p:nvPicPr>
        <p:blipFill>
          <a:blip r:embed="rId3"/>
          <a:stretch>
            <a:fillRect/>
          </a:stretch>
        </p:blipFill>
        <p:spPr>
          <a:xfrm>
            <a:off x="5843861" y="1930400"/>
            <a:ext cx="3959727" cy="2514069"/>
          </a:xfrm>
          <a:prstGeom prst="rect">
            <a:avLst/>
          </a:prstGeom>
        </p:spPr>
      </p:pic>
      <p:sp>
        <p:nvSpPr>
          <p:cNvPr id="9" name="Slide Number Placeholder 8"/>
          <p:cNvSpPr>
            <a:spLocks noGrp="1"/>
          </p:cNvSpPr>
          <p:nvPr>
            <p:ph type="sldNum" sz="quarter" idx="12"/>
          </p:nvPr>
        </p:nvSpPr>
        <p:spPr/>
        <p:txBody>
          <a:bodyPr/>
          <a:lstStyle/>
          <a:p>
            <a:fld id="{A482FED7-863B-4D10-97B7-902031DA9E87}" type="slidenum">
              <a:rPr lang="en-US" smtClean="0"/>
              <a:t>4</a:t>
            </a:fld>
            <a:endParaRPr lang="en-US"/>
          </a:p>
        </p:txBody>
      </p:sp>
    </p:spTree>
    <p:extLst>
      <p:ext uri="{BB962C8B-B14F-4D97-AF65-F5344CB8AC3E}">
        <p14:creationId xmlns:p14="http://schemas.microsoft.com/office/powerpoint/2010/main" val="1046470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effective teamwork</a:t>
            </a:r>
          </a:p>
        </p:txBody>
      </p:sp>
      <p:sp>
        <p:nvSpPr>
          <p:cNvPr id="5" name="Content Placeholder 4"/>
          <p:cNvSpPr>
            <a:spLocks noGrp="1"/>
          </p:cNvSpPr>
          <p:nvPr>
            <p:ph idx="1"/>
          </p:nvPr>
        </p:nvSpPr>
        <p:spPr/>
        <p:txBody>
          <a:bodyPr/>
          <a:lstStyle/>
          <a:p>
            <a:r>
              <a:rPr lang="en-US" dirty="0"/>
              <a:t>Promotes creativity and learning</a:t>
            </a:r>
          </a:p>
          <a:p>
            <a:r>
              <a:rPr lang="en-US" dirty="0">
                <a:solidFill>
                  <a:schemeClr val="tx1"/>
                </a:solidFill>
              </a:rPr>
              <a:t>Share the workload</a:t>
            </a:r>
          </a:p>
          <a:p>
            <a:r>
              <a:rPr lang="en-US" dirty="0">
                <a:solidFill>
                  <a:schemeClr val="tx1"/>
                </a:solidFill>
              </a:rPr>
              <a:t>Every individual can properly utilize their skills</a:t>
            </a:r>
          </a:p>
          <a:p>
            <a:r>
              <a:rPr lang="en-US" dirty="0"/>
              <a:t>Increases productivity</a:t>
            </a:r>
          </a:p>
          <a:p>
            <a:r>
              <a:rPr lang="en-US" dirty="0"/>
              <a:t>Promotes strong work ethics and team spirit </a:t>
            </a:r>
          </a:p>
        </p:txBody>
      </p:sp>
      <p:sp>
        <p:nvSpPr>
          <p:cNvPr id="6" name="Slide Number Placeholder 5"/>
          <p:cNvSpPr>
            <a:spLocks noGrp="1"/>
          </p:cNvSpPr>
          <p:nvPr>
            <p:ph type="sldNum" sz="quarter" idx="12"/>
          </p:nvPr>
        </p:nvSpPr>
        <p:spPr/>
        <p:txBody>
          <a:bodyPr/>
          <a:lstStyle/>
          <a:p>
            <a:fld id="{A482FED7-863B-4D10-97B7-902031DA9E87}" type="slidenum">
              <a:rPr lang="en-US" smtClean="0"/>
              <a:t>5</a:t>
            </a:fld>
            <a:endParaRPr lang="en-US"/>
          </a:p>
        </p:txBody>
      </p:sp>
    </p:spTree>
    <p:extLst>
      <p:ext uri="{BB962C8B-B14F-4D97-AF65-F5344CB8AC3E}">
        <p14:creationId xmlns:p14="http://schemas.microsoft.com/office/powerpoint/2010/main" val="2498860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Tips for Effective Teamwork </a:t>
            </a:r>
          </a:p>
        </p:txBody>
      </p:sp>
      <p:sp>
        <p:nvSpPr>
          <p:cNvPr id="3" name="Content Placeholder 2"/>
          <p:cNvSpPr>
            <a:spLocks noGrp="1"/>
          </p:cNvSpPr>
          <p:nvPr>
            <p:ph sz="half" idx="1"/>
          </p:nvPr>
        </p:nvSpPr>
        <p:spPr>
          <a:xfrm>
            <a:off x="457200" y="2182906"/>
            <a:ext cx="4979773" cy="3777622"/>
          </a:xfrm>
        </p:spPr>
        <p:txBody>
          <a:bodyPr/>
          <a:lstStyle/>
          <a:p>
            <a:r>
              <a:rPr lang="en-US" dirty="0"/>
              <a:t>We can maintain some guidelines to build a strong team relationship so we can work yielding the desired result (West, 2019).  </a:t>
            </a:r>
          </a:p>
          <a:p>
            <a:r>
              <a:rPr lang="en-US" dirty="0"/>
              <a:t>The communication among us needs to be open and honest. </a:t>
            </a:r>
          </a:p>
        </p:txBody>
      </p:sp>
      <p:pic>
        <p:nvPicPr>
          <p:cNvPr id="5" name="Content Placeholder 4"/>
          <p:cNvPicPr>
            <a:picLocks noGrp="1" noChangeAspect="1"/>
          </p:cNvPicPr>
          <p:nvPr>
            <p:ph sz="half" idx="2"/>
          </p:nvPr>
        </p:nvPicPr>
        <p:blipFill>
          <a:blip r:embed="rId3"/>
          <a:stretch>
            <a:fillRect/>
          </a:stretch>
        </p:blipFill>
        <p:spPr>
          <a:xfrm>
            <a:off x="5436973" y="2094754"/>
            <a:ext cx="4313238" cy="2832847"/>
          </a:xfrm>
          <a:prstGeom prst="rect">
            <a:avLst/>
          </a:prstGeom>
        </p:spPr>
      </p:pic>
      <p:sp>
        <p:nvSpPr>
          <p:cNvPr id="6" name="Slide Number Placeholder 5"/>
          <p:cNvSpPr>
            <a:spLocks noGrp="1"/>
          </p:cNvSpPr>
          <p:nvPr>
            <p:ph type="sldNum" sz="quarter" idx="12"/>
          </p:nvPr>
        </p:nvSpPr>
        <p:spPr/>
        <p:txBody>
          <a:bodyPr/>
          <a:lstStyle/>
          <a:p>
            <a:fld id="{A482FED7-863B-4D10-97B7-902031DA9E87}" type="slidenum">
              <a:rPr lang="en-US" smtClean="0"/>
              <a:t>6</a:t>
            </a:fld>
            <a:endParaRPr lang="en-US"/>
          </a:p>
        </p:txBody>
      </p:sp>
    </p:spTree>
    <p:extLst>
      <p:ext uri="{BB962C8B-B14F-4D97-AF65-F5344CB8AC3E}">
        <p14:creationId xmlns:p14="http://schemas.microsoft.com/office/powerpoint/2010/main" val="655741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10;&#10;Description automatically generated">
            <a:extLst>
              <a:ext uri="{FF2B5EF4-FFF2-40B4-BE49-F238E27FC236}">
                <a16:creationId xmlns:a16="http://schemas.microsoft.com/office/drawing/2014/main" id="{C5D6ADCE-A612-4184-9E70-527FBE0D06F9}"/>
              </a:ext>
            </a:extLst>
          </p:cNvPr>
          <p:cNvPicPr>
            <a:picLocks noChangeAspect="1"/>
          </p:cNvPicPr>
          <p:nvPr/>
        </p:nvPicPr>
        <p:blipFill rotWithShape="1">
          <a:blip r:embed="rId2">
            <a:duotone>
              <a:schemeClr val="accent1">
                <a:shade val="45000"/>
                <a:satMod val="135000"/>
              </a:schemeClr>
              <a:prstClr val="white"/>
            </a:duotone>
          </a:blip>
          <a:srcRect l="15111" r="1" b="1"/>
          <a:stretch/>
        </p:blipFill>
        <p:spPr>
          <a:xfrm>
            <a:off x="1" y="10"/>
            <a:ext cx="12191999" cy="6857990"/>
          </a:xfrm>
          <a:prstGeom prst="rect">
            <a:avLst/>
          </a:prstGeom>
        </p:spPr>
      </p:pic>
      <p:sp>
        <p:nvSpPr>
          <p:cNvPr id="19" name="Isosceles Triangle 9">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Parallelogram 11">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3" name="Straight Connector 13">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15">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D3152A-1C31-42C7-3F12-1BCA2C19DCBD}"/>
              </a:ext>
            </a:extLst>
          </p:cNvPr>
          <p:cNvSpPr>
            <a:spLocks noGrp="1"/>
          </p:cNvSpPr>
          <p:nvPr>
            <p:ph type="title"/>
          </p:nvPr>
        </p:nvSpPr>
        <p:spPr>
          <a:xfrm>
            <a:off x="2786047" y="609600"/>
            <a:ext cx="6487955" cy="1320800"/>
          </a:xfrm>
        </p:spPr>
        <p:txBody>
          <a:bodyPr anchor="t">
            <a:normAutofit/>
          </a:bodyPr>
          <a:lstStyle/>
          <a:p>
            <a:pPr algn="ctr"/>
            <a:r>
              <a:rPr lang="en-US" dirty="0"/>
              <a:t>What is a conflict?</a:t>
            </a:r>
          </a:p>
        </p:txBody>
      </p:sp>
      <p:sp>
        <p:nvSpPr>
          <p:cNvPr id="20"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9557C56-85E3-0A17-6DA1-307647C69DCF}"/>
              </a:ext>
            </a:extLst>
          </p:cNvPr>
          <p:cNvSpPr>
            <a:spLocks noGrp="1"/>
          </p:cNvSpPr>
          <p:nvPr>
            <p:ph idx="1"/>
          </p:nvPr>
        </p:nvSpPr>
        <p:spPr>
          <a:xfrm>
            <a:off x="2786047" y="2159000"/>
            <a:ext cx="6487955" cy="3882362"/>
          </a:xfrm>
        </p:spPr>
        <p:txBody>
          <a:bodyPr>
            <a:normAutofit/>
          </a:bodyPr>
          <a:lstStyle/>
          <a:p>
            <a:pPr marL="0" indent="0" algn="ctr">
              <a:lnSpc>
                <a:spcPct val="150000"/>
              </a:lnSpc>
              <a:buNone/>
            </a:pPr>
            <a:r>
              <a:rPr lang="en-US" dirty="0"/>
              <a:t>A conflict is the result of a clash between individuals, that occur when people has different way of seeing things. </a:t>
            </a:r>
          </a:p>
          <a:p>
            <a:pPr marL="0" indent="0" algn="ctr">
              <a:lnSpc>
                <a:spcPct val="150000"/>
              </a:lnSpc>
              <a:buNone/>
            </a:pPr>
            <a:r>
              <a:rPr lang="en-US" dirty="0"/>
              <a:t>As well as attitudes, interests, prospective or miscommunications between the parties. </a:t>
            </a:r>
          </a:p>
          <a:p>
            <a:pPr marL="0" indent="0" algn="ctr">
              <a:lnSpc>
                <a:spcPct val="150000"/>
              </a:lnSpc>
              <a:buNone/>
            </a:pPr>
            <a:r>
              <a:rPr lang="en-US" dirty="0"/>
              <a:t>But one thing we must bear in mind is, that not necessarily conflict it’s a bad thing.</a:t>
            </a:r>
            <a:r>
              <a:rPr lang="en-GB" dirty="0"/>
              <a:t> (Clarke University, n.d.)</a:t>
            </a:r>
          </a:p>
          <a:p>
            <a:pPr marL="0" indent="0" algn="ctr">
              <a:lnSpc>
                <a:spcPct val="150000"/>
              </a:lnSpc>
              <a:buNone/>
            </a:pPr>
            <a:endParaRPr lang="en-US" dirty="0"/>
          </a:p>
        </p:txBody>
      </p:sp>
      <p:sp>
        <p:nvSpPr>
          <p:cNvPr id="24"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65848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Isosceles Triangle 2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E257901-A8C8-A761-74B2-1107CDB11D93}"/>
              </a:ext>
            </a:extLst>
          </p:cNvPr>
          <p:cNvSpPr>
            <a:spLocks noGrp="1"/>
          </p:cNvSpPr>
          <p:nvPr>
            <p:ph type="title"/>
          </p:nvPr>
        </p:nvSpPr>
        <p:spPr>
          <a:xfrm>
            <a:off x="673754" y="643467"/>
            <a:ext cx="4203045" cy="1375608"/>
          </a:xfrm>
        </p:spPr>
        <p:txBody>
          <a:bodyPr anchor="ctr">
            <a:normAutofit/>
          </a:bodyPr>
          <a:lstStyle/>
          <a:p>
            <a:r>
              <a:rPr lang="en-US" dirty="0">
                <a:solidFill>
                  <a:schemeClr val="bg1"/>
                </a:solidFill>
              </a:rPr>
              <a:t>What could be reason of conflict?</a:t>
            </a:r>
            <a:endParaRPr lang="en-US">
              <a:solidFill>
                <a:schemeClr val="bg1"/>
              </a:solidFill>
            </a:endParaRPr>
          </a:p>
        </p:txBody>
      </p:sp>
      <p:sp>
        <p:nvSpPr>
          <p:cNvPr id="3" name="Content Placeholder 2">
            <a:extLst>
              <a:ext uri="{FF2B5EF4-FFF2-40B4-BE49-F238E27FC236}">
                <a16:creationId xmlns:a16="http://schemas.microsoft.com/office/drawing/2014/main" id="{3F66D080-B9B1-A6A0-3DD5-FC1B3F989AE3}"/>
              </a:ext>
            </a:extLst>
          </p:cNvPr>
          <p:cNvSpPr>
            <a:spLocks noGrp="1"/>
          </p:cNvSpPr>
          <p:nvPr>
            <p:ph idx="1"/>
          </p:nvPr>
        </p:nvSpPr>
        <p:spPr>
          <a:xfrm>
            <a:off x="673754" y="2160590"/>
            <a:ext cx="3973943" cy="3440110"/>
          </a:xfrm>
        </p:spPr>
        <p:txBody>
          <a:bodyPr>
            <a:normAutofit/>
          </a:bodyPr>
          <a:lstStyle/>
          <a:p>
            <a:pPr>
              <a:lnSpc>
                <a:spcPct val="150000"/>
              </a:lnSpc>
            </a:pPr>
            <a:r>
              <a:rPr lang="en-US" dirty="0">
                <a:solidFill>
                  <a:schemeClr val="bg1"/>
                </a:solidFill>
              </a:rPr>
              <a:t>Communication</a:t>
            </a:r>
          </a:p>
          <a:p>
            <a:pPr>
              <a:lnSpc>
                <a:spcPct val="150000"/>
              </a:lnSpc>
            </a:pPr>
            <a:r>
              <a:rPr lang="en-US" dirty="0">
                <a:solidFill>
                  <a:schemeClr val="bg1"/>
                </a:solidFill>
              </a:rPr>
              <a:t>Values</a:t>
            </a:r>
          </a:p>
          <a:p>
            <a:pPr>
              <a:lnSpc>
                <a:spcPct val="150000"/>
              </a:lnSpc>
            </a:pPr>
            <a:r>
              <a:rPr lang="en-US" dirty="0">
                <a:solidFill>
                  <a:schemeClr val="bg1"/>
                </a:solidFill>
              </a:rPr>
              <a:t>Interest </a:t>
            </a:r>
          </a:p>
          <a:p>
            <a:pPr>
              <a:lnSpc>
                <a:spcPct val="150000"/>
              </a:lnSpc>
            </a:pPr>
            <a:r>
              <a:rPr lang="en-US" dirty="0">
                <a:solidFill>
                  <a:schemeClr val="bg1"/>
                </a:solidFill>
              </a:rPr>
              <a:t>Personality</a:t>
            </a:r>
          </a:p>
          <a:p>
            <a:pPr>
              <a:lnSpc>
                <a:spcPct val="150000"/>
              </a:lnSpc>
            </a:pPr>
            <a:r>
              <a:rPr lang="en-US" dirty="0">
                <a:solidFill>
                  <a:schemeClr val="bg1"/>
                </a:solidFill>
              </a:rPr>
              <a:t>Performance</a:t>
            </a:r>
          </a:p>
          <a:p>
            <a:pPr>
              <a:lnSpc>
                <a:spcPct val="150000"/>
              </a:lnSpc>
            </a:pPr>
            <a:r>
              <a:rPr lang="en-US" dirty="0">
                <a:solidFill>
                  <a:schemeClr val="bg1"/>
                </a:solidFill>
              </a:rPr>
              <a:t>Leadership contrast/collision</a:t>
            </a:r>
          </a:p>
        </p:txBody>
      </p:sp>
      <p:pic>
        <p:nvPicPr>
          <p:cNvPr id="7" name="Picture 6" descr="Diagram&#10;&#10;Description automatically generated with low confidence">
            <a:extLst>
              <a:ext uri="{FF2B5EF4-FFF2-40B4-BE49-F238E27FC236}">
                <a16:creationId xmlns:a16="http://schemas.microsoft.com/office/drawing/2014/main" id="{9B3D86E4-213B-E26A-6056-DC4535D5789E}"/>
              </a:ext>
            </a:extLst>
          </p:cNvPr>
          <p:cNvPicPr>
            <a:picLocks noChangeAspect="1"/>
          </p:cNvPicPr>
          <p:nvPr/>
        </p:nvPicPr>
        <p:blipFill>
          <a:blip r:embed="rId2"/>
          <a:stretch>
            <a:fillRect/>
          </a:stretch>
        </p:blipFill>
        <p:spPr>
          <a:xfrm>
            <a:off x="6096001" y="2091862"/>
            <a:ext cx="5143500" cy="2661761"/>
          </a:xfrm>
          <a:prstGeom prst="rect">
            <a:avLst/>
          </a:prstGeom>
        </p:spPr>
      </p:pic>
      <p:sp>
        <p:nvSpPr>
          <p:cNvPr id="32" name="Isosceles Triangle 3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418409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5">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1" descr="Network with pins">
            <a:extLst>
              <a:ext uri="{FF2B5EF4-FFF2-40B4-BE49-F238E27FC236}">
                <a16:creationId xmlns:a16="http://schemas.microsoft.com/office/drawing/2014/main" id="{423F4050-D593-D360-F7A7-2FE16060BC35}"/>
              </a:ext>
            </a:extLst>
          </p:cNvPr>
          <p:cNvPicPr>
            <a:picLocks noChangeAspect="1"/>
          </p:cNvPicPr>
          <p:nvPr/>
        </p:nvPicPr>
        <p:blipFill rotWithShape="1">
          <a:blip r:embed="rId2">
            <a:duotone>
              <a:prstClr val="black"/>
              <a:schemeClr val="tx2">
                <a:tint val="45000"/>
                <a:satMod val="400000"/>
              </a:schemeClr>
            </a:duotone>
            <a:alphaModFix amt="40000"/>
          </a:blip>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6C15533D-F21D-207E-1092-6BC3C0E0BFB7}"/>
              </a:ext>
            </a:extLst>
          </p:cNvPr>
          <p:cNvSpPr>
            <a:spLocks noGrp="1"/>
          </p:cNvSpPr>
          <p:nvPr>
            <p:ph type="title"/>
          </p:nvPr>
        </p:nvSpPr>
        <p:spPr>
          <a:xfrm>
            <a:off x="2112578" y="609600"/>
            <a:ext cx="7672553" cy="1320800"/>
          </a:xfrm>
        </p:spPr>
        <p:txBody>
          <a:bodyPr>
            <a:normAutofit/>
          </a:bodyPr>
          <a:lstStyle/>
          <a:p>
            <a:pPr algn="ctr"/>
            <a:r>
              <a:rPr lang="en-US" dirty="0"/>
              <a:t>What is the </a:t>
            </a:r>
            <a:r>
              <a:rPr lang="en-US" dirty="0" err="1"/>
              <a:t>Killman</a:t>
            </a:r>
            <a:r>
              <a:rPr lang="en-US" dirty="0"/>
              <a:t> theory?</a:t>
            </a:r>
          </a:p>
        </p:txBody>
      </p:sp>
      <p:sp>
        <p:nvSpPr>
          <p:cNvPr id="3" name="Content Placeholder 2">
            <a:extLst>
              <a:ext uri="{FF2B5EF4-FFF2-40B4-BE49-F238E27FC236}">
                <a16:creationId xmlns:a16="http://schemas.microsoft.com/office/drawing/2014/main" id="{95FD4319-D00D-1C98-7E88-9843684FB168}"/>
              </a:ext>
            </a:extLst>
          </p:cNvPr>
          <p:cNvSpPr>
            <a:spLocks noGrp="1"/>
          </p:cNvSpPr>
          <p:nvPr>
            <p:ph idx="1"/>
          </p:nvPr>
        </p:nvSpPr>
        <p:spPr>
          <a:xfrm>
            <a:off x="1303284" y="2160589"/>
            <a:ext cx="8408275" cy="3880773"/>
          </a:xfrm>
        </p:spPr>
        <p:txBody>
          <a:bodyPr>
            <a:normAutofit/>
          </a:bodyPr>
          <a:lstStyle/>
          <a:p>
            <a:pPr marL="0" indent="0" algn="ctr">
              <a:buNone/>
            </a:pPr>
            <a:r>
              <a:rPr lang="en-US" dirty="0">
                <a:solidFill>
                  <a:srgbClr val="FFFFFF"/>
                </a:solidFill>
              </a:rPr>
              <a:t>Is a model for conflict resolution, which divide in two way of approaching it.</a:t>
            </a:r>
            <a:r>
              <a:rPr lang="en-GB" dirty="0"/>
              <a:t> (Hampton, n.d.)</a:t>
            </a:r>
          </a:p>
          <a:p>
            <a:pPr marL="0" indent="0" algn="ctr">
              <a:buNone/>
            </a:pPr>
            <a:r>
              <a:rPr lang="en-US" dirty="0">
                <a:solidFill>
                  <a:schemeClr val="accent2">
                    <a:lumMod val="60000"/>
                    <a:lumOff val="40000"/>
                  </a:schemeClr>
                </a:solidFill>
              </a:rPr>
              <a:t>Assertiveness</a:t>
            </a:r>
            <a:r>
              <a:rPr lang="en-US" dirty="0">
                <a:solidFill>
                  <a:srgbClr val="FFFFFF"/>
                </a:solidFill>
              </a:rPr>
              <a:t> and </a:t>
            </a:r>
            <a:r>
              <a:rPr lang="en-US" dirty="0">
                <a:solidFill>
                  <a:schemeClr val="accent2">
                    <a:lumMod val="60000"/>
                    <a:lumOff val="40000"/>
                  </a:schemeClr>
                </a:solidFill>
              </a:rPr>
              <a:t>Cooperativeness </a:t>
            </a:r>
          </a:p>
          <a:p>
            <a:pPr marL="0" indent="0">
              <a:buNone/>
            </a:pPr>
            <a:endParaRPr lang="en-US" dirty="0">
              <a:solidFill>
                <a:srgbClr val="FFFFFF"/>
              </a:solidFill>
            </a:endParaRPr>
          </a:p>
          <a:p>
            <a:r>
              <a:rPr lang="en-US" dirty="0">
                <a:solidFill>
                  <a:srgbClr val="FFFFFF"/>
                </a:solidFill>
              </a:rPr>
              <a:t>Competing</a:t>
            </a:r>
          </a:p>
          <a:p>
            <a:r>
              <a:rPr lang="en-US" dirty="0">
                <a:solidFill>
                  <a:srgbClr val="FFFFFF"/>
                </a:solidFill>
              </a:rPr>
              <a:t>Collaborative</a:t>
            </a:r>
          </a:p>
          <a:p>
            <a:r>
              <a:rPr lang="en-US" dirty="0">
                <a:solidFill>
                  <a:srgbClr val="FFFFFF"/>
                </a:solidFill>
              </a:rPr>
              <a:t>Compromising</a:t>
            </a:r>
          </a:p>
          <a:p>
            <a:r>
              <a:rPr lang="en-US" dirty="0">
                <a:solidFill>
                  <a:srgbClr val="FFFFFF"/>
                </a:solidFill>
              </a:rPr>
              <a:t>Avoiding</a:t>
            </a:r>
          </a:p>
          <a:p>
            <a:r>
              <a:rPr lang="en-US" dirty="0">
                <a:solidFill>
                  <a:srgbClr val="FFFFFF"/>
                </a:solidFill>
              </a:rPr>
              <a:t>Accommodating</a:t>
            </a:r>
          </a:p>
          <a:p>
            <a:endParaRPr lang="en-US" dirty="0">
              <a:solidFill>
                <a:srgbClr val="FFFFFF"/>
              </a:solidFill>
            </a:endParaRPr>
          </a:p>
          <a:p>
            <a:pPr marL="0" indent="0">
              <a:buNone/>
            </a:pPr>
            <a:endParaRPr lang="en-US" dirty="0">
              <a:solidFill>
                <a:srgbClr val="FFFFFF"/>
              </a:solidFill>
            </a:endParaRPr>
          </a:p>
        </p:txBody>
      </p:sp>
    </p:spTree>
    <p:extLst>
      <p:ext uri="{BB962C8B-B14F-4D97-AF65-F5344CB8AC3E}">
        <p14:creationId xmlns:p14="http://schemas.microsoft.com/office/powerpoint/2010/main" val="142775241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doing yoga&#10;&#10;Description automatically generated with low confidence">
            <a:extLst>
              <a:ext uri="{FF2B5EF4-FFF2-40B4-BE49-F238E27FC236}">
                <a16:creationId xmlns:a16="http://schemas.microsoft.com/office/drawing/2014/main" id="{6DC1819A-CFBD-EAFE-5CA3-80B6012A752B}"/>
              </a:ext>
            </a:extLst>
          </p:cNvPr>
          <p:cNvPicPr>
            <a:picLocks noChangeAspect="1"/>
          </p:cNvPicPr>
          <p:nvPr/>
        </p:nvPicPr>
        <p:blipFill rotWithShape="1">
          <a:blip r:embed="rId2">
            <a:duotone>
              <a:prstClr val="black"/>
              <a:schemeClr val="tx2">
                <a:tint val="45000"/>
                <a:satMod val="400000"/>
              </a:schemeClr>
            </a:duotone>
            <a:alphaModFix amt="40000"/>
          </a:blip>
          <a:srcRect b="10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766323F3-A3BF-040E-3915-A3F7B69B5FB8}"/>
              </a:ext>
            </a:extLst>
          </p:cNvPr>
          <p:cNvSpPr>
            <a:spLocks noGrp="1"/>
          </p:cNvSpPr>
          <p:nvPr>
            <p:ph type="title"/>
          </p:nvPr>
        </p:nvSpPr>
        <p:spPr>
          <a:xfrm>
            <a:off x="677334" y="609600"/>
            <a:ext cx="8596668" cy="1320800"/>
          </a:xfrm>
        </p:spPr>
        <p:txBody>
          <a:bodyPr>
            <a:normAutofit/>
          </a:bodyPr>
          <a:lstStyle/>
          <a:p>
            <a:r>
              <a:rPr lang="en-US" dirty="0"/>
              <a:t>How to deal with conflict?</a:t>
            </a:r>
          </a:p>
        </p:txBody>
      </p:sp>
      <p:sp>
        <p:nvSpPr>
          <p:cNvPr id="3" name="Content Placeholder 2">
            <a:extLst>
              <a:ext uri="{FF2B5EF4-FFF2-40B4-BE49-F238E27FC236}">
                <a16:creationId xmlns:a16="http://schemas.microsoft.com/office/drawing/2014/main" id="{0EBCD0CA-FE4A-AC69-9BF0-F4FDCF2EAE84}"/>
              </a:ext>
            </a:extLst>
          </p:cNvPr>
          <p:cNvSpPr>
            <a:spLocks noGrp="1"/>
          </p:cNvSpPr>
          <p:nvPr>
            <p:ph idx="1"/>
          </p:nvPr>
        </p:nvSpPr>
        <p:spPr>
          <a:xfrm>
            <a:off x="677334" y="2160589"/>
            <a:ext cx="8596668" cy="3880773"/>
          </a:xfrm>
        </p:spPr>
        <p:txBody>
          <a:bodyPr>
            <a:normAutofit/>
          </a:bodyPr>
          <a:lstStyle/>
          <a:p>
            <a:pPr>
              <a:lnSpc>
                <a:spcPct val="150000"/>
              </a:lnSpc>
            </a:pPr>
            <a:r>
              <a:rPr lang="en-US" dirty="0">
                <a:solidFill>
                  <a:srgbClr val="FFFFFF"/>
                </a:solidFill>
              </a:rPr>
              <a:t>Accept the conflict</a:t>
            </a:r>
          </a:p>
          <a:p>
            <a:pPr>
              <a:lnSpc>
                <a:spcPct val="150000"/>
              </a:lnSpc>
            </a:pPr>
            <a:r>
              <a:rPr lang="en-US" dirty="0">
                <a:solidFill>
                  <a:srgbClr val="FFFFFF"/>
                </a:solidFill>
              </a:rPr>
              <a:t>Analyze the reason of the conflict</a:t>
            </a:r>
          </a:p>
          <a:p>
            <a:pPr>
              <a:lnSpc>
                <a:spcPct val="150000"/>
              </a:lnSpc>
            </a:pPr>
            <a:r>
              <a:rPr lang="en-US" dirty="0">
                <a:solidFill>
                  <a:srgbClr val="FFFFFF"/>
                </a:solidFill>
              </a:rPr>
              <a:t>Effectively listen other parties' concern </a:t>
            </a:r>
          </a:p>
          <a:p>
            <a:pPr>
              <a:lnSpc>
                <a:spcPct val="150000"/>
              </a:lnSpc>
            </a:pPr>
            <a:r>
              <a:rPr lang="en-US" dirty="0">
                <a:solidFill>
                  <a:srgbClr val="FFFFFF"/>
                </a:solidFill>
              </a:rPr>
              <a:t>Be confidential   </a:t>
            </a:r>
          </a:p>
          <a:p>
            <a:pPr>
              <a:lnSpc>
                <a:spcPct val="150000"/>
              </a:lnSpc>
            </a:pPr>
            <a:r>
              <a:rPr lang="en-US" dirty="0">
                <a:solidFill>
                  <a:srgbClr val="FFFFFF"/>
                </a:solidFill>
              </a:rPr>
              <a:t>Focus on future</a:t>
            </a:r>
          </a:p>
          <a:p>
            <a:pPr>
              <a:lnSpc>
                <a:spcPct val="150000"/>
              </a:lnSpc>
            </a:pPr>
            <a:r>
              <a:rPr lang="en-US" dirty="0">
                <a:solidFill>
                  <a:srgbClr val="FFFFFF"/>
                </a:solidFill>
              </a:rPr>
              <a:t>Be specific</a:t>
            </a:r>
          </a:p>
          <a:p>
            <a:endParaRPr lang="en-US" dirty="0">
              <a:solidFill>
                <a:srgbClr val="FFFFFF"/>
              </a:solidFill>
            </a:endParaRPr>
          </a:p>
        </p:txBody>
      </p:sp>
    </p:spTree>
    <p:extLst>
      <p:ext uri="{BB962C8B-B14F-4D97-AF65-F5344CB8AC3E}">
        <p14:creationId xmlns:p14="http://schemas.microsoft.com/office/powerpoint/2010/main" val="369319318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up of people shaking hands&#10;&#10;Description automatically generated with medium confidence">
            <a:extLst>
              <a:ext uri="{FF2B5EF4-FFF2-40B4-BE49-F238E27FC236}">
                <a16:creationId xmlns:a16="http://schemas.microsoft.com/office/drawing/2014/main" id="{32F263B4-F3FC-6F3F-597F-8F6A9A1EF3CA}"/>
              </a:ext>
            </a:extLst>
          </p:cNvPr>
          <p:cNvPicPr>
            <a:picLocks noChangeAspect="1"/>
          </p:cNvPicPr>
          <p:nvPr/>
        </p:nvPicPr>
        <p:blipFill rotWithShape="1">
          <a:blip r:embed="rId2"/>
          <a:srcRect l="35382" r="17833"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9488692-9F11-B0D0-18E8-38A8724033D2}"/>
              </a:ext>
            </a:extLst>
          </p:cNvPr>
          <p:cNvSpPr>
            <a:spLocks noGrp="1"/>
          </p:cNvSpPr>
          <p:nvPr>
            <p:ph type="title"/>
          </p:nvPr>
        </p:nvSpPr>
        <p:spPr>
          <a:xfrm>
            <a:off x="677333" y="609600"/>
            <a:ext cx="3851123" cy="1320800"/>
          </a:xfrm>
        </p:spPr>
        <p:txBody>
          <a:bodyPr>
            <a:normAutofit/>
          </a:bodyPr>
          <a:lstStyle/>
          <a:p>
            <a:pPr>
              <a:lnSpc>
                <a:spcPct val="90000"/>
              </a:lnSpc>
            </a:pPr>
            <a:r>
              <a:rPr lang="en-US" sz="3100"/>
              <a:t>What are the steps to resolve a conflict</a:t>
            </a:r>
          </a:p>
        </p:txBody>
      </p:sp>
      <p:sp>
        <p:nvSpPr>
          <p:cNvPr id="3" name="Content Placeholder 2">
            <a:extLst>
              <a:ext uri="{FF2B5EF4-FFF2-40B4-BE49-F238E27FC236}">
                <a16:creationId xmlns:a16="http://schemas.microsoft.com/office/drawing/2014/main" id="{ABC21B74-1EE0-C279-81FE-DD6A94FA81D6}"/>
              </a:ext>
            </a:extLst>
          </p:cNvPr>
          <p:cNvSpPr>
            <a:spLocks noGrp="1"/>
          </p:cNvSpPr>
          <p:nvPr>
            <p:ph idx="1"/>
          </p:nvPr>
        </p:nvSpPr>
        <p:spPr>
          <a:xfrm>
            <a:off x="677334" y="2160589"/>
            <a:ext cx="3851122" cy="3880773"/>
          </a:xfrm>
        </p:spPr>
        <p:txBody>
          <a:bodyPr>
            <a:normAutofit/>
          </a:bodyPr>
          <a:lstStyle/>
          <a:p>
            <a:r>
              <a:rPr lang="en-US"/>
              <a:t>State the reason of the conflict</a:t>
            </a:r>
          </a:p>
          <a:p>
            <a:r>
              <a:rPr lang="en-US"/>
              <a:t>Make a statement of why you want the conflict resolved</a:t>
            </a:r>
          </a:p>
          <a:p>
            <a:r>
              <a:rPr lang="en-US"/>
              <a:t>Therefore, state how you want the conflict to be resolved</a:t>
            </a:r>
          </a:p>
          <a:p>
            <a:r>
              <a:rPr lang="en-US"/>
              <a:t>Take the matters into your own hands</a:t>
            </a:r>
          </a:p>
          <a:p>
            <a:r>
              <a:rPr lang="en-US"/>
              <a:t>Be consistent with the issues</a:t>
            </a:r>
          </a:p>
          <a:p>
            <a:r>
              <a:rPr lang="en-US"/>
              <a:t>Take some time if needed</a:t>
            </a:r>
          </a:p>
        </p:txBody>
      </p:sp>
      <p:cxnSp>
        <p:nvCxnSpPr>
          <p:cNvPr id="13"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91320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r>
              <a:rPr lang="en-US" dirty="0" err="1"/>
              <a:t>Arif</a:t>
            </a:r>
            <a:endParaRPr lang="en-US" dirty="0"/>
          </a:p>
        </p:txBody>
      </p:sp>
      <p:pic>
        <p:nvPicPr>
          <p:cNvPr id="7" name="Picture 6"/>
          <p:cNvPicPr>
            <a:picLocks noChangeAspect="1"/>
          </p:cNvPicPr>
          <p:nvPr/>
        </p:nvPicPr>
        <p:blipFill>
          <a:blip r:embed="rId2"/>
          <a:stretch>
            <a:fillRect/>
          </a:stretch>
        </p:blipFill>
        <p:spPr>
          <a:xfrm>
            <a:off x="2716306" y="1580890"/>
            <a:ext cx="6677934" cy="3866400"/>
          </a:xfrm>
          <a:prstGeom prst="rect">
            <a:avLst/>
          </a:prstGeom>
        </p:spPr>
      </p:pic>
      <p:sp>
        <p:nvSpPr>
          <p:cNvPr id="8" name="Slide Number Placeholder 7"/>
          <p:cNvSpPr>
            <a:spLocks noGrp="1"/>
          </p:cNvSpPr>
          <p:nvPr>
            <p:ph type="sldNum" sz="quarter" idx="12"/>
          </p:nvPr>
        </p:nvSpPr>
        <p:spPr/>
        <p:txBody>
          <a:bodyPr/>
          <a:lstStyle/>
          <a:p>
            <a:fld id="{A482FED7-863B-4D10-97B7-902031DA9E87}" type="slidenum">
              <a:rPr lang="en-US" smtClean="0"/>
              <a:t>12</a:t>
            </a:fld>
            <a:endParaRPr lang="en-US"/>
          </a:p>
        </p:txBody>
      </p:sp>
    </p:spTree>
    <p:extLst>
      <p:ext uri="{BB962C8B-B14F-4D97-AF65-F5344CB8AC3E}">
        <p14:creationId xmlns:p14="http://schemas.microsoft.com/office/powerpoint/2010/main" val="1537115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72151-EB5E-B722-A39D-AD5F3DD0AEA5}"/>
              </a:ext>
            </a:extLst>
          </p:cNvPr>
          <p:cNvSpPr>
            <a:spLocks noGrp="1"/>
          </p:cNvSpPr>
          <p:nvPr>
            <p:ph type="title"/>
          </p:nvPr>
        </p:nvSpPr>
        <p:spPr/>
        <p:txBody>
          <a:bodyPr/>
          <a:lstStyle/>
          <a:p>
            <a:pPr algn="ctr"/>
            <a:r>
              <a:rPr lang="en-US" dirty="0"/>
              <a:t>References Gabriele </a:t>
            </a:r>
          </a:p>
        </p:txBody>
      </p:sp>
      <p:sp>
        <p:nvSpPr>
          <p:cNvPr id="7" name="Content Placeholder 6">
            <a:extLst>
              <a:ext uri="{FF2B5EF4-FFF2-40B4-BE49-F238E27FC236}">
                <a16:creationId xmlns:a16="http://schemas.microsoft.com/office/drawing/2014/main" id="{281C107E-48DB-B690-1A42-FF40116E2AAB}"/>
              </a:ext>
            </a:extLst>
          </p:cNvPr>
          <p:cNvSpPr>
            <a:spLocks noGrp="1"/>
          </p:cNvSpPr>
          <p:nvPr>
            <p:ph idx="1"/>
          </p:nvPr>
        </p:nvSpPr>
        <p:spPr>
          <a:xfrm>
            <a:off x="677334" y="1779372"/>
            <a:ext cx="8596668" cy="4188942"/>
          </a:xfrm>
        </p:spPr>
        <p:txBody>
          <a:bodyPr/>
          <a:lstStyle/>
          <a:p>
            <a:pPr marL="0" indent="0">
              <a:buNone/>
            </a:pPr>
            <a:r>
              <a:rPr lang="en-US" i="1" dirty="0"/>
              <a:t>Clarke University</a:t>
            </a:r>
            <a:r>
              <a:rPr lang="en-US" dirty="0"/>
              <a:t>. (n.d.). Retrieved August 2022, from Tips for Managing Conflict: https://</a:t>
            </a:r>
            <a:r>
              <a:rPr lang="en-US" dirty="0" err="1"/>
              <a:t>www.clarke.edu</a:t>
            </a:r>
            <a:r>
              <a:rPr lang="en-US" dirty="0"/>
              <a:t>/campus-life/health-wellness/counseling/articles-advice/tips-for-managing-conflict/</a:t>
            </a:r>
            <a:r>
              <a:rPr lang="en-GB" dirty="0"/>
              <a:t> </a:t>
            </a:r>
          </a:p>
          <a:p>
            <a:pPr marL="0" indent="0">
              <a:buNone/>
            </a:pPr>
            <a:r>
              <a:rPr lang="en-US" dirty="0"/>
              <a:t>Hampton, M. (n.d.). </a:t>
            </a:r>
            <a:r>
              <a:rPr lang="en-US" i="1" dirty="0"/>
              <a:t>6Q BLOG</a:t>
            </a:r>
            <a:r>
              <a:rPr lang="en-US" dirty="0"/>
              <a:t>. Retrieved August 2022, from Understanding Conflict Behavior Strategies: The Thomas-</a:t>
            </a:r>
            <a:r>
              <a:rPr lang="en-US" dirty="0" err="1"/>
              <a:t>Killmen</a:t>
            </a:r>
            <a:r>
              <a:rPr lang="en-US" dirty="0"/>
              <a:t> Model: https://inside.6q.io/conflict-behavior-strategies/</a:t>
            </a:r>
            <a:endParaRPr lang="en-GB" dirty="0"/>
          </a:p>
          <a:p>
            <a:pPr marL="0" indent="0">
              <a:buNone/>
            </a:pPr>
            <a:r>
              <a:rPr lang="en-US" dirty="0"/>
              <a:t>Place, T. (2019, 10 11). </a:t>
            </a:r>
            <a:r>
              <a:rPr lang="en-US" i="1" dirty="0" err="1"/>
              <a:t>VitalLearning</a:t>
            </a:r>
            <a:r>
              <a:rPr lang="en-US" dirty="0"/>
              <a:t>. Retrieved 08 2022, from 6 Common Causes of Workplace Conflict and How to Avoid Them: https://</a:t>
            </a:r>
            <a:r>
              <a:rPr lang="en-US" dirty="0" err="1"/>
              <a:t>www.vital-learning.com</a:t>
            </a:r>
            <a:r>
              <a:rPr lang="en-US" dirty="0"/>
              <a:t>/blog/causes-of-workplace-conflict</a:t>
            </a:r>
            <a:endParaRPr lang="en-GB" dirty="0"/>
          </a:p>
          <a:p>
            <a:pPr marL="0" indent="0">
              <a:buNone/>
            </a:pPr>
            <a:r>
              <a:rPr lang="en-US" i="1" dirty="0"/>
              <a:t>YouTube</a:t>
            </a:r>
            <a:r>
              <a:rPr lang="en-US" dirty="0"/>
              <a:t>. (2018, 10 15). Retrieved 08 2022, from HR Basics: Workplace Conflict 2e: https://</a:t>
            </a:r>
            <a:r>
              <a:rPr lang="en-US" dirty="0" err="1"/>
              <a:t>www.youtube.com</a:t>
            </a:r>
            <a:r>
              <a:rPr lang="en-US" dirty="0"/>
              <a:t>/</a:t>
            </a:r>
            <a:r>
              <a:rPr lang="en-US" dirty="0" err="1"/>
              <a:t>watch?v</a:t>
            </a:r>
            <a:r>
              <a:rPr lang="en-US" dirty="0"/>
              <a:t>=</a:t>
            </a:r>
            <a:r>
              <a:rPr lang="en-US" dirty="0" err="1"/>
              <a:t>ayRRyjqFxrA&amp;t</a:t>
            </a:r>
            <a:r>
              <a:rPr lang="en-US" dirty="0"/>
              <a:t>=512</a:t>
            </a:r>
            <a:r>
              <a:rPr lang="en-GB" dirty="0"/>
              <a:t> </a:t>
            </a:r>
            <a:endParaRPr lang="en-US" dirty="0"/>
          </a:p>
        </p:txBody>
      </p:sp>
    </p:spTree>
    <p:extLst>
      <p:ext uri="{BB962C8B-B14F-4D97-AF65-F5344CB8AC3E}">
        <p14:creationId xmlns:p14="http://schemas.microsoft.com/office/powerpoint/2010/main" val="9446910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9517</TotalTime>
  <Words>1559</Words>
  <Application>Microsoft Macintosh PowerPoint</Application>
  <PresentationFormat>Widescreen</PresentationFormat>
  <Paragraphs>90</Paragraphs>
  <Slides>13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Effective Team Working And Communication (BMSW4002_LON)</vt:lpstr>
      <vt:lpstr>Benefits of Team working</vt:lpstr>
      <vt:lpstr>Benefits of Team working</vt:lpstr>
      <vt:lpstr>Strategies for effective teamwork</vt:lpstr>
      <vt:lpstr>Importance of effective teamwork</vt:lpstr>
      <vt:lpstr>Tips for Effective Teamwork </vt:lpstr>
      <vt:lpstr>What is a conflict?</vt:lpstr>
      <vt:lpstr>What could be reason of conflict?</vt:lpstr>
      <vt:lpstr>What is the Killman theory?</vt:lpstr>
      <vt:lpstr>How to deal with conflict?</vt:lpstr>
      <vt:lpstr>What are the steps to resolve a conflict</vt:lpstr>
      <vt:lpstr>References Arif</vt:lpstr>
      <vt:lpstr>References Gabriele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(BMSW4002_LON)</dc:title>
  <dc:creator>Gabriele Di Franco (2022721)</dc:creator>
  <cp:lastModifiedBy>Gabriele Di Franco (2022721)</cp:lastModifiedBy>
  <cp:revision>1</cp:revision>
  <dcterms:created xsi:type="dcterms:W3CDTF">2022-08-01T16:48:11Z</dcterms:created>
  <dcterms:modified xsi:type="dcterms:W3CDTF">2022-08-08T07:25:58Z</dcterms:modified>
</cp:coreProperties>
</file>