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A936D-0B5A-4C38-9F0A-46B4023705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AF9654-74E9-43E9-8536-FE04C1ACB9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0658-6D45-4AA7-B908-55CD65176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BD4A3-347A-4D30-A69A-19F6A73D53AD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6B511-82F0-42A7-9A9B-42A954A37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697EEE-22C4-4B18-8B40-D8896DE9D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FEB6-C1B0-4C57-8565-DA416F765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5700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9A9FB-3958-4C68-A0FE-9C74D76A1E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2317A-D037-4CEF-81BF-87079FF26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0BAA88-10C3-4CCD-A127-8F6FD3223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BD4A3-347A-4D30-A69A-19F6A73D53AD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A96C77-BAE4-448B-A202-0AA0FB678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1522A6-8B7E-4E86-A7CB-4F30929D5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FEB6-C1B0-4C57-8565-DA416F765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086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A85F2-23BD-4036-9922-8FAF02ACE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CCE94E-B5FE-469C-9AE9-5C51D4C9C8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7A2B67-3B4C-4002-823D-048A1CCB0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BD4A3-347A-4D30-A69A-19F6A73D53AD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17A45-B381-4717-A752-EDDC0BE10B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2F8086-E69F-493C-B9E2-3B0FAC060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FEB6-C1B0-4C57-8565-DA416F765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899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F2A07-2980-4D9D-B180-15E739197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ECF4B-A5F9-48C8-B3DE-C067C8199B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A69533-0A4A-4BD8-8FF3-7336990AFF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893FE5-D6BB-4AEF-957C-D8CFE67C4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BD4A3-347A-4D30-A69A-19F6A73D53AD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B9D35D-D644-4105-B6DD-1BFE77A3F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FFAECC-F058-4042-A783-955684D87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FEB6-C1B0-4C57-8565-DA416F765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335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E9910-16EC-4C4D-86A1-EA5500931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EED263-F260-42D0-9C17-163ED715DD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C1903A-71E5-4BFA-A661-00F5096D14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F08104-3D68-4A4D-BBFA-335FB88E94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C5BF88-E2E8-42A3-AA60-6D9B579806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305FA6-47A4-490D-901A-1F238B4D9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BD4A3-347A-4D30-A69A-19F6A73D53AD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987660-D423-45A3-A84C-38F9C5F93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4EF38C-04E1-495E-9DB9-6EAE4D530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FEB6-C1B0-4C57-8565-DA416F765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111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B90C8-F0EF-43AD-9FEA-47895B0EA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36E29F-8ED7-4B51-BADB-5F5D9329D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BD4A3-347A-4D30-A69A-19F6A73D53AD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C86AD6-CBD3-473A-AAB6-4411FB3724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1C8412-DE82-42EF-8504-FEA2B3616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FEB6-C1B0-4C57-8565-DA416F765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376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0EF388-9691-4E10-955B-8E1502F57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BD4A3-347A-4D30-A69A-19F6A73D53AD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D74783-53DE-43DF-8907-58F6816E1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60927D-87F1-49CD-BBB5-2E8B6F18D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FEB6-C1B0-4C57-8565-DA416F765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823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070A3-81A4-4075-912F-129473AB2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620F0-040B-41CF-B1D2-C1C8730C72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DDD50E-646D-4ADC-848E-5E2E5625EB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05847F-38DC-4381-92CA-D447B8CFC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BD4A3-347A-4D30-A69A-19F6A73D53AD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4F5908-6527-4859-8852-46BA79DD3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B64D9B-199D-4EC1-8697-7A48B0212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FEB6-C1B0-4C57-8565-DA416F765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832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4DF66-E7CB-45EE-9AD6-45B459D4F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C9D631-6498-4805-856C-18E55180E2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EA64AE-29DA-4F9C-BF49-E2AD2D4654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FA7582-D302-4D64-8834-B8549AF0DD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BD4A3-347A-4D30-A69A-19F6A73D53AD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B45606-2F57-49CA-93B4-500EB9F56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441678-7877-4A69-8CBD-20EA4EC626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FEB6-C1B0-4C57-8565-DA416F765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899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7E7F2-F133-4D0A-9F86-C7CA8A5B0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1F4617-5200-486D-9F36-CB6C98B6DB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5B8AD9-8C22-41D1-AF2F-FC42378BF5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BD4A3-347A-4D30-A69A-19F6A73D53AD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E2938D-DAEE-47E9-AF73-2FEBCC561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317BC6-20C8-4C56-9F45-47506EDD6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FEB6-C1B0-4C57-8565-DA416F765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097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4689B99-ACA5-463C-A8CF-81BC6DE420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07C20A-AEAD-4D93-BE71-3CFB4C4F5F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5D9C80-3E90-4590-A285-DE22591590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BD4A3-347A-4D30-A69A-19F6A73D53AD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FA0352-8DCA-4723-A28A-6BC99C7362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04C17F-68AA-4E29-8303-ACBB1E4DB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6FEB6-C1B0-4C57-8565-DA416F765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966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DC445D-11AA-477A-8DBC-28F1D0624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853EC1-D82F-49EB-B6DC-FC558ACCBF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8FAB98-C344-4547-AA77-5BCC0A082D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5BD4A3-347A-4D30-A69A-19F6A73D53AD}" type="datetimeFigureOut">
              <a:rPr lang="en-GB" smtClean="0"/>
              <a:t>24/07/2020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373BC0-E93D-4D7F-9073-04A7386F2E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2E57C6-7993-45F1-98FD-0D7EF0DEA1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E6FEB6-C1B0-4C57-8565-DA416F7659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10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qualtrics.com/experience-management/brand/what-is-market-segmentatio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5" name="Straight Connector 134">
            <a:extLst>
              <a:ext uri="{FF2B5EF4-FFF2-40B4-BE49-F238E27FC236}">
                <a16:creationId xmlns:a16="http://schemas.microsoft.com/office/drawing/2014/main" id="{99AE2756-0FC4-4155-83E7-58AAAB63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689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7" name="Rectangle 136">
            <a:extLst>
              <a:ext uri="{FF2B5EF4-FFF2-40B4-BE49-F238E27FC236}">
                <a16:creationId xmlns:a16="http://schemas.microsoft.com/office/drawing/2014/main" id="{247AB924-1B87-43FC-B7C7-B112D5C51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071AC-B4C5-44A8-B0B1-77F069D62D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511180" y="4726847"/>
            <a:ext cx="8664580" cy="930447"/>
          </a:xfrm>
        </p:spPr>
        <p:txBody>
          <a:bodyPr>
            <a:normAutofit/>
          </a:bodyPr>
          <a:lstStyle/>
          <a:p>
            <a:r>
              <a:rPr lang="en-GB" sz="5400" u="sng" dirty="0">
                <a:solidFill>
                  <a:srgbClr val="FFFFFF"/>
                </a:solidFill>
                <a:latin typeface="Bradley Hand ITC" panose="03070402050302030203" pitchFamily="66" charset="0"/>
              </a:rPr>
              <a:t>Heresy-Business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7D077D-7997-4EB6-A19B-DB0A956C2F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32977" y="4726847"/>
            <a:ext cx="3406701" cy="1361171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rgbClr val="E7E6E6"/>
                </a:solidFill>
              </a:rPr>
              <a:t>Steluta Pascuta-1816339</a:t>
            </a:r>
          </a:p>
          <a:p>
            <a:r>
              <a:rPr lang="en-GB" sz="1600" dirty="0">
                <a:solidFill>
                  <a:srgbClr val="E7E6E6"/>
                </a:solidFill>
              </a:rPr>
              <a:t>Florin Amos-1815218</a:t>
            </a:r>
          </a:p>
          <a:p>
            <a:r>
              <a:rPr lang="en-GB" sz="1600" dirty="0">
                <a:solidFill>
                  <a:srgbClr val="E7E6E6"/>
                </a:solidFill>
              </a:rPr>
              <a:t>Andrei Bidoianu- 1816338</a:t>
            </a:r>
          </a:p>
        </p:txBody>
      </p:sp>
      <p:pic>
        <p:nvPicPr>
          <p:cNvPr id="6" name="Picture 5" descr="A group of people looking at a person&#10;&#10;Description automatically generated">
            <a:extLst>
              <a:ext uri="{FF2B5EF4-FFF2-40B4-BE49-F238E27FC236}">
                <a16:creationId xmlns:a16="http://schemas.microsoft.com/office/drawing/2014/main" id="{51AEBCA1-F4D5-4E89-8467-E258D4E806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0198"/>
            <a:ext cx="4001218" cy="4011245"/>
          </a:xfrm>
          <a:prstGeom prst="rect">
            <a:avLst/>
          </a:prstGeom>
        </p:spPr>
      </p:pic>
      <p:pic>
        <p:nvPicPr>
          <p:cNvPr id="4" name="Picture 3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737973D2-32E9-4E70-B6A6-EC224BC53DB1}"/>
              </a:ext>
            </a:extLst>
          </p:cNvPr>
          <p:cNvPicPr/>
          <p:nvPr/>
        </p:nvPicPr>
        <p:blipFill rotWithShape="1">
          <a:blip r:embed="rId3"/>
          <a:srcRect l="53346" t="47212" r="15245" b="36755"/>
          <a:stretch/>
        </p:blipFill>
        <p:spPr bwMode="auto">
          <a:xfrm>
            <a:off x="4385729" y="1813639"/>
            <a:ext cx="3433324" cy="98582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818DC98F-4057-4645-B948-F604F39A9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534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A bunch of items that are on display&#10;&#10;Description automatically generated">
            <a:extLst>
              <a:ext uri="{FF2B5EF4-FFF2-40B4-BE49-F238E27FC236}">
                <a16:creationId xmlns:a16="http://schemas.microsoft.com/office/drawing/2014/main" id="{FCADDADB-8D7D-4862-9284-CF5F1FAE33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478"/>
          <a:stretch/>
        </p:blipFill>
        <p:spPr bwMode="auto">
          <a:xfrm>
            <a:off x="8199015" y="380199"/>
            <a:ext cx="3674626" cy="4124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DAD2B705-4A9B-408D-AA80-4F41045E0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24917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2" name="Rectangle 70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C74640-8606-4058-BD08-A6B3269AE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3400">
                <a:latin typeface="Bradley Hand ITC" panose="03070402050302030203" pitchFamily="66" charset="0"/>
              </a:rPr>
              <a:t>Business company overview- Hairsy </a:t>
            </a:r>
          </a:p>
        </p:txBody>
      </p:sp>
      <p:sp>
        <p:nvSpPr>
          <p:cNvPr id="2053" name="Rectangle 72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2050" name="Picture 2" descr="HairDilemma: What To Do About Thinning Patches?! | POPxo">
            <a:extLst>
              <a:ext uri="{FF2B5EF4-FFF2-40B4-BE49-F238E27FC236}">
                <a16:creationId xmlns:a16="http://schemas.microsoft.com/office/drawing/2014/main" id="{90D57B5B-9EBC-46BB-A38F-C758DB9741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5" r="-2" b="-2"/>
          <a:stretch/>
        </p:blipFill>
        <p:spPr bwMode="auto"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noFill/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4941190-55CB-4C66-B1A9-54E748ED67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570" y="2406737"/>
            <a:ext cx="5076481" cy="4085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7800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Mission statements: a strategic business communication tool">
            <a:extLst>
              <a:ext uri="{FF2B5EF4-FFF2-40B4-BE49-F238E27FC236}">
                <a16:creationId xmlns:a16="http://schemas.microsoft.com/office/drawing/2014/main" id="{D0BBBC8C-FB9C-4B88-8F3E-F1CCFA5D4B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91" r="-1" b="2539"/>
          <a:stretch/>
        </p:blipFill>
        <p:spPr bwMode="auto">
          <a:xfrm>
            <a:off x="-1" y="10"/>
            <a:ext cx="12228129" cy="466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2987478"/>
            <a:ext cx="12228128" cy="1828800"/>
            <a:chOff x="-305" y="2987478"/>
            <a:chExt cx="12188952" cy="1828800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77" name="Freeform: Shape 76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EE9438-DD40-4593-BBFC-430497272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51037"/>
            <a:ext cx="5021782" cy="1509931"/>
          </a:xfrm>
        </p:spPr>
        <p:txBody>
          <a:bodyPr>
            <a:norm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3600" b="1" u="sng">
                <a:solidFill>
                  <a:schemeClr val="tx2"/>
                </a:solidFill>
                <a:latin typeface="Bradley Hand ITC" panose="03070402050302030203" pitchFamily="66" charset="0"/>
              </a:rPr>
              <a:t>The mission of the business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ED5239-09CD-4771-A8EF-875891AA79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6454" y="4173702"/>
            <a:ext cx="6011177" cy="2353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721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D2811-D1DE-453F-86A4-17AEE17AA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607" y="365760"/>
            <a:ext cx="9367203" cy="1188720"/>
          </a:xfrm>
        </p:spPr>
        <p:txBody>
          <a:bodyPr>
            <a:norm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u="sng" dirty="0">
                <a:latin typeface="Bradley Hand ITC" panose="03070402050302030203" pitchFamily="66" charset="0"/>
              </a:rPr>
              <a:t>SWOT Analysis 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122" name="Picture 2" descr="SWOT Analysis by Eduardo Lozada, via Behance(이미지 포함)">
            <a:extLst>
              <a:ext uri="{FF2B5EF4-FFF2-40B4-BE49-F238E27FC236}">
                <a16:creationId xmlns:a16="http://schemas.microsoft.com/office/drawing/2014/main" id="{995A1398-AE33-4EC7-9E5A-2693BDAD05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94" t="26596" r="10580" b="23680"/>
          <a:stretch/>
        </p:blipFill>
        <p:spPr bwMode="auto">
          <a:xfrm>
            <a:off x="7858537" y="2900584"/>
            <a:ext cx="4333462" cy="177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C49AEA6-1D8E-4704-B283-1E9EDF6780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1118" y="2003863"/>
            <a:ext cx="6864691" cy="4541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080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8FC2CB-CF4C-4CC0-B619-44528221F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4800" b="1" u="sng" dirty="0">
                <a:latin typeface="Bradley Hand ITC" panose="03070402050302030203" pitchFamily="66" charset="0"/>
              </a:rPr>
              <a:t>PEST Analysis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4F1603EA-5813-467B-A50E-03952CE4BF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692" y="2630545"/>
            <a:ext cx="11406605" cy="3711072"/>
          </a:xfrm>
          <a:prstGeom prst="rect">
            <a:avLst/>
          </a:prstGeom>
        </p:spPr>
      </p:pic>
      <p:pic>
        <p:nvPicPr>
          <p:cNvPr id="6146" name="Picture 2" descr="What Is PEST Analysis and Why it's Useful">
            <a:extLst>
              <a:ext uri="{FF2B5EF4-FFF2-40B4-BE49-F238E27FC236}">
                <a16:creationId xmlns:a16="http://schemas.microsoft.com/office/drawing/2014/main" id="{ED90B42E-4970-4F87-8165-E5AD22112B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47" t="19052" r="14470" b="15159"/>
          <a:stretch/>
        </p:blipFill>
        <p:spPr bwMode="auto">
          <a:xfrm>
            <a:off x="6637866" y="181708"/>
            <a:ext cx="4715934" cy="2448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98180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79726A-D596-40FC-BBD9-5B7A5F901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3400" b="1" u="sng">
                <a:latin typeface="Bradley Hand ITC" panose="03070402050302030203" pitchFamily="66" charset="0"/>
              </a:rPr>
              <a:t>Marketing segmentation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8194" name="Picture 2" descr="Targeted Marketing and More Granular Segmentation">
            <a:extLst>
              <a:ext uri="{FF2B5EF4-FFF2-40B4-BE49-F238E27FC236}">
                <a16:creationId xmlns:a16="http://schemas.microsoft.com/office/drawing/2014/main" id="{11AE58C1-105B-4CCB-BBDF-E8BEEC3033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4" r="5081" b="2"/>
          <a:stretch/>
        </p:blipFill>
        <p:spPr bwMode="auto"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noFill/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FC73157-1E4B-4ABF-A68B-FB9394A56E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452" y="2514600"/>
            <a:ext cx="5468586" cy="4590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384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9AE1604-BB93-4F6D-94D6-F2A6021FC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A9270323-9616-4384-857D-E86B78272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8A3838D5-9565-4601-BAC3-D1B5BDB803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3349A4B8-3246-4579-922E-FE1155C7F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7" name="Rectangle 76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A2040F-202F-43C7-848D-73BEBFF06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917" y="847827"/>
            <a:ext cx="4709345" cy="1169585"/>
          </a:xfrm>
        </p:spPr>
        <p:txBody>
          <a:bodyPr anchor="b">
            <a:norm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3700" b="1" u="sng" dirty="0">
                <a:latin typeface="Bradley Hand ITC" panose="03070402050302030203" pitchFamily="66" charset="0"/>
              </a:rPr>
              <a:t>Marketing Mix 4P’s</a:t>
            </a:r>
          </a:p>
        </p:txBody>
      </p:sp>
      <p:pic>
        <p:nvPicPr>
          <p:cNvPr id="7170" name="Picture 2" descr="Marketing mix model Royalty Free Vector Image - VectorStock">
            <a:extLst>
              <a:ext uri="{FF2B5EF4-FFF2-40B4-BE49-F238E27FC236}">
                <a16:creationId xmlns:a16="http://schemas.microsoft.com/office/drawing/2014/main" id="{264FFFF9-F049-46D9-A068-F8F167A6AD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9" r="1" b="13469"/>
          <a:stretch/>
        </p:blipFill>
        <p:spPr bwMode="auto">
          <a:xfrm>
            <a:off x="914401" y="847827"/>
            <a:ext cx="4929098" cy="46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34377" y="2188548"/>
            <a:ext cx="43891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5A1E12B-49C0-41F7-8B79-E806075D03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1599" y="2251845"/>
            <a:ext cx="5249111" cy="3889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0220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412FF-3AFC-4231-84AD-26152549B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461" y="0"/>
            <a:ext cx="10515600" cy="874643"/>
          </a:xfrm>
        </p:spPr>
        <p:txBody>
          <a:bodyPr/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b="1" u="sng" dirty="0">
                <a:latin typeface="Bradley Hand ITC" panose="03070402050302030203" pitchFamily="66" charset="0"/>
              </a:rPr>
              <a:t>Financial plan (Cash Flow Budget)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7CF3DA9-0AC6-4A2C-94DE-B951A16A2A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8288084"/>
              </p:ext>
            </p:extLst>
          </p:nvPr>
        </p:nvGraphicFramePr>
        <p:xfrm>
          <a:off x="500268" y="616226"/>
          <a:ext cx="11386931" cy="6154912"/>
        </p:xfrm>
        <a:graphic>
          <a:graphicData uri="http://schemas.openxmlformats.org/drawingml/2006/table">
            <a:tbl>
              <a:tblPr firstRow="1" firstCol="1" bandRow="1"/>
              <a:tblGrid>
                <a:gridCol w="1272942">
                  <a:extLst>
                    <a:ext uri="{9D8B030D-6E8A-4147-A177-3AD203B41FA5}">
                      <a16:colId xmlns:a16="http://schemas.microsoft.com/office/drawing/2014/main" val="1881514557"/>
                    </a:ext>
                  </a:extLst>
                </a:gridCol>
                <a:gridCol w="767507">
                  <a:extLst>
                    <a:ext uri="{9D8B030D-6E8A-4147-A177-3AD203B41FA5}">
                      <a16:colId xmlns:a16="http://schemas.microsoft.com/office/drawing/2014/main" val="3500505624"/>
                    </a:ext>
                  </a:extLst>
                </a:gridCol>
                <a:gridCol w="644494">
                  <a:extLst>
                    <a:ext uri="{9D8B030D-6E8A-4147-A177-3AD203B41FA5}">
                      <a16:colId xmlns:a16="http://schemas.microsoft.com/office/drawing/2014/main" val="1716067400"/>
                    </a:ext>
                  </a:extLst>
                </a:gridCol>
                <a:gridCol w="873587">
                  <a:extLst>
                    <a:ext uri="{9D8B030D-6E8A-4147-A177-3AD203B41FA5}">
                      <a16:colId xmlns:a16="http://schemas.microsoft.com/office/drawing/2014/main" val="4287356394"/>
                    </a:ext>
                  </a:extLst>
                </a:gridCol>
                <a:gridCol w="644494">
                  <a:extLst>
                    <a:ext uri="{9D8B030D-6E8A-4147-A177-3AD203B41FA5}">
                      <a16:colId xmlns:a16="http://schemas.microsoft.com/office/drawing/2014/main" val="3869965428"/>
                    </a:ext>
                  </a:extLst>
                </a:gridCol>
                <a:gridCol w="166156">
                  <a:extLst>
                    <a:ext uri="{9D8B030D-6E8A-4147-A177-3AD203B41FA5}">
                      <a16:colId xmlns:a16="http://schemas.microsoft.com/office/drawing/2014/main" val="1231200763"/>
                    </a:ext>
                  </a:extLst>
                </a:gridCol>
                <a:gridCol w="261632">
                  <a:extLst>
                    <a:ext uri="{9D8B030D-6E8A-4147-A177-3AD203B41FA5}">
                      <a16:colId xmlns:a16="http://schemas.microsoft.com/office/drawing/2014/main" val="244772330"/>
                    </a:ext>
                  </a:extLst>
                </a:gridCol>
                <a:gridCol w="166156">
                  <a:extLst>
                    <a:ext uri="{9D8B030D-6E8A-4147-A177-3AD203B41FA5}">
                      <a16:colId xmlns:a16="http://schemas.microsoft.com/office/drawing/2014/main" val="4235964171"/>
                    </a:ext>
                  </a:extLst>
                </a:gridCol>
                <a:gridCol w="166156">
                  <a:extLst>
                    <a:ext uri="{9D8B030D-6E8A-4147-A177-3AD203B41FA5}">
                      <a16:colId xmlns:a16="http://schemas.microsoft.com/office/drawing/2014/main" val="1543438521"/>
                    </a:ext>
                  </a:extLst>
                </a:gridCol>
                <a:gridCol w="973425">
                  <a:extLst>
                    <a:ext uri="{9D8B030D-6E8A-4147-A177-3AD203B41FA5}">
                      <a16:colId xmlns:a16="http://schemas.microsoft.com/office/drawing/2014/main" val="2700841263"/>
                    </a:ext>
                  </a:extLst>
                </a:gridCol>
                <a:gridCol w="758596">
                  <a:extLst>
                    <a:ext uri="{9D8B030D-6E8A-4147-A177-3AD203B41FA5}">
                      <a16:colId xmlns:a16="http://schemas.microsoft.com/office/drawing/2014/main" val="1080517809"/>
                    </a:ext>
                  </a:extLst>
                </a:gridCol>
                <a:gridCol w="757702">
                  <a:extLst>
                    <a:ext uri="{9D8B030D-6E8A-4147-A177-3AD203B41FA5}">
                      <a16:colId xmlns:a16="http://schemas.microsoft.com/office/drawing/2014/main" val="2899675963"/>
                    </a:ext>
                  </a:extLst>
                </a:gridCol>
                <a:gridCol w="758596">
                  <a:extLst>
                    <a:ext uri="{9D8B030D-6E8A-4147-A177-3AD203B41FA5}">
                      <a16:colId xmlns:a16="http://schemas.microsoft.com/office/drawing/2014/main" val="1927147932"/>
                    </a:ext>
                  </a:extLst>
                </a:gridCol>
                <a:gridCol w="794252">
                  <a:extLst>
                    <a:ext uri="{9D8B030D-6E8A-4147-A177-3AD203B41FA5}">
                      <a16:colId xmlns:a16="http://schemas.microsoft.com/office/drawing/2014/main" val="3646803392"/>
                    </a:ext>
                  </a:extLst>
                </a:gridCol>
                <a:gridCol w="722045">
                  <a:extLst>
                    <a:ext uri="{9D8B030D-6E8A-4147-A177-3AD203B41FA5}">
                      <a16:colId xmlns:a16="http://schemas.microsoft.com/office/drawing/2014/main" val="86052179"/>
                    </a:ext>
                  </a:extLst>
                </a:gridCol>
                <a:gridCol w="1659191">
                  <a:extLst>
                    <a:ext uri="{9D8B030D-6E8A-4147-A177-3AD203B41FA5}">
                      <a16:colId xmlns:a16="http://schemas.microsoft.com/office/drawing/2014/main" val="2757884370"/>
                    </a:ext>
                  </a:extLst>
                </a:gridCol>
              </a:tblGrid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Data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January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Febr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March</a:t>
                      </a: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April</a:t>
                      </a: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May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June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July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August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Sep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October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Nov</a:t>
                      </a: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December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65609267"/>
                  </a:ext>
                </a:extLst>
              </a:tr>
              <a:tr h="1604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Cash Inflows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5273057"/>
                  </a:ext>
                </a:extLst>
              </a:tr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Opening cash inflows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6000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5000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6500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7900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8300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9200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9600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8700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9700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4477355"/>
                  </a:ext>
                </a:extLst>
              </a:tr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Sales revenue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6500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7200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7500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7650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7700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8100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8300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8600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8900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9100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9300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97772451"/>
                  </a:ext>
                </a:extLst>
              </a:tr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Other income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43408455"/>
                  </a:ext>
                </a:extLst>
              </a:tr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Total cash inflows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13500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13200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16550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17000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18100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18100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18600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18900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18800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3408125"/>
                  </a:ext>
                </a:extLst>
              </a:tr>
              <a:tr h="1604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589954"/>
                  </a:ext>
                </a:extLst>
              </a:tr>
              <a:tr h="1604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Cash outflows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5637734"/>
                  </a:ext>
                </a:extLst>
              </a:tr>
              <a:tr h="1604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Material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950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960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975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990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1010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1070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995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1100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975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1150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5651608"/>
                  </a:ext>
                </a:extLst>
              </a:tr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Labour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69528908"/>
                  </a:ext>
                </a:extLst>
              </a:tr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Other expenses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1100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1150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1200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1250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1300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1305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1320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1340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1345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1360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1385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1399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2874180"/>
                  </a:ext>
                </a:extLst>
              </a:tr>
              <a:tr h="3132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Administration expenses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3000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3000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46676978"/>
                  </a:ext>
                </a:extLst>
              </a:tr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Total cash outflows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5900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5150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5150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5210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5275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6795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5330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5410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5340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5460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5360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7049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76258769"/>
                  </a:ext>
                </a:extLst>
              </a:tr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Cash deficit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7600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8050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9850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11340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11725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11305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13170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12690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13260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13440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13440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12951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574949"/>
                  </a:ext>
                </a:extLst>
              </a:tr>
              <a:tr h="1604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64590634"/>
                  </a:ext>
                </a:extLst>
              </a:tr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Particulars</a:t>
                      </a: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January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Feb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March</a:t>
                      </a: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April</a:t>
                      </a: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May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June</a:t>
                      </a: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July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August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Sept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October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Nov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December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9450395"/>
                  </a:ext>
                </a:extLst>
              </a:tr>
              <a:tr h="1604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12444691"/>
                  </a:ext>
                </a:extLst>
              </a:tr>
              <a:tr h="1604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Cash inflows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4623134"/>
                  </a:ext>
                </a:extLst>
              </a:tr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Opening cash inflow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6000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5100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6300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7080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8600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9100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9200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9600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9430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9298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9456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52736141"/>
                  </a:ext>
                </a:extLst>
              </a:tr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Sales revenue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6600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7280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7601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7700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7800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8200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8280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8300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8368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8375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8600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69266399"/>
                  </a:ext>
                </a:extLst>
              </a:tr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Other income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9355002"/>
                  </a:ext>
                </a:extLst>
              </a:tr>
              <a:tr h="1604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9926144"/>
                  </a:ext>
                </a:extLst>
              </a:tr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Total cash inflows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14100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13880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27980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16280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17900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34180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18980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19400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19298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38698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19456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19600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73614030"/>
                  </a:ext>
                </a:extLst>
              </a:tr>
              <a:tr h="1604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Cash outflows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82888001"/>
                  </a:ext>
                </a:extLst>
              </a:tr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Material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2300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2300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2100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2200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2300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2400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2350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2489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2458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2600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2500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2679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0396623"/>
                  </a:ext>
                </a:extLst>
              </a:tr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Labour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1800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80151520"/>
                  </a:ext>
                </a:extLst>
              </a:tr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Other expenses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5846821"/>
                  </a:ext>
                </a:extLst>
              </a:tr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Administration costs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4000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4000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263115"/>
                  </a:ext>
                </a:extLst>
              </a:tr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Total cash ouflows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8100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8100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7900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5100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10200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8150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8289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8258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8400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8300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10479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71471973"/>
                  </a:ext>
                </a:extLst>
              </a:tr>
              <a:tr h="1604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95375834"/>
                  </a:ext>
                </a:extLst>
              </a:tr>
              <a:tr h="205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Total Profits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6000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5780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20080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8280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12800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23980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10830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11111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11040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30298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11156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9121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312" marR="3431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23572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29915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311B6A-CC97-404C-ABF7-452AF4D22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3400" b="1" u="sng">
                <a:latin typeface="Bradley Hand ITC" panose="03070402050302030203" pitchFamily="66" charset="0"/>
              </a:rPr>
              <a:t>Conlcusion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9218" name="Picture 2" descr="Final Thoughts - Pink Ladies featuring Dr. Winfried Wilcke">
            <a:extLst>
              <a:ext uri="{FF2B5EF4-FFF2-40B4-BE49-F238E27FC236}">
                <a16:creationId xmlns:a16="http://schemas.microsoft.com/office/drawing/2014/main" id="{9FA1311D-26AE-489B-9766-27450929BA8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33" r="11424" b="-1"/>
          <a:stretch/>
        </p:blipFill>
        <p:spPr bwMode="auto"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noFill/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31D354B-589B-452B-B4F3-EC3BCC170E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748" y="2564727"/>
            <a:ext cx="4700423" cy="3804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202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4323C-AC39-4D66-BA0E-27E12ACFE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b="1" u="sng" dirty="0">
                <a:latin typeface="Bradley Hand ITC" panose="03070402050302030203" pitchFamily="66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81DF4-9AEF-454C-8762-793791C0D8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Qualtrics, (2020), “What is market segmentation? Different types explained”, [online] available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on: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://www.qualtrics.com/experience-management/brand/what-is-market-segmentation/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accessed on: 24 July 2020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2129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504</Words>
  <Application>Microsoft Office PowerPoint</Application>
  <PresentationFormat>Widescreen</PresentationFormat>
  <Paragraphs>415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Bradley Hand ITC</vt:lpstr>
      <vt:lpstr>Calibri</vt:lpstr>
      <vt:lpstr>Calibri Light</vt:lpstr>
      <vt:lpstr>Wingdings</vt:lpstr>
      <vt:lpstr>Office Theme</vt:lpstr>
      <vt:lpstr>Heresy-Business Plan</vt:lpstr>
      <vt:lpstr>Business company overview- Hairsy </vt:lpstr>
      <vt:lpstr>The mission of the business </vt:lpstr>
      <vt:lpstr>SWOT Analysis </vt:lpstr>
      <vt:lpstr>PEST Analysis</vt:lpstr>
      <vt:lpstr>Marketing segmentation</vt:lpstr>
      <vt:lpstr>Marketing Mix 4P’s</vt:lpstr>
      <vt:lpstr>Financial plan (Cash Flow Budget)</vt:lpstr>
      <vt:lpstr>Conlcusion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Heresy-Business Plan</dc:title>
  <dc:creator>Policica Dansatoarea</dc:creator>
  <cp:lastModifiedBy>Policica Dansatoarea</cp:lastModifiedBy>
  <cp:revision>5</cp:revision>
  <dcterms:created xsi:type="dcterms:W3CDTF">2020-07-24T11:04:53Z</dcterms:created>
  <dcterms:modified xsi:type="dcterms:W3CDTF">2020-07-24T11:39:21Z</dcterms:modified>
</cp:coreProperties>
</file>