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448" r:id="rId5"/>
    <p:sldId id="2474" r:id="rId6"/>
    <p:sldId id="2466" r:id="rId7"/>
    <p:sldId id="2467" r:id="rId8"/>
    <p:sldId id="2477" r:id="rId9"/>
    <p:sldId id="2470" r:id="rId10"/>
    <p:sldId id="2475" r:id="rId11"/>
    <p:sldId id="2476" r:id="rId12"/>
    <p:sldId id="2478" r:id="rId13"/>
    <p:sldId id="2436" r:id="rId14"/>
    <p:sldId id="2473"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485" autoAdjust="0"/>
  </p:normalViewPr>
  <p:slideViewPr>
    <p:cSldViewPr snapToGrid="0">
      <p:cViewPr varScale="1">
        <p:scale>
          <a:sx n="87" d="100"/>
          <a:sy n="87" d="100"/>
        </p:scale>
        <p:origin x="440" y="60"/>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13/02/2024</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13/02/2024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dirty="0"/>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Unicode MS"/>
                <a:cs typeface="Times New Roman" panose="02020603050405020304" pitchFamily="18" charset="0"/>
              </a:rPr>
              <a:t>Good afternoon, my recommendation is to use the Immersive room to facilitate company inductions. Last year’s pulse survey found that 65% of employees described their induction experience at UWTSD as unsatisfactory (UWTSD, 2023)</a:t>
            </a:r>
            <a:r>
              <a:rPr lang="en-US" sz="1800" dirty="0">
                <a:effectLst/>
                <a:latin typeface="Arial" panose="020B0604020202020204" pitchFamily="34" charset="0"/>
                <a:ea typeface="Arial Unicode MS"/>
              </a:rPr>
              <a:t>. This clearly presents an issue and therefore the process needs to be looked into. </a:t>
            </a:r>
            <a:r>
              <a:rPr lang="en-US" sz="1800" dirty="0">
                <a:effectLst/>
                <a:latin typeface="Arial" panose="020B0604020202020204" pitchFamily="34" charset="0"/>
                <a:ea typeface="Arial Unicode MS"/>
                <a:cs typeface="Times New Roman" panose="02020603050405020304" pitchFamily="18" charset="0"/>
              </a:rPr>
              <a:t>Please see the following video for information on my recommendation.</a:t>
            </a:r>
          </a:p>
          <a:p>
            <a:endParaRPr lang="en-GB" sz="1800" dirty="0">
              <a:effectLst/>
              <a:latin typeface="Times New Roman" panose="02020603050405020304" pitchFamily="18" charset="0"/>
              <a:ea typeface="Arial Unicode MS"/>
            </a:endParaRPr>
          </a:p>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2</a:t>
            </a:fld>
            <a:endParaRPr lang="en-GB" dirty="0"/>
          </a:p>
        </p:txBody>
      </p:sp>
    </p:spTree>
    <p:extLst>
      <p:ext uri="{BB962C8B-B14F-4D97-AF65-F5344CB8AC3E}">
        <p14:creationId xmlns:p14="http://schemas.microsoft.com/office/powerpoint/2010/main" val="144817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As mentioned in the video an immersive room is </a:t>
            </a:r>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is a place where users are transported into an interactive, captivating experience through technology (</a:t>
            </a:r>
            <a:r>
              <a:rPr lang="en-GB" sz="1800" kern="0" dirty="0">
                <a:effectLst/>
                <a:latin typeface="Arial" panose="020B0604020202020204" pitchFamily="34" charset="0"/>
                <a:ea typeface="Arial Unicode MS"/>
                <a:cs typeface="Times New Roman" panose="02020603050405020304" pitchFamily="18" charset="0"/>
              </a:rPr>
              <a:t>Igloo, 2023), </a:t>
            </a:r>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 It combines audio and visual to create a lifelike atmosphere.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dirty="0"/>
          </a:p>
        </p:txBody>
      </p:sp>
    </p:spTree>
    <p:extLst>
      <p:ext uri="{BB962C8B-B14F-4D97-AF65-F5344CB8AC3E}">
        <p14:creationId xmlns:p14="http://schemas.microsoft.com/office/powerpoint/2010/main" val="2037407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There are lots of reasons why an immersive room would be beneficial to use for company inductions.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One of the most powerful benefits of an </a:t>
            </a: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Immersive rooms is that it creates a more engaging and interactive learning environment (O'Rourke,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It offers a dynamic approach to learning and captivates new employees from the start (Russell,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Immersive rooms have been proven to improve knowledge retention (Babu </a:t>
            </a:r>
            <a:r>
              <a:rPr lang="en-GB" sz="1800" i="1"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et al</a:t>
            </a: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Not to mention the time, cost and money savings.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Immersive learning is become more popular in education so </a:t>
            </a:r>
            <a:r>
              <a:rPr lang="en-GB" sz="1800" dirty="0" err="1">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inorder</a:t>
            </a: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to keep up with competitors and to be an employee of choice we should ensure we integrate emerging digital technologies into our work as much as possible</a:t>
            </a:r>
          </a:p>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dirty="0"/>
          </a:p>
        </p:txBody>
      </p:sp>
    </p:spTree>
    <p:extLst>
      <p:ext uri="{BB962C8B-B14F-4D97-AF65-F5344CB8AC3E}">
        <p14:creationId xmlns:p14="http://schemas.microsoft.com/office/powerpoint/2010/main" val="2546498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sz="1800" dirty="0">
                <a:effectLst/>
                <a:latin typeface="Arial" panose="020B0604020202020204" pitchFamily="34" charset="0"/>
                <a:ea typeface="Arial Unicode MS"/>
                <a:cs typeface="Times New Roman" panose="02020603050405020304" pitchFamily="18" charset="0"/>
              </a:rPr>
              <a:t>There are lots of resources that would be required to turn this into a reality. A stakeholder analysis would need to be conducted in order to identify the stakeholders (</a:t>
            </a:r>
            <a:r>
              <a:rPr lang="en-US" sz="1800" dirty="0" err="1">
                <a:effectLst/>
                <a:latin typeface="Arial" panose="020B0604020202020204" pitchFamily="34" charset="0"/>
                <a:ea typeface="Arial Unicode MS"/>
                <a:cs typeface="Times New Roman" panose="02020603050405020304" pitchFamily="18" charset="0"/>
              </a:rPr>
              <a:t>Hoory</a:t>
            </a:r>
            <a:r>
              <a:rPr lang="en-US" sz="1800" dirty="0">
                <a:effectLst/>
                <a:latin typeface="Arial" panose="020B0604020202020204" pitchFamily="34" charset="0"/>
                <a:ea typeface="Arial Unicode MS"/>
                <a:cs typeface="Times New Roman" panose="02020603050405020304" pitchFamily="18" charset="0"/>
              </a:rPr>
              <a:t> &amp; Bottorff, 2022).</a:t>
            </a:r>
            <a:endParaRPr lang="en-GB" sz="1800" dirty="0">
              <a:effectLst/>
              <a:latin typeface="Times New Roman" panose="02020603050405020304" pitchFamily="18" charset="0"/>
              <a:ea typeface="Arial Unicode MS"/>
            </a:endParaRPr>
          </a:p>
          <a:p>
            <a:r>
              <a:rPr lang="en-US" sz="1800" dirty="0">
                <a:effectLst/>
                <a:latin typeface="Arial" panose="020B0604020202020204" pitchFamily="34" charset="0"/>
                <a:ea typeface="Arial Unicode MS"/>
                <a:cs typeface="Times New Roman" panose="02020603050405020304" pitchFamily="18" charset="0"/>
              </a:rPr>
              <a:t> </a:t>
            </a:r>
            <a:endParaRPr lang="en-GB" sz="1800" dirty="0">
              <a:effectLst/>
              <a:latin typeface="Times New Roman" panose="02020603050405020304" pitchFamily="18" charset="0"/>
              <a:ea typeface="Arial Unicode MS"/>
            </a:endParaRPr>
          </a:p>
          <a:p>
            <a:r>
              <a:rPr lang="en-US" sz="1800" dirty="0">
                <a:effectLst/>
                <a:latin typeface="Arial" panose="020B0604020202020204" pitchFamily="34" charset="0"/>
                <a:ea typeface="Arial Unicode MS"/>
                <a:cs typeface="Times New Roman" panose="02020603050405020304" pitchFamily="18" charset="0"/>
              </a:rPr>
              <a:t>The key stake holders would be the immersive room staff, the </a:t>
            </a:r>
            <a:r>
              <a:rPr lang="en-US" sz="1800" dirty="0" err="1">
                <a:effectLst/>
                <a:latin typeface="Arial" panose="020B0604020202020204" pitchFamily="34" charset="0"/>
                <a:ea typeface="Arial Unicode MS"/>
                <a:cs typeface="Times New Roman" panose="02020603050405020304" pitchFamily="18" charset="0"/>
              </a:rPr>
              <a:t>programme</a:t>
            </a:r>
            <a:r>
              <a:rPr lang="en-US" sz="1800" dirty="0">
                <a:effectLst/>
                <a:latin typeface="Arial" panose="020B0604020202020204" pitchFamily="34" charset="0"/>
                <a:ea typeface="Arial Unicode MS"/>
                <a:cs typeface="Times New Roman" panose="02020603050405020304" pitchFamily="18" charset="0"/>
              </a:rPr>
              <a:t> designers and developers and the HR team would be key stakeholders as these will be key in the implementation. </a:t>
            </a:r>
            <a:endParaRPr lang="en-GB" sz="1800" dirty="0">
              <a:effectLst/>
              <a:latin typeface="Times New Roman" panose="02020603050405020304" pitchFamily="18" charset="0"/>
              <a:ea typeface="Arial Unicode MS"/>
            </a:endParaRPr>
          </a:p>
          <a:p>
            <a:r>
              <a:rPr lang="en-US" sz="1800" dirty="0">
                <a:effectLst/>
                <a:latin typeface="Arial" panose="020B0604020202020204" pitchFamily="34" charset="0"/>
                <a:ea typeface="Arial Unicode MS"/>
                <a:cs typeface="Times New Roman" panose="02020603050405020304" pitchFamily="18" charset="0"/>
              </a:rPr>
              <a:t> </a:t>
            </a:r>
            <a:endParaRPr lang="en-GB" sz="1800" dirty="0">
              <a:effectLst/>
              <a:latin typeface="Times New Roman" panose="02020603050405020304" pitchFamily="18" charset="0"/>
              <a:ea typeface="Arial Unicode MS"/>
            </a:endParaRPr>
          </a:p>
          <a:p>
            <a:r>
              <a:rPr lang="en-US" sz="1800" dirty="0">
                <a:effectLst/>
                <a:latin typeface="Arial" panose="020B0604020202020204" pitchFamily="34" charset="0"/>
                <a:ea typeface="Arial Unicode MS"/>
                <a:cs typeface="Times New Roman" panose="02020603050405020304" pitchFamily="18" charset="0"/>
              </a:rPr>
              <a:t>The HR team will then be required to test out the Immersive room and provide feedback on it.</a:t>
            </a:r>
            <a:endParaRPr lang="en-GB" sz="1800" dirty="0">
              <a:effectLst/>
              <a:latin typeface="Times New Roman" panose="02020603050405020304" pitchFamily="18" charset="0"/>
              <a:ea typeface="Arial Unicode MS"/>
            </a:endParaRPr>
          </a:p>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1828662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sz="1800" dirty="0">
                <a:effectLst/>
                <a:latin typeface="Arial" panose="020B0604020202020204" pitchFamily="34" charset="0"/>
                <a:ea typeface="Arial Unicode MS"/>
                <a:cs typeface="Times New Roman" panose="02020603050405020304" pitchFamily="18" charset="0"/>
              </a:rPr>
              <a:t>The cost to run the immersive room would need to be taking into consideration, however the </a:t>
            </a:r>
            <a:r>
              <a:rPr lang="en-US" sz="1800" dirty="0" err="1">
                <a:effectLst/>
                <a:latin typeface="Arial" panose="020B0604020202020204" pitchFamily="34" charset="0"/>
                <a:ea typeface="Arial Unicode MS"/>
                <a:cs typeface="Times New Roman" panose="02020603050405020304" pitchFamily="18" charset="0"/>
              </a:rPr>
              <a:t>Fforum</a:t>
            </a:r>
            <a:r>
              <a:rPr lang="en-US" sz="1800" dirty="0">
                <a:effectLst/>
                <a:latin typeface="Arial" panose="020B0604020202020204" pitchFamily="34" charset="0"/>
                <a:ea typeface="Arial Unicode MS"/>
                <a:cs typeface="Times New Roman" panose="02020603050405020304" pitchFamily="18" charset="0"/>
              </a:rPr>
              <a:t> where the immersive is in Swansea has solar panels which help towards this cost. It is already in place at the university therefore </a:t>
            </a:r>
            <a:r>
              <a:rPr lang="en-US" sz="1800" dirty="0" err="1">
                <a:effectLst/>
                <a:latin typeface="Arial" panose="020B0604020202020204" pitchFamily="34" charset="0"/>
                <a:ea typeface="Arial Unicode MS"/>
                <a:cs typeface="Times New Roman" panose="02020603050405020304" pitchFamily="18" charset="0"/>
              </a:rPr>
              <a:t>theres</a:t>
            </a:r>
            <a:r>
              <a:rPr lang="en-US" sz="1800" dirty="0">
                <a:effectLst/>
                <a:latin typeface="Arial" panose="020B0604020202020204" pitchFamily="34" charset="0"/>
                <a:ea typeface="Arial Unicode MS"/>
                <a:cs typeface="Times New Roman" panose="02020603050405020304" pitchFamily="18" charset="0"/>
              </a:rPr>
              <a:t> not much of an additional cost. The main cost would be the l</a:t>
            </a:r>
            <a:r>
              <a:rPr lang="en-GB" sz="1800" dirty="0" err="1">
                <a:effectLst/>
                <a:latin typeface="Arial" panose="020B0604020202020204" pitchFamily="34" charset="0"/>
                <a:ea typeface="Arial Unicode MS"/>
                <a:cs typeface="Times New Roman" panose="02020603050405020304" pitchFamily="18" charset="0"/>
              </a:rPr>
              <a:t>abor</a:t>
            </a:r>
            <a:r>
              <a:rPr lang="en-GB" sz="1800" dirty="0">
                <a:effectLst/>
                <a:latin typeface="Arial" panose="020B0604020202020204" pitchFamily="34" charset="0"/>
                <a:ea typeface="Arial Unicode MS"/>
                <a:cs typeface="Times New Roman" panose="02020603050405020304" pitchFamily="18" charset="0"/>
              </a:rPr>
              <a:t> cost for the programme designer, IT technicians and the cost of electricity to run the immersive room</a:t>
            </a:r>
            <a:endParaRPr lang="en-GB" sz="1800" dirty="0">
              <a:effectLst/>
              <a:latin typeface="Times New Roman" panose="02020603050405020304" pitchFamily="18" charset="0"/>
              <a:ea typeface="Arial Unicode MS"/>
            </a:endParaRPr>
          </a:p>
          <a:p>
            <a:r>
              <a:rPr lang="en-GB" sz="1800" dirty="0">
                <a:effectLst/>
                <a:latin typeface="Arial" panose="020B0604020202020204" pitchFamily="34" charset="0"/>
                <a:ea typeface="Arial Unicode MS"/>
                <a:cs typeface="Times New Roman" panose="02020603050405020304" pitchFamily="18" charset="0"/>
              </a:rPr>
              <a:t> </a:t>
            </a:r>
            <a:endParaRPr lang="en-GB" sz="1800" dirty="0">
              <a:effectLst/>
              <a:latin typeface="Times New Roman" panose="02020603050405020304" pitchFamily="18" charset="0"/>
              <a:ea typeface="Arial Unicode MS"/>
            </a:endParaRPr>
          </a:p>
          <a:p>
            <a:r>
              <a:rPr lang="en-US" sz="1800" dirty="0">
                <a:effectLst/>
                <a:latin typeface="Arial" panose="020B0604020202020204" pitchFamily="34" charset="0"/>
                <a:ea typeface="Arial Unicode MS"/>
                <a:cs typeface="Times New Roman" panose="02020603050405020304" pitchFamily="18" charset="0"/>
              </a:rPr>
              <a:t>The video would take roughly 20 hours for the </a:t>
            </a:r>
            <a:r>
              <a:rPr lang="en-US" sz="1800" dirty="0" err="1">
                <a:effectLst/>
                <a:latin typeface="Arial" panose="020B0604020202020204" pitchFamily="34" charset="0"/>
                <a:ea typeface="Arial Unicode MS"/>
                <a:cs typeface="Times New Roman" panose="02020603050405020304" pitchFamily="18" charset="0"/>
              </a:rPr>
              <a:t>programme</a:t>
            </a:r>
            <a:r>
              <a:rPr lang="en-US" sz="1800" dirty="0">
                <a:effectLst/>
                <a:latin typeface="Arial" panose="020B0604020202020204" pitchFamily="34" charset="0"/>
                <a:ea typeface="Arial Unicode MS"/>
                <a:cs typeface="Times New Roman" panose="02020603050405020304" pitchFamily="18" charset="0"/>
              </a:rPr>
              <a:t> designer to make the video. This would cost at £19.23 an hour x 20 = £384.60 </a:t>
            </a:r>
          </a:p>
          <a:p>
            <a:endParaRPr lang="en-GB" sz="1800" dirty="0">
              <a:effectLst/>
              <a:latin typeface="Times New Roman" panose="02020603050405020304" pitchFamily="18" charset="0"/>
              <a:ea typeface="Arial Unicode M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Unicode MS"/>
                <a:cs typeface="Times New Roman" panose="02020603050405020304" pitchFamily="18" charset="0"/>
              </a:rPr>
              <a:t>- The IT technicians time for 2 hours a month during the inductions, which would be £14.09 an hour for 2 hours a month (UWTSD,2024)</a:t>
            </a:r>
            <a:endParaRPr lang="en-GB" sz="1800" dirty="0">
              <a:effectLst/>
              <a:latin typeface="Times New Roman" panose="02020603050405020304" pitchFamily="18" charset="0"/>
              <a:ea typeface="Arial Unicode MS"/>
            </a:endParaRPr>
          </a:p>
          <a:p>
            <a:endParaRPr lang="en-GB" sz="1800" dirty="0">
              <a:effectLst/>
              <a:latin typeface="Times New Roman" panose="02020603050405020304" pitchFamily="18" charset="0"/>
              <a:ea typeface="Arial Unicode MS"/>
            </a:endParaRPr>
          </a:p>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6</a:t>
            </a:fld>
            <a:endParaRPr lang="en-GB"/>
          </a:p>
        </p:txBody>
      </p:sp>
    </p:spTree>
    <p:extLst>
      <p:ext uri="{BB962C8B-B14F-4D97-AF65-F5344CB8AC3E}">
        <p14:creationId xmlns:p14="http://schemas.microsoft.com/office/powerpoint/2010/main" val="3621421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The immersive room will solve the learning needs by ensuring it is accessible to more employees in a quicker space of time. Offering an effective induction </a:t>
            </a:r>
            <a:r>
              <a:rPr lang="en-US" sz="1800" dirty="0" err="1">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programme</a:t>
            </a:r>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 can be beneficial to employees and the university by reducing turnover and absenteeism (CIPD, 2023).</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r>
              <a:rPr lang="en-US"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Currently company </a:t>
            </a:r>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inductions take place quarterly, which will often be weeks or even months after an employee has started. This means a new employee could go 6 months potentially more months without an induction, therefore a new approach needs to be considered.</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Offering monthly inductions in the Swansea and Carmarthen Campus will ensure there are more opportunities for employees to attend the inductions.</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7</a:t>
            </a:fld>
            <a:endParaRPr lang="en-GB"/>
          </a:p>
        </p:txBody>
      </p:sp>
    </p:spTree>
    <p:extLst>
      <p:ext uri="{BB962C8B-B14F-4D97-AF65-F5344CB8AC3E}">
        <p14:creationId xmlns:p14="http://schemas.microsoft.com/office/powerpoint/2010/main" val="3812802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The other campus, specifically in London and Birmingham will have access to the material from the inductions but via VR headsets instead. VR headsets have been used in Inductions in other companies and has  been proven to be highly beneficial (Immersive VR, 2023). Meaning that although they wont experience the immersive room experience they still get to receive the content but in a slightly different format.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8</a:t>
            </a:fld>
            <a:endParaRPr lang="en-GB"/>
          </a:p>
        </p:txBody>
      </p:sp>
    </p:spTree>
    <p:extLst>
      <p:ext uri="{BB962C8B-B14F-4D97-AF65-F5344CB8AC3E}">
        <p14:creationId xmlns:p14="http://schemas.microsoft.com/office/powerpoint/2010/main" val="3754099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uFill>
                  <a:solidFill>
                    <a:srgbClr val="000000"/>
                  </a:solidFill>
                </a:uFill>
                <a:latin typeface="Arial" panose="020B0604020202020204" pitchFamily="34" charset="0"/>
                <a:ea typeface="Times New Roman" panose="02020603050405020304" pitchFamily="18" charset="0"/>
              </a:rPr>
              <a:t>In order to evaluate if using the immersive rooms for company inductions is beneficial the L&amp;D department will review the feedback from the new starter forms. Results from the pulse survey will also be reviewed and compared to previous years specifically focuses on the results of the induction experience to see </a:t>
            </a:r>
            <a:r>
              <a:rPr lang="en-US" sz="1800" dirty="0">
                <a:ln>
                  <a:noFill/>
                </a:ln>
                <a:effectLst/>
                <a:uFill>
                  <a:solidFill>
                    <a:srgbClr val="000000"/>
                  </a:solidFill>
                </a:uFill>
                <a:latin typeface="Arial" panose="020B0604020202020204" pitchFamily="34" charset="0"/>
                <a:ea typeface="Times New Roman" panose="02020603050405020304" pitchFamily="18" charset="0"/>
              </a:rPr>
              <a:t>if results have improved.</a:t>
            </a:r>
            <a:endParaRPr lang="en-GB" sz="1800" dirty="0">
              <a:ln>
                <a:noFill/>
              </a:ln>
              <a:effectLst/>
              <a:uFill>
                <a:solidFill>
                  <a:srgbClr val="000000"/>
                </a:solidFill>
              </a:uFill>
              <a:latin typeface="Times New Roman" panose="02020603050405020304" pitchFamily="18" charset="0"/>
              <a:ea typeface="Times New Roman" panose="02020603050405020304" pitchFamily="18" charset="0"/>
            </a:endParaRPr>
          </a:p>
          <a:p>
            <a:r>
              <a:rPr lang="en-GB" sz="18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a:t>
            </a:r>
            <a:endParaRPr lang="en-GB" sz="1800" dirty="0">
              <a:ln>
                <a:noFill/>
              </a:ln>
              <a:solidFill>
                <a:srgbClr val="000000"/>
              </a:solidFill>
              <a:effectLst/>
              <a:uFill>
                <a:solidFill>
                  <a:srgbClr val="000000"/>
                </a:solidFill>
              </a:uFill>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9</a:t>
            </a:fld>
            <a:endParaRPr lang="en-GB"/>
          </a:p>
        </p:txBody>
      </p:sp>
    </p:spTree>
    <p:extLst>
      <p:ext uri="{BB962C8B-B14F-4D97-AF65-F5344CB8AC3E}">
        <p14:creationId xmlns:p14="http://schemas.microsoft.com/office/powerpoint/2010/main" val="1449674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10</a:t>
            </a:fld>
            <a:endParaRPr lang="en-GB" dirty="0"/>
          </a:p>
        </p:txBody>
      </p:sp>
    </p:spTree>
    <p:extLst>
      <p:ext uri="{BB962C8B-B14F-4D97-AF65-F5344CB8AC3E}">
        <p14:creationId xmlns:p14="http://schemas.microsoft.com/office/powerpoint/2010/main" val="4115261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11</a:t>
            </a:fld>
            <a:endParaRPr lang="en-GB"/>
          </a:p>
        </p:txBody>
      </p:sp>
    </p:spTree>
    <p:extLst>
      <p:ext uri="{BB962C8B-B14F-4D97-AF65-F5344CB8AC3E}">
        <p14:creationId xmlns:p14="http://schemas.microsoft.com/office/powerpoint/2010/main" val="767876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US" noProof="0"/>
              <a:t>Click icon to add picture</a:t>
            </a:r>
            <a:endParaRPr lang="en-GB" noProof="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US" noProof="0"/>
              <a:t>Click icon to add picture</a:t>
            </a:r>
            <a:endParaRPr lang="en-GB" noProof="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US" noProof="0"/>
              <a:t>Click icon to add picture</a:t>
            </a:r>
            <a:endParaRPr lang="en-GB" noProof="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US" noProof="0"/>
              <a:t>Click icon to add picture</a:t>
            </a:r>
            <a:endParaRPr lang="en-GB" noProof="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US" noProof="0"/>
              <a:t>Click icon to add picture</a:t>
            </a:r>
            <a:endParaRPr lang="en-GB" noProof="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US" noProof="0"/>
              <a:t>Click icon to add picture</a:t>
            </a:r>
            <a:endParaRPr lang="en-GB" noProof="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US" noProof="0"/>
              <a:t>Click to edit Master title style</a:t>
            </a:r>
            <a:endParaRPr lang="en-GB" noProof="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US" noProof="0"/>
              <a:t>Click icon to add picture</a:t>
            </a:r>
            <a:endParaRPr lang="en-GB" noProof="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US" noProof="0"/>
              <a:t>Click icon to add picture</a:t>
            </a:r>
            <a:endParaRPr lang="en-GB" noProof="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US" sz="4000" spc="300" noProof="0"/>
              <a:t>Click to edit Master title style</a:t>
            </a:r>
            <a:endParaRPr lang="en-GB" sz="4000" spc="300"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jp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4.jp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jp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7.jp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8.jp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9.jp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png"/><Relationship Id="rId7"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microsoft.com/office/2007/relationships/hdphoto" Target="../media/hdphoto1.wdp"/><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hyperlink" Target="https://www.forbes.com/advisor/business/what-is-stakeholder-analysis/" TargetMode="External"/><Relationship Id="rId13" Type="http://schemas.openxmlformats.org/officeDocument/2006/relationships/hyperlink" Target="https://www.shutterstock.com/search/digital-resources" TargetMode="External"/><Relationship Id="rId3" Type="http://schemas.openxmlformats.org/officeDocument/2006/relationships/image" Target="../media/image1.png"/><Relationship Id="rId7" Type="http://schemas.openxmlformats.org/officeDocument/2006/relationships/hyperlink" Target="https://knowledge.csc.gov.sg/ethos-issue-21/what-digital-success-looks-like-measuring-evaluating-government-digitalisation/" TargetMode="External"/><Relationship Id="rId12" Type="http://schemas.openxmlformats.org/officeDocument/2006/relationships/hyperlink" Target="https://www.neoito.com/blog/digital-transformation-reduce-business-cost/"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cipd.org/uk/knowledge/factsheets/induction-factsheet/#:~:text=Effective%20induction%20programmes%20can%20benefit,employee%20commitment%20and%20job%20satisfaction" TargetMode="External"/><Relationship Id="rId11" Type="http://schemas.openxmlformats.org/officeDocument/2006/relationships/hyperlink" Target="https://ccsbestpractice.org.uk/entries/immersive-induction/" TargetMode="External"/><Relationship Id="rId5" Type="http://schemas.openxmlformats.org/officeDocument/2006/relationships/hyperlink" Target="https://doi.org/10.1109/ICALT.2018.00094" TargetMode="External"/><Relationship Id="rId15" Type="http://schemas.openxmlformats.org/officeDocument/2006/relationships/hyperlink" Target="https://www.uwtsd.ac.uk/news/press-releases/press-2023/uwtsd-launches-new-immersive-room-at-carmarthen-campus.html" TargetMode="External"/><Relationship Id="rId10" Type="http://schemas.openxmlformats.org/officeDocument/2006/relationships/hyperlink" Target="https://immersionvr.co.uk/about-360vr/vr-for-workplace-training/" TargetMode="External"/><Relationship Id="rId4" Type="http://schemas.microsoft.com/office/2007/relationships/hdphoto" Target="../media/hdphoto1.wdp"/><Relationship Id="rId9" Type="http://schemas.openxmlformats.org/officeDocument/2006/relationships/hyperlink" Target="https://www.igloovision.com/about/blog/what-is-an-immersive-space" TargetMode="External"/><Relationship Id="rId14" Type="http://schemas.openxmlformats.org/officeDocument/2006/relationships/hyperlink" Target="https://www.uwtsd.ac.uk/immers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577173" y="3251392"/>
            <a:ext cx="11490325" cy="823913"/>
          </a:xfrm>
        </p:spPr>
        <p:txBody>
          <a:bodyPr rtlCol="0"/>
          <a:lstStyle/>
          <a:p>
            <a:pPr rtl="0"/>
            <a:r>
              <a:rPr lang="en-GB" dirty="0"/>
              <a:t>The immersive room </a:t>
            </a:r>
            <a:br>
              <a:rPr lang="en-GB" dirty="0"/>
            </a:br>
            <a:r>
              <a:rPr lang="en-GB" dirty="0"/>
              <a:t>Company Inductions</a:t>
            </a:r>
            <a:br>
              <a:rPr lang="en-GB" dirty="0"/>
            </a:br>
            <a:r>
              <a:rPr lang="en-GB" dirty="0"/>
              <a:t>.</a:t>
            </a:r>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2"/>
          </p:nvPr>
        </p:nvSpPr>
        <p:spPr/>
        <p:txBody>
          <a:bodyPr rtlCol="0"/>
          <a:lstStyle/>
          <a:p>
            <a:pPr rtl="0"/>
            <a:r>
              <a:rPr lang="en-GB" dirty="0"/>
              <a:t>Bethan Wilson </a:t>
            </a:r>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5">
            <a:alphaModFix amt="52000"/>
            <a:extLst>
              <a:ext uri="{BEBA8EAE-BF5A-486C-A8C5-ECC9F3942E4B}">
                <a14:imgProps xmlns:a14="http://schemas.microsoft.com/office/drawing/2010/main">
                  <a14:imgLayer r:embed="rId6">
                    <a14:imgEffect>
                      <a14:saturation sat="0"/>
                    </a14:imgEffect>
                  </a14:imgLayer>
                </a14:imgProps>
              </a:ext>
            </a:extLst>
          </a:blip>
          <a:srcRect/>
          <a:stretch/>
        </p:blipFill>
        <p:spPr>
          <a:xfrm>
            <a:off x="-1" y="-7316"/>
            <a:ext cx="12192000" cy="6858000"/>
          </a:xfrm>
        </p:spPr>
      </p:pic>
      <p:pic>
        <p:nvPicPr>
          <p:cNvPr id="2" name="71282FE9">
            <a:hlinkClick r:id="" action="ppaction://media"/>
            <a:extLst>
              <a:ext uri="{FF2B5EF4-FFF2-40B4-BE49-F238E27FC236}">
                <a16:creationId xmlns:a16="http://schemas.microsoft.com/office/drawing/2014/main" id="{13907336-6530-2060-79BF-DB1445FA9874}"/>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14660" y="239509"/>
            <a:ext cx="5278946" cy="6378981"/>
          </a:xfrm>
          <a:prstGeom prst="rect">
            <a:avLst/>
          </a:prstGeom>
        </p:spPr>
      </p:pic>
      <p:sp>
        <p:nvSpPr>
          <p:cNvPr id="12" name="TextBox 11">
            <a:extLst>
              <a:ext uri="{FF2B5EF4-FFF2-40B4-BE49-F238E27FC236}">
                <a16:creationId xmlns:a16="http://schemas.microsoft.com/office/drawing/2014/main" id="{1F1BC46B-971F-2EBF-78E1-64AED6B28069}"/>
              </a:ext>
            </a:extLst>
          </p:cNvPr>
          <p:cNvSpPr txBox="1"/>
          <p:nvPr/>
        </p:nvSpPr>
        <p:spPr>
          <a:xfrm>
            <a:off x="6198396" y="1653734"/>
            <a:ext cx="5679279" cy="1015663"/>
          </a:xfrm>
          <a:prstGeom prst="rect">
            <a:avLst/>
          </a:prstGeom>
          <a:noFill/>
        </p:spPr>
        <p:txBody>
          <a:bodyPr wrap="square">
            <a:spAutoFit/>
          </a:bodyPr>
          <a:lstStyle/>
          <a:p>
            <a:r>
              <a:rPr lang="en-GB" sz="6000" dirty="0">
                <a:latin typeface="+mj-lt"/>
              </a:rPr>
              <a:t>Recommendation</a:t>
            </a:r>
          </a:p>
        </p:txBody>
      </p:sp>
      <p:sp>
        <p:nvSpPr>
          <p:cNvPr id="17" name="TextBox 16">
            <a:extLst>
              <a:ext uri="{FF2B5EF4-FFF2-40B4-BE49-F238E27FC236}">
                <a16:creationId xmlns:a16="http://schemas.microsoft.com/office/drawing/2014/main" id="{B1A47086-CB07-E2BC-8766-8ACEB1C3205C}"/>
              </a:ext>
            </a:extLst>
          </p:cNvPr>
          <p:cNvSpPr txBox="1"/>
          <p:nvPr/>
        </p:nvSpPr>
        <p:spPr>
          <a:xfrm>
            <a:off x="6095999" y="4857750"/>
            <a:ext cx="6198394" cy="1569660"/>
          </a:xfrm>
          <a:prstGeom prst="rect">
            <a:avLst/>
          </a:prstGeom>
          <a:noFill/>
        </p:spPr>
        <p:txBody>
          <a:bodyPr wrap="square" rtlCol="0">
            <a:spAutoFit/>
          </a:bodyPr>
          <a:lstStyle/>
          <a:p>
            <a:r>
              <a:rPr lang="en-US" sz="2400" dirty="0">
                <a:effectLst/>
                <a:latin typeface="Arial" panose="020B0604020202020204" pitchFamily="34" charset="0"/>
                <a:ea typeface="Arial Unicode MS"/>
                <a:cs typeface="Times New Roman" panose="02020603050405020304" pitchFamily="18" charset="0"/>
              </a:rPr>
              <a:t>Last year’s pulse survey found that 65% of employees at UWTSD described their induction experience as unsatisfactory (UWTSD, 2024)</a:t>
            </a:r>
            <a:endParaRPr lang="en-GB" sz="2400" dirty="0"/>
          </a:p>
        </p:txBody>
      </p:sp>
    </p:spTree>
    <p:extLst>
      <p:ext uri="{BB962C8B-B14F-4D97-AF65-F5344CB8AC3E}">
        <p14:creationId xmlns:p14="http://schemas.microsoft.com/office/powerpoint/2010/main" val="184278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dirty="0">
                <a:solidFill>
                  <a:schemeClr val="tx1"/>
                </a:solidFill>
                <a:latin typeface="+mj-lt"/>
                <a:ea typeface="+mj-ea"/>
                <a:cs typeface="+mj-cs"/>
              </a:rPr>
              <a:t>What is an Immersive room?</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21"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24603CC1-926C-CB6E-9B98-B5511BF06D07}"/>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a:lnSpc>
                <a:spcPct val="90000"/>
              </a:lnSpc>
              <a:spcAft>
                <a:spcPts val="600"/>
              </a:spcAft>
            </a:pPr>
            <a:r>
              <a:rPr lang="en-US" sz="2200" dirty="0">
                <a:uFill>
                  <a:solidFill>
                    <a:srgbClr val="000000"/>
                  </a:solidFill>
                </a:uFill>
              </a:rPr>
              <a:t>A p</a:t>
            </a:r>
            <a:r>
              <a:rPr lang="en-US" sz="2200" dirty="0">
                <a:ln>
                  <a:noFill/>
                </a:ln>
                <a:effectLst/>
                <a:uFill>
                  <a:solidFill>
                    <a:srgbClr val="000000"/>
                  </a:solidFill>
                </a:uFill>
              </a:rPr>
              <a:t>lace where users are transported into an interactive, captivating experience through technology (</a:t>
            </a:r>
            <a:r>
              <a:rPr lang="en-US" sz="2200" dirty="0">
                <a:effectLst/>
              </a:rPr>
              <a:t>Igloo, 2023) </a:t>
            </a:r>
            <a:endParaRPr lang="en-US" sz="2200" dirty="0"/>
          </a:p>
        </p:txBody>
      </p:sp>
      <p:pic>
        <p:nvPicPr>
          <p:cNvPr id="3" name="Picture 2" descr="A room with a white wall and black text&#10;&#10;Description automatically generated">
            <a:extLst>
              <a:ext uri="{FF2B5EF4-FFF2-40B4-BE49-F238E27FC236}">
                <a16:creationId xmlns:a16="http://schemas.microsoft.com/office/drawing/2014/main" id="{82243E6A-EC27-77FF-51E3-2EF246DF52FB}"/>
              </a:ext>
            </a:extLst>
          </p:cNvPr>
          <p:cNvPicPr>
            <a:picLocks noChangeAspect="1"/>
          </p:cNvPicPr>
          <p:nvPr/>
        </p:nvPicPr>
        <p:blipFill rotWithShape="1">
          <a:blip r:embed="rId5"/>
          <a:srcRect l="8896" r="8567" b="2"/>
          <a:stretch/>
        </p:blipFill>
        <p:spPr>
          <a:xfrm>
            <a:off x="5635850" y="0"/>
            <a:ext cx="6556150" cy="4448165"/>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4" name="TextBox 3">
            <a:extLst>
              <a:ext uri="{FF2B5EF4-FFF2-40B4-BE49-F238E27FC236}">
                <a16:creationId xmlns:a16="http://schemas.microsoft.com/office/drawing/2014/main" id="{EA0DCE25-F586-3009-C3B9-9D6C3A2B33CE}"/>
              </a:ext>
            </a:extLst>
          </p:cNvPr>
          <p:cNvSpPr txBox="1"/>
          <p:nvPr/>
        </p:nvSpPr>
        <p:spPr>
          <a:xfrm>
            <a:off x="11023521" y="3934671"/>
            <a:ext cx="1117600" cy="261610"/>
          </a:xfrm>
          <a:prstGeom prst="rect">
            <a:avLst/>
          </a:prstGeom>
          <a:noFill/>
        </p:spPr>
        <p:txBody>
          <a:bodyPr wrap="square" rtlCol="0">
            <a:spAutoFit/>
          </a:bodyPr>
          <a:lstStyle/>
          <a:p>
            <a:r>
              <a:rPr lang="en-GB" sz="1100" dirty="0"/>
              <a:t>UWTSD, 2023b</a:t>
            </a:r>
          </a:p>
        </p:txBody>
      </p:sp>
    </p:spTree>
    <p:extLst>
      <p:ext uri="{BB962C8B-B14F-4D97-AF65-F5344CB8AC3E}">
        <p14:creationId xmlns:p14="http://schemas.microsoft.com/office/powerpoint/2010/main" val="377140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600" kern="1200" dirty="0">
                <a:solidFill>
                  <a:schemeClr val="tx1"/>
                </a:solidFill>
                <a:latin typeface="+mj-lt"/>
                <a:ea typeface="+mj-ea"/>
                <a:cs typeface="+mj-cs"/>
              </a:rPr>
              <a:t>Why an Immersive room?</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15"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379818C-D552-8F93-2786-197C4356827F}"/>
              </a:ext>
            </a:extLst>
          </p:cNvPr>
          <p:cNvSpPr txBox="1"/>
          <p:nvPr/>
        </p:nvSpPr>
        <p:spPr>
          <a:xfrm>
            <a:off x="4654294" y="4562855"/>
            <a:ext cx="6903721" cy="2109249"/>
          </a:xfrm>
          <a:prstGeom prst="rect">
            <a:avLst/>
          </a:prstGeom>
        </p:spPr>
        <p:txBody>
          <a:bodyPr vert="horz" lIns="91440" tIns="45720" rIns="91440" bIns="45720" rtlCol="0" anchor="ctr">
            <a:normAutofit fontScale="92500" lnSpcReduction="20000"/>
          </a:bodyPr>
          <a:lstStyle/>
          <a:p>
            <a:pPr marR="0" lvl="0" fontAlgn="auto">
              <a:lnSpc>
                <a:spcPct val="90000"/>
              </a:lnSpc>
              <a:spcBef>
                <a:spcPts val="0"/>
              </a:spcBef>
              <a:spcAft>
                <a:spcPts val="600"/>
              </a:spcAft>
              <a:buClrTx/>
              <a:buSzTx/>
              <a:tabLst/>
              <a:defRPr/>
            </a:pPr>
            <a:r>
              <a:rPr lang="en-US" dirty="0">
                <a:ln>
                  <a:noFill/>
                </a:ln>
                <a:effectLst/>
                <a:uFill>
                  <a:solidFill>
                    <a:srgbClr val="000000"/>
                  </a:solidFill>
                </a:uFill>
              </a:rPr>
              <a:t>Creates a more engaging and interactive learning environment (O'Rourke, 2023).</a:t>
            </a:r>
          </a:p>
          <a:p>
            <a:pPr marR="0" lvl="0" fontAlgn="auto">
              <a:lnSpc>
                <a:spcPct val="90000"/>
              </a:lnSpc>
              <a:spcBef>
                <a:spcPts val="0"/>
              </a:spcBef>
              <a:spcAft>
                <a:spcPts val="600"/>
              </a:spcAft>
              <a:buClrTx/>
              <a:buSzTx/>
              <a:tabLst/>
              <a:defRPr/>
            </a:pPr>
            <a:endParaRPr lang="en-US" dirty="0">
              <a:ln>
                <a:noFill/>
              </a:ln>
              <a:effectLst/>
              <a:uFill>
                <a:solidFill>
                  <a:srgbClr val="000000"/>
                </a:solidFill>
              </a:uFill>
            </a:endParaRPr>
          </a:p>
          <a:p>
            <a:pPr>
              <a:lnSpc>
                <a:spcPct val="90000"/>
              </a:lnSpc>
              <a:spcAft>
                <a:spcPts val="600"/>
              </a:spcAft>
            </a:pPr>
            <a:r>
              <a:rPr lang="en-GB" dirty="0">
                <a:ln>
                  <a:noFill/>
                </a:ln>
                <a:effectLst/>
                <a:uFill>
                  <a:solidFill>
                    <a:srgbClr val="000000"/>
                  </a:solidFill>
                </a:uFill>
                <a:ea typeface="Times New Roman" panose="02020603050405020304" pitchFamily="18" charset="0"/>
              </a:rPr>
              <a:t>It offers a dynamic a </a:t>
            </a:r>
            <a:r>
              <a:rPr lang="en-GB" dirty="0" err="1">
                <a:ln>
                  <a:noFill/>
                </a:ln>
                <a:effectLst/>
                <a:uFill>
                  <a:solidFill>
                    <a:srgbClr val="000000"/>
                  </a:solidFill>
                </a:uFill>
                <a:ea typeface="Times New Roman" panose="02020603050405020304" pitchFamily="18" charset="0"/>
              </a:rPr>
              <a:t>pproach</a:t>
            </a:r>
            <a:r>
              <a:rPr lang="en-GB" dirty="0">
                <a:ln>
                  <a:noFill/>
                </a:ln>
                <a:effectLst/>
                <a:uFill>
                  <a:solidFill>
                    <a:srgbClr val="000000"/>
                  </a:solidFill>
                </a:uFill>
                <a:ea typeface="Times New Roman" panose="02020603050405020304" pitchFamily="18" charset="0"/>
              </a:rPr>
              <a:t> to learning and captivates new employees from the start (Russell, 2023)</a:t>
            </a:r>
          </a:p>
          <a:p>
            <a:pPr>
              <a:lnSpc>
                <a:spcPct val="90000"/>
              </a:lnSpc>
              <a:spcAft>
                <a:spcPts val="600"/>
              </a:spcAft>
            </a:pPr>
            <a:endParaRPr lang="en-GB" dirty="0">
              <a:ln>
                <a:noFill/>
              </a:ln>
              <a:effectLst/>
              <a:uFill>
                <a:solidFill>
                  <a:srgbClr val="000000"/>
                </a:solidFill>
              </a:uFill>
              <a:ea typeface="Times New Roman" panose="02020603050405020304" pitchFamily="18" charset="0"/>
            </a:endParaRPr>
          </a:p>
          <a:p>
            <a:pPr>
              <a:lnSpc>
                <a:spcPct val="90000"/>
              </a:lnSpc>
              <a:spcAft>
                <a:spcPts val="600"/>
              </a:spcAft>
            </a:pPr>
            <a:r>
              <a:rPr lang="en-GB" dirty="0">
                <a:ln>
                  <a:noFill/>
                </a:ln>
                <a:effectLst/>
                <a:uFill>
                  <a:solidFill>
                    <a:srgbClr val="000000"/>
                  </a:solidFill>
                </a:uFill>
                <a:ea typeface="Times New Roman" panose="02020603050405020304" pitchFamily="18" charset="0"/>
              </a:rPr>
              <a:t>Immersive rooms have been proven to improve knowledge retention (Babu </a:t>
            </a:r>
            <a:r>
              <a:rPr lang="en-GB" i="1" dirty="0">
                <a:ln>
                  <a:noFill/>
                </a:ln>
                <a:effectLst/>
                <a:uFill>
                  <a:solidFill>
                    <a:srgbClr val="000000"/>
                  </a:solidFill>
                </a:uFill>
                <a:ea typeface="Times New Roman" panose="02020603050405020304" pitchFamily="18" charset="0"/>
              </a:rPr>
              <a:t>et al</a:t>
            </a:r>
            <a:r>
              <a:rPr lang="en-GB" dirty="0">
                <a:ln>
                  <a:noFill/>
                </a:ln>
                <a:effectLst/>
                <a:uFill>
                  <a:solidFill>
                    <a:srgbClr val="000000"/>
                  </a:solidFill>
                </a:uFill>
                <a:ea typeface="Times New Roman" panose="02020603050405020304" pitchFamily="18" charset="0"/>
              </a:rPr>
              <a:t>, 2018)</a:t>
            </a:r>
            <a:r>
              <a:rPr lang="en-GB" dirty="0">
                <a:ln>
                  <a:noFill/>
                </a:ln>
                <a:solidFill>
                  <a:srgbClr val="000000"/>
                </a:solidFill>
                <a:effectLst/>
                <a:uFill>
                  <a:solidFill>
                    <a:srgbClr val="000000"/>
                  </a:solidFill>
                </a:uFill>
                <a:ea typeface="Times New Roman" panose="02020603050405020304" pitchFamily="18" charset="0"/>
              </a:rPr>
              <a:t>(</a:t>
            </a:r>
            <a:r>
              <a:rPr lang="en-GB"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Russell</a:t>
            </a:r>
            <a:r>
              <a:rPr lang="en-GB" sz="2400" dirty="0">
                <a:ln>
                  <a:noFill/>
                </a:ln>
                <a:solidFill>
                  <a:srgbClr val="000000"/>
                </a:solidFill>
                <a:effectLst/>
                <a:uFill>
                  <a:solidFill>
                    <a:srgbClr val="000000"/>
                  </a:solidFill>
                </a:uFill>
                <a:latin typeface="Arial" panose="020B0604020202020204" pitchFamily="34" charset="0"/>
                <a:ea typeface="Times New Roman" panose="02020603050405020304" pitchFamily="18" charset="0"/>
              </a:rPr>
              <a:t>, 2023)</a:t>
            </a:r>
            <a:endParaRPr lang="en-US" sz="2200" dirty="0"/>
          </a:p>
        </p:txBody>
      </p:sp>
      <p:pic>
        <p:nvPicPr>
          <p:cNvPr id="2" name="Picture 1" descr="A person standing in a room with a light in the middle&#10;&#10;Description automatically generated">
            <a:extLst>
              <a:ext uri="{FF2B5EF4-FFF2-40B4-BE49-F238E27FC236}">
                <a16:creationId xmlns:a16="http://schemas.microsoft.com/office/drawing/2014/main" id="{9D9A8D36-EA7E-FAB1-DE00-0CFD8EFBDB40}"/>
              </a:ext>
            </a:extLst>
          </p:cNvPr>
          <p:cNvPicPr>
            <a:picLocks noChangeAspect="1"/>
          </p:cNvPicPr>
          <p:nvPr/>
        </p:nvPicPr>
        <p:blipFill rotWithShape="1">
          <a:blip r:embed="rId5"/>
          <a:srcRect l="8469" r="8994" b="2"/>
          <a:stretch/>
        </p:blipFill>
        <p:spPr>
          <a:xfrm>
            <a:off x="6019805" y="25169"/>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7" name="TextBox 6">
            <a:extLst>
              <a:ext uri="{FF2B5EF4-FFF2-40B4-BE49-F238E27FC236}">
                <a16:creationId xmlns:a16="http://schemas.microsoft.com/office/drawing/2014/main" id="{2C53A4F2-A113-4902-597E-F3BA65751DD3}"/>
              </a:ext>
            </a:extLst>
          </p:cNvPr>
          <p:cNvSpPr txBox="1"/>
          <p:nvPr/>
        </p:nvSpPr>
        <p:spPr>
          <a:xfrm>
            <a:off x="10972800" y="3913364"/>
            <a:ext cx="1965516" cy="261610"/>
          </a:xfrm>
          <a:prstGeom prst="rect">
            <a:avLst/>
          </a:prstGeom>
          <a:noFill/>
        </p:spPr>
        <p:txBody>
          <a:bodyPr wrap="square" rtlCol="0">
            <a:spAutoFit/>
          </a:bodyPr>
          <a:lstStyle/>
          <a:p>
            <a:r>
              <a:rPr lang="en-GB" sz="1100" dirty="0">
                <a:latin typeface="Arial" panose="020B0604020202020204" pitchFamily="34" charset="0"/>
                <a:ea typeface="Arial Unicode MS"/>
              </a:rPr>
              <a:t>UWTSD, </a:t>
            </a:r>
            <a:r>
              <a:rPr lang="en-GB" sz="1100" dirty="0">
                <a:effectLst/>
                <a:latin typeface="Arial" panose="020B0604020202020204" pitchFamily="34" charset="0"/>
                <a:ea typeface="Arial Unicode MS"/>
              </a:rPr>
              <a:t>2023c</a:t>
            </a:r>
            <a:endParaRPr lang="en-GB" sz="1100" dirty="0"/>
          </a:p>
        </p:txBody>
      </p:sp>
    </p:spTree>
    <p:extLst>
      <p:ext uri="{BB962C8B-B14F-4D97-AF65-F5344CB8AC3E}">
        <p14:creationId xmlns:p14="http://schemas.microsoft.com/office/powerpoint/2010/main" val="1730871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200" kern="1200" dirty="0">
                <a:solidFill>
                  <a:schemeClr val="tx1"/>
                </a:solidFill>
                <a:latin typeface="+mj-lt"/>
                <a:ea typeface="+mj-ea"/>
                <a:cs typeface="+mj-cs"/>
              </a:rPr>
              <a:t>Resources</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4" name="TextBox 3">
            <a:extLst>
              <a:ext uri="{FF2B5EF4-FFF2-40B4-BE49-F238E27FC236}">
                <a16:creationId xmlns:a16="http://schemas.microsoft.com/office/drawing/2014/main" id="{A379818C-D552-8F93-2786-197C4356827F}"/>
              </a:ext>
            </a:extLst>
          </p:cNvPr>
          <p:cNvSpPr txBox="1"/>
          <p:nvPr/>
        </p:nvSpPr>
        <p:spPr>
          <a:xfrm>
            <a:off x="4654294" y="4562856"/>
            <a:ext cx="6903721" cy="1600200"/>
          </a:xfrm>
          <a:prstGeom prst="rect">
            <a:avLst/>
          </a:prstGeom>
        </p:spPr>
        <p:txBody>
          <a:bodyPr vert="horz" lIns="91440" tIns="45720" rIns="91440" bIns="45720" rtlCol="0" anchor="ctr">
            <a:normAutofit/>
          </a:bodyPr>
          <a:lstStyle/>
          <a:p>
            <a:r>
              <a:rPr lang="en-US" sz="1800" dirty="0">
                <a:effectLst/>
                <a:latin typeface="Arial" panose="020B0604020202020204" pitchFamily="34" charset="0"/>
                <a:ea typeface="Arial Unicode MS"/>
                <a:cs typeface="Times New Roman" panose="02020603050405020304" pitchFamily="18" charset="0"/>
              </a:rPr>
              <a:t> </a:t>
            </a:r>
            <a:r>
              <a:rPr lang="en-US" sz="2400" dirty="0">
                <a:effectLst/>
                <a:latin typeface="Arial" panose="020B0604020202020204" pitchFamily="34" charset="0"/>
                <a:ea typeface="Arial Unicode MS"/>
                <a:cs typeface="Times New Roman" panose="02020603050405020304" pitchFamily="18" charset="0"/>
              </a:rPr>
              <a:t>A stakeholder analysis would need to be conducted in order to identify the stakeholders (</a:t>
            </a:r>
            <a:r>
              <a:rPr lang="en-US" sz="2400" dirty="0" err="1">
                <a:effectLst/>
                <a:latin typeface="Arial" panose="020B0604020202020204" pitchFamily="34" charset="0"/>
                <a:ea typeface="Arial Unicode MS"/>
                <a:cs typeface="Times New Roman" panose="02020603050405020304" pitchFamily="18" charset="0"/>
              </a:rPr>
              <a:t>Hoory</a:t>
            </a:r>
            <a:r>
              <a:rPr lang="en-US" sz="2400" dirty="0">
                <a:effectLst/>
                <a:latin typeface="Arial" panose="020B0604020202020204" pitchFamily="34" charset="0"/>
                <a:ea typeface="Arial Unicode MS"/>
                <a:cs typeface="Times New Roman" panose="02020603050405020304" pitchFamily="18" charset="0"/>
              </a:rPr>
              <a:t> &amp; Bottorff, 2022).</a:t>
            </a:r>
            <a:endParaRPr lang="en-GB" sz="2400" dirty="0">
              <a:effectLst/>
              <a:latin typeface="Times New Roman" panose="02020603050405020304" pitchFamily="18" charset="0"/>
              <a:ea typeface="Arial Unicode MS"/>
            </a:endParaRPr>
          </a:p>
          <a:p>
            <a:pPr>
              <a:lnSpc>
                <a:spcPct val="90000"/>
              </a:lnSpc>
              <a:spcAft>
                <a:spcPts val="600"/>
              </a:spcAft>
            </a:pPr>
            <a:endParaRPr lang="en-US" sz="2200" dirty="0"/>
          </a:p>
        </p:txBody>
      </p:sp>
      <p:pic>
        <p:nvPicPr>
          <p:cNvPr id="7" name="Picture 6" descr="A person typing on a computer&#10;&#10;Description automatically generated">
            <a:extLst>
              <a:ext uri="{FF2B5EF4-FFF2-40B4-BE49-F238E27FC236}">
                <a16:creationId xmlns:a16="http://schemas.microsoft.com/office/drawing/2014/main" id="{C4D1ADD6-FD0C-00EC-A6E1-96F9C4F7A089}"/>
              </a:ext>
            </a:extLst>
          </p:cNvPr>
          <p:cNvPicPr>
            <a:picLocks noChangeAspect="1"/>
          </p:cNvPicPr>
          <p:nvPr/>
        </p:nvPicPr>
        <p:blipFill>
          <a:blip r:embed="rId5"/>
          <a:stretch>
            <a:fillRect/>
          </a:stretch>
        </p:blipFill>
        <p:spPr>
          <a:xfrm>
            <a:off x="6096000" y="0"/>
            <a:ext cx="6096000" cy="4196271"/>
          </a:xfrm>
          <a:prstGeom prst="rect">
            <a:avLst/>
          </a:prstGeom>
        </p:spPr>
      </p:pic>
      <p:sp>
        <p:nvSpPr>
          <p:cNvPr id="9" name="TextBox 8">
            <a:extLst>
              <a:ext uri="{FF2B5EF4-FFF2-40B4-BE49-F238E27FC236}">
                <a16:creationId xmlns:a16="http://schemas.microsoft.com/office/drawing/2014/main" id="{ACD572EF-951C-8A3F-C915-606BE1698F07}"/>
              </a:ext>
            </a:extLst>
          </p:cNvPr>
          <p:cNvSpPr txBox="1"/>
          <p:nvPr/>
        </p:nvSpPr>
        <p:spPr>
          <a:xfrm>
            <a:off x="10751737" y="3934661"/>
            <a:ext cx="1934617" cy="261610"/>
          </a:xfrm>
          <a:prstGeom prst="rect">
            <a:avLst/>
          </a:prstGeom>
          <a:noFill/>
        </p:spPr>
        <p:txBody>
          <a:bodyPr wrap="square" rtlCol="0">
            <a:spAutoFit/>
          </a:bodyPr>
          <a:lstStyle/>
          <a:p>
            <a:r>
              <a:rPr lang="en-GB" sz="1100" dirty="0">
                <a:latin typeface="Arial" panose="020B0604020202020204" pitchFamily="34" charset="0"/>
                <a:ea typeface="Arial Unicode MS"/>
              </a:rPr>
              <a:t>Shutterstock (</a:t>
            </a:r>
            <a:r>
              <a:rPr lang="en-GB" sz="1100" dirty="0">
                <a:effectLst/>
                <a:latin typeface="Arial" panose="020B0604020202020204" pitchFamily="34" charset="0"/>
                <a:ea typeface="Arial Unicode MS"/>
              </a:rPr>
              <a:t>2023f)</a:t>
            </a:r>
            <a:endParaRPr lang="en-GB" sz="1100" dirty="0"/>
          </a:p>
        </p:txBody>
      </p:sp>
    </p:spTree>
    <p:extLst>
      <p:ext uri="{BB962C8B-B14F-4D97-AF65-F5344CB8AC3E}">
        <p14:creationId xmlns:p14="http://schemas.microsoft.com/office/powerpoint/2010/main" val="3620645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dirty="0">
                <a:latin typeface="+mj-lt"/>
                <a:ea typeface="+mj-ea"/>
                <a:cs typeface="+mj-cs"/>
              </a:rPr>
              <a:t>What’s the cost?</a:t>
            </a:r>
            <a:endParaRPr lang="en-US" sz="4800" kern="1200" dirty="0">
              <a:solidFill>
                <a:schemeClr val="tx1"/>
              </a:solidFill>
              <a:latin typeface="+mj-lt"/>
              <a:ea typeface="+mj-ea"/>
              <a:cs typeface="+mj-cs"/>
            </a:endParaRP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23"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8673B10-369E-7987-80E1-0D932A6414DE}"/>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a:lnSpc>
                <a:spcPct val="90000"/>
              </a:lnSpc>
              <a:spcAft>
                <a:spcPts val="600"/>
              </a:spcAft>
            </a:pPr>
            <a:r>
              <a:rPr lang="en-GB" sz="2400" dirty="0"/>
              <a:t>Labor cost for the programme designer, IT technicians and the cost of electricity to run the immersive room</a:t>
            </a:r>
          </a:p>
        </p:txBody>
      </p:sp>
      <p:pic>
        <p:nvPicPr>
          <p:cNvPr id="14" name="Picture 13" descr="A robot hand touching a dollar sign&#10;&#10;Description automatically generated">
            <a:extLst>
              <a:ext uri="{FF2B5EF4-FFF2-40B4-BE49-F238E27FC236}">
                <a16:creationId xmlns:a16="http://schemas.microsoft.com/office/drawing/2014/main" id="{2E73123C-A33D-BF37-E668-C23710D91BC6}"/>
              </a:ext>
            </a:extLst>
          </p:cNvPr>
          <p:cNvPicPr>
            <a:picLocks noChangeAspect="1"/>
          </p:cNvPicPr>
          <p:nvPr/>
        </p:nvPicPr>
        <p:blipFill rotWithShape="1">
          <a:blip r:embed="rId5"/>
          <a:srcRect l="9567" r="3080" b="2"/>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15" name="TextBox 14">
            <a:extLst>
              <a:ext uri="{FF2B5EF4-FFF2-40B4-BE49-F238E27FC236}">
                <a16:creationId xmlns:a16="http://schemas.microsoft.com/office/drawing/2014/main" id="{BA26BA17-D781-C668-6E31-B1E64922B71E}"/>
              </a:ext>
            </a:extLst>
          </p:cNvPr>
          <p:cNvSpPr txBox="1"/>
          <p:nvPr/>
        </p:nvSpPr>
        <p:spPr>
          <a:xfrm>
            <a:off x="10801978" y="3870782"/>
            <a:ext cx="1488663" cy="246221"/>
          </a:xfrm>
          <a:prstGeom prst="rect">
            <a:avLst/>
          </a:prstGeom>
          <a:noFill/>
        </p:spPr>
        <p:txBody>
          <a:bodyPr wrap="square" rtlCol="0">
            <a:spAutoFit/>
          </a:bodyPr>
          <a:lstStyle/>
          <a:p>
            <a:r>
              <a:rPr lang="en-GB" sz="1000" dirty="0" err="1">
                <a:latin typeface="Arial" panose="020B0604020202020204" pitchFamily="34" charset="0"/>
                <a:ea typeface="Arial Unicode MS"/>
              </a:rPr>
              <a:t>Rajalekshmy</a:t>
            </a:r>
            <a:r>
              <a:rPr lang="en-GB" sz="1000" dirty="0">
                <a:latin typeface="Arial" panose="020B0604020202020204" pitchFamily="34" charset="0"/>
                <a:ea typeface="Arial Unicode MS"/>
              </a:rPr>
              <a:t> (</a:t>
            </a:r>
            <a:r>
              <a:rPr lang="en-GB" sz="1000" dirty="0">
                <a:effectLst/>
                <a:latin typeface="Arial" panose="020B0604020202020204" pitchFamily="34" charset="0"/>
                <a:ea typeface="Arial Unicode MS"/>
              </a:rPr>
              <a:t>2023)</a:t>
            </a:r>
            <a:endParaRPr lang="en-GB" sz="1000" dirty="0"/>
          </a:p>
        </p:txBody>
      </p:sp>
    </p:spTree>
    <p:extLst>
      <p:ext uri="{BB962C8B-B14F-4D97-AF65-F5344CB8AC3E}">
        <p14:creationId xmlns:p14="http://schemas.microsoft.com/office/powerpoint/2010/main" val="1676715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chemeClr val="tx1"/>
                </a:solidFill>
                <a:latin typeface="+mj-lt"/>
                <a:ea typeface="+mj-ea"/>
                <a:cs typeface="+mj-cs"/>
              </a:rPr>
              <a:t>How it solves the learning need</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15"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379818C-D552-8F93-2786-197C4356827F}"/>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a:lnSpc>
                <a:spcPct val="90000"/>
              </a:lnSpc>
              <a:spcAft>
                <a:spcPts val="600"/>
              </a:spcAft>
            </a:pPr>
            <a:r>
              <a:rPr lang="en-US" sz="2400" dirty="0">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An e</a:t>
            </a:r>
            <a:r>
              <a:rPr lang="en-US" sz="2400" dirty="0">
                <a:ln>
                  <a:noFill/>
                </a:ln>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ffective induction </a:t>
            </a:r>
            <a:r>
              <a:rPr lang="en-US" sz="2400" dirty="0" err="1">
                <a:ln>
                  <a:noFill/>
                </a:ln>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programme</a:t>
            </a:r>
            <a:r>
              <a:rPr lang="en-US" sz="2400" dirty="0">
                <a:ln>
                  <a:noFill/>
                </a:ln>
                <a:effectLst/>
                <a:uFill>
                  <a:solidFill>
                    <a:srgbClr val="000000"/>
                  </a:solidFill>
                </a:uFill>
                <a:latin typeface="Arial" panose="020B0604020202020204" pitchFamily="34" charset="0"/>
                <a:ea typeface="Times New Roman" panose="02020603050405020304" pitchFamily="18" charset="0"/>
                <a:cs typeface="Times New Roman" panose="02020603050405020304" pitchFamily="18" charset="0"/>
              </a:rPr>
              <a:t> can be beneficial to employees and the university by reducing turnover and absenteeism (CIPD, 2023).</a:t>
            </a:r>
            <a:endParaRPr lang="en-US" sz="2200" dirty="0"/>
          </a:p>
        </p:txBody>
      </p:sp>
      <p:pic>
        <p:nvPicPr>
          <p:cNvPr id="6" name="Picture 5" descr="A group of people standing in front of a screen&#10;&#10;Description automatically generated">
            <a:extLst>
              <a:ext uri="{FF2B5EF4-FFF2-40B4-BE49-F238E27FC236}">
                <a16:creationId xmlns:a16="http://schemas.microsoft.com/office/drawing/2014/main" id="{F1C095B1-170F-AF2F-C445-977A69BBA87B}"/>
              </a:ext>
            </a:extLst>
          </p:cNvPr>
          <p:cNvPicPr>
            <a:picLocks noChangeAspect="1"/>
          </p:cNvPicPr>
          <p:nvPr/>
        </p:nvPicPr>
        <p:blipFill>
          <a:blip r:embed="rId5"/>
          <a:stretch>
            <a:fillRect/>
          </a:stretch>
        </p:blipFill>
        <p:spPr>
          <a:xfrm>
            <a:off x="5505297" y="-1"/>
            <a:ext cx="6686704" cy="4196271"/>
          </a:xfrm>
          <a:prstGeom prst="rect">
            <a:avLst/>
          </a:prstGeom>
        </p:spPr>
      </p:pic>
      <p:sp>
        <p:nvSpPr>
          <p:cNvPr id="7" name="TextBox 6">
            <a:extLst>
              <a:ext uri="{FF2B5EF4-FFF2-40B4-BE49-F238E27FC236}">
                <a16:creationId xmlns:a16="http://schemas.microsoft.com/office/drawing/2014/main" id="{D6476015-E9C7-0A25-C045-A6CE5EF1647F}"/>
              </a:ext>
            </a:extLst>
          </p:cNvPr>
          <p:cNvSpPr txBox="1"/>
          <p:nvPr/>
        </p:nvSpPr>
        <p:spPr>
          <a:xfrm>
            <a:off x="10590963" y="3825565"/>
            <a:ext cx="1432978" cy="261610"/>
          </a:xfrm>
          <a:prstGeom prst="rect">
            <a:avLst/>
          </a:prstGeom>
          <a:noFill/>
        </p:spPr>
        <p:txBody>
          <a:bodyPr wrap="square" rtlCol="0">
            <a:spAutoFit/>
          </a:bodyPr>
          <a:lstStyle/>
          <a:p>
            <a:r>
              <a:rPr lang="en-GB" sz="1100" dirty="0"/>
              <a:t>UWTSD, 2023d</a:t>
            </a:r>
          </a:p>
        </p:txBody>
      </p:sp>
    </p:spTree>
    <p:extLst>
      <p:ext uri="{BB962C8B-B14F-4D97-AF65-F5344CB8AC3E}">
        <p14:creationId xmlns:p14="http://schemas.microsoft.com/office/powerpoint/2010/main" val="1884385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chemeClr val="tx1"/>
                </a:solidFill>
                <a:latin typeface="+mj-lt"/>
                <a:ea typeface="+mj-ea"/>
                <a:cs typeface="+mj-cs"/>
              </a:rPr>
              <a:t>What about our other campuses?</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sp>
        <p:nvSpPr>
          <p:cNvPr id="15"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379818C-D552-8F93-2786-197C4356827F}"/>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a:lnSpc>
                <a:spcPct val="90000"/>
              </a:lnSpc>
              <a:spcAft>
                <a:spcPts val="600"/>
              </a:spcAft>
            </a:pPr>
            <a:endParaRPr lang="en-US" sz="2200" dirty="0"/>
          </a:p>
        </p:txBody>
      </p:sp>
      <p:sp>
        <p:nvSpPr>
          <p:cNvPr id="7" name="TextBox 6">
            <a:extLst>
              <a:ext uri="{FF2B5EF4-FFF2-40B4-BE49-F238E27FC236}">
                <a16:creationId xmlns:a16="http://schemas.microsoft.com/office/drawing/2014/main" id="{E7915A06-7FA1-BE1A-9096-B6F354A10A6D}"/>
              </a:ext>
            </a:extLst>
          </p:cNvPr>
          <p:cNvSpPr txBox="1"/>
          <p:nvPr/>
        </p:nvSpPr>
        <p:spPr>
          <a:xfrm>
            <a:off x="4978906" y="4636442"/>
            <a:ext cx="7009894" cy="1200329"/>
          </a:xfrm>
          <a:prstGeom prst="rect">
            <a:avLst/>
          </a:prstGeom>
          <a:noFill/>
        </p:spPr>
        <p:txBody>
          <a:bodyPr wrap="square">
            <a:spAutoFit/>
          </a:bodyPr>
          <a:lstStyle/>
          <a:p>
            <a:r>
              <a:rPr lang="en-US" sz="2400" kern="0" dirty="0">
                <a:effectLst/>
                <a:latin typeface="Arial" panose="020B0604020202020204" pitchFamily="34" charset="0"/>
                <a:ea typeface="Arial Unicode MS"/>
              </a:rPr>
              <a:t>VR headsets have been used in Inductions in other companies and has  been proven to be highly beneficial (Immersive VR, 2023). </a:t>
            </a:r>
            <a:endParaRPr lang="en-GB" sz="2400" dirty="0"/>
          </a:p>
        </p:txBody>
      </p:sp>
      <p:pic>
        <p:nvPicPr>
          <p:cNvPr id="11" name="Picture 10" descr="A person wearing virtual reality goggles&#10;&#10;Description automatically generated">
            <a:extLst>
              <a:ext uri="{FF2B5EF4-FFF2-40B4-BE49-F238E27FC236}">
                <a16:creationId xmlns:a16="http://schemas.microsoft.com/office/drawing/2014/main" id="{45487663-9D7A-C126-9802-B8B2A9CCD436}"/>
              </a:ext>
            </a:extLst>
          </p:cNvPr>
          <p:cNvPicPr>
            <a:picLocks noChangeAspect="1"/>
          </p:cNvPicPr>
          <p:nvPr/>
        </p:nvPicPr>
        <p:blipFill>
          <a:blip r:embed="rId5"/>
          <a:stretch>
            <a:fillRect/>
          </a:stretch>
        </p:blipFill>
        <p:spPr>
          <a:xfrm>
            <a:off x="6096001" y="-37480"/>
            <a:ext cx="6095999" cy="4194897"/>
          </a:xfrm>
          <a:prstGeom prst="rect">
            <a:avLst/>
          </a:prstGeom>
        </p:spPr>
      </p:pic>
      <p:sp>
        <p:nvSpPr>
          <p:cNvPr id="12" name="TextBox 11">
            <a:extLst>
              <a:ext uri="{FF2B5EF4-FFF2-40B4-BE49-F238E27FC236}">
                <a16:creationId xmlns:a16="http://schemas.microsoft.com/office/drawing/2014/main" id="{F3A82932-0102-939F-3F0A-E5FED5C1B6A8}"/>
              </a:ext>
            </a:extLst>
          </p:cNvPr>
          <p:cNvSpPr txBox="1"/>
          <p:nvPr/>
        </p:nvSpPr>
        <p:spPr>
          <a:xfrm>
            <a:off x="10631156" y="3788085"/>
            <a:ext cx="1686320" cy="261610"/>
          </a:xfrm>
          <a:prstGeom prst="rect">
            <a:avLst/>
          </a:prstGeom>
          <a:noFill/>
        </p:spPr>
        <p:txBody>
          <a:bodyPr wrap="square" rtlCol="0">
            <a:spAutoFit/>
          </a:bodyPr>
          <a:lstStyle/>
          <a:p>
            <a:r>
              <a:rPr lang="en-GB" sz="1100" dirty="0">
                <a:effectLst/>
                <a:latin typeface="Arial" panose="020B0604020202020204" pitchFamily="34" charset="0"/>
                <a:ea typeface="Arial Unicode MS"/>
              </a:rPr>
              <a:t>GP Strategies (2023)</a:t>
            </a:r>
            <a:endParaRPr lang="en-GB" sz="1100" dirty="0"/>
          </a:p>
        </p:txBody>
      </p:sp>
    </p:spTree>
    <p:extLst>
      <p:ext uri="{BB962C8B-B14F-4D97-AF65-F5344CB8AC3E}">
        <p14:creationId xmlns:p14="http://schemas.microsoft.com/office/powerpoint/2010/main" val="3724865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3BC930-AE19-7631-3DBA-F61219BB1728}"/>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chemeClr val="tx1"/>
                </a:solidFill>
                <a:latin typeface="+mj-lt"/>
                <a:ea typeface="+mj-ea"/>
                <a:cs typeface="+mj-cs"/>
              </a:rPr>
              <a:t>How to evaluate the success?</a:t>
            </a:r>
          </a:p>
        </p:txBody>
      </p:sp>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8285" r="-3" b="-3"/>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3" name="Picture 2" descr="A person holding a pen&#10;&#10;Description automatically generated">
            <a:extLst>
              <a:ext uri="{FF2B5EF4-FFF2-40B4-BE49-F238E27FC236}">
                <a16:creationId xmlns:a16="http://schemas.microsoft.com/office/drawing/2014/main" id="{33B50083-9697-34DE-A634-8332AE1BAC6E}"/>
              </a:ext>
            </a:extLst>
          </p:cNvPr>
          <p:cNvPicPr>
            <a:picLocks noChangeAspect="1"/>
          </p:cNvPicPr>
          <p:nvPr/>
        </p:nvPicPr>
        <p:blipFill rotWithShape="1">
          <a:blip r:embed="rId5"/>
          <a:srcRect l="26400" r="17223" b="-1"/>
          <a:stretch/>
        </p:blipFill>
        <p:spPr>
          <a:xfrm>
            <a:off x="6016757" y="-29062"/>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15"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7915A06-7FA1-BE1A-9096-B6F354A10A6D}"/>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marR="0" lvl="0" fontAlgn="auto">
              <a:lnSpc>
                <a:spcPct val="90000"/>
              </a:lnSpc>
              <a:spcBef>
                <a:spcPts val="0"/>
              </a:spcBef>
              <a:spcAft>
                <a:spcPts val="600"/>
              </a:spcAft>
              <a:buClrTx/>
              <a:buSzTx/>
              <a:tabLst/>
              <a:defRPr/>
            </a:pPr>
            <a:r>
              <a:rPr lang="en-US" sz="1900" dirty="0">
                <a:uFill>
                  <a:solidFill>
                    <a:srgbClr val="000000"/>
                  </a:solidFill>
                </a:uFill>
              </a:rPr>
              <a:t>Feedback from the new starter forms will</a:t>
            </a:r>
            <a:r>
              <a:rPr lang="en-US" sz="1900" dirty="0">
                <a:ln>
                  <a:noFill/>
                </a:ln>
                <a:effectLst/>
                <a:uFill>
                  <a:solidFill>
                    <a:srgbClr val="000000"/>
                  </a:solidFill>
                </a:uFill>
              </a:rPr>
              <a:t> be reviewed by the L&amp;D department</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lang="en-US" sz="1900" dirty="0">
              <a:ln>
                <a:noFill/>
              </a:ln>
              <a:effectLst/>
              <a:uFill>
                <a:solidFill>
                  <a:srgbClr val="000000"/>
                </a:solidFill>
              </a:uFill>
            </a:endParaRPr>
          </a:p>
          <a:p>
            <a:pPr marR="0" lvl="0" fontAlgn="auto">
              <a:lnSpc>
                <a:spcPct val="90000"/>
              </a:lnSpc>
              <a:spcBef>
                <a:spcPts val="0"/>
              </a:spcBef>
              <a:spcAft>
                <a:spcPts val="600"/>
              </a:spcAft>
              <a:buClrTx/>
              <a:buSzTx/>
              <a:tabLst/>
              <a:defRPr/>
            </a:pPr>
            <a:r>
              <a:rPr lang="en-US" sz="1900" dirty="0">
                <a:uFill>
                  <a:solidFill>
                    <a:srgbClr val="000000"/>
                  </a:solidFill>
                </a:uFill>
              </a:rPr>
              <a:t>Compare pulse survey results specifically on the induction experience to see </a:t>
            </a:r>
            <a:r>
              <a:rPr lang="en-US" sz="1900" dirty="0">
                <a:ln>
                  <a:noFill/>
                </a:ln>
                <a:effectLst/>
                <a:uFill>
                  <a:solidFill>
                    <a:srgbClr val="000000"/>
                  </a:solidFill>
                </a:uFill>
              </a:rPr>
              <a:t>if results improve</a:t>
            </a:r>
          </a:p>
        </p:txBody>
      </p:sp>
      <p:sp>
        <p:nvSpPr>
          <p:cNvPr id="4" name="TextBox 3">
            <a:extLst>
              <a:ext uri="{FF2B5EF4-FFF2-40B4-BE49-F238E27FC236}">
                <a16:creationId xmlns:a16="http://schemas.microsoft.com/office/drawing/2014/main" id="{A379818C-D552-8F93-2786-197C4356827F}"/>
              </a:ext>
            </a:extLst>
          </p:cNvPr>
          <p:cNvSpPr txBox="1"/>
          <p:nvPr/>
        </p:nvSpPr>
        <p:spPr>
          <a:xfrm>
            <a:off x="4654294" y="4562856"/>
            <a:ext cx="6903721" cy="1600200"/>
          </a:xfrm>
          <a:prstGeom prst="rect">
            <a:avLst/>
          </a:prstGeom>
        </p:spPr>
        <p:txBody>
          <a:bodyPr vert="horz" lIns="91440" tIns="45720" rIns="91440" bIns="45720" rtlCol="0" anchor="ctr">
            <a:normAutofit/>
          </a:bodyPr>
          <a:lstStyle/>
          <a:p>
            <a:pPr>
              <a:lnSpc>
                <a:spcPct val="90000"/>
              </a:lnSpc>
              <a:spcAft>
                <a:spcPts val="600"/>
              </a:spcAft>
            </a:pPr>
            <a:endParaRPr lang="en-US" sz="2200" dirty="0"/>
          </a:p>
        </p:txBody>
      </p:sp>
      <p:sp>
        <p:nvSpPr>
          <p:cNvPr id="6" name="TextBox 5">
            <a:extLst>
              <a:ext uri="{FF2B5EF4-FFF2-40B4-BE49-F238E27FC236}">
                <a16:creationId xmlns:a16="http://schemas.microsoft.com/office/drawing/2014/main" id="{37734443-4B05-5270-993B-8760DE1631AE}"/>
              </a:ext>
            </a:extLst>
          </p:cNvPr>
          <p:cNvSpPr txBox="1"/>
          <p:nvPr/>
        </p:nvSpPr>
        <p:spPr>
          <a:xfrm>
            <a:off x="11063235" y="3785026"/>
            <a:ext cx="1686320" cy="261610"/>
          </a:xfrm>
          <a:prstGeom prst="rect">
            <a:avLst/>
          </a:prstGeom>
          <a:noFill/>
        </p:spPr>
        <p:txBody>
          <a:bodyPr wrap="square" rtlCol="0">
            <a:spAutoFit/>
          </a:bodyPr>
          <a:lstStyle/>
          <a:p>
            <a:r>
              <a:rPr lang="en-GB" sz="1100" dirty="0">
                <a:solidFill>
                  <a:schemeClr val="bg1"/>
                </a:solidFill>
                <a:latin typeface="Arial" panose="020B0604020202020204" pitchFamily="34" charset="0"/>
                <a:ea typeface="Arial Unicode MS"/>
              </a:rPr>
              <a:t>ETHOS</a:t>
            </a:r>
            <a:r>
              <a:rPr lang="en-GB" sz="1100" dirty="0">
                <a:solidFill>
                  <a:schemeClr val="bg1"/>
                </a:solidFill>
                <a:effectLst/>
                <a:latin typeface="Arial" panose="020B0604020202020204" pitchFamily="34" charset="0"/>
                <a:ea typeface="Arial Unicode MS"/>
              </a:rPr>
              <a:t>(2019</a:t>
            </a:r>
            <a:r>
              <a:rPr lang="en-GB" sz="1100" dirty="0">
                <a:effectLst/>
                <a:latin typeface="Arial" panose="020B0604020202020204" pitchFamily="34" charset="0"/>
                <a:ea typeface="Arial Unicode MS"/>
              </a:rPr>
              <a:t>)</a:t>
            </a:r>
            <a:endParaRPr lang="en-GB" sz="1100" dirty="0"/>
          </a:p>
        </p:txBody>
      </p:sp>
    </p:spTree>
    <p:extLst>
      <p:ext uri="{BB962C8B-B14F-4D97-AF65-F5344CB8AC3E}">
        <p14:creationId xmlns:p14="http://schemas.microsoft.com/office/powerpoint/2010/main" val="1431430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Placeholder 7" descr="abstract image">
            <a:extLst>
              <a:ext uri="{FF2B5EF4-FFF2-40B4-BE49-F238E27FC236}">
                <a16:creationId xmlns:a16="http://schemas.microsoft.com/office/drawing/2014/main" id="{D5C5EA1B-F06D-4AD1-B526-89C2DF772232}"/>
              </a:ext>
            </a:extLst>
          </p:cNvPr>
          <p:cNvPicPr>
            <a:picLocks noChangeAspect="1"/>
          </p:cNvPicPr>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l="22717" r="45642"/>
          <a:stretch/>
        </p:blipFill>
        <p:spPr>
          <a:xfrm rot="16200000">
            <a:off x="2667001" y="-2666999"/>
            <a:ext cx="6858000" cy="12192000"/>
          </a:xfrm>
          <a:prstGeom prst="rect">
            <a:avLst/>
          </a:prstGeom>
          <a:noFill/>
        </p:spPr>
      </p:pic>
      <p:sp>
        <p:nvSpPr>
          <p:cNvPr id="6" name="Title 5">
            <a:extLst>
              <a:ext uri="{FF2B5EF4-FFF2-40B4-BE49-F238E27FC236}">
                <a16:creationId xmlns:a16="http://schemas.microsoft.com/office/drawing/2014/main" id="{4F7706BE-EF2E-459C-8778-01DDD354C634}"/>
              </a:ext>
            </a:extLst>
          </p:cNvPr>
          <p:cNvSpPr>
            <a:spLocks noGrp="1"/>
          </p:cNvSpPr>
          <p:nvPr>
            <p:ph type="title" idx="4294967295"/>
          </p:nvPr>
        </p:nvSpPr>
        <p:spPr>
          <a:xfrm>
            <a:off x="702365" y="1660810"/>
            <a:ext cx="10787270" cy="830649"/>
          </a:xfrm>
        </p:spPr>
        <p:txBody>
          <a:bodyPr rtlCol="0">
            <a:normAutofit/>
          </a:bodyPr>
          <a:lstStyle/>
          <a:p>
            <a:pPr rtl="0"/>
            <a:r>
              <a:rPr lang="en-GB" sz="4000" spc="300" dirty="0"/>
              <a:t>THANK YOU</a:t>
            </a:r>
          </a:p>
        </p:txBody>
      </p:sp>
      <p:pic>
        <p:nvPicPr>
          <p:cNvPr id="24" name="Online Image Placeholder 23" descr="User">
            <a:extLst>
              <a:ext uri="{FF2B5EF4-FFF2-40B4-BE49-F238E27FC236}">
                <a16:creationId xmlns:a16="http://schemas.microsoft.com/office/drawing/2014/main" id="{E896B487-8C07-495F-95BF-B8F4960E1E8D}"/>
              </a:ext>
            </a:extLst>
          </p:cNvPr>
          <p:cNvPicPr>
            <a:picLocks noGrp="1" noChangeAspect="1"/>
          </p:cNvPicPr>
          <p:nvPr>
            <p:ph type="clipArt" sz="quarter" idx="19"/>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p:pic>
      <p:pic>
        <p:nvPicPr>
          <p:cNvPr id="12" name="Online Image Placeholder 11" descr="Smartphone">
            <a:extLst>
              <a:ext uri="{FF2B5EF4-FFF2-40B4-BE49-F238E27FC236}">
                <a16:creationId xmlns:a16="http://schemas.microsoft.com/office/drawing/2014/main" id="{4E709B75-16EA-4581-AED9-567DEF45A6B2}"/>
              </a:ext>
            </a:extLst>
          </p:cNvPr>
          <p:cNvPicPr>
            <a:picLocks noGrp="1" noChangeAspect="1"/>
          </p:cNvPicPr>
          <p:nvPr>
            <p:ph type="clipArt" sz="quarter" idx="20"/>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30873" y="3118670"/>
            <a:ext cx="730250" cy="730250"/>
          </a:xfrm>
        </p:spPr>
      </p:pic>
      <p:pic>
        <p:nvPicPr>
          <p:cNvPr id="28" name="Online Image Placeholder 27" descr="Envelope">
            <a:extLst>
              <a:ext uri="{FF2B5EF4-FFF2-40B4-BE49-F238E27FC236}">
                <a16:creationId xmlns:a16="http://schemas.microsoft.com/office/drawing/2014/main" id="{D4D09222-33EB-4F99-9A89-51E2E1E97584}"/>
              </a:ext>
            </a:extLst>
          </p:cNvPr>
          <p:cNvPicPr>
            <a:picLocks noGrp="1" noChangeAspect="1"/>
          </p:cNvPicPr>
          <p:nvPr>
            <p:ph type="clipArt" sz="quarter" idx="21"/>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p:pic>
      <p:sp>
        <p:nvSpPr>
          <p:cNvPr id="8" name="Text Placeholder 7">
            <a:extLst>
              <a:ext uri="{FF2B5EF4-FFF2-40B4-BE49-F238E27FC236}">
                <a16:creationId xmlns:a16="http://schemas.microsoft.com/office/drawing/2014/main" id="{0B070B25-2BBC-49AC-9CFA-1CD7195DF2D6}"/>
              </a:ext>
            </a:extLst>
          </p:cNvPr>
          <p:cNvSpPr>
            <a:spLocks noGrp="1"/>
          </p:cNvSpPr>
          <p:nvPr>
            <p:ph type="body" sz="quarter" idx="16"/>
          </p:nvPr>
        </p:nvSpPr>
        <p:spPr/>
        <p:txBody>
          <a:bodyPr rtlCol="0"/>
          <a:lstStyle/>
          <a:p>
            <a:pPr rtl="0"/>
            <a:r>
              <a:rPr lang="en-GB" dirty="0"/>
              <a:t>Bethan Wilson</a:t>
            </a:r>
          </a:p>
          <a:p>
            <a:pPr rtl="0"/>
            <a:r>
              <a:rPr lang="en-GB" dirty="0"/>
              <a:t>HR Policy and Compliance Officer</a:t>
            </a:r>
          </a:p>
        </p:txBody>
      </p:sp>
      <p:sp>
        <p:nvSpPr>
          <p:cNvPr id="10" name="Text Placeholder 9">
            <a:extLst>
              <a:ext uri="{FF2B5EF4-FFF2-40B4-BE49-F238E27FC236}">
                <a16:creationId xmlns:a16="http://schemas.microsoft.com/office/drawing/2014/main" id="{6E57A531-5B0F-485D-A015-BC78AD089BA6}"/>
              </a:ext>
            </a:extLst>
          </p:cNvPr>
          <p:cNvSpPr>
            <a:spLocks noGrp="1"/>
          </p:cNvSpPr>
          <p:nvPr>
            <p:ph type="body" sz="quarter" idx="18"/>
          </p:nvPr>
        </p:nvSpPr>
        <p:spPr/>
        <p:txBody>
          <a:bodyPr rtlCol="0">
            <a:normAutofit fontScale="85000" lnSpcReduction="10000"/>
          </a:bodyPr>
          <a:lstStyle/>
          <a:p>
            <a:pPr rtl="0"/>
            <a:r>
              <a:rPr lang="en-GB" dirty="0"/>
              <a:t>b.l.Wilson@uwtsd.ac.uk</a:t>
            </a:r>
          </a:p>
        </p:txBody>
      </p:sp>
      <p:sp>
        <p:nvSpPr>
          <p:cNvPr id="4" name="Text Placeholder 3">
            <a:extLst>
              <a:ext uri="{FF2B5EF4-FFF2-40B4-BE49-F238E27FC236}">
                <a16:creationId xmlns:a16="http://schemas.microsoft.com/office/drawing/2014/main" id="{99CEC396-E2D4-6BCD-2376-607E3F43CD38}"/>
              </a:ext>
            </a:extLst>
          </p:cNvPr>
          <p:cNvSpPr>
            <a:spLocks noGrp="1"/>
          </p:cNvSpPr>
          <p:nvPr>
            <p:ph type="body" sz="quarter" idx="17"/>
          </p:nvPr>
        </p:nvSpPr>
        <p:spPr/>
        <p:txBody>
          <a:bodyPr/>
          <a:lstStyle/>
          <a:p>
            <a:r>
              <a:rPr lang="en-GB" dirty="0"/>
              <a:t>01792 456654</a:t>
            </a:r>
          </a:p>
        </p:txBody>
      </p:sp>
    </p:spTree>
    <p:extLst>
      <p:ext uri="{BB962C8B-B14F-4D97-AF65-F5344CB8AC3E}">
        <p14:creationId xmlns:p14="http://schemas.microsoft.com/office/powerpoint/2010/main" val="927727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5" name="TextBox 4">
            <a:extLst>
              <a:ext uri="{FF2B5EF4-FFF2-40B4-BE49-F238E27FC236}">
                <a16:creationId xmlns:a16="http://schemas.microsoft.com/office/drawing/2014/main" id="{733BC930-AE19-7631-3DBA-F61219BB1728}"/>
              </a:ext>
            </a:extLst>
          </p:cNvPr>
          <p:cNvSpPr txBox="1"/>
          <p:nvPr/>
        </p:nvSpPr>
        <p:spPr>
          <a:xfrm>
            <a:off x="5029200" y="-15761"/>
            <a:ext cx="4114800" cy="307777"/>
          </a:xfrm>
          <a:prstGeom prst="rect">
            <a:avLst/>
          </a:prstGeom>
          <a:noFill/>
        </p:spPr>
        <p:txBody>
          <a:bodyPr wrap="square">
            <a:spAutoFit/>
          </a:bodyPr>
          <a:lstStyle/>
          <a:p>
            <a:r>
              <a:rPr lang="en-GB" sz="1400" dirty="0">
                <a:latin typeface="+mj-lt"/>
              </a:rPr>
              <a:t>References</a:t>
            </a:r>
          </a:p>
        </p:txBody>
      </p:sp>
      <p:sp>
        <p:nvSpPr>
          <p:cNvPr id="2" name="TextBox 1">
            <a:extLst>
              <a:ext uri="{FF2B5EF4-FFF2-40B4-BE49-F238E27FC236}">
                <a16:creationId xmlns:a16="http://schemas.microsoft.com/office/drawing/2014/main" id="{E2F4A9E7-9254-4DDF-0963-D9AF28DFF565}"/>
              </a:ext>
            </a:extLst>
          </p:cNvPr>
          <p:cNvSpPr txBox="1"/>
          <p:nvPr/>
        </p:nvSpPr>
        <p:spPr>
          <a:xfrm>
            <a:off x="0" y="295150"/>
            <a:ext cx="12192000" cy="6294031"/>
          </a:xfrm>
          <a:prstGeom prst="rect">
            <a:avLst/>
          </a:prstGeom>
          <a:noFill/>
        </p:spPr>
        <p:txBody>
          <a:bodyPr wrap="square" rtlCol="0">
            <a:spAutoFit/>
          </a:bodyPr>
          <a:lstStyle/>
          <a:p>
            <a:r>
              <a:rPr lang="en-GB" sz="1100" b="0" i="0" dirty="0">
                <a:effectLst/>
                <a:latin typeface="Arial" panose="020B0604020202020204" pitchFamily="34" charset="0"/>
                <a:cs typeface="Arial" panose="020B0604020202020204" pitchFamily="34" charset="0"/>
              </a:rPr>
              <a:t>Babu, S. </a:t>
            </a:r>
            <a:r>
              <a:rPr lang="en-GB" sz="1100" b="0" i="1" dirty="0">
                <a:effectLst/>
                <a:latin typeface="Arial" panose="020B0604020202020204" pitchFamily="34" charset="0"/>
                <a:cs typeface="Arial" panose="020B0604020202020204" pitchFamily="34" charset="0"/>
              </a:rPr>
              <a:t>et al.</a:t>
            </a:r>
            <a:r>
              <a:rPr lang="en-GB" sz="1100" b="0" i="0" dirty="0">
                <a:effectLst/>
                <a:latin typeface="Arial" panose="020B0604020202020204" pitchFamily="34" charset="0"/>
                <a:cs typeface="Arial" panose="020B0604020202020204" pitchFamily="34" charset="0"/>
              </a:rPr>
              <a:t> (2018) “Virtual Reality Learning Environments for Vocational Education: A Comparison Study with Conventional Instructional Media on Knowledge Retention,” in </a:t>
            </a:r>
            <a:r>
              <a:rPr lang="en-GB" sz="1100" b="0" i="1" dirty="0">
                <a:effectLst/>
                <a:latin typeface="Arial" panose="020B0604020202020204" pitchFamily="34" charset="0"/>
                <a:cs typeface="Arial" panose="020B0604020202020204" pitchFamily="34" charset="0"/>
              </a:rPr>
              <a:t>2018 IEEE 18th International Conference on Advanced Learning Technologies (ICALT)</a:t>
            </a:r>
            <a:r>
              <a:rPr lang="en-GB" sz="1100" b="0" i="0" dirty="0">
                <a:effectLst/>
                <a:latin typeface="Arial" panose="020B0604020202020204" pitchFamily="34" charset="0"/>
                <a:cs typeface="Arial" panose="020B0604020202020204" pitchFamily="34" charset="0"/>
              </a:rPr>
              <a:t>. IEEE, pp. 385–389. Available at: </a:t>
            </a:r>
            <a:r>
              <a:rPr lang="en-GB" sz="1100" b="0" i="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https://doi.org/10.1109/ICALT.2018.00094</a:t>
            </a:r>
            <a:r>
              <a:rPr lang="en-GB" sz="1100" b="0" i="0" dirty="0">
                <a:effectLst/>
                <a:latin typeface="Arial" panose="020B0604020202020204" pitchFamily="34" charset="0"/>
                <a:cs typeface="Arial" panose="020B0604020202020204" pitchFamily="34" charset="0"/>
              </a:rPr>
              <a:t>.</a:t>
            </a:r>
            <a:r>
              <a:rPr lang="fr-FR" sz="1100" b="0" i="0" dirty="0">
                <a:effectLst/>
                <a:latin typeface="Arial" panose="020B0604020202020204" pitchFamily="34" charset="0"/>
                <a:cs typeface="Arial" panose="020B0604020202020204" pitchFamily="34" charset="0"/>
              </a:rPr>
              <a:t> (</a:t>
            </a:r>
            <a:r>
              <a:rPr lang="fr-FR" sz="1100" b="0" i="0" dirty="0" err="1">
                <a:effectLst/>
                <a:latin typeface="Arial" panose="020B0604020202020204" pitchFamily="34" charset="0"/>
                <a:cs typeface="Arial" panose="020B0604020202020204" pitchFamily="34" charset="0"/>
              </a:rPr>
              <a:t>Accessed</a:t>
            </a:r>
            <a:r>
              <a:rPr lang="fr-FR" sz="1100" b="0" i="0" dirty="0">
                <a:effectLst/>
                <a:latin typeface="Arial" panose="020B0604020202020204" pitchFamily="34" charset="0"/>
                <a:cs typeface="Arial" panose="020B0604020202020204" pitchFamily="34" charset="0"/>
              </a:rPr>
              <a:t> 10th </a:t>
            </a:r>
            <a:r>
              <a:rPr lang="fr-FR" sz="1100" b="0" i="0" dirty="0" err="1">
                <a:effectLst/>
                <a:latin typeface="Arial" panose="020B0604020202020204" pitchFamily="34" charset="0"/>
                <a:cs typeface="Arial" panose="020B0604020202020204" pitchFamily="34" charset="0"/>
              </a:rPr>
              <a:t>February</a:t>
            </a:r>
            <a:r>
              <a:rPr lang="fr-FR" sz="1100" b="0" i="0" dirty="0">
                <a:effectLst/>
                <a:latin typeface="Arial" panose="020B0604020202020204" pitchFamily="34" charset="0"/>
                <a:cs typeface="Arial" panose="020B0604020202020204" pitchFamily="34" charset="0"/>
              </a:rPr>
              <a:t> 2024</a:t>
            </a:r>
            <a:r>
              <a:rPr lang="fr-FR" sz="1100" b="0" i="0" dirty="0">
                <a:solidFill>
                  <a:srgbClr val="3A3A3A"/>
                </a:solidFill>
                <a:effectLst/>
                <a:latin typeface="Arial" panose="020B0604020202020204" pitchFamily="34" charset="0"/>
              </a:rPr>
              <a:t>)</a:t>
            </a:r>
            <a:endParaRPr lang="en-GB" sz="1100" dirty="0">
              <a:effectLst/>
              <a:latin typeface="Times New Roman" panose="02020603050405020304" pitchFamily="18" charset="0"/>
              <a:ea typeface="Arial Unicode MS"/>
            </a:endParaRPr>
          </a:p>
          <a:p>
            <a:endParaRPr lang="en-GB" sz="1100" dirty="0">
              <a:effectLst/>
              <a:latin typeface="Times New Roman" panose="02020603050405020304" pitchFamily="18" charset="0"/>
              <a:ea typeface="Arial Unicode MS"/>
            </a:endParaRPr>
          </a:p>
          <a:p>
            <a:r>
              <a:rPr lang="en-GB" sz="1100" dirty="0">
                <a:effectLst/>
                <a:latin typeface="Arial" panose="020B0604020202020204" pitchFamily="34" charset="0"/>
                <a:ea typeface="Arial Unicode MS"/>
              </a:rPr>
              <a:t>CIPD (2023), </a:t>
            </a:r>
            <a:r>
              <a:rPr lang="en-GB" sz="1100" i="1" dirty="0">
                <a:effectLst/>
                <a:latin typeface="Arial" panose="020B0604020202020204" pitchFamily="34" charset="0"/>
                <a:ea typeface="Arial Unicode MS"/>
              </a:rPr>
              <a:t>Induction,</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6">
                  <a:extLst>
                    <a:ext uri="{A12FA001-AC4F-418D-AE19-62706E023703}">
                      <ahyp:hlinkClr xmlns:ahyp="http://schemas.microsoft.com/office/drawing/2018/hyperlinkcolor" val="tx"/>
                    </a:ext>
                  </a:extLst>
                </a:hlinkClick>
              </a:rPr>
              <a:t>https://www.cipd.org/uk/knowledge/factsheets/induction-factsheet/#:~:text=Effective%20induction%20programmes%20can%20benefit,employee%20commitment%20and%20job%20satisfaction</a:t>
            </a:r>
            <a:r>
              <a:rPr lang="en-GB" sz="1100" dirty="0">
                <a:effectLst/>
                <a:latin typeface="Arial" panose="020B0604020202020204" pitchFamily="34" charset="0"/>
                <a:ea typeface="Arial Unicode MS"/>
              </a:rPr>
              <a:t>. (Accessed 6</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effectLst/>
              <a:latin typeface="Arial" panose="020B0604020202020204" pitchFamily="34" charset="0"/>
              <a:ea typeface="Arial Unicode MS"/>
            </a:endParaRPr>
          </a:p>
          <a:p>
            <a:r>
              <a:rPr lang="en-GB" sz="1100" dirty="0">
                <a:effectLst/>
                <a:latin typeface="Arial" panose="020B0604020202020204" pitchFamily="34" charset="0"/>
                <a:ea typeface="Arial Unicode MS"/>
              </a:rPr>
              <a:t>ETHOS (2019) Issue, Available at: </a:t>
            </a:r>
            <a:r>
              <a:rPr lang="en-GB" sz="1100" dirty="0">
                <a:effectLst/>
                <a:latin typeface="Arial" panose="020B0604020202020204" pitchFamily="34" charset="0"/>
                <a:ea typeface="Arial Unicode MS"/>
                <a:hlinkClick r:id="rId7">
                  <a:extLst>
                    <a:ext uri="{A12FA001-AC4F-418D-AE19-62706E023703}">
                      <ahyp:hlinkClr xmlns:ahyp="http://schemas.microsoft.com/office/drawing/2018/hyperlinkcolor" val="tx"/>
                    </a:ext>
                  </a:extLst>
                </a:hlinkClick>
              </a:rPr>
              <a:t>https://knowledge.csc.gov.sg/ethos-issue-21/what-digital-success-looks-like-measuring-evaluating-government-digitalisation/</a:t>
            </a:r>
            <a:r>
              <a:rPr lang="en-GB" sz="1100" dirty="0">
                <a:effectLst/>
                <a:latin typeface="Arial" panose="020B0604020202020204" pitchFamily="34" charset="0"/>
                <a:ea typeface="Arial Unicode MS"/>
              </a:rPr>
              <a:t> (Accessed 10</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effectLst/>
              <a:latin typeface="Arial" panose="020B0604020202020204" pitchFamily="34" charset="0"/>
              <a:ea typeface="Arial Unicode MS"/>
            </a:endParaRPr>
          </a:p>
          <a:p>
            <a:r>
              <a:rPr lang="en-GB" sz="1100" dirty="0">
                <a:effectLst/>
                <a:latin typeface="Arial" panose="020B0604020202020204" pitchFamily="34" charset="0"/>
                <a:ea typeface="Arial Unicode MS"/>
              </a:rPr>
              <a:t>GP Strategies (2023). </a:t>
            </a:r>
            <a:r>
              <a:rPr lang="en-GB" sz="1100" i="1" dirty="0">
                <a:effectLst/>
                <a:latin typeface="Arial" panose="020B0604020202020204" pitchFamily="34" charset="0"/>
                <a:ea typeface="Arial Unicode MS"/>
              </a:rPr>
              <a:t>VR, AR, and 360o Video: Applications for Learning, </a:t>
            </a:r>
            <a:r>
              <a:rPr lang="en-GB" sz="1100" dirty="0">
                <a:effectLst/>
                <a:latin typeface="Arial" panose="020B0604020202020204" pitchFamily="34" charset="0"/>
                <a:ea typeface="Arial Unicode MS"/>
              </a:rPr>
              <a:t>Available at: https://en-gb.gpstrategies.com/blog/vr-ar-and-360-video-applications-for-learning/(Accessed 2</a:t>
            </a:r>
            <a:r>
              <a:rPr lang="en-GB" sz="1100" baseline="30000" dirty="0">
                <a:effectLst/>
                <a:latin typeface="Arial" panose="020B0604020202020204" pitchFamily="34" charset="0"/>
                <a:ea typeface="Arial Unicode MS"/>
              </a:rPr>
              <a:t>nd</a:t>
            </a:r>
            <a:r>
              <a:rPr lang="en-GB" sz="1100" dirty="0">
                <a:effectLst/>
                <a:latin typeface="Arial" panose="020B0604020202020204" pitchFamily="34" charset="0"/>
                <a:ea typeface="Arial Unicode MS"/>
              </a:rPr>
              <a:t> February 2024)</a:t>
            </a:r>
            <a:endParaRPr lang="en-GB" sz="1100" dirty="0">
              <a:effectLst/>
              <a:latin typeface="Times New Roman" panose="02020603050405020304" pitchFamily="18" charset="0"/>
              <a:ea typeface="Arial Unicode MS"/>
            </a:endParaRPr>
          </a:p>
          <a:p>
            <a:endParaRPr lang="en-GB" sz="1100" dirty="0">
              <a:effectLst/>
              <a:latin typeface="Arial" panose="020B0604020202020204" pitchFamily="34" charset="0"/>
              <a:ea typeface="Arial Unicode MS"/>
            </a:endParaRPr>
          </a:p>
          <a:p>
            <a:r>
              <a:rPr lang="en-GB" sz="1100" dirty="0" err="1">
                <a:effectLst/>
                <a:latin typeface="Arial" panose="020B0604020202020204" pitchFamily="34" charset="0"/>
                <a:ea typeface="Arial Unicode MS"/>
              </a:rPr>
              <a:t>Hoory</a:t>
            </a:r>
            <a:r>
              <a:rPr lang="en-GB" sz="1100" dirty="0">
                <a:effectLst/>
                <a:latin typeface="Arial" panose="020B0604020202020204" pitchFamily="34" charset="0"/>
                <a:ea typeface="Arial Unicode MS"/>
              </a:rPr>
              <a:t>, L. , Bottorff, C. (2022), ‘ </a:t>
            </a:r>
            <a:r>
              <a:rPr lang="en-GB" sz="1100" i="1" dirty="0">
                <a:effectLst/>
                <a:latin typeface="Arial" panose="020B0604020202020204" pitchFamily="34" charset="0"/>
                <a:ea typeface="Arial Unicode MS"/>
              </a:rPr>
              <a:t>What is A Stakeholder Analysis? Everything you need to know</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8">
                  <a:extLst>
                    <a:ext uri="{A12FA001-AC4F-418D-AE19-62706E023703}">
                      <ahyp:hlinkClr xmlns:ahyp="http://schemas.microsoft.com/office/drawing/2018/hyperlinkcolor" val="tx"/>
                    </a:ext>
                  </a:extLst>
                </a:hlinkClick>
              </a:rPr>
              <a:t>https://www.forbes.com/advisor/business/what-is-stakeholder-analysis/</a:t>
            </a:r>
            <a:r>
              <a:rPr lang="en-GB" sz="1100" dirty="0">
                <a:effectLst/>
                <a:latin typeface="Arial" panose="020B0604020202020204" pitchFamily="34" charset="0"/>
                <a:ea typeface="Arial Unicode MS"/>
              </a:rPr>
              <a:t> (Accessed 6</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effectLst/>
              <a:latin typeface="Times New Roman" panose="02020603050405020304" pitchFamily="18" charset="0"/>
              <a:ea typeface="Arial Unicode MS"/>
            </a:endParaRPr>
          </a:p>
          <a:p>
            <a:r>
              <a:rPr lang="en-GB" sz="1100" dirty="0">
                <a:effectLst/>
                <a:latin typeface="Arial" panose="020B0604020202020204" pitchFamily="34" charset="0"/>
                <a:ea typeface="Arial Unicode MS"/>
              </a:rPr>
              <a:t>Igloo (2023), ‘</a:t>
            </a:r>
            <a:r>
              <a:rPr lang="en-GB" sz="1100" i="1" dirty="0">
                <a:effectLst/>
                <a:latin typeface="Arial" panose="020B0604020202020204" pitchFamily="34" charset="0"/>
                <a:ea typeface="Arial Unicode MS"/>
              </a:rPr>
              <a:t>What is an immersive space</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9">
                  <a:extLst>
                    <a:ext uri="{A12FA001-AC4F-418D-AE19-62706E023703}">
                      <ahyp:hlinkClr xmlns:ahyp="http://schemas.microsoft.com/office/drawing/2018/hyperlinkcolor" val="tx"/>
                    </a:ext>
                  </a:extLst>
                </a:hlinkClick>
              </a:rPr>
              <a:t>https://www.igloovision.com/about/blog/what-is-an-immersive-space</a:t>
            </a:r>
            <a:r>
              <a:rPr lang="en-GB" sz="1100" dirty="0">
                <a:effectLst/>
                <a:latin typeface="Arial" panose="020B0604020202020204" pitchFamily="34" charset="0"/>
                <a:ea typeface="Arial Unicode MS"/>
              </a:rPr>
              <a:t> (Accessed 6th February 2024)</a:t>
            </a:r>
          </a:p>
          <a:p>
            <a:endParaRPr lang="en-GB" sz="1100" dirty="0">
              <a:effectLst/>
              <a:latin typeface="Times New Roman" panose="02020603050405020304" pitchFamily="18" charset="0"/>
              <a:ea typeface="Arial Unicode MS"/>
            </a:endParaRPr>
          </a:p>
          <a:p>
            <a:r>
              <a:rPr lang="en-GB" sz="1100" dirty="0">
                <a:effectLst/>
                <a:latin typeface="Arial" panose="020B0604020202020204" pitchFamily="34" charset="0"/>
                <a:ea typeface="Arial Unicode MS"/>
              </a:rPr>
              <a:t>Immersive VR (2023), ‘</a:t>
            </a:r>
            <a:r>
              <a:rPr lang="en-GB" sz="1100" i="1" dirty="0">
                <a:effectLst/>
                <a:latin typeface="Arial" panose="020B0604020202020204" pitchFamily="34" charset="0"/>
                <a:ea typeface="Arial Unicode MS"/>
              </a:rPr>
              <a:t>VR for Workplace Training’,</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10">
                  <a:extLst>
                    <a:ext uri="{A12FA001-AC4F-418D-AE19-62706E023703}">
                      <ahyp:hlinkClr xmlns:ahyp="http://schemas.microsoft.com/office/drawing/2018/hyperlinkcolor" val="tx"/>
                    </a:ext>
                  </a:extLst>
                </a:hlinkClick>
              </a:rPr>
              <a:t>https://immersionvr.co.uk/about-360vr/vr-for-workplace-training/</a:t>
            </a:r>
            <a:r>
              <a:rPr lang="en-GB" sz="1100" dirty="0">
                <a:effectLst/>
                <a:latin typeface="Arial" panose="020B0604020202020204" pitchFamily="34" charset="0"/>
                <a:ea typeface="Arial Unicode MS"/>
              </a:rPr>
              <a:t> (Accessed 6</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effectLst/>
              <a:latin typeface="Times New Roman" panose="02020603050405020304" pitchFamily="18" charset="0"/>
              <a:ea typeface="Arial Unicode MS"/>
            </a:endParaRPr>
          </a:p>
          <a:p>
            <a:r>
              <a:rPr lang="en-US" sz="1100" dirty="0">
                <a:effectLst/>
                <a:latin typeface="Arial" panose="020B0604020202020204" pitchFamily="34" charset="0"/>
                <a:ea typeface="Arial Unicode MS"/>
              </a:rPr>
              <a:t>O’Rourke, L. (2013), ‘</a:t>
            </a:r>
            <a:r>
              <a:rPr lang="en-US" sz="1100" i="1" dirty="0">
                <a:effectLst/>
                <a:latin typeface="Arial" panose="020B0604020202020204" pitchFamily="34" charset="0"/>
                <a:ea typeface="Arial Unicode MS"/>
              </a:rPr>
              <a:t>Immersive Induction’</a:t>
            </a:r>
            <a:r>
              <a:rPr lang="en-US" sz="1100" dirty="0">
                <a:effectLst/>
                <a:latin typeface="Arial" panose="020B0604020202020204" pitchFamily="34" charset="0"/>
                <a:ea typeface="Arial Unicode MS"/>
              </a:rPr>
              <a:t>, Available at: </a:t>
            </a:r>
            <a:r>
              <a:rPr lang="en-US" sz="1100" u="sng" dirty="0">
                <a:effectLst/>
                <a:latin typeface="Arial" panose="020B0604020202020204" pitchFamily="34" charset="0"/>
                <a:ea typeface="Arial Unicode MS"/>
                <a:hlinkClick r:id="rId11">
                  <a:extLst>
                    <a:ext uri="{A12FA001-AC4F-418D-AE19-62706E023703}">
                      <ahyp:hlinkClr xmlns:ahyp="http://schemas.microsoft.com/office/drawing/2018/hyperlinkcolor" val="tx"/>
                    </a:ext>
                  </a:extLst>
                </a:hlinkClick>
              </a:rPr>
              <a:t>https://ccsbestpractice.org.uk/entries/immersive-induction/</a:t>
            </a:r>
            <a:r>
              <a:rPr lang="en-US" sz="1100" dirty="0">
                <a:effectLst/>
                <a:latin typeface="Arial" panose="020B0604020202020204" pitchFamily="34" charset="0"/>
                <a:ea typeface="Arial Unicode MS"/>
              </a:rPr>
              <a:t> (Accessed 1</a:t>
            </a:r>
            <a:r>
              <a:rPr lang="en-US" sz="1100" baseline="30000" dirty="0">
                <a:effectLst/>
                <a:latin typeface="Arial" panose="020B0604020202020204" pitchFamily="34" charset="0"/>
                <a:ea typeface="Arial Unicode MS"/>
              </a:rPr>
              <a:t>st</a:t>
            </a:r>
            <a:r>
              <a:rPr lang="en-US" sz="1100" dirty="0">
                <a:effectLst/>
                <a:latin typeface="Arial" panose="020B0604020202020204" pitchFamily="34" charset="0"/>
                <a:ea typeface="Arial Unicode MS"/>
              </a:rPr>
              <a:t> February 2024)</a:t>
            </a:r>
          </a:p>
          <a:p>
            <a:r>
              <a:rPr lang="en-GB" sz="1100" dirty="0" err="1">
                <a:latin typeface="Arial" panose="020B0604020202020204" pitchFamily="34" charset="0"/>
                <a:ea typeface="Arial Unicode MS"/>
              </a:rPr>
              <a:t>Rajalekshmy</a:t>
            </a:r>
            <a:r>
              <a:rPr lang="en-GB" sz="1100" dirty="0">
                <a:latin typeface="Arial" panose="020B0604020202020204" pitchFamily="34" charset="0"/>
                <a:ea typeface="Arial Unicode MS"/>
              </a:rPr>
              <a:t> (</a:t>
            </a:r>
            <a:r>
              <a:rPr lang="en-GB" sz="1100" dirty="0">
                <a:effectLst/>
                <a:latin typeface="Arial" panose="020B0604020202020204" pitchFamily="34" charset="0"/>
                <a:ea typeface="Arial Unicode MS"/>
              </a:rPr>
              <a:t>2023). </a:t>
            </a:r>
            <a:r>
              <a:rPr lang="en-GB" sz="1100" i="1" dirty="0">
                <a:effectLst/>
                <a:latin typeface="Arial" panose="020B0604020202020204" pitchFamily="34" charset="0"/>
                <a:ea typeface="Arial Unicode MS"/>
              </a:rPr>
              <a:t>How can digital transformation reduce your business costs</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12">
                  <a:extLst>
                    <a:ext uri="{A12FA001-AC4F-418D-AE19-62706E023703}">
                      <ahyp:hlinkClr xmlns:ahyp="http://schemas.microsoft.com/office/drawing/2018/hyperlinkcolor" val="tx"/>
                    </a:ext>
                  </a:extLst>
                </a:hlinkClick>
              </a:rPr>
              <a:t>https://www.neoito.com/blog/digital-transformation-reduce-business-cost/</a:t>
            </a:r>
            <a:r>
              <a:rPr lang="en-GB" sz="1100" dirty="0">
                <a:effectLst/>
                <a:latin typeface="Arial" panose="020B0604020202020204" pitchFamily="34" charset="0"/>
                <a:ea typeface="Arial Unicode MS"/>
              </a:rPr>
              <a:t> (Accessed 6</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latin typeface="Arial" panose="020B0604020202020204" pitchFamily="34" charset="0"/>
              <a:ea typeface="Arial Unicode MS"/>
            </a:endParaRPr>
          </a:p>
          <a:p>
            <a:r>
              <a:rPr lang="en-GB" sz="1100" dirty="0">
                <a:latin typeface="Arial" panose="020B0604020202020204" pitchFamily="34" charset="0"/>
                <a:ea typeface="Arial Unicode MS"/>
              </a:rPr>
              <a:t>Shutterstock (</a:t>
            </a:r>
            <a:r>
              <a:rPr lang="en-GB" sz="1100" dirty="0">
                <a:effectLst/>
                <a:latin typeface="Arial" panose="020B0604020202020204" pitchFamily="34" charset="0"/>
                <a:ea typeface="Arial Unicode MS"/>
              </a:rPr>
              <a:t>2023f). </a:t>
            </a:r>
            <a:r>
              <a:rPr lang="en-GB" sz="1100" i="1" dirty="0">
                <a:effectLst/>
                <a:latin typeface="Arial" panose="020B0604020202020204" pitchFamily="34" charset="0"/>
                <a:ea typeface="Arial Unicode MS"/>
              </a:rPr>
              <a:t>Shutterstock</a:t>
            </a:r>
            <a:r>
              <a:rPr lang="en-GB" sz="1100" dirty="0">
                <a:effectLst/>
                <a:latin typeface="Arial" panose="020B0604020202020204" pitchFamily="34" charset="0"/>
                <a:ea typeface="Arial Unicode MS"/>
              </a:rPr>
              <a:t>.</a:t>
            </a:r>
            <a:r>
              <a:rPr lang="en-GB" sz="1100" i="1" dirty="0">
                <a:effectLst/>
                <a:latin typeface="Arial" panose="020B0604020202020204" pitchFamily="34" charset="0"/>
                <a:ea typeface="Arial Unicode MS"/>
              </a:rPr>
              <a:t> </a:t>
            </a:r>
            <a:r>
              <a:rPr lang="en-GB" sz="1100" dirty="0">
                <a:effectLst/>
                <a:latin typeface="Arial" panose="020B0604020202020204" pitchFamily="34" charset="0"/>
                <a:ea typeface="Arial Unicode MS"/>
              </a:rPr>
              <a:t>Available at: </a:t>
            </a:r>
            <a:r>
              <a:rPr lang="en-GB" sz="1100" dirty="0">
                <a:solidFill>
                  <a:srgbClr val="D0CECE"/>
                </a:solidFill>
                <a:effectLst/>
                <a:latin typeface="Arial" panose="020B0604020202020204" pitchFamily="34" charset="0"/>
                <a:ea typeface="Arial Unicode MS"/>
                <a:hlinkClick r:id="rId13">
                  <a:extLst>
                    <a:ext uri="{A12FA001-AC4F-418D-AE19-62706E023703}">
                      <ahyp:hlinkClr xmlns:ahyp="http://schemas.microsoft.com/office/drawing/2018/hyperlinkcolor" val="tx"/>
                    </a:ext>
                  </a:extLst>
                </a:hlinkClick>
              </a:rPr>
              <a:t>https://www.shutterstock.com/search/</a:t>
            </a:r>
            <a:r>
              <a:rPr lang="en-GB" sz="1100" dirty="0">
                <a:effectLst/>
                <a:latin typeface="Arial" panose="020B0604020202020204" pitchFamily="34" charset="0"/>
                <a:ea typeface="Arial Unicode MS"/>
                <a:hlinkClick r:id="rId13">
                  <a:extLst>
                    <a:ext uri="{A12FA001-AC4F-418D-AE19-62706E023703}">
                      <ahyp:hlinkClr xmlns:ahyp="http://schemas.microsoft.com/office/drawing/2018/hyperlinkcolor" val="tx"/>
                    </a:ext>
                  </a:extLst>
                </a:hlinkClick>
              </a:rPr>
              <a:t>digital-resources</a:t>
            </a:r>
            <a:r>
              <a:rPr lang="en-GB" sz="1100" dirty="0">
                <a:effectLst/>
                <a:latin typeface="Arial" panose="020B0604020202020204" pitchFamily="34" charset="0"/>
                <a:ea typeface="Arial Unicode MS"/>
              </a:rPr>
              <a:t> (Accessed 2</a:t>
            </a:r>
            <a:r>
              <a:rPr lang="en-GB" sz="1100" baseline="30000" dirty="0">
                <a:effectLst/>
                <a:latin typeface="Arial" panose="020B0604020202020204" pitchFamily="34" charset="0"/>
                <a:ea typeface="Arial Unicode MS"/>
              </a:rPr>
              <a:t>nd</a:t>
            </a:r>
            <a:r>
              <a:rPr lang="en-GB" sz="1100" dirty="0">
                <a:effectLst/>
                <a:latin typeface="Arial" panose="020B0604020202020204" pitchFamily="34" charset="0"/>
                <a:ea typeface="Arial Unicode MS"/>
              </a:rPr>
              <a:t> February 2024)</a:t>
            </a:r>
          </a:p>
          <a:p>
            <a:endParaRPr lang="en-US" sz="1100" dirty="0">
              <a:effectLst/>
              <a:latin typeface="Arial" panose="020B0604020202020204" pitchFamily="34" charset="0"/>
              <a:ea typeface="Arial Unicode MS"/>
            </a:endParaRPr>
          </a:p>
          <a:p>
            <a:r>
              <a:rPr lang="en-US" sz="1100" dirty="0">
                <a:effectLst/>
                <a:latin typeface="Arial" panose="020B0604020202020204" pitchFamily="34" charset="0"/>
                <a:ea typeface="Arial Unicode MS"/>
              </a:rPr>
              <a:t>UWTSD (2023a) ‘Staff Survey results 2022- 2023’ , UWTSD, Unpublished</a:t>
            </a:r>
          </a:p>
          <a:p>
            <a:endParaRPr lang="en-US" sz="1100" dirty="0">
              <a:effectLst/>
              <a:latin typeface="Arial" panose="020B0604020202020204" pitchFamily="34" charset="0"/>
              <a:ea typeface="Arial Unicode MS"/>
            </a:endParaRPr>
          </a:p>
          <a:p>
            <a:r>
              <a:rPr lang="en-GB" sz="1100" dirty="0">
                <a:effectLst/>
                <a:latin typeface="Arial" panose="020B0604020202020204" pitchFamily="34" charset="0"/>
                <a:ea typeface="Arial Unicode MS"/>
              </a:rPr>
              <a:t>UWTSD (2023b). </a:t>
            </a:r>
            <a:r>
              <a:rPr lang="en-GB" sz="1100" i="1" dirty="0">
                <a:effectLst/>
                <a:latin typeface="Arial" panose="020B0604020202020204" pitchFamily="34" charset="0"/>
                <a:ea typeface="Arial Unicode MS"/>
              </a:rPr>
              <a:t>Immersive Room</a:t>
            </a:r>
            <a:r>
              <a:rPr lang="en-GB" sz="1100" dirty="0">
                <a:effectLst/>
                <a:latin typeface="Arial" panose="020B0604020202020204" pitchFamily="34" charset="0"/>
                <a:ea typeface="Arial Unicode MS"/>
              </a:rPr>
              <a:t>. Available at:  </a:t>
            </a:r>
            <a:r>
              <a:rPr lang="en-GB" sz="1100" u="sng" dirty="0">
                <a:effectLst/>
                <a:latin typeface="Arial" panose="020B0604020202020204" pitchFamily="34" charset="0"/>
                <a:ea typeface="Arial Unicode MS"/>
                <a:hlinkClick r:id="rId14">
                  <a:extLst>
                    <a:ext uri="{A12FA001-AC4F-418D-AE19-62706E023703}">
                      <ahyp:hlinkClr xmlns:ahyp="http://schemas.microsoft.com/office/drawing/2018/hyperlinkcolor" val="tx"/>
                    </a:ext>
                  </a:extLst>
                </a:hlinkClick>
              </a:rPr>
              <a:t>https://www.uwtsd.ac.uk/immersive/</a:t>
            </a:r>
            <a:r>
              <a:rPr lang="en-GB" sz="1100" dirty="0">
                <a:effectLst/>
                <a:latin typeface="Arial" panose="020B0604020202020204" pitchFamily="34" charset="0"/>
                <a:ea typeface="Arial Unicode MS"/>
              </a:rPr>
              <a:t> (Accessed 2</a:t>
            </a:r>
            <a:r>
              <a:rPr lang="en-GB" sz="1100" baseline="30000" dirty="0">
                <a:effectLst/>
                <a:latin typeface="Arial" panose="020B0604020202020204" pitchFamily="34" charset="0"/>
                <a:ea typeface="Arial Unicode MS"/>
              </a:rPr>
              <a:t>nd</a:t>
            </a:r>
            <a:r>
              <a:rPr lang="en-GB" sz="1100" dirty="0">
                <a:effectLst/>
                <a:latin typeface="Arial" panose="020B0604020202020204" pitchFamily="34" charset="0"/>
                <a:ea typeface="Arial Unicode MS"/>
              </a:rPr>
              <a:t> February 2024)</a:t>
            </a:r>
          </a:p>
          <a:p>
            <a:endParaRPr lang="en-GB" sz="1100" dirty="0">
              <a:latin typeface="Arial" panose="020B0604020202020204" pitchFamily="34" charset="0"/>
              <a:ea typeface="Arial Unicode MS"/>
            </a:endParaRPr>
          </a:p>
          <a:p>
            <a:r>
              <a:rPr lang="en-GB" sz="1100" dirty="0">
                <a:latin typeface="Arial" panose="020B0604020202020204" pitchFamily="34" charset="0"/>
                <a:ea typeface="Arial Unicode MS"/>
              </a:rPr>
              <a:t>UWTSD (</a:t>
            </a:r>
            <a:r>
              <a:rPr lang="en-GB" sz="1100" dirty="0">
                <a:effectLst/>
                <a:latin typeface="Arial" panose="020B0604020202020204" pitchFamily="34" charset="0"/>
                <a:ea typeface="Arial Unicode MS"/>
              </a:rPr>
              <a:t>2023c). </a:t>
            </a:r>
            <a:r>
              <a:rPr lang="en-GB" sz="1100" i="1" dirty="0">
                <a:effectLst/>
                <a:latin typeface="Arial" panose="020B0604020202020204" pitchFamily="34" charset="0"/>
                <a:ea typeface="Arial Unicode MS"/>
              </a:rPr>
              <a:t>Immersive Room. </a:t>
            </a:r>
            <a:r>
              <a:rPr lang="en-GB" sz="1100" dirty="0">
                <a:effectLst/>
                <a:latin typeface="Arial" panose="020B0604020202020204" pitchFamily="34" charset="0"/>
                <a:ea typeface="Arial Unicode MS"/>
              </a:rPr>
              <a:t>Available at:  https://www.uwtsd.ac.uk/news/press-releases/press-2023/uwtsd-is-the-first-university-in-wales-to-invest-in-immersive-rooms-to-create-an-interactive-experience-for-students.html (Accessed 2</a:t>
            </a:r>
            <a:r>
              <a:rPr lang="en-GB" sz="1100" baseline="30000" dirty="0">
                <a:effectLst/>
                <a:latin typeface="Arial" panose="020B0604020202020204" pitchFamily="34" charset="0"/>
                <a:ea typeface="Arial Unicode MS"/>
              </a:rPr>
              <a:t>nd</a:t>
            </a:r>
            <a:r>
              <a:rPr lang="en-GB" sz="1100" dirty="0">
                <a:effectLst/>
                <a:latin typeface="Arial" panose="020B0604020202020204" pitchFamily="34" charset="0"/>
                <a:ea typeface="Arial Unicode MS"/>
              </a:rPr>
              <a:t> February 2024)</a:t>
            </a:r>
          </a:p>
          <a:p>
            <a:endParaRPr lang="en-GB" sz="1100" dirty="0">
              <a:effectLst/>
              <a:latin typeface="Times New Roman" panose="02020603050405020304" pitchFamily="18" charset="0"/>
              <a:ea typeface="Arial Unicode MS"/>
            </a:endParaRPr>
          </a:p>
          <a:p>
            <a:r>
              <a:rPr lang="en-GB" sz="1100" dirty="0">
                <a:latin typeface="Arial" panose="020B0604020202020204" pitchFamily="34" charset="0"/>
                <a:ea typeface="Arial Unicode MS"/>
              </a:rPr>
              <a:t>UWTSD (</a:t>
            </a:r>
            <a:r>
              <a:rPr lang="en-GB" sz="1100" dirty="0">
                <a:effectLst/>
                <a:latin typeface="Arial" panose="020B0604020202020204" pitchFamily="34" charset="0"/>
                <a:ea typeface="Arial Unicode MS"/>
              </a:rPr>
              <a:t>2023d). </a:t>
            </a:r>
            <a:r>
              <a:rPr lang="en-GB" sz="1100" i="1" dirty="0">
                <a:effectLst/>
                <a:latin typeface="Arial" panose="020B0604020202020204" pitchFamily="34" charset="0"/>
                <a:ea typeface="Arial Unicode MS"/>
              </a:rPr>
              <a:t>Immersive Room. A</a:t>
            </a:r>
            <a:r>
              <a:rPr lang="en-GB" sz="1100" dirty="0">
                <a:effectLst/>
                <a:latin typeface="Arial" panose="020B0604020202020204" pitchFamily="34" charset="0"/>
                <a:ea typeface="Arial Unicode MS"/>
              </a:rPr>
              <a:t>vailable at: </a:t>
            </a:r>
            <a:r>
              <a:rPr lang="en-GB" sz="1100" u="sng" dirty="0">
                <a:effectLst/>
                <a:latin typeface="Arial" panose="020B0604020202020204" pitchFamily="34" charset="0"/>
                <a:ea typeface="Arial Unicode MS"/>
                <a:hlinkClick r:id="rId15">
                  <a:extLst>
                    <a:ext uri="{A12FA001-AC4F-418D-AE19-62706E023703}">
                      <ahyp:hlinkClr xmlns:ahyp="http://schemas.microsoft.com/office/drawing/2018/hyperlinkcolor" val="tx"/>
                    </a:ext>
                  </a:extLst>
                </a:hlinkClick>
              </a:rPr>
              <a:t>https://www.uwtsd.ac.uk/news/press-releases/press-2023/uwtsd-launches-new-immersive-room-at-carmarthen-campus.html</a:t>
            </a:r>
            <a:r>
              <a:rPr lang="en-GB" sz="1100" dirty="0">
                <a:effectLst/>
                <a:latin typeface="Arial" panose="020B0604020202020204" pitchFamily="34" charset="0"/>
                <a:ea typeface="Arial Unicode MS"/>
              </a:rPr>
              <a:t>(Accessed 6</a:t>
            </a:r>
            <a:r>
              <a:rPr lang="en-GB" sz="1100" baseline="30000" dirty="0">
                <a:effectLst/>
                <a:latin typeface="Arial" panose="020B0604020202020204" pitchFamily="34" charset="0"/>
                <a:ea typeface="Arial Unicode MS"/>
              </a:rPr>
              <a:t>th</a:t>
            </a:r>
            <a:r>
              <a:rPr lang="en-GB" sz="1100" dirty="0">
                <a:effectLst/>
                <a:latin typeface="Arial" panose="020B0604020202020204" pitchFamily="34" charset="0"/>
                <a:ea typeface="Arial Unicode MS"/>
              </a:rPr>
              <a:t> February 2024)</a:t>
            </a:r>
          </a:p>
          <a:p>
            <a:endParaRPr lang="en-GB" sz="1100" dirty="0">
              <a:effectLst/>
              <a:latin typeface="Times New Roman" panose="02020603050405020304" pitchFamily="18" charset="0"/>
              <a:ea typeface="Arial Unicode MS"/>
            </a:endParaRPr>
          </a:p>
          <a:p>
            <a:r>
              <a:rPr lang="fr-FR" sz="1100" dirty="0">
                <a:effectLst/>
                <a:latin typeface="Arial" panose="020B0604020202020204" pitchFamily="34" charset="0"/>
                <a:ea typeface="Arial Unicode MS"/>
              </a:rPr>
              <a:t>UWTSD (2024) ‘</a:t>
            </a:r>
            <a:r>
              <a:rPr lang="fr-FR" sz="1100" dirty="0" err="1">
                <a:effectLst/>
                <a:latin typeface="Arial" panose="020B0604020202020204" pitchFamily="34" charset="0"/>
                <a:ea typeface="Arial Unicode MS"/>
              </a:rPr>
              <a:t>Payscales</a:t>
            </a:r>
            <a:r>
              <a:rPr lang="fr-FR" sz="1100" dirty="0">
                <a:effectLst/>
                <a:latin typeface="Arial" panose="020B0604020202020204" pitchFamily="34" charset="0"/>
                <a:ea typeface="Arial Unicode MS"/>
              </a:rPr>
              <a:t>’ , UWTSD, </a:t>
            </a:r>
            <a:r>
              <a:rPr lang="fr-FR" sz="1100" dirty="0" err="1">
                <a:effectLst/>
                <a:latin typeface="Arial" panose="020B0604020202020204" pitchFamily="34" charset="0"/>
                <a:ea typeface="Arial Unicode MS"/>
              </a:rPr>
              <a:t>Unpublished</a:t>
            </a:r>
            <a:endParaRPr lang="fr-FR" sz="1100" dirty="0">
              <a:latin typeface="Arial" panose="020B0604020202020204" pitchFamily="34" charset="0"/>
              <a:ea typeface="Arial Unicode MS"/>
              <a:cs typeface="Arial" panose="020B0604020202020204" pitchFamily="34" charset="0"/>
            </a:endParaRPr>
          </a:p>
          <a:p>
            <a:endParaRPr lang="en-GB" dirty="0"/>
          </a:p>
        </p:txBody>
      </p:sp>
    </p:spTree>
    <p:extLst>
      <p:ext uri="{BB962C8B-B14F-4D97-AF65-F5344CB8AC3E}">
        <p14:creationId xmlns:p14="http://schemas.microsoft.com/office/powerpoint/2010/main" val="249094960"/>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2.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{25E78995-2ED3-4A58-B32B-D5A03F08D0BA}tf55661986_win32</Template>
  <TotalTime>0</TotalTime>
  <Words>1544</Words>
  <Application>Microsoft Office PowerPoint</Application>
  <PresentationFormat>Widescreen</PresentationFormat>
  <Paragraphs>108</Paragraphs>
  <Slides>11</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The immersive room  Company Inductions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immersive room  Company Inductions .</dc:title>
  <dc:creator>Bethan Wilson</dc:creator>
  <cp:lastModifiedBy>Bethan Wilson</cp:lastModifiedBy>
  <cp:revision>13</cp:revision>
  <dcterms:created xsi:type="dcterms:W3CDTF">2024-02-06T18:36:52Z</dcterms:created>
  <dcterms:modified xsi:type="dcterms:W3CDTF">2024-02-13T14:15:36Z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