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4"/>
  </p:sldMasterIdLst>
  <p:notesMasterIdLst>
    <p:notesMasterId r:id="rId20"/>
  </p:notesMasterIdLst>
  <p:sldIdLst>
    <p:sldId id="268" r:id="rId5"/>
    <p:sldId id="311" r:id="rId6"/>
    <p:sldId id="324" r:id="rId7"/>
    <p:sldId id="312" r:id="rId8"/>
    <p:sldId id="313" r:id="rId9"/>
    <p:sldId id="314" r:id="rId10"/>
    <p:sldId id="315" r:id="rId11"/>
    <p:sldId id="316" r:id="rId12"/>
    <p:sldId id="317" r:id="rId13"/>
    <p:sldId id="318" r:id="rId14"/>
    <p:sldId id="319" r:id="rId15"/>
    <p:sldId id="320" r:id="rId16"/>
    <p:sldId id="321" r:id="rId17"/>
    <p:sldId id="322" r:id="rId18"/>
    <p:sldId id="32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960" autoAdjust="0"/>
  </p:normalViewPr>
  <p:slideViewPr>
    <p:cSldViewPr snapToGrid="0">
      <p:cViewPr varScale="1">
        <p:scale>
          <a:sx n="92" d="100"/>
          <a:sy n="92" d="100"/>
        </p:scale>
        <p:origin x="90" y="216"/>
      </p:cViewPr>
      <p:guideLst>
        <p:guide orient="horz" pos="2160"/>
        <p:guide pos="3840"/>
      </p:guideLst>
    </p:cSldViewPr>
  </p:slideViewPr>
  <p:outlineViewPr>
    <p:cViewPr>
      <p:scale>
        <a:sx n="33" d="100"/>
        <a:sy n="33" d="100"/>
      </p:scale>
      <p:origin x="0" y="1072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D0D05F-F8AF-42D0-A4BA-163C4C10A901}" type="datetimeFigureOut">
              <a:rPr lang="en-GB" smtClean="0"/>
              <a:pPr/>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BAD68E-6641-417E-941C-007E29A7C620}" type="slidenum">
              <a:rPr lang="en-GB" smtClean="0"/>
              <a:pPr/>
              <a:t>‹#›</a:t>
            </a:fld>
            <a:endParaRPr lang="en-GB"/>
          </a:p>
        </p:txBody>
      </p:sp>
    </p:spTree>
    <p:extLst>
      <p:ext uri="{BB962C8B-B14F-4D97-AF65-F5344CB8AC3E}">
        <p14:creationId xmlns:p14="http://schemas.microsoft.com/office/powerpoint/2010/main" val="3522302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2BAD68E-6641-417E-941C-007E29A7C620}" type="slidenum">
              <a:rPr lang="en-GB" smtClean="0"/>
              <a:pPr/>
              <a:t>2</a:t>
            </a:fld>
            <a:endParaRPr lang="en-GB"/>
          </a:p>
        </p:txBody>
      </p:sp>
    </p:spTree>
    <p:extLst>
      <p:ext uri="{BB962C8B-B14F-4D97-AF65-F5344CB8AC3E}">
        <p14:creationId xmlns:p14="http://schemas.microsoft.com/office/powerpoint/2010/main" val="1479009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F2FA5C-C48B-6161-6A91-7EFCFC4087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64B876-6D1A-8209-4465-8D7922C98D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5DCD78-6423-65A9-6F47-1A1967F4DF10}"/>
              </a:ext>
            </a:extLst>
          </p:cNvPr>
          <p:cNvSpPr>
            <a:spLocks noGrp="1"/>
          </p:cNvSpPr>
          <p:nvPr>
            <p:ph type="body" idx="1"/>
          </p:nvPr>
        </p:nvSpPr>
        <p:spPr/>
        <p:txBody>
          <a:bodyPr/>
          <a:lstStyle/>
          <a:p>
            <a:r>
              <a:rPr lang="en-GB" sz="1200" b="1" i="1" kern="1200" dirty="0" err="1">
                <a:solidFill>
                  <a:schemeClr val="tx1"/>
                </a:solidFill>
                <a:effectLst/>
                <a:latin typeface="+mn-lt"/>
                <a:ea typeface="+mn-ea"/>
                <a:cs typeface="+mn-cs"/>
              </a:rPr>
              <a:t>HealthConnect</a:t>
            </a:r>
            <a:r>
              <a:rPr lang="en-GB" sz="1200" b="1" i="1" kern="1200" dirty="0">
                <a:solidFill>
                  <a:schemeClr val="tx1"/>
                </a:solidFill>
                <a:effectLst/>
                <a:latin typeface="+mn-lt"/>
                <a:ea typeface="+mn-ea"/>
                <a:cs typeface="+mn-cs"/>
              </a:rPr>
              <a:t> UK</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company’s vision is to improve health and well-being for everyone, everywhere by building technology with carers by putting people first and making a diverse team in healthcare (Health Connect, 2026).</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Challenges </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UK has experienced substantial development; however, it has faced workforce management problems such as struggling to attract high-skilled healthcare and technology professionals (Refer to the case study). This is after increased worker turnover due to concerns about worker well-being and increased burnout. Correspondingly, the corporation faced problems in areas of skills deficiencies, predominantly in digital healthcare technologies. This is accompanied by reduced employee engagement, issues with managing multidisciplinary teams, along with leadership development gaps (Refer to the case study).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Why HRM matters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discussed by Armstrong and Taylor (2014), strategic human resource management (SHRM) links ordinary worker management with long-standing corporate goals to shape a competitive business advantage. </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9152A490-6908-4BCC-B63D-C275CA6253E2}"/>
              </a:ext>
            </a:extLst>
          </p:cNvPr>
          <p:cNvSpPr>
            <a:spLocks noGrp="1"/>
          </p:cNvSpPr>
          <p:nvPr>
            <p:ph type="sldNum" sz="quarter" idx="5"/>
          </p:nvPr>
        </p:nvSpPr>
        <p:spPr/>
        <p:txBody>
          <a:bodyPr/>
          <a:lstStyle/>
          <a:p>
            <a:fld id="{02BAD68E-6641-417E-941C-007E29A7C620}" type="slidenum">
              <a:rPr lang="en-GB" smtClean="0"/>
              <a:pPr/>
              <a:t>3</a:t>
            </a:fld>
            <a:endParaRPr lang="en-GB"/>
          </a:p>
        </p:txBody>
      </p:sp>
    </p:spTree>
    <p:extLst>
      <p:ext uri="{BB962C8B-B14F-4D97-AF65-F5344CB8AC3E}">
        <p14:creationId xmlns:p14="http://schemas.microsoft.com/office/powerpoint/2010/main" val="40800858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7DA8EC-8649-01A7-1E5F-F463E2A213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48BD37-2E5E-A776-37EF-F62588A1EF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63C43D-6D29-B87C-D3AF-A02C001B5886}"/>
              </a:ext>
            </a:extLst>
          </p:cNvPr>
          <p:cNvSpPr>
            <a:spLocks noGrp="1"/>
          </p:cNvSpPr>
          <p:nvPr>
            <p:ph type="body" idx="1"/>
          </p:nvPr>
        </p:nvSpPr>
        <p:spPr/>
        <p:txBody>
          <a:bodyPr/>
          <a:lstStyle/>
          <a:p>
            <a:r>
              <a:rPr lang="en-GB" sz="1200" b="1" i="1" kern="1200" dirty="0" err="1">
                <a:solidFill>
                  <a:schemeClr val="tx1"/>
                </a:solidFill>
                <a:effectLst/>
                <a:latin typeface="+mn-lt"/>
                <a:ea typeface="+mn-ea"/>
                <a:cs typeface="+mn-cs"/>
              </a:rPr>
              <a:t>HealthConnect</a:t>
            </a:r>
            <a:r>
              <a:rPr lang="en-GB" sz="1200" b="1" i="1" kern="1200" dirty="0">
                <a:solidFill>
                  <a:schemeClr val="tx1"/>
                </a:solidFill>
                <a:effectLst/>
                <a:latin typeface="+mn-lt"/>
                <a:ea typeface="+mn-ea"/>
                <a:cs typeface="+mn-cs"/>
              </a:rPr>
              <a:t> UK</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company’s vision is to improve health and well-being for everyone, everywhere by building technology with carers by putting people first and making a diverse team in healthcare (Health Connect, 2026).</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Challenges </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UK has experienced substantial development; however, it has faced workforce management problems such as struggling to attract high-skilled healthcare and technology professionals (Refer to the case study). This is after increased worker turnover due to concerns about worker well-being and increased burnout. Correspondingly, the corporation faced problems in areas of skills deficiencies, predominantly in digital healthcare technologies. This is accompanied by reduced employee engagement, issues with managing multidisciplinary teams, along with leadership development gaps (Refer to the case study).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Why HRM matters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discussed by Armstrong and Taylor (2014), strategic human resource management (SHRM) links ordinary worker management with long-standing corporate goals to shape a competitive business advantage.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UK can learn more about positioning its workforce management strategies through guidance on goal alignment. It is to connect the HR processes of hiring, training, and building team structure directly to the corporation's chief organisational mission and future HR target. Workforce agility will lie in preparing the business to quickly adopt and pivot to new technology, along with adjusting to unexpected market shifts. Stronger employee retention will reflect a focus on long-term career progress and a positive culture to keep top talent from leaving. </a:t>
            </a:r>
            <a:endParaRPr lang="en-IN"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2BBEAC40-F908-512F-48A7-EE1175B54A35}"/>
              </a:ext>
            </a:extLst>
          </p:cNvPr>
          <p:cNvSpPr>
            <a:spLocks noGrp="1"/>
          </p:cNvSpPr>
          <p:nvPr>
            <p:ph type="sldNum" sz="quarter" idx="5"/>
          </p:nvPr>
        </p:nvSpPr>
        <p:spPr/>
        <p:txBody>
          <a:bodyPr/>
          <a:lstStyle/>
          <a:p>
            <a:fld id="{02BAD68E-6641-417E-941C-007E29A7C620}" type="slidenum">
              <a:rPr lang="en-GB" smtClean="0"/>
              <a:pPr/>
              <a:t>4</a:t>
            </a:fld>
            <a:endParaRPr lang="en-GB"/>
          </a:p>
        </p:txBody>
      </p:sp>
    </p:spTree>
    <p:extLst>
      <p:ext uri="{BB962C8B-B14F-4D97-AF65-F5344CB8AC3E}">
        <p14:creationId xmlns:p14="http://schemas.microsoft.com/office/powerpoint/2010/main" val="2693052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829838-80B9-577B-BAB0-D351663942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CCC361-CE1D-797E-1E87-B3DAD6CE2C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423030-6100-91E2-6B7E-E4BB20DD324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Applying the theory,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cannot compete on salary against the big tech, or compete on job security against its strong rival such as the NHS. Consequently, it has to compete on capability and commitment by optimising its HR practices. In this context, it is recommended to opt for an employee value proposition (EVP) to be built around purpose and development. Unlike outdated human resources, which holds onto monotonous day-to-day tasks such as payroll and compliance, SHRM is about treating individuals as a valuable asset by acting as an active business partner. </a:t>
            </a:r>
            <a:endParaRPr lang="en-GB" dirty="0"/>
          </a:p>
        </p:txBody>
      </p:sp>
      <p:sp>
        <p:nvSpPr>
          <p:cNvPr id="4" name="Slide Number Placeholder 3">
            <a:extLst>
              <a:ext uri="{FF2B5EF4-FFF2-40B4-BE49-F238E27FC236}">
                <a16:creationId xmlns:a16="http://schemas.microsoft.com/office/drawing/2014/main" id="{A81EFCAA-39B4-49B3-5E49-307108FA2FBA}"/>
              </a:ext>
            </a:extLst>
          </p:cNvPr>
          <p:cNvSpPr>
            <a:spLocks noGrp="1"/>
          </p:cNvSpPr>
          <p:nvPr>
            <p:ph type="sldNum" sz="quarter" idx="5"/>
          </p:nvPr>
        </p:nvSpPr>
        <p:spPr/>
        <p:txBody>
          <a:bodyPr/>
          <a:lstStyle/>
          <a:p>
            <a:fld id="{02BAD68E-6641-417E-941C-007E29A7C620}" type="slidenum">
              <a:rPr lang="en-GB" smtClean="0"/>
              <a:pPr/>
              <a:t>5</a:t>
            </a:fld>
            <a:endParaRPr lang="en-GB"/>
          </a:p>
        </p:txBody>
      </p:sp>
    </p:spTree>
    <p:extLst>
      <p:ext uri="{BB962C8B-B14F-4D97-AF65-F5344CB8AC3E}">
        <p14:creationId xmlns:p14="http://schemas.microsoft.com/office/powerpoint/2010/main" val="21072647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713D4-D0C2-0CB6-137E-1356DF0F45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D5061A-FBF6-3388-B071-442BA442BD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ABC203-E0EF-AABA-6678-D7A53411C929}"/>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As discussed by Mullins and McLean (2019), the advantages of expectancy theory of motivation include a tailored approach, a clear framework, flexibility and a focus on communication. However, as debated by Mullins and McLean (2019), the disadvantages of expectancy theory of motivation include assuming rationality, being difficult to measure, ignoring intrinsic factors and being oversimplified. Applying expectancy theory of motivation, the workforce planning gap within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showcases its current internal and external talent supply against future business demand to recognise skill deficiencies or surpluses. As per the case study, the company is struggling to attract high-skilled healthcare and technology professionals; a skill gap is established by the discrepancy between the talent the company have (supply) and the talent they require (demand), thereby revealing a clear deficit in the critical skills and an overall headcount shortage or surplus (Refer to the case study). </a:t>
            </a:r>
            <a:endParaRPr lang="en-GB" dirty="0"/>
          </a:p>
        </p:txBody>
      </p:sp>
      <p:sp>
        <p:nvSpPr>
          <p:cNvPr id="4" name="Slide Number Placeholder 3">
            <a:extLst>
              <a:ext uri="{FF2B5EF4-FFF2-40B4-BE49-F238E27FC236}">
                <a16:creationId xmlns:a16="http://schemas.microsoft.com/office/drawing/2014/main" id="{E832BBB7-5406-2B0B-A344-3E3F83DE1BB7}"/>
              </a:ext>
            </a:extLst>
          </p:cNvPr>
          <p:cNvSpPr>
            <a:spLocks noGrp="1"/>
          </p:cNvSpPr>
          <p:nvPr>
            <p:ph type="sldNum" sz="quarter" idx="5"/>
          </p:nvPr>
        </p:nvSpPr>
        <p:spPr/>
        <p:txBody>
          <a:bodyPr/>
          <a:lstStyle/>
          <a:p>
            <a:fld id="{02BAD68E-6641-417E-941C-007E29A7C620}" type="slidenum">
              <a:rPr lang="en-GB" smtClean="0"/>
              <a:pPr/>
              <a:t>6</a:t>
            </a:fld>
            <a:endParaRPr lang="en-GB"/>
          </a:p>
        </p:txBody>
      </p:sp>
    </p:spTree>
    <p:extLst>
      <p:ext uri="{BB962C8B-B14F-4D97-AF65-F5344CB8AC3E}">
        <p14:creationId xmlns:p14="http://schemas.microsoft.com/office/powerpoint/2010/main" val="2934679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31B82-CF95-0B9A-CF4C-193A61B35E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56D608-58D4-99BF-DAA6-37DD50BC4E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FEBA76-AA86-54AB-A4F6-B58CFAC248A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Porter's generic strategies framework presented by Michael Porter in 1980 clarifies how any business corresponding to its fundamental strengths to the market can gain a sustained competitive advantage. As discussed by Leatherbarrow and Fletcher (2019), the advantages of Porter's generic strategies framework include brand loyalty and premium pricing power. However, as debated by Leatherbarrow and Fletcher (2019), the disadvantages of Porter's generic strategies framework include less direct competition and vulnerability due to niche market shrinkage.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Applying Porter's generic strategies framework, the competitive strategy of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shows to be differentiation-focused, and not cost-focused. Correspondingly, inappropriate recruitment methods within its HRM created difficulty in attracting highly skilled healthcare and technology professionals due to leadership development gaps, leading to challenges in handling multidisciplinary teams.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81507ED-AF5D-8A03-0B97-6C77DB9B50FB}"/>
              </a:ext>
            </a:extLst>
          </p:cNvPr>
          <p:cNvSpPr>
            <a:spLocks noGrp="1"/>
          </p:cNvSpPr>
          <p:nvPr>
            <p:ph type="sldNum" sz="quarter" idx="5"/>
          </p:nvPr>
        </p:nvSpPr>
        <p:spPr/>
        <p:txBody>
          <a:bodyPr/>
          <a:lstStyle/>
          <a:p>
            <a:fld id="{02BAD68E-6641-417E-941C-007E29A7C620}" type="slidenum">
              <a:rPr lang="en-GB" smtClean="0"/>
              <a:pPr/>
              <a:t>7</a:t>
            </a:fld>
            <a:endParaRPr lang="en-GB"/>
          </a:p>
        </p:txBody>
      </p:sp>
    </p:spTree>
    <p:extLst>
      <p:ext uri="{BB962C8B-B14F-4D97-AF65-F5344CB8AC3E}">
        <p14:creationId xmlns:p14="http://schemas.microsoft.com/office/powerpoint/2010/main" val="970595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0D2A3C-6A8D-E931-EF7C-F8C3F82B20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FFFB77-1DC3-792C-37F2-2AB88F1CF7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5ACF3A-3EF8-24A4-9697-5C621E0272CE}"/>
              </a:ext>
            </a:extLst>
          </p:cNvPr>
          <p:cNvSpPr>
            <a:spLocks noGrp="1"/>
          </p:cNvSpPr>
          <p:nvPr>
            <p:ph type="body" idx="1"/>
          </p:nvPr>
        </p:nvSpPr>
        <p:spPr/>
        <p:txBody>
          <a:bodyPr/>
          <a:lstStyle/>
          <a:p>
            <a:r>
              <a:rPr lang="en-GB" sz="1200" b="1" i="1" kern="1200" dirty="0">
                <a:solidFill>
                  <a:schemeClr val="tx1"/>
                </a:solidFill>
                <a:effectLst/>
                <a:latin typeface="+mn-lt"/>
                <a:ea typeface="+mn-ea"/>
                <a:cs typeface="+mn-cs"/>
              </a:rPr>
              <a:t>Political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UK’s political stability index in 2024 is at 0.26 points, a deterioration from 0.37 points in 2023 (Theglobaleconomy.com, 2026). The government skills policies by the UK government and the Department for Education and Skills, such as training schemes and apprenticeship levy plans, failed to bridge the immediate talent deficit in digital healthcare technologies within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Economic</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UK’s annual inflation rate in August 2026 increased to 3.1%, in line with market expectations and an upsurge from 2.9% in July </a:t>
            </a:r>
            <a:r>
              <a:rPr lang="en-GB" sz="1200" kern="1200" dirty="0">
                <a:solidFill>
                  <a:schemeClr val="tx1"/>
                </a:solidFill>
                <a:effectLst/>
                <a:latin typeface="+mn-lt"/>
                <a:ea typeface="+mn-ea"/>
                <a:cs typeface="+mn-cs"/>
              </a:rPr>
              <a:t>(Trading Economics, 2026). Increasing inflation</a:t>
            </a:r>
            <a:r>
              <a:rPr lang="en-IN" sz="1200" kern="1200" dirty="0">
                <a:solidFill>
                  <a:schemeClr val="tx1"/>
                </a:solidFill>
                <a:effectLst/>
                <a:latin typeface="+mn-lt"/>
                <a:ea typeface="+mn-ea"/>
                <a:cs typeface="+mn-cs"/>
              </a:rPr>
              <a:t> and c</a:t>
            </a:r>
            <a:r>
              <a:rPr lang="en-GB" sz="1200" kern="1200" dirty="0" err="1">
                <a:solidFill>
                  <a:schemeClr val="tx1"/>
                </a:solidFill>
                <a:effectLst/>
                <a:latin typeface="+mn-lt"/>
                <a:ea typeface="+mn-ea"/>
                <a:cs typeface="+mn-cs"/>
              </a:rPr>
              <a:t>ost</a:t>
            </a:r>
            <a:r>
              <a:rPr lang="en-GB" sz="1200" kern="1200" dirty="0">
                <a:solidFill>
                  <a:schemeClr val="tx1"/>
                </a:solidFill>
                <a:effectLst/>
                <a:latin typeface="+mn-lt"/>
                <a:ea typeface="+mn-ea"/>
                <a:cs typeface="+mn-cs"/>
              </a:rPr>
              <a:t>-of-living pressure is changing into a candidate-driven market landscape where top talents command better perks and higher pay and challenging for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dure to increased internal organisational expenses.</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Social</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number of people aged 65 years and over increased to mid-2025 AND continues the trend of an ageing population by 2% in England, 2.1% in both Northern Ireland and Scotland, and 1.5% in Wales, while the number of people aged 15 years and under decreased in England by 0.9%, Scotland and Northern Ireland both by 1.5% and Wales by 1.6% (GOV.UK, 2026). The ageing population show a lessening domestic working-age population, thereby increasing dependency ratios and deepening skill scarcities in healthcare professional sectors and companies such as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Technological </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discussed by </a:t>
            </a:r>
            <a:r>
              <a:rPr lang="en-GB" sz="1200" kern="1200" dirty="0" err="1">
                <a:solidFill>
                  <a:schemeClr val="tx1"/>
                </a:solidFill>
                <a:effectLst/>
                <a:latin typeface="+mn-lt"/>
                <a:ea typeface="+mn-ea"/>
                <a:cs typeface="+mn-cs"/>
              </a:rPr>
              <a:t>Magdalenić</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Luić</a:t>
            </a:r>
            <a:r>
              <a:rPr lang="en-GB" sz="1200" kern="1200" dirty="0">
                <a:solidFill>
                  <a:schemeClr val="tx1"/>
                </a:solidFill>
                <a:effectLst/>
                <a:latin typeface="+mn-lt"/>
                <a:ea typeface="+mn-ea"/>
                <a:cs typeface="+mn-cs"/>
              </a:rPr>
              <a:t> (2025), hiring and recruitment within HRM have become heavily dependent on digital recruitment tools such as artificial intelligence (AI)- driven candidate screening and automated applicant tracking systems (ATS). Investing in such technology can help </a:t>
            </a:r>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improve hiring speed. However, as debated by </a:t>
            </a:r>
            <a:r>
              <a:rPr lang="en-GB" sz="1200" kern="1200" dirty="0" err="1">
                <a:solidFill>
                  <a:schemeClr val="tx1"/>
                </a:solidFill>
                <a:effectLst/>
                <a:latin typeface="+mn-lt"/>
                <a:ea typeface="+mn-ea"/>
                <a:cs typeface="+mn-cs"/>
              </a:rPr>
              <a:t>Magdalenić</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Luić</a:t>
            </a:r>
            <a:r>
              <a:rPr lang="en-GB" sz="1200" kern="1200" dirty="0">
                <a:solidFill>
                  <a:schemeClr val="tx1"/>
                </a:solidFill>
                <a:effectLst/>
                <a:latin typeface="+mn-lt"/>
                <a:ea typeface="+mn-ea"/>
                <a:cs typeface="+mn-cs"/>
              </a:rPr>
              <a:t> (2025), there can be risks of filtering out diverse non-traditional talent pools if mishandled.</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789ECEE-D8EE-8057-8154-136522378789}"/>
              </a:ext>
            </a:extLst>
          </p:cNvPr>
          <p:cNvSpPr>
            <a:spLocks noGrp="1"/>
          </p:cNvSpPr>
          <p:nvPr>
            <p:ph type="sldNum" sz="quarter" idx="5"/>
          </p:nvPr>
        </p:nvSpPr>
        <p:spPr/>
        <p:txBody>
          <a:bodyPr/>
          <a:lstStyle/>
          <a:p>
            <a:fld id="{02BAD68E-6641-417E-941C-007E29A7C620}" type="slidenum">
              <a:rPr lang="en-GB" smtClean="0"/>
              <a:pPr/>
              <a:t>8</a:t>
            </a:fld>
            <a:endParaRPr lang="en-GB"/>
          </a:p>
        </p:txBody>
      </p:sp>
    </p:spTree>
    <p:extLst>
      <p:ext uri="{BB962C8B-B14F-4D97-AF65-F5344CB8AC3E}">
        <p14:creationId xmlns:p14="http://schemas.microsoft.com/office/powerpoint/2010/main" val="1486747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CC49FE-385F-53A0-F5CF-F6C872D595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64E224-ECC1-76E1-A721-803F9FEDDF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43863C-DAF7-5624-6A79-A95E879D4BA2}"/>
              </a:ext>
            </a:extLst>
          </p:cNvPr>
          <p:cNvSpPr>
            <a:spLocks noGrp="1"/>
          </p:cNvSpPr>
          <p:nvPr>
            <p:ph type="body" idx="1"/>
          </p:nvPr>
        </p:nvSpPr>
        <p:spPr/>
        <p:txBody>
          <a:bodyPr/>
          <a:lstStyle/>
          <a:p>
            <a:r>
              <a:rPr lang="en-IN" sz="1200" b="1" i="1" kern="1200" dirty="0">
                <a:solidFill>
                  <a:schemeClr val="tx1"/>
                </a:solidFill>
                <a:effectLst/>
                <a:latin typeface="+mn-lt"/>
                <a:ea typeface="+mn-ea"/>
                <a:cs typeface="+mn-cs"/>
              </a:rPr>
              <a:t>Internal recruitment methods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Internal recruitment methods depend on the existing workforce and particularly fill open positions via generalised hiring and recruitment methods such as promotion, succession planning, internal job postings, employee referrals and lateral transfers. The pros of the internal recruitment methods mainly include lower cost, being familiar with the company culture, quicker hiring, and increasing employee morale. However, the cons of internal recruitment methods mostly consist of a limited talent pool, which can limit original ideas and create a vacancy in the preceding role. </a:t>
            </a:r>
          </a:p>
          <a:p>
            <a:r>
              <a:rPr lang="en-IN" sz="1200" b="1" i="1" kern="1200" dirty="0">
                <a:solidFill>
                  <a:schemeClr val="tx1"/>
                </a:solidFill>
                <a:effectLst/>
                <a:latin typeface="+mn-lt"/>
                <a:ea typeface="+mn-ea"/>
                <a:cs typeface="+mn-cs"/>
              </a:rPr>
              <a:t>External recruitment methods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External recruitment methods search the job market for potential and specialised candidates who currently do not work for the company. External recruitment methods include job board advertising by means of LinkedIn or general career sites, campus recruitment, recruitment agencies, and other social media platforms. The pros of external recruitment methods chiefly consist of the opportunity to access a bigger talent pool, fill specific skill gaps, hire top talent, and bring in fresh perspectives. However, the cons of the internal recruitment methods typically involve higher costs, possible cultural mismatch and lengthier hiring and onboarding timelines. </a:t>
            </a:r>
          </a:p>
        </p:txBody>
      </p:sp>
      <p:sp>
        <p:nvSpPr>
          <p:cNvPr id="4" name="Slide Number Placeholder 3">
            <a:extLst>
              <a:ext uri="{FF2B5EF4-FFF2-40B4-BE49-F238E27FC236}">
                <a16:creationId xmlns:a16="http://schemas.microsoft.com/office/drawing/2014/main" id="{55FC5357-A306-7E2F-75F3-455D3C2C2F29}"/>
              </a:ext>
            </a:extLst>
          </p:cNvPr>
          <p:cNvSpPr>
            <a:spLocks noGrp="1"/>
          </p:cNvSpPr>
          <p:nvPr>
            <p:ph type="sldNum" sz="quarter" idx="5"/>
          </p:nvPr>
        </p:nvSpPr>
        <p:spPr/>
        <p:txBody>
          <a:bodyPr/>
          <a:lstStyle/>
          <a:p>
            <a:fld id="{02BAD68E-6641-417E-941C-007E29A7C620}" type="slidenum">
              <a:rPr lang="en-GB" smtClean="0"/>
              <a:pPr/>
              <a:t>9</a:t>
            </a:fld>
            <a:endParaRPr lang="en-GB"/>
          </a:p>
        </p:txBody>
      </p:sp>
    </p:spTree>
    <p:extLst>
      <p:ext uri="{BB962C8B-B14F-4D97-AF65-F5344CB8AC3E}">
        <p14:creationId xmlns:p14="http://schemas.microsoft.com/office/powerpoint/2010/main" val="23109803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D5AAD0-BEBD-95AB-880F-F16BCE990E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47FEEE-6805-6FAC-6D3C-7678CD1D0C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35ADF5-88A8-B1D0-7960-90E002EBABB3}"/>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company can opt for diverse recruitment channels such as traditional job boards, broader social media campaigns and LinkedIn. Job boards are able to create a large talent pool for the company; however, the recruitment process may generate poor-quality applications. On the other hand, LinkedIn is a more targeted recruitment process; however, the recruitment process can result in a narrower talent pool. On a contradictory note, social media campaigns enable the company to reach a widespread talent base and are appropriate for building the employer brand; however, the recruitment process necessitates active management. Considering the case study of </a:t>
            </a:r>
            <a:r>
              <a:rPr lang="en-GB" sz="1200" kern="1200" dirty="0" err="1">
                <a:solidFill>
                  <a:schemeClr val="tx1"/>
                </a:solidFill>
                <a:effectLst/>
                <a:latin typeface="+mn-lt"/>
                <a:ea typeface="+mn-ea"/>
                <a:cs typeface="+mn-cs"/>
              </a:rPr>
              <a:t>HealthConnect's</a:t>
            </a:r>
            <a:r>
              <a:rPr lang="en-GB" sz="1200" kern="1200" dirty="0">
                <a:solidFill>
                  <a:schemeClr val="tx1"/>
                </a:solidFill>
                <a:effectLst/>
                <a:latin typeface="+mn-lt"/>
                <a:ea typeface="+mn-ea"/>
                <a:cs typeface="+mn-cs"/>
              </a:rPr>
              <a:t> necessity to reach a specialised digital healthcare talent, it is recommended that the company can opt for a </a:t>
            </a:r>
            <a:r>
              <a:rPr lang="en-GB" sz="1200" b="1" i="1" kern="1200" dirty="0">
                <a:solidFill>
                  <a:schemeClr val="tx1"/>
                </a:solidFill>
                <a:effectLst/>
                <a:latin typeface="+mn-lt"/>
                <a:ea typeface="+mn-ea"/>
                <a:cs typeface="+mn-cs"/>
              </a:rPr>
              <a:t>blend of recruitment process by means of LinkedIn for targeted roles and a comprehensive social media campaign for employer branding</a:t>
            </a:r>
            <a:r>
              <a:rPr lang="en-GB" sz="1200" kern="1200" dirty="0">
                <a:solidFill>
                  <a:schemeClr val="tx1"/>
                </a:solidFill>
                <a:effectLst/>
                <a:latin typeface="+mn-lt"/>
                <a:ea typeface="+mn-ea"/>
                <a:cs typeface="+mn-cs"/>
              </a:rPr>
              <a:t>. The combination of LinkedIn for targeted roles and a social media campaign for employer branding can be more resource-intensive than opting for one approach, whilst the evidence advocates that the combined process is eligible to produce better-quality candidates.</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BBB2C68B-880A-A3DF-ACFF-CB757D695D92}"/>
              </a:ext>
            </a:extLst>
          </p:cNvPr>
          <p:cNvSpPr>
            <a:spLocks noGrp="1"/>
          </p:cNvSpPr>
          <p:nvPr>
            <p:ph type="sldNum" sz="quarter" idx="5"/>
          </p:nvPr>
        </p:nvSpPr>
        <p:spPr/>
        <p:txBody>
          <a:bodyPr/>
          <a:lstStyle/>
          <a:p>
            <a:fld id="{02BAD68E-6641-417E-941C-007E29A7C620}" type="slidenum">
              <a:rPr lang="en-GB" smtClean="0"/>
              <a:pPr/>
              <a:t>10</a:t>
            </a:fld>
            <a:endParaRPr lang="en-GB"/>
          </a:p>
        </p:txBody>
      </p:sp>
    </p:spTree>
    <p:extLst>
      <p:ext uri="{BB962C8B-B14F-4D97-AF65-F5344CB8AC3E}">
        <p14:creationId xmlns:p14="http://schemas.microsoft.com/office/powerpoint/2010/main" val="64583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820328-FCCF-49A5-A416-14546558E3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2F63D4-9CF1-9C46-B752-3CACF6A60D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BBB399-E0ED-CECA-C125-159DED50EF9B}"/>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Along with this, the company can choose a </a:t>
            </a:r>
            <a:r>
              <a:rPr lang="en-GB" sz="1200" b="1" i="1" kern="1200" dirty="0">
                <a:solidFill>
                  <a:schemeClr val="tx1"/>
                </a:solidFill>
                <a:effectLst/>
                <a:latin typeface="+mn-lt"/>
                <a:ea typeface="+mn-ea"/>
                <a:cs typeface="+mn-cs"/>
              </a:rPr>
              <a:t>merger of LinkedIn recruitment processes for targeted roles and a social media campaign for employer branding</a:t>
            </a:r>
            <a:r>
              <a:rPr lang="en-GB" sz="1200" kern="1200" dirty="0">
                <a:solidFill>
                  <a:schemeClr val="tx1"/>
                </a:solidFill>
                <a:effectLst/>
                <a:latin typeface="+mn-lt"/>
                <a:ea typeface="+mn-ea"/>
                <a:cs typeface="+mn-cs"/>
              </a:rPr>
              <a:t>. The feasibility of the recommendation is that it is more resource-intensive and is qualified to produce better-quality candidates. Jay Barney’s resource-based view (RBV) theory in 1991 contends that a company reaches a continuous competitive advantage by monitoring its internal resources and capabilities to be valuable, rare, inimitable, and non-substitutable as per the VRIN framework. As discussed by Wellington (2011), the advantages of RBV theory include focus on core strengths, long-term stability and efficient resource allocation. However, as debated by Wellington (2011), the disadvantages of RBV theory include ignoring external factors by neglecting fluctuating market trends, customer preferences, and aggressive competitors. For instance, UK has 48 million LinkedIn users in 2025 (Kemp, 2025). Under the National Minimum Wage Act 1998, the national minimum and living wage require regularised upward modifications to the statutory wage base (GOV.UK, 2026). HealthConnect needs to modify its appraisal schemes and apprenticeship plans to attract and retain top talent; however, increasing costs can lead to organisational cost </a:t>
            </a:r>
            <a:r>
              <a:rPr lang="en-GB" sz="1200" kern="1200">
                <a:solidFill>
                  <a:schemeClr val="tx1"/>
                </a:solidFill>
                <a:effectLst/>
                <a:latin typeface="+mn-lt"/>
                <a:ea typeface="+mn-ea"/>
                <a:cs typeface="+mn-cs"/>
              </a:rPr>
              <a:t>burdens.Thus</a:t>
            </a:r>
            <a:r>
              <a:rPr lang="en-GB" sz="1200" kern="1200" dirty="0">
                <a:solidFill>
                  <a:schemeClr val="tx1"/>
                </a:solidFill>
                <a:effectLst/>
                <a:latin typeface="+mn-lt"/>
                <a:ea typeface="+mn-ea"/>
                <a:cs typeface="+mn-cs"/>
              </a:rPr>
              <a:t>, by applying the RBV theory, HealthConnect can opt for targeted roles through LinkedIn and social media campaigns for employer branding.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B1D6BE7-E770-7BE5-436F-54B7FE64653F}"/>
              </a:ext>
            </a:extLst>
          </p:cNvPr>
          <p:cNvSpPr>
            <a:spLocks noGrp="1"/>
          </p:cNvSpPr>
          <p:nvPr>
            <p:ph type="sldNum" sz="quarter" idx="5"/>
          </p:nvPr>
        </p:nvSpPr>
        <p:spPr/>
        <p:txBody>
          <a:bodyPr/>
          <a:lstStyle/>
          <a:p>
            <a:fld id="{02BAD68E-6641-417E-941C-007E29A7C620}" type="slidenum">
              <a:rPr lang="en-GB" smtClean="0"/>
              <a:pPr/>
              <a:t>11</a:t>
            </a:fld>
            <a:endParaRPr lang="en-GB"/>
          </a:p>
        </p:txBody>
      </p:sp>
    </p:spTree>
    <p:extLst>
      <p:ext uri="{BB962C8B-B14F-4D97-AF65-F5344CB8AC3E}">
        <p14:creationId xmlns:p14="http://schemas.microsoft.com/office/powerpoint/2010/main" val="27441271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86255E-6859-B474-7605-6D6EF5ED96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2DA93C-AD7A-D74D-15F2-60E67FCA20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F204AB-0450-A687-1D9B-96CD47558C2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As discussed by Rees (2015), for this, the HR leaders of the company can adopt a transformational leadership style, as it supports effective succession planning (</a:t>
            </a:r>
            <a:r>
              <a:rPr lang="en-GB" sz="1200" b="1" i="1" kern="1200" dirty="0">
                <a:solidFill>
                  <a:schemeClr val="tx1"/>
                </a:solidFill>
                <a:effectLst/>
                <a:latin typeface="+mn-lt"/>
                <a:ea typeface="+mn-ea"/>
                <a:cs typeface="+mn-cs"/>
              </a:rPr>
              <a:t>an internal recruitment method</a:t>
            </a:r>
            <a:r>
              <a:rPr lang="en-GB" sz="1200" kern="1200" dirty="0">
                <a:solidFill>
                  <a:schemeClr val="tx1"/>
                </a:solidFill>
                <a:effectLst/>
                <a:latin typeface="+mn-lt"/>
                <a:ea typeface="+mn-ea"/>
                <a:cs typeface="+mn-cs"/>
              </a:rPr>
              <a:t>) by identifying future leaders, along with fair pay for key job roles to remain safe if any worker leaves. </a:t>
            </a:r>
            <a:r>
              <a:rPr lang="en-GB" sz="1200" kern="1200" dirty="0">
                <a:solidFill>
                  <a:schemeClr val="tx1"/>
                </a:solidFill>
                <a:latin typeface="+mn-lt"/>
                <a:ea typeface="+mn-ea"/>
                <a:cs typeface="+mn-cs"/>
              </a:rPr>
              <a:t>Storey (1995) states it improves organisational productivity by placing the workforce corresponding to the job roles with clear expectations so that the HR operations run effortlessly and waste scarcer resources.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2AC2F58-04DF-FAA8-3B15-50739B049E8B}"/>
              </a:ext>
            </a:extLst>
          </p:cNvPr>
          <p:cNvSpPr>
            <a:spLocks noGrp="1"/>
          </p:cNvSpPr>
          <p:nvPr>
            <p:ph type="sldNum" sz="quarter" idx="5"/>
          </p:nvPr>
        </p:nvSpPr>
        <p:spPr/>
        <p:txBody>
          <a:bodyPr/>
          <a:lstStyle/>
          <a:p>
            <a:fld id="{02BAD68E-6641-417E-941C-007E29A7C620}" type="slidenum">
              <a:rPr lang="en-GB" smtClean="0"/>
              <a:pPr/>
              <a:t>12</a:t>
            </a:fld>
            <a:endParaRPr lang="en-GB"/>
          </a:p>
        </p:txBody>
      </p:sp>
    </p:spTree>
    <p:extLst>
      <p:ext uri="{BB962C8B-B14F-4D97-AF65-F5344CB8AC3E}">
        <p14:creationId xmlns:p14="http://schemas.microsoft.com/office/powerpoint/2010/main" val="28500829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6A37E7-ABCD-663B-E6F7-9C3055C95E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A4CD73-A9C7-8D9B-9BC0-A1FD613695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5715B1-673C-8E63-68A8-A43120ABB3D0}"/>
              </a:ext>
            </a:extLst>
          </p:cNvPr>
          <p:cNvSpPr>
            <a:spLocks noGrp="1"/>
          </p:cNvSpPr>
          <p:nvPr>
            <p:ph type="body" idx="1"/>
          </p:nvPr>
        </p:nvSpPr>
        <p:spPr/>
        <p:txBody>
          <a:bodyPr/>
          <a:lstStyle/>
          <a:p>
            <a:r>
              <a:rPr lang="en-GB" sz="1200" kern="1200" dirty="0" err="1">
                <a:solidFill>
                  <a:schemeClr val="tx1"/>
                </a:solidFill>
                <a:effectLst/>
                <a:latin typeface="+mn-lt"/>
                <a:ea typeface="+mn-ea"/>
                <a:cs typeface="+mn-cs"/>
              </a:rPr>
              <a:t>HealthConnect</a:t>
            </a:r>
            <a:r>
              <a:rPr lang="en-GB" sz="1200" kern="1200" dirty="0">
                <a:solidFill>
                  <a:schemeClr val="tx1"/>
                </a:solidFill>
                <a:effectLst/>
                <a:latin typeface="+mn-lt"/>
                <a:ea typeface="+mn-ea"/>
                <a:cs typeface="+mn-cs"/>
              </a:rPr>
              <a:t> UK has experienced considerable growth but faced workforce challenges such as difficulty to attract high-skilled healthcare and technology experts after increased employee turnover due to concerns employee wellbeing and their burnout. Also, the company faced issues in areas of skills shortages, particularly in digital healthcare technologies with decreased worker engagement, challenge to handling multidisciplinary teams and leadership development gaps. Main recommendations are the presentation assessed and advised effective HR practices in key areas such as recruitment, and selection, workforce planning, learning and development, performance, and talent management, and employee motivation. The expected organisational benefits include data-driven decision-making processes that will utilise people analytics to track skill gaps, measure performance, and inform executive decisions.</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B652C52A-6A4A-E233-7786-507751F387F0}"/>
              </a:ext>
            </a:extLst>
          </p:cNvPr>
          <p:cNvSpPr>
            <a:spLocks noGrp="1"/>
          </p:cNvSpPr>
          <p:nvPr>
            <p:ph type="sldNum" sz="quarter" idx="5"/>
          </p:nvPr>
        </p:nvSpPr>
        <p:spPr/>
        <p:txBody>
          <a:bodyPr/>
          <a:lstStyle/>
          <a:p>
            <a:fld id="{02BAD68E-6641-417E-941C-007E29A7C620}" type="slidenum">
              <a:rPr lang="en-GB" smtClean="0"/>
              <a:pPr/>
              <a:t>13</a:t>
            </a:fld>
            <a:endParaRPr lang="en-GB"/>
          </a:p>
        </p:txBody>
      </p:sp>
    </p:spTree>
    <p:extLst>
      <p:ext uri="{BB962C8B-B14F-4D97-AF65-F5344CB8AC3E}">
        <p14:creationId xmlns:p14="http://schemas.microsoft.com/office/powerpoint/2010/main" val="11352890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F921D-5317-6DF9-CD2E-DD23176750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7539F7-A8D3-C24A-0D31-FB3861FD16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790CC9-1845-9CAA-ED41-6DC4C1F2DF69}"/>
              </a:ext>
            </a:extLst>
          </p:cNvPr>
          <p:cNvSpPr>
            <a:spLocks noGrp="1"/>
          </p:cNvSpPr>
          <p:nvPr>
            <p:ph type="body" idx="1"/>
          </p:nvPr>
        </p:nvSpPr>
        <p:spPr/>
        <p:txBody>
          <a:bodyPr/>
          <a:lstStyle/>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8710E45-B7E3-50D0-630A-73753F6BDF6E}"/>
              </a:ext>
            </a:extLst>
          </p:cNvPr>
          <p:cNvSpPr>
            <a:spLocks noGrp="1"/>
          </p:cNvSpPr>
          <p:nvPr>
            <p:ph type="sldNum" sz="quarter" idx="5"/>
          </p:nvPr>
        </p:nvSpPr>
        <p:spPr/>
        <p:txBody>
          <a:bodyPr/>
          <a:lstStyle/>
          <a:p>
            <a:fld id="{02BAD68E-6641-417E-941C-007E29A7C620}" type="slidenum">
              <a:rPr lang="en-GB" smtClean="0"/>
              <a:pPr/>
              <a:t>14</a:t>
            </a:fld>
            <a:endParaRPr lang="en-GB"/>
          </a:p>
        </p:txBody>
      </p:sp>
    </p:spTree>
    <p:extLst>
      <p:ext uri="{BB962C8B-B14F-4D97-AF65-F5344CB8AC3E}">
        <p14:creationId xmlns:p14="http://schemas.microsoft.com/office/powerpoint/2010/main" val="12479172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9184DA70-C731-4C70-880D-CCD4705E623C}" type="datetime1">
              <a:rPr lang="en-US" smtClean="0"/>
              <a:pPr/>
              <a:t>10/14/2026</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1080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12100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3742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pPr/>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66900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pPr/>
              <a:t>10/14/2026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11031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pPr/>
              <a:t>10/14/2026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77547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pPr/>
              <a:t>10/14/2026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954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pPr/>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23842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pPr/>
              <a:t>10/14/2026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7385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pPr/>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41941682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pPr/>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2078667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pPr/>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2646226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pPr/>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18934750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pPr/>
              <a:t>10/14/2026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9046875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pPr/>
              <a:t>10/14/2026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2026827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5570776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pPr/>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8071750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75000"/>
            <a:duotone>
              <a:schemeClr val="bg2">
                <a:shade val="88000"/>
                <a:hueMod val="106000"/>
                <a:satMod val="140000"/>
                <a:lumMod val="54000"/>
              </a:schemeClr>
              <a:schemeClr val="bg2">
                <a:tint val="98000"/>
                <a:hueMod val="90000"/>
                <a:satMod val="150000"/>
                <a:lumMod val="160000"/>
              </a:schemeClr>
            </a:duotone>
            <a:lum/>
          </a:blip>
          <a:srcRect/>
          <a:stretch>
            <a:fillRect/>
          </a:stretch>
        </a:blip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0">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2D6E202-B606-4609-B914-27C9371A1F6D}" type="datetime1">
              <a:rPr lang="en-US" smtClean="0"/>
              <a:pPr/>
              <a:t>10/14/2026</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089985752"/>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280078" y="3076177"/>
            <a:ext cx="5599415" cy="2453424"/>
          </a:xfrm>
        </p:spPr>
        <p:txBody>
          <a:bodyPr>
            <a:noAutofit/>
          </a:bodyPr>
          <a:lstStyle/>
          <a:p>
            <a:pPr>
              <a:lnSpc>
                <a:spcPct val="200000"/>
              </a:lnSpc>
            </a:pPr>
            <a:r>
              <a:rPr lang="en-GB" sz="3200" b="1" dirty="0">
                <a:solidFill>
                  <a:schemeClr val="bg1"/>
                </a:solidFill>
                <a:effectLst/>
                <a:latin typeface="Arial" panose="020B0604020202020204" pitchFamily="34" charset="0"/>
                <a:cs typeface="Arial" panose="020B0604020202020204" pitchFamily="34" charset="0"/>
              </a:rPr>
              <a:t>Module title: Developing and Managing Individuals and Teams</a:t>
            </a:r>
            <a:br>
              <a:rPr lang="en-IN" sz="3200" b="1" dirty="0">
                <a:solidFill>
                  <a:schemeClr val="bg1"/>
                </a:solidFill>
                <a:effectLst/>
                <a:latin typeface="Arial" panose="020B0604020202020204" pitchFamily="34" charset="0"/>
                <a:cs typeface="Arial" panose="020B0604020202020204" pitchFamily="34" charset="0"/>
              </a:rPr>
            </a:br>
            <a:r>
              <a:rPr lang="en-GB" sz="3200" b="1" dirty="0">
                <a:solidFill>
                  <a:schemeClr val="bg1"/>
                </a:solidFill>
                <a:effectLst/>
                <a:latin typeface="Arial" panose="020B0604020202020204" pitchFamily="34" charset="0"/>
                <a:cs typeface="Arial" panose="020B0604020202020204" pitchFamily="34" charset="0"/>
              </a:rPr>
              <a:t>Module code: LCLM5002</a:t>
            </a:r>
            <a:endParaRPr lang="en-IN" sz="3200" b="1" dirty="0">
              <a:solidFill>
                <a:schemeClr val="bg1"/>
              </a:solidFill>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942109" y="5414481"/>
            <a:ext cx="6403914" cy="1443518"/>
          </a:xfrm>
        </p:spPr>
        <p:txBody>
          <a:bodyPr>
            <a:noAutofit/>
          </a:bodyPr>
          <a:lstStyle/>
          <a:p>
            <a:pPr>
              <a:lnSpc>
                <a:spcPct val="200000"/>
              </a:lnSpc>
            </a:pPr>
            <a:r>
              <a:rPr lang="en-GB" sz="1050" b="1" dirty="0">
                <a:solidFill>
                  <a:schemeClr val="bg1"/>
                </a:solidFill>
                <a:effectLst/>
                <a:latin typeface="Arial" panose="020B0604020202020204" pitchFamily="34" charset="0"/>
                <a:cs typeface="Arial" panose="020B0604020202020204" pitchFamily="34" charset="0"/>
              </a:rPr>
              <a:t>Assignment title: Component 1 – Individual Presentation</a:t>
            </a:r>
          </a:p>
          <a:p>
            <a:pPr>
              <a:lnSpc>
                <a:spcPct val="200000"/>
              </a:lnSpc>
              <a:spcBef>
                <a:spcPts val="1200"/>
              </a:spcBef>
              <a:spcAft>
                <a:spcPts val="800"/>
              </a:spcAft>
            </a:pPr>
            <a:r>
              <a:rPr lang="en-GB" sz="105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Name:</a:t>
            </a:r>
            <a:r>
              <a:rPr lang="en-IN" sz="105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05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Student number:</a:t>
            </a:r>
            <a:r>
              <a:rPr lang="en-GB" sz="1050" b="1" kern="100" dirty="0">
                <a:solidFill>
                  <a:srgbClr val="000000"/>
                </a:solidFill>
                <a:latin typeface="Arial" panose="020B0604020202020204" pitchFamily="34" charset="0"/>
                <a:ea typeface="Calibri" panose="020F0502020204030204" pitchFamily="34" charset="0"/>
                <a:cs typeface="Arial" panose="020B0604020202020204" pitchFamily="34" charset="0"/>
              </a:rPr>
              <a:t>2511908</a:t>
            </a:r>
            <a:endParaRPr lang="en-GB" sz="105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a:lnSpc>
                <a:spcPct val="200000"/>
              </a:lnSpc>
              <a:spcBef>
                <a:spcPts val="1200"/>
              </a:spcBef>
              <a:spcAft>
                <a:spcPts val="800"/>
              </a:spcAft>
            </a:pPr>
            <a:r>
              <a:rPr lang="en-GB" sz="105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LECTURER </a:t>
            </a:r>
            <a:r>
              <a:rPr lang="en-GB" sz="1050" b="1"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NAME:Ameer</a:t>
            </a:r>
            <a:r>
              <a:rPr lang="en-GB" sz="105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Kareem, </a:t>
            </a:r>
            <a:r>
              <a:rPr lang="en-GB" sz="1050" b="1" kern="100">
                <a:solidFill>
                  <a:srgbClr val="000000"/>
                </a:solidFill>
                <a:effectLst/>
                <a:latin typeface="Arial" panose="020B0604020202020204" pitchFamily="34" charset="0"/>
                <a:ea typeface="Calibri" panose="020F0502020204030204" pitchFamily="34" charset="0"/>
                <a:cs typeface="Arial" panose="020B0604020202020204" pitchFamily="34" charset="0"/>
              </a:rPr>
              <a:t>Samson Oladejo	</a:t>
            </a:r>
            <a:endParaRPr lang="en-IN" sz="105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08AC96E-AA33-4309-B51D-072F59E6EC0B}"/>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7556686" y="1"/>
            <a:ext cx="4635315" cy="6857999"/>
          </a:xfrm>
          <a:prstGeom prst="rect">
            <a:avLst/>
          </a:prstGeom>
        </p:spPr>
      </p:pic>
      <p:pic>
        <p:nvPicPr>
          <p:cNvPr id="4" name="Picture 3" descr="Discover University of Wales Trinity Saint David">
            <a:extLst>
              <a:ext uri="{FF2B5EF4-FFF2-40B4-BE49-F238E27FC236}">
                <a16:creationId xmlns:a16="http://schemas.microsoft.com/office/drawing/2014/main" id="{2CA3322A-3E19-EC52-6EFF-92D60426EE83}"/>
              </a:ext>
            </a:extLst>
          </p:cNvPr>
          <p:cNvPicPr/>
          <p:nvPr/>
        </p:nvPicPr>
        <p:blipFill>
          <a:blip r:embed="rId3" r:link="rId4">
            <a:extLst>
              <a:ext uri="{28A0092B-C50C-407E-A947-70E740481C1C}">
                <a14:useLocalDpi xmlns:a14="http://schemas.microsoft.com/office/drawing/2010/main" val="0"/>
              </a:ext>
            </a:extLst>
          </a:blip>
          <a:stretch>
            <a:fillRect/>
          </a:stretch>
        </p:blipFill>
        <p:spPr bwMode="auto">
          <a:xfrm>
            <a:off x="4533424" y="352716"/>
            <a:ext cx="2812443" cy="102149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310C7-94CF-76C9-C6A2-ACDA6E1DB6E4}"/>
              </a:ext>
            </a:extLst>
          </p:cNvPr>
          <p:cNvSpPr>
            <a:spLocks noGrp="1"/>
          </p:cNvSpPr>
          <p:nvPr>
            <p:ph type="title"/>
          </p:nvPr>
        </p:nvSpPr>
        <p:spPr>
          <a:xfrm>
            <a:off x="1141413" y="104810"/>
            <a:ext cx="9905998" cy="871235"/>
          </a:xfrm>
        </p:spPr>
        <p:txBody>
          <a:bodyPr>
            <a:normAutofit fontScale="90000"/>
          </a:bodyPr>
          <a:lstStyle/>
          <a:p>
            <a:pPr algn="ctr">
              <a:lnSpc>
                <a:spcPct val="200000"/>
              </a:lnSpc>
            </a:pPr>
            <a:r>
              <a:rPr lang="en-GB" sz="4400" b="1" dirty="0">
                <a:solidFill>
                  <a:schemeClr val="bg1"/>
                </a:solidFill>
                <a:effectLst/>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60FF3C0E-7DCD-22A9-3DF5-299B13A1AD4D}"/>
              </a:ext>
            </a:extLst>
          </p:cNvPr>
          <p:cNvSpPr>
            <a:spLocks noGrp="1"/>
          </p:cNvSpPr>
          <p:nvPr>
            <p:ph idx="1"/>
          </p:nvPr>
        </p:nvSpPr>
        <p:spPr>
          <a:xfrm>
            <a:off x="3753853" y="1145406"/>
            <a:ext cx="4735629" cy="5361272"/>
          </a:xfrm>
        </p:spPr>
        <p:style>
          <a:lnRef idx="2">
            <a:schemeClr val="accent6"/>
          </a:lnRef>
          <a:fillRef idx="1">
            <a:schemeClr val="lt1"/>
          </a:fillRef>
          <a:effectRef idx="0">
            <a:schemeClr val="accent6"/>
          </a:effectRef>
          <a:fontRef idx="minor">
            <a:schemeClr val="dk1"/>
          </a:fontRef>
        </p:style>
        <p:txBody>
          <a:bodyPr>
            <a:normAutofit fontScale="92500"/>
          </a:bodyPr>
          <a:lstStyle/>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3: Organisation Overview	</a:t>
            </a:r>
          </a:p>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4: Strategic importance of HRM – Theory framing	</a:t>
            </a:r>
          </a:p>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5: Workforce Planning – The gap between supply and demand</a:t>
            </a:r>
          </a:p>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6: Skill gap identification – What specifically is missing	</a:t>
            </a:r>
          </a:p>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7: Recruitment challenges – The external market context	</a:t>
            </a:r>
          </a:p>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8: Recruitment methods – Internal vs external	</a:t>
            </a:r>
          </a:p>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9: Recruitment methods – Online and social media	</a:t>
            </a:r>
          </a:p>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10: Recommendations – Recruitment	</a:t>
            </a:r>
          </a:p>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11: Learning and development – Linking training to strategy	</a:t>
            </a:r>
          </a:p>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12: Conclusion	</a:t>
            </a:r>
          </a:p>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13: References	</a:t>
            </a:r>
          </a:p>
          <a:p>
            <a:pPr marL="0" indent="0">
              <a:lnSpc>
                <a:spcPct val="200000"/>
              </a:lnSpc>
              <a:buNone/>
            </a:pPr>
            <a:r>
              <a:rPr lang="en-GB" sz="1100" dirty="0">
                <a:solidFill>
                  <a:schemeClr val="bg1"/>
                </a:solidFill>
                <a:effectLst/>
                <a:latin typeface="Arial" panose="020B0604020202020204" pitchFamily="34" charset="0"/>
                <a:cs typeface="Arial" panose="020B0604020202020204" pitchFamily="34" charset="0"/>
              </a:rPr>
              <a:t>Slide 14: Thank You</a:t>
            </a:r>
          </a:p>
        </p:txBody>
      </p:sp>
    </p:spTree>
    <p:extLst>
      <p:ext uri="{BB962C8B-B14F-4D97-AF65-F5344CB8AC3E}">
        <p14:creationId xmlns:p14="http://schemas.microsoft.com/office/powerpoint/2010/main" val="9837459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F3F8B9-4667-AD76-934B-23F8DFEACD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BD280F-FCDE-947B-D983-6DA7BD55A0E8}"/>
              </a:ext>
            </a:extLst>
          </p:cNvPr>
          <p:cNvSpPr>
            <a:spLocks noGrp="1"/>
          </p:cNvSpPr>
          <p:nvPr>
            <p:ph type="title"/>
          </p:nvPr>
        </p:nvSpPr>
        <p:spPr>
          <a:xfrm>
            <a:off x="1141413" y="104810"/>
            <a:ext cx="9905998" cy="871235"/>
          </a:xfrm>
        </p:spPr>
        <p:txBody>
          <a:bodyPr>
            <a:normAutofit fontScale="90000"/>
          </a:bodyPr>
          <a:lstStyle/>
          <a:p>
            <a:pPr algn="ctr">
              <a:lnSpc>
                <a:spcPct val="200000"/>
              </a:lnSpc>
            </a:pPr>
            <a:r>
              <a:rPr lang="en-GB" sz="4400" b="1" dirty="0">
                <a:solidFill>
                  <a:schemeClr val="bg1"/>
                </a:solidFill>
                <a:effectLst/>
                <a:latin typeface="Arial" panose="020B0604020202020204" pitchFamily="34" charset="0"/>
                <a:cs typeface="Arial" panose="020B0604020202020204" pitchFamily="34" charset="0"/>
              </a:rPr>
              <a:t>Organisation Overview</a:t>
            </a:r>
          </a:p>
        </p:txBody>
      </p:sp>
      <p:sp>
        <p:nvSpPr>
          <p:cNvPr id="3" name="Content Placeholder 2">
            <a:extLst>
              <a:ext uri="{FF2B5EF4-FFF2-40B4-BE49-F238E27FC236}">
                <a16:creationId xmlns:a16="http://schemas.microsoft.com/office/drawing/2014/main" id="{C13F86EF-6857-6E23-5390-01EEE39D4048}"/>
              </a:ext>
            </a:extLst>
          </p:cNvPr>
          <p:cNvSpPr>
            <a:spLocks noGrp="1"/>
          </p:cNvSpPr>
          <p:nvPr>
            <p:ph idx="1"/>
          </p:nvPr>
        </p:nvSpPr>
        <p:spPr>
          <a:xfrm>
            <a:off x="319480" y="3041582"/>
            <a:ext cx="5331308" cy="2564683"/>
          </a:xfrm>
        </p:spPr>
        <p:txBody>
          <a:bodyPr>
            <a:normAutofit/>
          </a:bodyPr>
          <a:lstStyle/>
          <a:p>
            <a:pPr marL="0" indent="0" algn="just">
              <a:lnSpc>
                <a:spcPct val="200000"/>
              </a:lnSpc>
              <a:buNone/>
            </a:pPr>
            <a:r>
              <a:rPr lang="en-GB" sz="1100" b="1" dirty="0" err="1">
                <a:solidFill>
                  <a:schemeClr val="bg1"/>
                </a:solidFill>
                <a:effectLst/>
                <a:latin typeface="Arial" panose="020B0604020202020204" pitchFamily="34" charset="0"/>
                <a:cs typeface="Arial" panose="020B0604020202020204" pitchFamily="34" charset="0"/>
              </a:rPr>
              <a:t>HealthConnect</a:t>
            </a:r>
            <a:r>
              <a:rPr lang="en-GB" sz="1100" b="1" dirty="0">
                <a:solidFill>
                  <a:schemeClr val="bg1"/>
                </a:solidFill>
                <a:effectLst/>
                <a:latin typeface="Arial" panose="020B0604020202020204" pitchFamily="34" charset="0"/>
                <a:cs typeface="Arial" panose="020B0604020202020204" pitchFamily="34" charset="0"/>
              </a:rPr>
              <a:t> UK</a:t>
            </a:r>
            <a:endParaRPr lang="en-IN" sz="1100" dirty="0">
              <a:solidFill>
                <a:schemeClr val="bg1"/>
              </a:solidFill>
              <a:effectLst/>
              <a:latin typeface="Arial" panose="020B0604020202020204" pitchFamily="34" charset="0"/>
              <a:cs typeface="Arial" panose="020B0604020202020204" pitchFamily="34" charset="0"/>
            </a:endParaRPr>
          </a:p>
          <a:p>
            <a:pPr algn="just">
              <a:lnSpc>
                <a:spcPct val="200000"/>
              </a:lnSpc>
            </a:pPr>
            <a:r>
              <a:rPr lang="en-GB" sz="1100" b="1" i="1" dirty="0" err="1">
                <a:solidFill>
                  <a:schemeClr val="bg1"/>
                </a:solidFill>
                <a:effectLst/>
                <a:latin typeface="Arial" panose="020B0604020202020204" pitchFamily="34" charset="0"/>
                <a:cs typeface="Arial" panose="020B0604020202020204" pitchFamily="34" charset="0"/>
              </a:rPr>
              <a:t>HealthConnect</a:t>
            </a:r>
            <a:r>
              <a:rPr lang="en-GB" sz="1100" b="1" i="1" dirty="0">
                <a:solidFill>
                  <a:schemeClr val="bg1"/>
                </a:solidFill>
                <a:effectLst/>
                <a:latin typeface="Arial" panose="020B0604020202020204" pitchFamily="34" charset="0"/>
                <a:cs typeface="Arial" panose="020B0604020202020204" pitchFamily="34" charset="0"/>
              </a:rPr>
              <a:t> UK</a:t>
            </a:r>
            <a:r>
              <a:rPr lang="en-GB" sz="1100" dirty="0">
                <a:solidFill>
                  <a:schemeClr val="bg1"/>
                </a:solidFill>
                <a:effectLst/>
                <a:latin typeface="Arial" panose="020B0604020202020204" pitchFamily="34" charset="0"/>
                <a:cs typeface="Arial" panose="020B0604020202020204" pitchFamily="34" charset="0"/>
              </a:rPr>
              <a:t>, founded by Dr Devan Moodley, is a British health technology corporation that pulls patient's health data into a usable record accessible to the experts and have more than 1000 specialist clinics, care providers, and local authorities across UK (UK Parliament, 2026). </a:t>
            </a:r>
          </a:p>
        </p:txBody>
      </p:sp>
      <p:pic>
        <p:nvPicPr>
          <p:cNvPr id="3074" name="Picture 2" descr="HealthConnect, AI-driven Connected Healthcare Solutions | GlobalLogic">
            <a:extLst>
              <a:ext uri="{FF2B5EF4-FFF2-40B4-BE49-F238E27FC236}">
                <a16:creationId xmlns:a16="http://schemas.microsoft.com/office/drawing/2014/main" id="{6CF2A470-F0B9-5AF1-25B1-558E8CA712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8897" y="1780673"/>
            <a:ext cx="6229684" cy="329665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52112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097F44-8423-6D9D-6080-80133E0EBC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800ADE-9D91-111D-F022-37F310204DCA}"/>
              </a:ext>
            </a:extLst>
          </p:cNvPr>
          <p:cNvSpPr>
            <a:spLocks noGrp="1"/>
          </p:cNvSpPr>
          <p:nvPr>
            <p:ph type="title"/>
          </p:nvPr>
        </p:nvSpPr>
        <p:spPr>
          <a:xfrm>
            <a:off x="1141413" y="104810"/>
            <a:ext cx="9905998" cy="871235"/>
          </a:xfrm>
        </p:spPr>
        <p:txBody>
          <a:bodyPr>
            <a:normAutofit fontScale="90000"/>
          </a:bodyPr>
          <a:lstStyle/>
          <a:p>
            <a:pPr algn="ctr">
              <a:lnSpc>
                <a:spcPct val="200000"/>
              </a:lnSpc>
            </a:pPr>
            <a:r>
              <a:rPr lang="en-GB" sz="4400" b="1" dirty="0">
                <a:solidFill>
                  <a:schemeClr val="bg1"/>
                </a:solidFill>
                <a:effectLst/>
                <a:latin typeface="Arial" panose="020B0604020202020204" pitchFamily="34" charset="0"/>
                <a:cs typeface="Arial" panose="020B0604020202020204" pitchFamily="34" charset="0"/>
              </a:rPr>
              <a:t>Organisation Overview</a:t>
            </a:r>
          </a:p>
        </p:txBody>
      </p:sp>
      <p:sp>
        <p:nvSpPr>
          <p:cNvPr id="3" name="Content Placeholder 2">
            <a:extLst>
              <a:ext uri="{FF2B5EF4-FFF2-40B4-BE49-F238E27FC236}">
                <a16:creationId xmlns:a16="http://schemas.microsoft.com/office/drawing/2014/main" id="{09135190-CEF1-351D-71F6-70BD955C6AF8}"/>
              </a:ext>
            </a:extLst>
          </p:cNvPr>
          <p:cNvSpPr>
            <a:spLocks noGrp="1"/>
          </p:cNvSpPr>
          <p:nvPr>
            <p:ph idx="1"/>
          </p:nvPr>
        </p:nvSpPr>
        <p:spPr>
          <a:xfrm>
            <a:off x="319480" y="2579570"/>
            <a:ext cx="4348773" cy="3026695"/>
          </a:xfrm>
        </p:spPr>
        <p:txBody>
          <a:bodyPr>
            <a:normAutofit/>
          </a:bodyPr>
          <a:lstStyle/>
          <a:p>
            <a:pPr marL="0" indent="0" algn="just">
              <a:lnSpc>
                <a:spcPct val="200000"/>
              </a:lnSpc>
              <a:buNone/>
            </a:pPr>
            <a:r>
              <a:rPr lang="en-GB" sz="1100" b="1" dirty="0" err="1">
                <a:solidFill>
                  <a:schemeClr val="bg1"/>
                </a:solidFill>
                <a:effectLst/>
                <a:latin typeface="Arial" panose="020B0604020202020204" pitchFamily="34" charset="0"/>
                <a:cs typeface="Arial" panose="020B0604020202020204" pitchFamily="34" charset="0"/>
              </a:rPr>
              <a:t>HealthConnect</a:t>
            </a:r>
            <a:r>
              <a:rPr lang="en-GB" sz="1100" b="1" dirty="0">
                <a:solidFill>
                  <a:schemeClr val="bg1"/>
                </a:solidFill>
                <a:effectLst/>
                <a:latin typeface="Arial" panose="020B0604020202020204" pitchFamily="34" charset="0"/>
                <a:cs typeface="Arial" panose="020B0604020202020204" pitchFamily="34" charset="0"/>
              </a:rPr>
              <a:t> UK</a:t>
            </a:r>
            <a:endParaRPr lang="en-IN" sz="1100" dirty="0">
              <a:solidFill>
                <a:schemeClr val="bg1"/>
              </a:solidFill>
              <a:effectLst/>
              <a:latin typeface="Arial" panose="020B0604020202020204" pitchFamily="34" charset="0"/>
              <a:cs typeface="Arial" panose="020B0604020202020204" pitchFamily="34" charset="0"/>
            </a:endParaRPr>
          </a:p>
          <a:p>
            <a:pPr algn="just">
              <a:lnSpc>
                <a:spcPct val="200000"/>
              </a:lnSpc>
            </a:pPr>
            <a:r>
              <a:rPr lang="en-GB" sz="1100" b="1" i="1" dirty="0" err="1">
                <a:solidFill>
                  <a:schemeClr val="bg1"/>
                </a:solidFill>
                <a:effectLst/>
                <a:latin typeface="Arial" panose="020B0604020202020204" pitchFamily="34" charset="0"/>
                <a:cs typeface="Arial" panose="020B0604020202020204" pitchFamily="34" charset="0"/>
              </a:rPr>
              <a:t>HealthConnect</a:t>
            </a:r>
            <a:r>
              <a:rPr lang="en-GB" sz="1100" b="1" i="1" dirty="0">
                <a:solidFill>
                  <a:schemeClr val="bg1"/>
                </a:solidFill>
                <a:effectLst/>
                <a:latin typeface="Arial" panose="020B0604020202020204" pitchFamily="34" charset="0"/>
                <a:cs typeface="Arial" panose="020B0604020202020204" pitchFamily="34" charset="0"/>
              </a:rPr>
              <a:t> UK</a:t>
            </a:r>
            <a:r>
              <a:rPr lang="en-GB" sz="1100" dirty="0">
                <a:solidFill>
                  <a:schemeClr val="bg1"/>
                </a:solidFill>
                <a:effectLst/>
                <a:latin typeface="Arial" panose="020B0604020202020204" pitchFamily="34" charset="0"/>
                <a:cs typeface="Arial" panose="020B0604020202020204" pitchFamily="34" charset="0"/>
              </a:rPr>
              <a:t>, founded by Dr Devan Moodley, is a British health technology corporation that pulls patient's health data into a usable record accessible to the experts and have more than 1000 specialist clinics, care providers, and local authorities across UK (UK Parliament, 2026). </a:t>
            </a:r>
          </a:p>
        </p:txBody>
      </p:sp>
      <p:pic>
        <p:nvPicPr>
          <p:cNvPr id="4" name="Picture 3">
            <a:extLst>
              <a:ext uri="{FF2B5EF4-FFF2-40B4-BE49-F238E27FC236}">
                <a16:creationId xmlns:a16="http://schemas.microsoft.com/office/drawing/2014/main" id="{CA8C2D12-95E8-384D-ADBE-D4309D74F21A}"/>
              </a:ext>
            </a:extLst>
          </p:cNvPr>
          <p:cNvPicPr>
            <a:picLocks noChangeAspect="1"/>
          </p:cNvPicPr>
          <p:nvPr/>
        </p:nvPicPr>
        <p:blipFill>
          <a:blip r:embed="rId3"/>
          <a:stretch>
            <a:fillRect/>
          </a:stretch>
        </p:blipFill>
        <p:spPr>
          <a:xfrm>
            <a:off x="5255394" y="1531535"/>
            <a:ext cx="6674004" cy="43356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532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A3F417-B969-D2B2-BF34-4976069C6C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049180-0BCD-52A6-34D0-4742AAFFD50C}"/>
              </a:ext>
            </a:extLst>
          </p:cNvPr>
          <p:cNvSpPr>
            <a:spLocks noGrp="1"/>
          </p:cNvSpPr>
          <p:nvPr>
            <p:ph type="title"/>
          </p:nvPr>
        </p:nvSpPr>
        <p:spPr>
          <a:xfrm>
            <a:off x="0" y="523910"/>
            <a:ext cx="11802140" cy="1146924"/>
          </a:xfrm>
        </p:spPr>
        <p:txBody>
          <a:bodyPr>
            <a:noAutofit/>
          </a:bodyPr>
          <a:lstStyle/>
          <a:p>
            <a:pPr algn="ctr">
              <a:lnSpc>
                <a:spcPct val="200000"/>
              </a:lnSpc>
            </a:pPr>
            <a:r>
              <a:rPr lang="en-US" sz="4400" b="1" dirty="0">
                <a:solidFill>
                  <a:schemeClr val="bg1"/>
                </a:solidFill>
                <a:effectLst/>
                <a:latin typeface="Arial" panose="020B0604020202020204" pitchFamily="34" charset="0"/>
                <a:cs typeface="Arial" panose="020B0604020202020204" pitchFamily="34" charset="0"/>
              </a:rPr>
              <a:t>Strategic importance of HRM – Theory framing </a:t>
            </a:r>
            <a:endParaRPr lang="en-GB" sz="4400" b="1" dirty="0">
              <a:solidFill>
                <a:schemeClr val="bg1"/>
              </a:solidFill>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C80677-0BDB-FBB5-5B7F-76516A3CF5B9}"/>
              </a:ext>
            </a:extLst>
          </p:cNvPr>
          <p:cNvSpPr>
            <a:spLocks noGrp="1"/>
          </p:cNvSpPr>
          <p:nvPr>
            <p:ph idx="1"/>
          </p:nvPr>
        </p:nvSpPr>
        <p:spPr>
          <a:xfrm>
            <a:off x="319480" y="3012706"/>
            <a:ext cx="3867509" cy="2593559"/>
          </a:xfrm>
        </p:spPr>
        <p:txBody>
          <a:bodyPr>
            <a:normAutofit/>
          </a:bodyPr>
          <a:lstStyle/>
          <a:p>
            <a:pPr marL="0" indent="0" algn="just">
              <a:lnSpc>
                <a:spcPct val="200000"/>
              </a:lnSpc>
              <a:buNone/>
            </a:pPr>
            <a:r>
              <a:rPr lang="en-GB" sz="1100" dirty="0">
                <a:solidFill>
                  <a:schemeClr val="bg1"/>
                </a:solidFill>
                <a:effectLst/>
                <a:latin typeface="Arial" panose="020B0604020202020204" pitchFamily="34" charset="0"/>
                <a:cs typeface="Arial" panose="020B0604020202020204" pitchFamily="34" charset="0"/>
              </a:rPr>
              <a:t>As stated by </a:t>
            </a:r>
            <a:r>
              <a:rPr lang="en-GB" sz="1100" dirty="0" err="1">
                <a:solidFill>
                  <a:schemeClr val="bg1"/>
                </a:solidFill>
                <a:effectLst/>
                <a:latin typeface="Arial" panose="020B0604020202020204" pitchFamily="34" charset="0"/>
                <a:cs typeface="Arial" panose="020B0604020202020204" pitchFamily="34" charset="0"/>
              </a:rPr>
              <a:t>Faugoo</a:t>
            </a:r>
            <a:r>
              <a:rPr lang="en-GB" sz="1100" dirty="0">
                <a:solidFill>
                  <a:schemeClr val="bg1"/>
                </a:solidFill>
                <a:effectLst/>
                <a:latin typeface="Arial" panose="020B0604020202020204" pitchFamily="34" charset="0"/>
                <a:cs typeface="Arial" panose="020B0604020202020204" pitchFamily="34" charset="0"/>
              </a:rPr>
              <a:t> (2024), the Storey model of HRM is defined as strategic HRM as being on the lookout for competitive advantage via a highly capable and committed workforce. </a:t>
            </a:r>
          </a:p>
        </p:txBody>
      </p:sp>
      <p:pic>
        <p:nvPicPr>
          <p:cNvPr id="4100" name="Picture 4" descr="10 HR Models Every HR Practitioner Should Know in 2026 - AIHR">
            <a:extLst>
              <a:ext uri="{FF2B5EF4-FFF2-40B4-BE49-F238E27FC236}">
                <a16:creationId xmlns:a16="http://schemas.microsoft.com/office/drawing/2014/main" id="{370F5CE0-581B-C867-ABD5-614535B8A9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69" t="4192" r="4342" b="8576"/>
          <a:stretch>
            <a:fillRect/>
          </a:stretch>
        </p:blipFill>
        <p:spPr bwMode="auto">
          <a:xfrm>
            <a:off x="4494998" y="1963554"/>
            <a:ext cx="7040638" cy="405223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4087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B8E232-51BA-C21C-444B-4C6EA264D0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FA0961-A284-D912-FF78-80F9B878A37B}"/>
              </a:ext>
            </a:extLst>
          </p:cNvPr>
          <p:cNvSpPr>
            <a:spLocks noGrp="1"/>
          </p:cNvSpPr>
          <p:nvPr>
            <p:ph type="title"/>
          </p:nvPr>
        </p:nvSpPr>
        <p:spPr>
          <a:xfrm>
            <a:off x="0" y="562010"/>
            <a:ext cx="11802140" cy="1146924"/>
          </a:xfrm>
        </p:spPr>
        <p:txBody>
          <a:bodyPr>
            <a:noAutofit/>
          </a:bodyPr>
          <a:lstStyle/>
          <a:p>
            <a:pPr algn="ctr">
              <a:lnSpc>
                <a:spcPct val="200000"/>
              </a:lnSpc>
            </a:pPr>
            <a:r>
              <a:rPr lang="en-US" sz="4400" b="1" dirty="0">
                <a:solidFill>
                  <a:schemeClr val="bg1"/>
                </a:solidFill>
                <a:effectLst/>
                <a:latin typeface="Arial" panose="020B0604020202020204" pitchFamily="34" charset="0"/>
                <a:cs typeface="Arial" panose="020B0604020202020204" pitchFamily="34" charset="0"/>
              </a:rPr>
              <a:t>Workforce Planning – The gap between supply and demand </a:t>
            </a:r>
            <a:endParaRPr lang="en-GB" sz="4400" b="1" dirty="0">
              <a:solidFill>
                <a:schemeClr val="bg1"/>
              </a:solidFill>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E14687-3952-171F-9BAA-8B7ECE4E06CC}"/>
              </a:ext>
            </a:extLst>
          </p:cNvPr>
          <p:cNvSpPr>
            <a:spLocks noGrp="1"/>
          </p:cNvSpPr>
          <p:nvPr>
            <p:ph idx="1"/>
          </p:nvPr>
        </p:nvSpPr>
        <p:spPr>
          <a:xfrm>
            <a:off x="319480" y="3051208"/>
            <a:ext cx="3915636" cy="2555058"/>
          </a:xfrm>
        </p:spPr>
        <p:txBody>
          <a:bodyPr>
            <a:normAutofit/>
          </a:bodyPr>
          <a:lstStyle/>
          <a:p>
            <a:pPr algn="just">
              <a:lnSpc>
                <a:spcPct val="200000"/>
              </a:lnSpc>
            </a:pPr>
            <a:r>
              <a:rPr lang="en-GB" sz="1100" b="1" i="1" dirty="0">
                <a:solidFill>
                  <a:schemeClr val="bg1"/>
                </a:solidFill>
                <a:effectLst/>
                <a:latin typeface="Arial" panose="020B0604020202020204" pitchFamily="34" charset="0"/>
                <a:cs typeface="Arial" panose="020B0604020202020204" pitchFamily="34" charset="0"/>
              </a:rPr>
              <a:t>Expectancy theory of motivation</a:t>
            </a:r>
            <a:r>
              <a:rPr lang="en-GB" sz="1100" dirty="0">
                <a:solidFill>
                  <a:schemeClr val="bg1"/>
                </a:solidFill>
                <a:effectLst/>
                <a:latin typeface="Arial" panose="020B0604020202020204" pitchFamily="34" charset="0"/>
                <a:cs typeface="Arial" panose="020B0604020202020204" pitchFamily="34" charset="0"/>
              </a:rPr>
              <a:t> by Victor Vroom in 1964 posits that an individual selects a precise behaviour over others grounded on the probability and expected outcome for their effort to lead to success. </a:t>
            </a:r>
            <a:endParaRPr lang="en-IN" sz="1100" dirty="0">
              <a:solidFill>
                <a:schemeClr val="bg1"/>
              </a:solidFill>
              <a:effectLst/>
              <a:latin typeface="Arial" panose="020B0604020202020204" pitchFamily="34" charset="0"/>
              <a:cs typeface="Arial" panose="020B0604020202020204" pitchFamily="34" charset="0"/>
            </a:endParaRPr>
          </a:p>
        </p:txBody>
      </p:sp>
      <p:pic>
        <p:nvPicPr>
          <p:cNvPr id="4" name="Picture 3" descr="Fig. 1">
            <a:extLst>
              <a:ext uri="{FF2B5EF4-FFF2-40B4-BE49-F238E27FC236}">
                <a16:creationId xmlns:a16="http://schemas.microsoft.com/office/drawing/2014/main" id="{DDEB8791-FB9B-8406-8124-8614C6D4F9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4439008" y="2552177"/>
            <a:ext cx="7264355" cy="3564027"/>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388941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1E5EB-5721-1DEF-C296-06CB0EDF46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1667A6-F4CF-C3CA-E0A9-8FE338A4B546}"/>
              </a:ext>
            </a:extLst>
          </p:cNvPr>
          <p:cNvSpPr>
            <a:spLocks noGrp="1"/>
          </p:cNvSpPr>
          <p:nvPr>
            <p:ph type="title"/>
          </p:nvPr>
        </p:nvSpPr>
        <p:spPr>
          <a:xfrm>
            <a:off x="0" y="523910"/>
            <a:ext cx="11802140" cy="1146924"/>
          </a:xfrm>
        </p:spPr>
        <p:txBody>
          <a:bodyPr>
            <a:noAutofit/>
          </a:bodyPr>
          <a:lstStyle/>
          <a:p>
            <a:pPr algn="ctr">
              <a:lnSpc>
                <a:spcPct val="200000"/>
              </a:lnSpc>
            </a:pPr>
            <a:r>
              <a:rPr lang="en-US" sz="4400" b="1" dirty="0">
                <a:solidFill>
                  <a:schemeClr val="bg1"/>
                </a:solidFill>
                <a:effectLst/>
                <a:latin typeface="Arial" panose="020B0604020202020204" pitchFamily="34" charset="0"/>
                <a:cs typeface="Arial" panose="020B0604020202020204" pitchFamily="34" charset="0"/>
              </a:rPr>
              <a:t>Skill gap identification – What specifically is missing </a:t>
            </a:r>
            <a:endParaRPr lang="en-GB" sz="4400" b="1" dirty="0">
              <a:solidFill>
                <a:schemeClr val="bg1"/>
              </a:solidFill>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479F0A-0FDF-6F48-F953-99B6F4F36CD1}"/>
              </a:ext>
            </a:extLst>
          </p:cNvPr>
          <p:cNvSpPr>
            <a:spLocks noGrp="1"/>
          </p:cNvSpPr>
          <p:nvPr>
            <p:ph idx="1"/>
          </p:nvPr>
        </p:nvSpPr>
        <p:spPr>
          <a:xfrm>
            <a:off x="319480" y="3195586"/>
            <a:ext cx="3819383" cy="2410679"/>
          </a:xfrm>
        </p:spPr>
        <p:txBody>
          <a:bodyPr>
            <a:normAutofit/>
          </a:bodyPr>
          <a:lstStyle/>
          <a:p>
            <a:pPr algn="just">
              <a:lnSpc>
                <a:spcPct val="200000"/>
              </a:lnSpc>
            </a:pPr>
            <a:r>
              <a:rPr lang="en-GB" sz="1100" dirty="0">
                <a:solidFill>
                  <a:schemeClr val="bg1"/>
                </a:solidFill>
                <a:effectLst/>
                <a:latin typeface="Arial" panose="020B0604020202020204" pitchFamily="34" charset="0"/>
                <a:cs typeface="Arial" panose="020B0604020202020204" pitchFamily="34" charset="0"/>
              </a:rPr>
              <a:t>With increased employee turnover due to lower employee well-being, reduced employee engagement and their burnout, it led to skills shortage in digital healthcare technologies of </a:t>
            </a:r>
            <a:r>
              <a:rPr lang="en-GB" sz="1100" dirty="0" err="1">
                <a:solidFill>
                  <a:schemeClr val="bg1"/>
                </a:solidFill>
                <a:effectLst/>
                <a:latin typeface="Arial" panose="020B0604020202020204" pitchFamily="34" charset="0"/>
                <a:cs typeface="Arial" panose="020B0604020202020204" pitchFamily="34" charset="0"/>
              </a:rPr>
              <a:t>HealthConnect</a:t>
            </a:r>
            <a:r>
              <a:rPr lang="en-GB" sz="1100" dirty="0">
                <a:solidFill>
                  <a:schemeClr val="bg1"/>
                </a:solidFill>
                <a:effectLst/>
                <a:latin typeface="Arial" panose="020B0604020202020204" pitchFamily="34" charset="0"/>
                <a:cs typeface="Arial" panose="020B0604020202020204" pitchFamily="34" charset="0"/>
              </a:rPr>
              <a:t> (Refer to the case study). </a:t>
            </a:r>
            <a:endParaRPr lang="en-IN" sz="1100" dirty="0">
              <a:solidFill>
                <a:schemeClr val="bg1"/>
              </a:solidFill>
              <a:effectLst/>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EF01BE74-CD11-8DB8-75C4-6D3C87A4CD7C}"/>
              </a:ext>
            </a:extLst>
          </p:cNvPr>
          <p:cNvPicPr>
            <a:picLocks noChangeAspect="1"/>
          </p:cNvPicPr>
          <p:nvPr/>
        </p:nvPicPr>
        <p:blipFill>
          <a:blip r:embed="rId3"/>
          <a:stretch>
            <a:fillRect/>
          </a:stretch>
        </p:blipFill>
        <p:spPr>
          <a:xfrm>
            <a:off x="4813342" y="2437715"/>
            <a:ext cx="6479593" cy="365697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654042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83119-826A-48B8-8540-4FB5BD50E8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4E7062-FECA-50E0-1CA1-72BB5EE27730}"/>
              </a:ext>
            </a:extLst>
          </p:cNvPr>
          <p:cNvSpPr>
            <a:spLocks noGrp="1"/>
          </p:cNvSpPr>
          <p:nvPr>
            <p:ph type="title"/>
          </p:nvPr>
        </p:nvSpPr>
        <p:spPr>
          <a:xfrm>
            <a:off x="0" y="466760"/>
            <a:ext cx="11802140" cy="1146924"/>
          </a:xfrm>
        </p:spPr>
        <p:txBody>
          <a:bodyPr>
            <a:noAutofit/>
          </a:bodyPr>
          <a:lstStyle/>
          <a:p>
            <a:pPr algn="ctr">
              <a:lnSpc>
                <a:spcPct val="200000"/>
              </a:lnSpc>
            </a:pPr>
            <a:r>
              <a:rPr lang="en-US" sz="4400" b="1" dirty="0">
                <a:solidFill>
                  <a:schemeClr val="bg1"/>
                </a:solidFill>
                <a:effectLst/>
                <a:latin typeface="Arial" panose="020B0604020202020204" pitchFamily="34" charset="0"/>
                <a:cs typeface="Arial" panose="020B0604020202020204" pitchFamily="34" charset="0"/>
              </a:rPr>
              <a:t>Recruitment challenges – The external market context </a:t>
            </a:r>
            <a:endParaRPr lang="en-GB" sz="4400" b="1" dirty="0">
              <a:solidFill>
                <a:schemeClr val="bg1"/>
              </a:solidFill>
              <a:effectLst/>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14FA141F-B79C-A0E1-191D-AAC4B8B67393}"/>
              </a:ext>
            </a:extLst>
          </p:cNvPr>
          <p:cNvSpPr>
            <a:spLocks noGrp="1"/>
          </p:cNvSpPr>
          <p:nvPr>
            <p:ph idx="1"/>
          </p:nvPr>
        </p:nvSpPr>
        <p:spPr>
          <a:xfrm>
            <a:off x="191386" y="2960956"/>
            <a:ext cx="1548625" cy="631936"/>
          </a:xfrm>
        </p:spPr>
        <p:style>
          <a:lnRef idx="2">
            <a:schemeClr val="accent2">
              <a:shade val="15000"/>
            </a:schemeClr>
          </a:lnRef>
          <a:fillRef idx="1">
            <a:schemeClr val="accent2"/>
          </a:fillRef>
          <a:effectRef idx="0">
            <a:schemeClr val="accent2"/>
          </a:effectRef>
          <a:fontRef idx="minor">
            <a:schemeClr val="lt1"/>
          </a:fontRef>
        </p:style>
        <p:txBody>
          <a:bodyPr>
            <a:normAutofit fontScale="77500" lnSpcReduction="20000"/>
          </a:bodyPr>
          <a:lstStyle/>
          <a:p>
            <a:pPr marL="0" indent="0" algn="ctr">
              <a:lnSpc>
                <a:spcPct val="200000"/>
              </a:lnSpc>
              <a:buNone/>
            </a:pPr>
            <a:r>
              <a:rPr lang="en-GB" b="1" dirty="0">
                <a:solidFill>
                  <a:schemeClr val="bg1"/>
                </a:solidFill>
                <a:effectLst/>
                <a:latin typeface="Arial" panose="020B0604020202020204" pitchFamily="34" charset="0"/>
                <a:cs typeface="Arial" panose="020B0604020202020204" pitchFamily="34" charset="0"/>
              </a:rPr>
              <a:t>Political </a:t>
            </a:r>
            <a:endParaRPr lang="en-IN" dirty="0">
              <a:solidFill>
                <a:schemeClr val="bg1"/>
              </a:solidFill>
              <a:effectLst/>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F6DA0D7B-5DD7-9AFF-462E-6EAC5D32639C}"/>
              </a:ext>
            </a:extLst>
          </p:cNvPr>
          <p:cNvPicPr>
            <a:picLocks noChangeAspect="1"/>
          </p:cNvPicPr>
          <p:nvPr/>
        </p:nvPicPr>
        <p:blipFill>
          <a:blip r:embed="rId3"/>
          <a:stretch>
            <a:fillRect/>
          </a:stretch>
        </p:blipFill>
        <p:spPr>
          <a:xfrm>
            <a:off x="1958385" y="2323416"/>
            <a:ext cx="4806949" cy="2213610"/>
          </a:xfrm>
          <a:prstGeom prst="rect">
            <a:avLst/>
          </a:prstGeom>
          <a:ln>
            <a:noFill/>
          </a:ln>
          <a:effectLst>
            <a:outerShdw blurRad="292100" dist="139700" dir="2700000" algn="tl" rotWithShape="0">
              <a:srgbClr val="333333">
                <a:alpha val="65000"/>
              </a:srgbClr>
            </a:outerShdw>
          </a:effectLst>
        </p:spPr>
      </p:pic>
      <p:sp>
        <p:nvSpPr>
          <p:cNvPr id="8" name="Content Placeholder 5">
            <a:extLst>
              <a:ext uri="{FF2B5EF4-FFF2-40B4-BE49-F238E27FC236}">
                <a16:creationId xmlns:a16="http://schemas.microsoft.com/office/drawing/2014/main" id="{656872C4-152E-212D-700E-3F192CA7D3A1}"/>
              </a:ext>
            </a:extLst>
          </p:cNvPr>
          <p:cNvSpPr txBox="1">
            <a:spLocks/>
          </p:cNvSpPr>
          <p:nvPr/>
        </p:nvSpPr>
        <p:spPr>
          <a:xfrm>
            <a:off x="191386" y="5302114"/>
            <a:ext cx="1548625" cy="631936"/>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vert="horz" lIns="91440" tIns="45720" rIns="91440" bIns="45720" rtlCol="0">
            <a:normAutofit fontScale="77500" lnSpcReduction="20000"/>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marL="0" indent="0" algn="ctr">
              <a:lnSpc>
                <a:spcPct val="200000"/>
              </a:lnSpc>
              <a:buFont typeface="Arial" panose="020B0604020202020204" pitchFamily="34" charset="0"/>
              <a:buNone/>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Economic</a:t>
            </a:r>
            <a:endParaRPr lang="en-IN"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52F98AA0-FD26-E81D-EF2F-62DE0466320E}"/>
              </a:ext>
            </a:extLst>
          </p:cNvPr>
          <p:cNvPicPr>
            <a:picLocks noChangeAspect="1"/>
          </p:cNvPicPr>
          <p:nvPr/>
        </p:nvPicPr>
        <p:blipFill>
          <a:blip r:embed="rId4"/>
          <a:stretch>
            <a:fillRect/>
          </a:stretch>
        </p:blipFill>
        <p:spPr>
          <a:xfrm>
            <a:off x="1977434" y="4657090"/>
            <a:ext cx="4806950" cy="2200910"/>
          </a:xfrm>
          <a:prstGeom prst="rect">
            <a:avLst/>
          </a:prstGeom>
          <a:ln>
            <a:noFill/>
          </a:ln>
          <a:effectLst>
            <a:outerShdw blurRad="292100" dist="139700" dir="2700000" algn="tl" rotWithShape="0">
              <a:srgbClr val="333333">
                <a:alpha val="65000"/>
              </a:srgbClr>
            </a:outerShdw>
          </a:effectLst>
        </p:spPr>
      </p:pic>
      <p:sp>
        <p:nvSpPr>
          <p:cNvPr id="10" name="Content Placeholder 5">
            <a:extLst>
              <a:ext uri="{FF2B5EF4-FFF2-40B4-BE49-F238E27FC236}">
                <a16:creationId xmlns:a16="http://schemas.microsoft.com/office/drawing/2014/main" id="{A9D05C9C-FC91-8A1F-F1EE-B12CAB48D3B4}"/>
              </a:ext>
            </a:extLst>
          </p:cNvPr>
          <p:cNvSpPr txBox="1">
            <a:spLocks/>
          </p:cNvSpPr>
          <p:nvPr/>
        </p:nvSpPr>
        <p:spPr>
          <a:xfrm>
            <a:off x="9184992" y="2096356"/>
            <a:ext cx="1548625" cy="631936"/>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vert="horz" lIns="91440" tIns="45720" rIns="91440" bIns="45720" rtlCol="0">
            <a:normAutofit fontScale="77500" lnSpcReduction="20000"/>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marL="0" indent="0" algn="ctr">
              <a:lnSpc>
                <a:spcPct val="200000"/>
              </a:lnSpc>
              <a:buFont typeface="Arial" panose="020B0604020202020204" pitchFamily="34" charset="0"/>
              <a:buNone/>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Social</a:t>
            </a:r>
            <a:endParaRPr lang="en-IN"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B80A7CF0-6CF9-EC27-B159-5F5B9F9FDCDC}"/>
              </a:ext>
            </a:extLst>
          </p:cNvPr>
          <p:cNvPicPr>
            <a:picLocks noChangeAspect="1"/>
          </p:cNvPicPr>
          <p:nvPr/>
        </p:nvPicPr>
        <p:blipFill>
          <a:blip r:embed="rId5"/>
          <a:stretch>
            <a:fillRect/>
          </a:stretch>
        </p:blipFill>
        <p:spPr>
          <a:xfrm>
            <a:off x="8068463" y="2739355"/>
            <a:ext cx="3752338" cy="401383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9894699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7DDBF2-D088-1D28-3FAA-4DEE46C713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DF6E69-4AF1-867C-9556-BBEB4DA31ED8}"/>
              </a:ext>
            </a:extLst>
          </p:cNvPr>
          <p:cNvSpPr>
            <a:spLocks noGrp="1"/>
          </p:cNvSpPr>
          <p:nvPr>
            <p:ph type="title"/>
          </p:nvPr>
        </p:nvSpPr>
        <p:spPr>
          <a:xfrm>
            <a:off x="0" y="542960"/>
            <a:ext cx="11802140" cy="1146924"/>
          </a:xfrm>
        </p:spPr>
        <p:txBody>
          <a:bodyPr>
            <a:noAutofit/>
          </a:bodyPr>
          <a:lstStyle/>
          <a:p>
            <a:pPr algn="ctr">
              <a:lnSpc>
                <a:spcPct val="200000"/>
              </a:lnSpc>
            </a:pPr>
            <a:r>
              <a:rPr lang="en-US" sz="4400" b="1" dirty="0">
                <a:solidFill>
                  <a:schemeClr val="bg1"/>
                </a:solidFill>
                <a:effectLst/>
                <a:latin typeface="Arial" panose="020B0604020202020204" pitchFamily="34" charset="0"/>
                <a:cs typeface="Arial" panose="020B0604020202020204" pitchFamily="34" charset="0"/>
              </a:rPr>
              <a:t>Recruitment methods – Internal vs external</a:t>
            </a:r>
            <a:endParaRPr lang="en-GB" sz="4400" b="1" dirty="0">
              <a:solidFill>
                <a:schemeClr val="bg1"/>
              </a:solidFill>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D8F5AC-1574-2E19-48D6-C5D0276C9206}"/>
              </a:ext>
            </a:extLst>
          </p:cNvPr>
          <p:cNvSpPr>
            <a:spLocks noGrp="1"/>
          </p:cNvSpPr>
          <p:nvPr>
            <p:ph idx="1"/>
          </p:nvPr>
        </p:nvSpPr>
        <p:spPr>
          <a:xfrm>
            <a:off x="198473" y="3185962"/>
            <a:ext cx="4146698" cy="1727734"/>
          </a:xfrm>
        </p:spPr>
        <p:txBody>
          <a:bodyPr>
            <a:noAutofit/>
          </a:bodyPr>
          <a:lstStyle/>
          <a:p>
            <a:pPr algn="just">
              <a:lnSpc>
                <a:spcPct val="200000"/>
              </a:lnSpc>
            </a:pPr>
            <a:r>
              <a:rPr lang="en-US" sz="1100" dirty="0">
                <a:solidFill>
                  <a:schemeClr val="bg1"/>
                </a:solidFill>
                <a:effectLst/>
                <a:latin typeface="Arial" panose="020B0604020202020204" pitchFamily="34" charset="0"/>
                <a:cs typeface="Arial" panose="020B0604020202020204" pitchFamily="34" charset="0"/>
              </a:rPr>
              <a:t>Internal recruitment by </a:t>
            </a:r>
            <a:r>
              <a:rPr lang="en-US" sz="1100" dirty="0" err="1">
                <a:solidFill>
                  <a:schemeClr val="bg1"/>
                </a:solidFill>
                <a:effectLst/>
                <a:latin typeface="Arial" panose="020B0604020202020204" pitchFamily="34" charset="0"/>
                <a:cs typeface="Arial" panose="020B0604020202020204" pitchFamily="34" charset="0"/>
              </a:rPr>
              <a:t>HealthConnect</a:t>
            </a:r>
            <a:r>
              <a:rPr lang="en-US" sz="1100" dirty="0">
                <a:solidFill>
                  <a:schemeClr val="bg1"/>
                </a:solidFill>
                <a:effectLst/>
                <a:latin typeface="Arial" panose="020B0604020202020204" pitchFamily="34" charset="0"/>
                <a:cs typeface="Arial" panose="020B0604020202020204" pitchFamily="34" charset="0"/>
              </a:rPr>
              <a:t> can fill job vacancies by </a:t>
            </a:r>
            <a:r>
              <a:rPr lang="en-US" sz="1100" dirty="0" err="1">
                <a:solidFill>
                  <a:schemeClr val="bg1"/>
                </a:solidFill>
                <a:effectLst/>
                <a:latin typeface="Arial" panose="020B0604020202020204" pitchFamily="34" charset="0"/>
                <a:cs typeface="Arial" panose="020B0604020202020204" pitchFamily="34" charset="0"/>
              </a:rPr>
              <a:t>utilising</a:t>
            </a:r>
            <a:r>
              <a:rPr lang="en-US" sz="1100" dirty="0">
                <a:solidFill>
                  <a:schemeClr val="bg1"/>
                </a:solidFill>
                <a:effectLst/>
                <a:latin typeface="Arial" panose="020B0604020202020204" pitchFamily="34" charset="0"/>
                <a:cs typeface="Arial" panose="020B0604020202020204" pitchFamily="34" charset="0"/>
              </a:rPr>
              <a:t> existing staff, while external recruitment is used to source candidates, predominantly </a:t>
            </a:r>
            <a:r>
              <a:rPr lang="en-US" sz="1100" dirty="0" err="1">
                <a:solidFill>
                  <a:schemeClr val="bg1"/>
                </a:solidFill>
                <a:effectLst/>
                <a:latin typeface="Arial" panose="020B0604020202020204" pitchFamily="34" charset="0"/>
                <a:cs typeface="Arial" panose="020B0604020202020204" pitchFamily="34" charset="0"/>
              </a:rPr>
              <a:t>specialised</a:t>
            </a:r>
            <a:r>
              <a:rPr lang="en-US" sz="1100" dirty="0">
                <a:solidFill>
                  <a:schemeClr val="bg1"/>
                </a:solidFill>
                <a:effectLst/>
                <a:latin typeface="Arial" panose="020B0604020202020204" pitchFamily="34" charset="0"/>
                <a:cs typeface="Arial" panose="020B0604020202020204" pitchFamily="34" charset="0"/>
              </a:rPr>
              <a:t> talent from outside the </a:t>
            </a:r>
            <a:r>
              <a:rPr lang="en-US" sz="1100" dirty="0" err="1">
                <a:solidFill>
                  <a:schemeClr val="bg1"/>
                </a:solidFill>
                <a:effectLst/>
                <a:latin typeface="Arial" panose="020B0604020202020204" pitchFamily="34" charset="0"/>
                <a:cs typeface="Arial" panose="020B0604020202020204" pitchFamily="34" charset="0"/>
              </a:rPr>
              <a:t>organisation</a:t>
            </a:r>
            <a:r>
              <a:rPr lang="en-US" sz="1100" dirty="0">
                <a:solidFill>
                  <a:schemeClr val="bg1"/>
                </a:solidFill>
                <a:effectLst/>
                <a:latin typeface="Arial" panose="020B0604020202020204" pitchFamily="34" charset="0"/>
                <a:cs typeface="Arial" panose="020B0604020202020204" pitchFamily="34" charset="0"/>
              </a:rPr>
              <a:t>. </a:t>
            </a:r>
            <a:endParaRPr lang="en-IN" sz="1100" dirty="0">
              <a:solidFill>
                <a:schemeClr val="bg1"/>
              </a:solidFill>
              <a:effectLst/>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B2D06D05-74C0-BC26-A4AA-65BFE5E70AEC}"/>
              </a:ext>
            </a:extLst>
          </p:cNvPr>
          <p:cNvGraphicFramePr>
            <a:graphicFrameLocks noGrp="1"/>
          </p:cNvGraphicFramePr>
          <p:nvPr>
            <p:extLst>
              <p:ext uri="{D42A27DB-BD31-4B8C-83A1-F6EECF244321}">
                <p14:modId xmlns:p14="http://schemas.microsoft.com/office/powerpoint/2010/main" val="1081368132"/>
              </p:ext>
            </p:extLst>
          </p:nvPr>
        </p:nvGraphicFramePr>
        <p:xfrm>
          <a:off x="4550733" y="2476044"/>
          <a:ext cx="7442793" cy="3915131"/>
        </p:xfrm>
        <a:graphic>
          <a:graphicData uri="http://schemas.openxmlformats.org/drawingml/2006/table">
            <a:tbl>
              <a:tblPr firstRow="1" firstCol="1" bandRow="1">
                <a:tableStyleId>{93296810-A885-4BE3-A3E7-6D5BEEA58F35}</a:tableStyleId>
              </a:tblPr>
              <a:tblGrid>
                <a:gridCol w="2480931">
                  <a:extLst>
                    <a:ext uri="{9D8B030D-6E8A-4147-A177-3AD203B41FA5}">
                      <a16:colId xmlns:a16="http://schemas.microsoft.com/office/drawing/2014/main" val="69137488"/>
                    </a:ext>
                  </a:extLst>
                </a:gridCol>
                <a:gridCol w="2480931">
                  <a:extLst>
                    <a:ext uri="{9D8B030D-6E8A-4147-A177-3AD203B41FA5}">
                      <a16:colId xmlns:a16="http://schemas.microsoft.com/office/drawing/2014/main" val="1756048964"/>
                    </a:ext>
                  </a:extLst>
                </a:gridCol>
                <a:gridCol w="2480931">
                  <a:extLst>
                    <a:ext uri="{9D8B030D-6E8A-4147-A177-3AD203B41FA5}">
                      <a16:colId xmlns:a16="http://schemas.microsoft.com/office/drawing/2014/main" val="4202711235"/>
                    </a:ext>
                  </a:extLst>
                </a:gridCol>
              </a:tblGrid>
              <a:tr h="489391">
                <a:tc>
                  <a:txBody>
                    <a:bodyPr/>
                    <a:lstStyle/>
                    <a:p>
                      <a:pPr algn="ctr">
                        <a:lnSpc>
                          <a:spcPct val="100000"/>
                        </a:lnSpc>
                        <a:spcBef>
                          <a:spcPts val="1200"/>
                        </a:spcBef>
                        <a:spcAft>
                          <a:spcPts val="800"/>
                        </a:spcAft>
                        <a:buNone/>
                      </a:pPr>
                      <a:r>
                        <a:rPr lang="en-IN" sz="1100" kern="100">
                          <a:effectLst/>
                          <a:latin typeface="Arial" panose="020B0604020202020204" pitchFamily="34" charset="0"/>
                          <a:cs typeface="Arial" panose="020B0604020202020204" pitchFamily="34" charset="0"/>
                        </a:rPr>
                        <a:t>Features</a:t>
                      </a:r>
                      <a:endParaRPr lang="en-IN" sz="11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Bef>
                          <a:spcPts val="1200"/>
                        </a:spcBef>
                        <a:spcAft>
                          <a:spcPts val="800"/>
                        </a:spcAft>
                        <a:buNone/>
                      </a:pPr>
                      <a:r>
                        <a:rPr lang="en-IN" sz="1100" kern="100">
                          <a:effectLst/>
                          <a:latin typeface="Arial" panose="020B0604020202020204" pitchFamily="34" charset="0"/>
                          <a:cs typeface="Arial" panose="020B0604020202020204" pitchFamily="34" charset="0"/>
                        </a:rPr>
                        <a:t>Internal recruitment method</a:t>
                      </a:r>
                      <a:endParaRPr lang="en-IN" sz="11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00000"/>
                        </a:lnSpc>
                        <a:spcBef>
                          <a:spcPts val="1200"/>
                        </a:spcBef>
                        <a:spcAft>
                          <a:spcPts val="800"/>
                        </a:spcAft>
                        <a:buNone/>
                      </a:pPr>
                      <a:r>
                        <a:rPr lang="en-IN" sz="1100" kern="100">
                          <a:effectLst/>
                          <a:latin typeface="Arial" panose="020B0604020202020204" pitchFamily="34" charset="0"/>
                          <a:cs typeface="Arial" panose="020B0604020202020204" pitchFamily="34" charset="0"/>
                        </a:rPr>
                        <a:t>External recruitment method</a:t>
                      </a:r>
                      <a:endParaRPr lang="en-IN" sz="11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31069525"/>
                  </a:ext>
                </a:extLst>
              </a:tr>
              <a:tr h="978783">
                <a:tc>
                  <a:txBody>
                    <a:bodyPr/>
                    <a:lstStyle/>
                    <a:p>
                      <a:pPr algn="just">
                        <a:lnSpc>
                          <a:spcPct val="100000"/>
                        </a:lnSpc>
                        <a:spcBef>
                          <a:spcPts val="1200"/>
                        </a:spcBef>
                        <a:spcAft>
                          <a:spcPts val="800"/>
                        </a:spcAft>
                        <a:buNone/>
                      </a:pPr>
                      <a:r>
                        <a:rPr lang="en-IN" sz="1100" kern="100" dirty="0">
                          <a:effectLst/>
                          <a:latin typeface="Arial" panose="020B0604020202020204" pitchFamily="34" charset="0"/>
                          <a:cs typeface="Arial" panose="020B0604020202020204" pitchFamily="34" charset="0"/>
                        </a:rPr>
                        <a:t>Cost</a:t>
                      </a:r>
                      <a:endParaRPr lang="en-IN"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800"/>
                        </a:spcAft>
                        <a:buNone/>
                      </a:pPr>
                      <a:r>
                        <a:rPr lang="en-IN" sz="1100" kern="100">
                          <a:effectLst/>
                          <a:latin typeface="Arial" panose="020B0604020202020204" pitchFamily="34" charset="0"/>
                          <a:cs typeface="Arial" panose="020B0604020202020204" pitchFamily="34" charset="0"/>
                        </a:rPr>
                        <a:t>Low, as it saves on advertising and placement levies</a:t>
                      </a:r>
                      <a:endParaRPr lang="en-IN" sz="11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800"/>
                        </a:spcAft>
                        <a:buNone/>
                      </a:pPr>
                      <a:r>
                        <a:rPr lang="en-IN" sz="1100" kern="100">
                          <a:effectLst/>
                          <a:latin typeface="Arial" panose="020B0604020202020204" pitchFamily="34" charset="0"/>
                          <a:cs typeface="Arial" panose="020B0604020202020204" pitchFamily="34" charset="0"/>
                        </a:rPr>
                        <a:t>High due to advertising, onboarding and agency fees</a:t>
                      </a:r>
                      <a:endParaRPr lang="en-IN" sz="11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19916815"/>
                  </a:ext>
                </a:extLst>
              </a:tr>
              <a:tr h="978783">
                <a:tc>
                  <a:txBody>
                    <a:bodyPr/>
                    <a:lstStyle/>
                    <a:p>
                      <a:pPr algn="just">
                        <a:lnSpc>
                          <a:spcPct val="100000"/>
                        </a:lnSpc>
                        <a:spcBef>
                          <a:spcPts val="1200"/>
                        </a:spcBef>
                        <a:spcAft>
                          <a:spcPts val="800"/>
                        </a:spcAft>
                        <a:buNone/>
                      </a:pPr>
                      <a:r>
                        <a:rPr lang="en-IN" sz="1100" kern="100">
                          <a:effectLst/>
                          <a:latin typeface="Arial" panose="020B0604020202020204" pitchFamily="34" charset="0"/>
                          <a:cs typeface="Arial" panose="020B0604020202020204" pitchFamily="34" charset="0"/>
                        </a:rPr>
                        <a:t>Speed</a:t>
                      </a:r>
                      <a:endParaRPr lang="en-IN" sz="11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800"/>
                        </a:spcAft>
                        <a:buNone/>
                      </a:pPr>
                      <a:r>
                        <a:rPr lang="en-IN" sz="1100" kern="100" dirty="0">
                          <a:effectLst/>
                          <a:latin typeface="Arial" panose="020B0604020202020204" pitchFamily="34" charset="0"/>
                          <a:cs typeface="Arial" panose="020B0604020202020204" pitchFamily="34" charset="0"/>
                        </a:rPr>
                        <a:t>Fast due to shorter onboarding</a:t>
                      </a:r>
                      <a:endParaRPr lang="en-IN"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800"/>
                        </a:spcAft>
                        <a:buNone/>
                      </a:pPr>
                      <a:r>
                        <a:rPr lang="en-IN" sz="1100" kern="100">
                          <a:effectLst/>
                          <a:latin typeface="Arial" panose="020B0604020202020204" pitchFamily="34" charset="0"/>
                          <a:cs typeface="Arial" panose="020B0604020202020204" pitchFamily="34" charset="0"/>
                        </a:rPr>
                        <a:t>Slower as it necessitates advertising and screening</a:t>
                      </a:r>
                      <a:endParaRPr lang="en-IN" sz="11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38400825"/>
                  </a:ext>
                </a:extLst>
              </a:tr>
              <a:tr h="489391">
                <a:tc>
                  <a:txBody>
                    <a:bodyPr/>
                    <a:lstStyle/>
                    <a:p>
                      <a:pPr algn="just">
                        <a:lnSpc>
                          <a:spcPct val="100000"/>
                        </a:lnSpc>
                        <a:spcBef>
                          <a:spcPts val="1200"/>
                        </a:spcBef>
                        <a:spcAft>
                          <a:spcPts val="800"/>
                        </a:spcAft>
                        <a:buNone/>
                      </a:pPr>
                      <a:r>
                        <a:rPr lang="en-IN" sz="1100" kern="100">
                          <a:effectLst/>
                          <a:latin typeface="Arial" panose="020B0604020202020204" pitchFamily="34" charset="0"/>
                          <a:cs typeface="Arial" panose="020B0604020202020204" pitchFamily="34" charset="0"/>
                        </a:rPr>
                        <a:t>Innovation</a:t>
                      </a:r>
                      <a:endParaRPr lang="en-IN" sz="11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800"/>
                        </a:spcAft>
                        <a:buNone/>
                      </a:pPr>
                      <a:r>
                        <a:rPr lang="en-IN" sz="1100" kern="100">
                          <a:effectLst/>
                          <a:latin typeface="Arial" panose="020B0604020202020204" pitchFamily="34" charset="0"/>
                          <a:cs typeface="Arial" panose="020B0604020202020204" pitchFamily="34" charset="0"/>
                        </a:rPr>
                        <a:t>Low, as it sustains the status quo</a:t>
                      </a:r>
                      <a:endParaRPr lang="en-IN" sz="11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800"/>
                        </a:spcAft>
                        <a:buNone/>
                      </a:pPr>
                      <a:r>
                        <a:rPr lang="en-IN" sz="1100" kern="100">
                          <a:effectLst/>
                          <a:latin typeface="Arial" panose="020B0604020202020204" pitchFamily="34" charset="0"/>
                          <a:cs typeface="Arial" panose="020B0604020202020204" pitchFamily="34" charset="0"/>
                        </a:rPr>
                        <a:t>High as it brings new skills and ideas </a:t>
                      </a:r>
                      <a:endParaRPr lang="en-IN" sz="11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51975849"/>
                  </a:ext>
                </a:extLst>
              </a:tr>
              <a:tr h="978783">
                <a:tc>
                  <a:txBody>
                    <a:bodyPr/>
                    <a:lstStyle/>
                    <a:p>
                      <a:pPr algn="just">
                        <a:lnSpc>
                          <a:spcPct val="100000"/>
                        </a:lnSpc>
                        <a:spcBef>
                          <a:spcPts val="1200"/>
                        </a:spcBef>
                        <a:spcAft>
                          <a:spcPts val="800"/>
                        </a:spcAft>
                        <a:buNone/>
                      </a:pPr>
                      <a:r>
                        <a:rPr lang="en-IN" sz="1100" kern="100">
                          <a:effectLst/>
                          <a:latin typeface="Arial" panose="020B0604020202020204" pitchFamily="34" charset="0"/>
                          <a:cs typeface="Arial" panose="020B0604020202020204" pitchFamily="34" charset="0"/>
                        </a:rPr>
                        <a:t>Training</a:t>
                      </a:r>
                      <a:endParaRPr lang="en-IN" sz="11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800"/>
                        </a:spcAft>
                        <a:buNone/>
                      </a:pPr>
                      <a:r>
                        <a:rPr lang="en-IN" sz="1100" kern="100" dirty="0">
                          <a:effectLst/>
                          <a:latin typeface="Arial" panose="020B0604020202020204" pitchFamily="34" charset="0"/>
                          <a:cs typeface="Arial" panose="020B0604020202020204" pitchFamily="34" charset="0"/>
                        </a:rPr>
                        <a:t>Minimal as it already recognises the workflow</a:t>
                      </a:r>
                      <a:endParaRPr lang="en-IN"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00000"/>
                        </a:lnSpc>
                        <a:spcBef>
                          <a:spcPts val="1200"/>
                        </a:spcBef>
                        <a:spcAft>
                          <a:spcPts val="800"/>
                        </a:spcAft>
                        <a:buNone/>
                      </a:pPr>
                      <a:r>
                        <a:rPr lang="en-IN" sz="1100" kern="100" dirty="0">
                          <a:effectLst/>
                          <a:latin typeface="Arial" panose="020B0604020202020204" pitchFamily="34" charset="0"/>
                          <a:cs typeface="Arial" panose="020B0604020202020204" pitchFamily="34" charset="0"/>
                        </a:rPr>
                        <a:t>High, as it necessitates induction and skills training</a:t>
                      </a:r>
                      <a:endParaRPr lang="en-IN" sz="11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679218819"/>
                  </a:ext>
                </a:extLst>
              </a:tr>
            </a:tbl>
          </a:graphicData>
        </a:graphic>
      </p:graphicFrame>
    </p:spTree>
    <p:extLst>
      <p:ext uri="{BB962C8B-B14F-4D97-AF65-F5344CB8AC3E}">
        <p14:creationId xmlns:p14="http://schemas.microsoft.com/office/powerpoint/2010/main" val="1457578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4F61A-21BD-0048-35B7-70B3840A54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006BA6E-0B44-F931-7D51-CA1600DBF97B}"/>
              </a:ext>
            </a:extLst>
          </p:cNvPr>
          <p:cNvSpPr>
            <a:spLocks noGrp="1"/>
          </p:cNvSpPr>
          <p:nvPr>
            <p:ph type="title"/>
          </p:nvPr>
        </p:nvSpPr>
        <p:spPr>
          <a:xfrm>
            <a:off x="389860" y="657260"/>
            <a:ext cx="11802140" cy="1146924"/>
          </a:xfrm>
        </p:spPr>
        <p:txBody>
          <a:bodyPr>
            <a:noAutofit/>
          </a:bodyPr>
          <a:lstStyle/>
          <a:p>
            <a:pPr algn="ctr">
              <a:lnSpc>
                <a:spcPct val="200000"/>
              </a:lnSpc>
            </a:pPr>
            <a:r>
              <a:rPr lang="en-US" sz="4400" b="1" dirty="0">
                <a:solidFill>
                  <a:schemeClr val="bg1"/>
                </a:solidFill>
                <a:effectLst/>
                <a:latin typeface="Arial" panose="020B0604020202020204" pitchFamily="34" charset="0"/>
                <a:cs typeface="Arial" panose="020B0604020202020204" pitchFamily="34" charset="0"/>
              </a:rPr>
              <a:t>Recruitment methods – Online and social media </a:t>
            </a:r>
            <a:endParaRPr lang="en-GB" sz="4400" b="1" dirty="0">
              <a:solidFill>
                <a:schemeClr val="bg1"/>
              </a:solidFill>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B156D2-BE96-5F6F-9E14-FCE2177DE1F8}"/>
              </a:ext>
            </a:extLst>
          </p:cNvPr>
          <p:cNvSpPr>
            <a:spLocks noGrp="1"/>
          </p:cNvSpPr>
          <p:nvPr>
            <p:ph idx="1"/>
          </p:nvPr>
        </p:nvSpPr>
        <p:spPr>
          <a:xfrm>
            <a:off x="415173" y="3272588"/>
            <a:ext cx="3665939" cy="1641107"/>
          </a:xfrm>
        </p:spPr>
        <p:txBody>
          <a:bodyPr>
            <a:noAutofit/>
          </a:bodyPr>
          <a:lstStyle/>
          <a:p>
            <a:pPr algn="just">
              <a:lnSpc>
                <a:spcPct val="200000"/>
              </a:lnSpc>
            </a:pPr>
            <a:r>
              <a:rPr lang="en-US" sz="1100" dirty="0">
                <a:solidFill>
                  <a:schemeClr val="bg1"/>
                </a:solidFill>
                <a:effectLst/>
                <a:latin typeface="Arial" panose="020B0604020202020204" pitchFamily="34" charset="0"/>
                <a:cs typeface="Arial" panose="020B0604020202020204" pitchFamily="34" charset="0"/>
              </a:rPr>
              <a:t>Comparing and contrasting the recruitment methods such as internal and external recruitment methods from Table 1 above, it can be said that </a:t>
            </a:r>
            <a:r>
              <a:rPr lang="en-US" sz="1100" dirty="0" err="1">
                <a:solidFill>
                  <a:schemeClr val="bg1"/>
                </a:solidFill>
                <a:effectLst/>
                <a:latin typeface="Arial" panose="020B0604020202020204" pitchFamily="34" charset="0"/>
                <a:cs typeface="Arial" panose="020B0604020202020204" pitchFamily="34" charset="0"/>
              </a:rPr>
              <a:t>HealthConnect</a:t>
            </a:r>
            <a:r>
              <a:rPr lang="en-US" sz="1100" dirty="0">
                <a:solidFill>
                  <a:schemeClr val="bg1"/>
                </a:solidFill>
                <a:effectLst/>
                <a:latin typeface="Arial" panose="020B0604020202020204" pitchFamily="34" charset="0"/>
                <a:cs typeface="Arial" panose="020B0604020202020204" pitchFamily="34" charset="0"/>
              </a:rPr>
              <a:t> can obtain better opportunities by opting for external recruitment to source candidates, mostly with </a:t>
            </a:r>
            <a:r>
              <a:rPr lang="en-US" sz="1100" dirty="0" err="1">
                <a:solidFill>
                  <a:schemeClr val="bg1"/>
                </a:solidFill>
                <a:effectLst/>
                <a:latin typeface="Arial" panose="020B0604020202020204" pitchFamily="34" charset="0"/>
                <a:cs typeface="Arial" panose="020B0604020202020204" pitchFamily="34" charset="0"/>
              </a:rPr>
              <a:t>specialised</a:t>
            </a:r>
            <a:r>
              <a:rPr lang="en-US" sz="1100" dirty="0">
                <a:solidFill>
                  <a:schemeClr val="bg1"/>
                </a:solidFill>
                <a:effectLst/>
                <a:latin typeface="Arial" panose="020B0604020202020204" pitchFamily="34" charset="0"/>
                <a:cs typeface="Arial" panose="020B0604020202020204" pitchFamily="34" charset="0"/>
              </a:rPr>
              <a:t> talents, by means of social media. </a:t>
            </a:r>
            <a:endParaRPr lang="en-IN" sz="1100" dirty="0">
              <a:solidFill>
                <a:schemeClr val="bg1"/>
              </a:solidFill>
              <a:effectLst/>
              <a:latin typeface="Arial" panose="020B0604020202020204" pitchFamily="34" charset="0"/>
              <a:cs typeface="Arial" panose="020B0604020202020204" pitchFamily="34" charset="0"/>
            </a:endParaRPr>
          </a:p>
        </p:txBody>
      </p:sp>
      <p:pic>
        <p:nvPicPr>
          <p:cNvPr id="8194" name="Picture 2" descr="Advantages and disadvantages of using social media as a recruitment method.  | Download Scientific Diagram">
            <a:extLst>
              <a:ext uri="{FF2B5EF4-FFF2-40B4-BE49-F238E27FC236}">
                <a16:creationId xmlns:a16="http://schemas.microsoft.com/office/drawing/2014/main" id="{7D60FFA2-232C-E814-0770-C0E71E6748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1976" y="2338939"/>
            <a:ext cx="6677828" cy="3741487"/>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142839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A7A81D-DD69-8CC6-9105-C2BA9F1317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FAA527-6DBE-FE3E-E044-2A251CB2E789}"/>
              </a:ext>
            </a:extLst>
          </p:cNvPr>
          <p:cNvSpPr>
            <a:spLocks noGrp="1"/>
          </p:cNvSpPr>
          <p:nvPr>
            <p:ph type="title"/>
          </p:nvPr>
        </p:nvSpPr>
        <p:spPr>
          <a:xfrm>
            <a:off x="191386" y="104810"/>
            <a:ext cx="11802140" cy="1146924"/>
          </a:xfrm>
        </p:spPr>
        <p:txBody>
          <a:bodyPr>
            <a:noAutofit/>
          </a:bodyPr>
          <a:lstStyle/>
          <a:p>
            <a:pPr algn="ctr">
              <a:lnSpc>
                <a:spcPct val="200000"/>
              </a:lnSpc>
            </a:pPr>
            <a:r>
              <a:rPr lang="en-US" sz="4400" b="1" dirty="0">
                <a:solidFill>
                  <a:schemeClr val="bg1"/>
                </a:solidFill>
                <a:effectLst/>
                <a:latin typeface="Arial" panose="020B0604020202020204" pitchFamily="34" charset="0"/>
                <a:cs typeface="Arial" panose="020B0604020202020204" pitchFamily="34" charset="0"/>
              </a:rPr>
              <a:t>Recommendations – Recruitment </a:t>
            </a:r>
            <a:endParaRPr lang="en-GB" sz="4400" b="1" dirty="0">
              <a:solidFill>
                <a:schemeClr val="bg1"/>
              </a:solidFill>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81BAA6-0CC5-A403-31D4-1F90F69CEC56}"/>
              </a:ext>
            </a:extLst>
          </p:cNvPr>
          <p:cNvSpPr>
            <a:spLocks noGrp="1"/>
          </p:cNvSpPr>
          <p:nvPr>
            <p:ph idx="1"/>
          </p:nvPr>
        </p:nvSpPr>
        <p:spPr>
          <a:xfrm>
            <a:off x="415173" y="3272588"/>
            <a:ext cx="3569686" cy="1641107"/>
          </a:xfrm>
        </p:spPr>
        <p:txBody>
          <a:bodyPr>
            <a:noAutofit/>
          </a:bodyPr>
          <a:lstStyle/>
          <a:p>
            <a:pPr algn="just">
              <a:lnSpc>
                <a:spcPct val="200000"/>
              </a:lnSpc>
            </a:pPr>
            <a:r>
              <a:rPr lang="en-GB" sz="1100" dirty="0">
                <a:solidFill>
                  <a:schemeClr val="bg1"/>
                </a:solidFill>
                <a:effectLst/>
                <a:latin typeface="Arial" panose="020B0604020202020204" pitchFamily="34" charset="0"/>
                <a:cs typeface="Arial" panose="020B0604020202020204" pitchFamily="34" charset="0"/>
              </a:rPr>
              <a:t>Considering the case study of </a:t>
            </a:r>
            <a:r>
              <a:rPr lang="en-GB" sz="1100" dirty="0" err="1">
                <a:solidFill>
                  <a:schemeClr val="bg1"/>
                </a:solidFill>
                <a:effectLst/>
                <a:latin typeface="Arial" panose="020B0604020202020204" pitchFamily="34" charset="0"/>
                <a:cs typeface="Arial" panose="020B0604020202020204" pitchFamily="34" charset="0"/>
              </a:rPr>
              <a:t>HealthConnect's</a:t>
            </a:r>
            <a:r>
              <a:rPr lang="en-GB" sz="1100" dirty="0">
                <a:solidFill>
                  <a:schemeClr val="bg1"/>
                </a:solidFill>
                <a:effectLst/>
                <a:latin typeface="Arial" panose="020B0604020202020204" pitchFamily="34" charset="0"/>
                <a:cs typeface="Arial" panose="020B0604020202020204" pitchFamily="34" charset="0"/>
              </a:rPr>
              <a:t> requirement to influence into a dedicated digital healthcare talent, it is suggested that the company can choose </a:t>
            </a:r>
            <a:r>
              <a:rPr lang="en-IN" sz="1100" b="1" i="1" dirty="0">
                <a:solidFill>
                  <a:schemeClr val="bg1"/>
                </a:solidFill>
                <a:effectLst/>
                <a:latin typeface="Arial" panose="020B0604020202020204" pitchFamily="34" charset="0"/>
                <a:cs typeface="Arial" panose="020B0604020202020204" pitchFamily="34" charset="0"/>
              </a:rPr>
              <a:t>succession planning as </a:t>
            </a:r>
            <a:r>
              <a:rPr lang="en-GB" sz="1100" b="1" i="1" dirty="0">
                <a:solidFill>
                  <a:schemeClr val="bg1"/>
                </a:solidFill>
                <a:effectLst/>
                <a:latin typeface="Arial" panose="020B0604020202020204" pitchFamily="34" charset="0"/>
                <a:cs typeface="Arial" panose="020B0604020202020204" pitchFamily="34" charset="0"/>
              </a:rPr>
              <a:t>an internal recruitment method</a:t>
            </a:r>
            <a:r>
              <a:rPr lang="en-GB" sz="1100" dirty="0">
                <a:solidFill>
                  <a:schemeClr val="bg1"/>
                </a:solidFill>
                <a:effectLst/>
                <a:latin typeface="Arial" panose="020B0604020202020204" pitchFamily="34" charset="0"/>
                <a:cs typeface="Arial" panose="020B0604020202020204" pitchFamily="34" charset="0"/>
              </a:rPr>
              <a:t>. </a:t>
            </a:r>
            <a:endParaRPr lang="en-IN" sz="1100" dirty="0">
              <a:solidFill>
                <a:schemeClr val="bg1"/>
              </a:solidFill>
              <a:effectLst/>
              <a:latin typeface="Arial" panose="020B0604020202020204" pitchFamily="34" charset="0"/>
              <a:cs typeface="Arial" panose="020B0604020202020204" pitchFamily="34" charset="0"/>
            </a:endParaRPr>
          </a:p>
        </p:txBody>
      </p:sp>
      <p:pic>
        <p:nvPicPr>
          <p:cNvPr id="5122" name="Picture 2" descr="Professional and Organizational Development in Succession Planning -  Shrofile">
            <a:extLst>
              <a:ext uri="{FF2B5EF4-FFF2-40B4-BE49-F238E27FC236}">
                <a16:creationId xmlns:a16="http://schemas.microsoft.com/office/drawing/2014/main" id="{C24C29FE-B541-FD7B-44F8-29E2E6C075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34" t="4491" r="4012" b="9474"/>
          <a:stretch>
            <a:fillRect/>
          </a:stretch>
        </p:blipFill>
        <p:spPr bwMode="auto">
          <a:xfrm>
            <a:off x="5324376" y="1492365"/>
            <a:ext cx="5765533" cy="5034013"/>
          </a:xfrm>
          <a:prstGeom prst="ellipse">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8346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F1432-18BC-6702-928A-BC83ABB731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0FC239-0A8D-89A1-8CB0-E7C2F59995B1}"/>
              </a:ext>
            </a:extLst>
          </p:cNvPr>
          <p:cNvSpPr>
            <a:spLocks noGrp="1"/>
          </p:cNvSpPr>
          <p:nvPr>
            <p:ph type="title"/>
          </p:nvPr>
        </p:nvSpPr>
        <p:spPr>
          <a:xfrm>
            <a:off x="0" y="562010"/>
            <a:ext cx="11802140" cy="1146924"/>
          </a:xfrm>
        </p:spPr>
        <p:txBody>
          <a:bodyPr>
            <a:noAutofit/>
          </a:bodyPr>
          <a:lstStyle/>
          <a:p>
            <a:pPr algn="ctr">
              <a:lnSpc>
                <a:spcPct val="200000"/>
              </a:lnSpc>
            </a:pPr>
            <a:r>
              <a:rPr lang="en-US" sz="4400" b="1" dirty="0">
                <a:solidFill>
                  <a:schemeClr val="bg1"/>
                </a:solidFill>
                <a:effectLst/>
                <a:latin typeface="Arial" panose="020B0604020202020204" pitchFamily="34" charset="0"/>
                <a:cs typeface="Arial" panose="020B0604020202020204" pitchFamily="34" charset="0"/>
              </a:rPr>
              <a:t>Learning and development – Linking training to strategy </a:t>
            </a:r>
            <a:endParaRPr lang="en-GB" sz="4400" b="1" dirty="0">
              <a:solidFill>
                <a:schemeClr val="bg1"/>
              </a:solidFill>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B53D524-1FE1-5F06-94A0-5365A8A9356C}"/>
              </a:ext>
            </a:extLst>
          </p:cNvPr>
          <p:cNvSpPr>
            <a:spLocks noGrp="1"/>
          </p:cNvSpPr>
          <p:nvPr>
            <p:ph idx="1"/>
          </p:nvPr>
        </p:nvSpPr>
        <p:spPr>
          <a:xfrm>
            <a:off x="415173" y="2974206"/>
            <a:ext cx="2934419" cy="1939490"/>
          </a:xfrm>
        </p:spPr>
        <p:txBody>
          <a:bodyPr>
            <a:noAutofit/>
          </a:bodyPr>
          <a:lstStyle/>
          <a:p>
            <a:pPr algn="just">
              <a:lnSpc>
                <a:spcPct val="200000"/>
              </a:lnSpc>
            </a:pPr>
            <a:r>
              <a:rPr lang="en-US" sz="1100" dirty="0">
                <a:solidFill>
                  <a:schemeClr val="bg1"/>
                </a:solidFill>
                <a:effectLst/>
                <a:latin typeface="Arial" panose="020B0604020202020204" pitchFamily="34" charset="0"/>
                <a:cs typeface="Arial" panose="020B0604020202020204" pitchFamily="34" charset="0"/>
              </a:rPr>
              <a:t>It is advised that </a:t>
            </a:r>
            <a:r>
              <a:rPr lang="en-US" sz="1100" dirty="0" err="1">
                <a:solidFill>
                  <a:schemeClr val="bg1"/>
                </a:solidFill>
                <a:effectLst/>
                <a:latin typeface="Arial" panose="020B0604020202020204" pitchFamily="34" charset="0"/>
                <a:cs typeface="Arial" panose="020B0604020202020204" pitchFamily="34" charset="0"/>
              </a:rPr>
              <a:t>HealthConnect</a:t>
            </a:r>
            <a:r>
              <a:rPr lang="en-US" sz="1100" dirty="0">
                <a:solidFill>
                  <a:schemeClr val="bg1"/>
                </a:solidFill>
                <a:effectLst/>
                <a:latin typeface="Arial" panose="020B0604020202020204" pitchFamily="34" charset="0"/>
                <a:cs typeface="Arial" panose="020B0604020202020204" pitchFamily="34" charset="0"/>
              </a:rPr>
              <a:t> can invest in linking learning and development (L&amp;D) to company strategy, which turns training from a basic HR task into a core driver of business growth. </a:t>
            </a:r>
            <a:endParaRPr lang="en-IN" sz="1100" dirty="0">
              <a:solidFill>
                <a:schemeClr val="bg1"/>
              </a:solidFill>
              <a:effectLst/>
              <a:latin typeface="Arial" panose="020B0604020202020204" pitchFamily="34" charset="0"/>
              <a:cs typeface="Arial" panose="020B0604020202020204" pitchFamily="34" charset="0"/>
            </a:endParaRPr>
          </a:p>
        </p:txBody>
      </p:sp>
      <p:pic>
        <p:nvPicPr>
          <p:cNvPr id="6146" name="Picture 2" descr="Learning And Development (L&amp;D) Innovation In 2021 - eLearning Industry">
            <a:extLst>
              <a:ext uri="{FF2B5EF4-FFF2-40B4-BE49-F238E27FC236}">
                <a16:creationId xmlns:a16="http://schemas.microsoft.com/office/drawing/2014/main" id="{8B7B423B-7AB1-6064-DE0A-96F59A9FA7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6456" y="2470885"/>
            <a:ext cx="8075596" cy="345150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4466071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E64715-BFB1-0818-16EA-EC25B6AB65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4978AD-AE1C-D1A9-7327-D2CF1B46FA25}"/>
              </a:ext>
            </a:extLst>
          </p:cNvPr>
          <p:cNvSpPr>
            <a:spLocks noGrp="1"/>
          </p:cNvSpPr>
          <p:nvPr>
            <p:ph type="title"/>
          </p:nvPr>
        </p:nvSpPr>
        <p:spPr>
          <a:xfrm>
            <a:off x="191386" y="104810"/>
            <a:ext cx="11802140" cy="1146924"/>
          </a:xfrm>
        </p:spPr>
        <p:txBody>
          <a:bodyPr>
            <a:noAutofit/>
          </a:bodyPr>
          <a:lstStyle/>
          <a:p>
            <a:pPr algn="ctr">
              <a:lnSpc>
                <a:spcPct val="200000"/>
              </a:lnSpc>
            </a:pPr>
            <a:r>
              <a:rPr lang="en-US" sz="4400" b="1" dirty="0">
                <a:solidFill>
                  <a:schemeClr val="bg1"/>
                </a:solidFill>
                <a:effectLst/>
                <a:latin typeface="Arial" panose="020B0604020202020204" pitchFamily="34" charset="0"/>
                <a:cs typeface="Arial" panose="020B0604020202020204" pitchFamily="34" charset="0"/>
              </a:rPr>
              <a:t>Conclusion </a:t>
            </a:r>
            <a:endParaRPr lang="en-GB" sz="4400" b="1" dirty="0">
              <a:solidFill>
                <a:schemeClr val="bg1"/>
              </a:solidFill>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FD6159-9C1B-337D-9DD2-B130441A1E69}"/>
              </a:ext>
            </a:extLst>
          </p:cNvPr>
          <p:cNvSpPr>
            <a:spLocks noGrp="1"/>
          </p:cNvSpPr>
          <p:nvPr>
            <p:ph idx="1"/>
          </p:nvPr>
        </p:nvSpPr>
        <p:spPr>
          <a:xfrm>
            <a:off x="415173" y="2579570"/>
            <a:ext cx="3223176" cy="2334125"/>
          </a:xfrm>
        </p:spPr>
        <p:txBody>
          <a:bodyPr>
            <a:noAutofit/>
          </a:bodyPr>
          <a:lstStyle/>
          <a:p>
            <a:pPr algn="just">
              <a:lnSpc>
                <a:spcPct val="200000"/>
              </a:lnSpc>
            </a:pPr>
            <a:r>
              <a:rPr lang="en-US" sz="1100" dirty="0">
                <a:solidFill>
                  <a:schemeClr val="bg1"/>
                </a:solidFill>
                <a:effectLst/>
                <a:latin typeface="Arial" panose="020B0604020202020204" pitchFamily="34" charset="0"/>
                <a:cs typeface="Arial" panose="020B0604020202020204" pitchFamily="34" charset="0"/>
              </a:rPr>
              <a:t>The key findings are that the professional presentation outlined how HRM practices can support the </a:t>
            </a:r>
            <a:r>
              <a:rPr lang="en-US" sz="1100" dirty="0" err="1">
                <a:solidFill>
                  <a:schemeClr val="bg1"/>
                </a:solidFill>
                <a:effectLst/>
                <a:latin typeface="Arial" panose="020B0604020202020204" pitchFamily="34" charset="0"/>
                <a:cs typeface="Arial" panose="020B0604020202020204" pitchFamily="34" charset="0"/>
              </a:rPr>
              <a:t>organisation</a:t>
            </a:r>
            <a:r>
              <a:rPr lang="en-US" sz="1100" dirty="0">
                <a:solidFill>
                  <a:schemeClr val="bg1"/>
                </a:solidFill>
                <a:effectLst/>
                <a:latin typeface="Arial" panose="020B0604020202020204" pitchFamily="34" charset="0"/>
                <a:cs typeface="Arial" panose="020B0604020202020204" pitchFamily="34" charset="0"/>
              </a:rPr>
              <a:t> to attract, motivate, develop, and retain its workforce while assisting organisational performance and growth as an HR consultant to the Executive Board of </a:t>
            </a:r>
            <a:r>
              <a:rPr lang="en-US" sz="1100" dirty="0" err="1">
                <a:solidFill>
                  <a:schemeClr val="bg1"/>
                </a:solidFill>
                <a:effectLst/>
                <a:latin typeface="Arial" panose="020B0604020202020204" pitchFamily="34" charset="0"/>
                <a:cs typeface="Arial" panose="020B0604020202020204" pitchFamily="34" charset="0"/>
              </a:rPr>
              <a:t>HealthConnect</a:t>
            </a:r>
            <a:r>
              <a:rPr lang="en-US" sz="1100" dirty="0">
                <a:solidFill>
                  <a:schemeClr val="bg1"/>
                </a:solidFill>
                <a:effectLst/>
                <a:latin typeface="Arial" panose="020B0604020202020204" pitchFamily="34" charset="0"/>
                <a:cs typeface="Arial" panose="020B0604020202020204" pitchFamily="34" charset="0"/>
              </a:rPr>
              <a:t> UK. </a:t>
            </a:r>
            <a:endParaRPr lang="en-IN" sz="1100" dirty="0">
              <a:solidFill>
                <a:schemeClr val="bg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E76D6699-8753-D34D-1E78-82E9D66DA183}"/>
              </a:ext>
            </a:extLst>
          </p:cNvPr>
          <p:cNvPicPr>
            <a:picLocks noChangeAspect="1"/>
          </p:cNvPicPr>
          <p:nvPr/>
        </p:nvPicPr>
        <p:blipFill>
          <a:blip r:embed="rId3"/>
          <a:stretch>
            <a:fillRect/>
          </a:stretch>
        </p:blipFill>
        <p:spPr>
          <a:xfrm>
            <a:off x="4416344" y="1493847"/>
            <a:ext cx="7036162" cy="4197566"/>
          </a:xfrm>
          <a:prstGeom prst="rect">
            <a:avLst/>
          </a:prstGeom>
          <a:ln>
            <a:noFill/>
          </a:ln>
          <a:effectLst>
            <a:softEdge rad="112500"/>
          </a:effectLst>
        </p:spPr>
      </p:pic>
    </p:spTree>
    <p:extLst>
      <p:ext uri="{BB962C8B-B14F-4D97-AF65-F5344CB8AC3E}">
        <p14:creationId xmlns:p14="http://schemas.microsoft.com/office/powerpoint/2010/main" val="18206261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C22522-E7BA-EE14-A60A-59AC34309E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AC2CF7-5F3C-BA42-9C12-2B3381BA675B}"/>
              </a:ext>
            </a:extLst>
          </p:cNvPr>
          <p:cNvSpPr>
            <a:spLocks noGrp="1"/>
          </p:cNvSpPr>
          <p:nvPr>
            <p:ph type="title"/>
          </p:nvPr>
        </p:nvSpPr>
        <p:spPr>
          <a:xfrm>
            <a:off x="191386" y="104810"/>
            <a:ext cx="11802140" cy="1146924"/>
          </a:xfrm>
        </p:spPr>
        <p:txBody>
          <a:bodyPr>
            <a:noAutofit/>
          </a:bodyPr>
          <a:lstStyle/>
          <a:p>
            <a:pPr algn="ctr">
              <a:lnSpc>
                <a:spcPct val="100000"/>
              </a:lnSpc>
            </a:pPr>
            <a:r>
              <a:rPr lang="en-US" sz="4400" b="1" dirty="0">
                <a:solidFill>
                  <a:schemeClr val="bg1"/>
                </a:solidFill>
                <a:effectLst/>
                <a:latin typeface="Arial" panose="020B0604020202020204" pitchFamily="34" charset="0"/>
                <a:cs typeface="Arial" panose="020B0604020202020204" pitchFamily="34" charset="0"/>
              </a:rPr>
              <a:t>References</a:t>
            </a:r>
            <a:endParaRPr lang="en-GB" sz="4400" b="1" dirty="0">
              <a:solidFill>
                <a:schemeClr val="bg1"/>
              </a:solidFill>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A292084-186B-113E-20C5-22174DFA7934}"/>
              </a:ext>
            </a:extLst>
          </p:cNvPr>
          <p:cNvSpPr>
            <a:spLocks noGrp="1"/>
          </p:cNvSpPr>
          <p:nvPr>
            <p:ph idx="1"/>
          </p:nvPr>
        </p:nvSpPr>
        <p:spPr>
          <a:xfrm>
            <a:off x="346817" y="1106906"/>
            <a:ext cx="11491278" cy="3272589"/>
          </a:xfrm>
        </p:spPr>
        <p:txBody>
          <a:bodyPr>
            <a:noAutofit/>
          </a:bodyPr>
          <a:lstStyle/>
          <a:p>
            <a:pPr algn="just">
              <a:lnSpc>
                <a:spcPct val="100000"/>
              </a:lnSpc>
              <a:spcBef>
                <a:spcPts val="0"/>
              </a:spcBef>
              <a:buNone/>
            </a:pPr>
            <a:r>
              <a:rPr lang="en-GB" sz="1100" dirty="0">
                <a:solidFill>
                  <a:schemeClr val="bg1"/>
                </a:solidFill>
                <a:effectLst/>
                <a:latin typeface="Arial" pitchFamily="34" charset="0"/>
                <a:cs typeface="Arial" pitchFamily="34" charset="0"/>
              </a:rPr>
              <a:t>Armstrong, M. and Taylor, S. (2014) </a:t>
            </a:r>
            <a:r>
              <a:rPr lang="en-GB" sz="1100" i="1" dirty="0">
                <a:solidFill>
                  <a:schemeClr val="bg1"/>
                </a:solidFill>
                <a:effectLst/>
                <a:latin typeface="Arial" pitchFamily="34" charset="0"/>
                <a:cs typeface="Arial" pitchFamily="34" charset="0"/>
              </a:rPr>
              <a:t>Armstrong’s Handbook of Human Resource Management Practice</a:t>
            </a:r>
            <a:r>
              <a:rPr lang="en-GB" sz="1100" dirty="0">
                <a:solidFill>
                  <a:schemeClr val="bg1"/>
                </a:solidFill>
                <a:effectLst/>
                <a:latin typeface="Arial" pitchFamily="34" charset="0"/>
                <a:cs typeface="Arial" pitchFamily="34" charset="0"/>
              </a:rPr>
              <a:t>. 13th ed. </a:t>
            </a:r>
            <a:r>
              <a:rPr lang="en-GB" sz="1100" dirty="0" err="1">
                <a:solidFill>
                  <a:schemeClr val="bg1"/>
                </a:solidFill>
                <a:effectLst/>
                <a:latin typeface="Arial" pitchFamily="34" charset="0"/>
                <a:cs typeface="Arial" pitchFamily="34" charset="0"/>
              </a:rPr>
              <a:t>Kogan</a:t>
            </a:r>
            <a:r>
              <a:rPr lang="en-GB" sz="1100" dirty="0">
                <a:solidFill>
                  <a:schemeClr val="bg1"/>
                </a:solidFill>
                <a:effectLst/>
                <a:latin typeface="Arial" pitchFamily="34" charset="0"/>
                <a:cs typeface="Arial" pitchFamily="34" charset="0"/>
              </a:rPr>
              <a:t> Page.</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err="1">
                <a:solidFill>
                  <a:schemeClr val="bg1"/>
                </a:solidFill>
                <a:effectLst/>
                <a:latin typeface="Arial" pitchFamily="34" charset="0"/>
                <a:cs typeface="Arial" pitchFamily="34" charset="0"/>
              </a:rPr>
              <a:t>Eshete</a:t>
            </a:r>
            <a:r>
              <a:rPr lang="en-GB" sz="1100" dirty="0">
                <a:solidFill>
                  <a:schemeClr val="bg1"/>
                </a:solidFill>
                <a:effectLst/>
                <a:latin typeface="Arial" pitchFamily="34" charset="0"/>
                <a:cs typeface="Arial" pitchFamily="34" charset="0"/>
              </a:rPr>
              <a:t>, S.K. and </a:t>
            </a:r>
            <a:r>
              <a:rPr lang="en-GB" sz="1100" dirty="0" err="1">
                <a:solidFill>
                  <a:schemeClr val="bg1"/>
                </a:solidFill>
                <a:effectLst/>
                <a:latin typeface="Arial" pitchFamily="34" charset="0"/>
                <a:cs typeface="Arial" pitchFamily="34" charset="0"/>
              </a:rPr>
              <a:t>Birbirssa</a:t>
            </a:r>
            <a:r>
              <a:rPr lang="en-GB" sz="1100" dirty="0">
                <a:solidFill>
                  <a:schemeClr val="bg1"/>
                </a:solidFill>
                <a:effectLst/>
                <a:latin typeface="Arial" pitchFamily="34" charset="0"/>
                <a:cs typeface="Arial" pitchFamily="34" charset="0"/>
              </a:rPr>
              <a:t>, Z.A. (2024)‘Strategic human resource management (SHRM) in creating inclusive workplace: Systematic review’, </a:t>
            </a:r>
            <a:r>
              <a:rPr lang="en-GB" sz="1100" i="1" dirty="0">
                <a:solidFill>
                  <a:schemeClr val="bg1"/>
                </a:solidFill>
                <a:effectLst/>
                <a:latin typeface="Arial" pitchFamily="34" charset="0"/>
                <a:cs typeface="Arial" pitchFamily="34" charset="0"/>
              </a:rPr>
              <a:t>Sage Open</a:t>
            </a:r>
            <a:r>
              <a:rPr lang="en-GB" sz="1100" dirty="0">
                <a:solidFill>
                  <a:schemeClr val="bg1"/>
                </a:solidFill>
                <a:effectLst/>
                <a:latin typeface="Arial" pitchFamily="34" charset="0"/>
                <a:cs typeface="Arial" pitchFamily="34" charset="0"/>
              </a:rPr>
              <a:t>, 14(4), p.21582440241287667.Available at: DOI: https://doi.org/10.1177/21582440241287667</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err="1">
                <a:solidFill>
                  <a:schemeClr val="bg1"/>
                </a:solidFill>
                <a:effectLst/>
                <a:latin typeface="Arial" pitchFamily="34" charset="0"/>
                <a:cs typeface="Arial" pitchFamily="34" charset="0"/>
              </a:rPr>
              <a:t>Faugoo</a:t>
            </a:r>
            <a:r>
              <a:rPr lang="en-GB" sz="1100" dirty="0">
                <a:solidFill>
                  <a:schemeClr val="bg1"/>
                </a:solidFill>
                <a:effectLst/>
                <a:latin typeface="Arial" pitchFamily="34" charset="0"/>
                <a:cs typeface="Arial" pitchFamily="34" charset="0"/>
              </a:rPr>
              <a:t>, D. (2024)‘Human capital as strategic valued assets: Core drivers of organisational success in the modern-day </a:t>
            </a:r>
            <a:r>
              <a:rPr lang="en-GB" sz="1100" dirty="0" err="1">
                <a:solidFill>
                  <a:schemeClr val="bg1"/>
                </a:solidFill>
                <a:effectLst/>
                <a:latin typeface="Arial" pitchFamily="34" charset="0"/>
                <a:cs typeface="Arial" pitchFamily="34" charset="0"/>
              </a:rPr>
              <a:t>workplace’,</a:t>
            </a:r>
            <a:r>
              <a:rPr lang="en-GB" sz="1100" i="1" dirty="0" err="1">
                <a:solidFill>
                  <a:schemeClr val="bg1"/>
                </a:solidFill>
                <a:effectLst/>
                <a:latin typeface="Arial" pitchFamily="34" charset="0"/>
                <a:cs typeface="Arial" pitchFamily="34" charset="0"/>
              </a:rPr>
              <a:t>International</a:t>
            </a:r>
            <a:r>
              <a:rPr lang="en-GB" sz="1100" i="1" dirty="0">
                <a:solidFill>
                  <a:schemeClr val="bg1"/>
                </a:solidFill>
                <a:effectLst/>
                <a:latin typeface="Arial" pitchFamily="34" charset="0"/>
                <a:cs typeface="Arial" pitchFamily="34" charset="0"/>
              </a:rPr>
              <a:t> Journal of Business and Technology Management</a:t>
            </a:r>
            <a:r>
              <a:rPr lang="en-GB" sz="1100" dirty="0">
                <a:solidFill>
                  <a:schemeClr val="bg1"/>
                </a:solidFill>
                <a:effectLst/>
                <a:latin typeface="Arial" pitchFamily="34" charset="0"/>
                <a:cs typeface="Arial" pitchFamily="34" charset="0"/>
              </a:rPr>
              <a:t>, 6(3), pp.617-628.Available at: DOI: https://doi.org/10.55057/ijbtm.2024.6.3.55</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a:solidFill>
                  <a:schemeClr val="bg1"/>
                </a:solidFill>
                <a:effectLst/>
                <a:latin typeface="Arial" pitchFamily="34" charset="0"/>
                <a:cs typeface="Arial" pitchFamily="34" charset="0"/>
              </a:rPr>
              <a:t>GOV.UK(2026)</a:t>
            </a:r>
            <a:r>
              <a:rPr lang="en-GB" sz="1100" i="1" dirty="0">
                <a:solidFill>
                  <a:schemeClr val="bg1"/>
                </a:solidFill>
                <a:effectLst/>
                <a:latin typeface="Arial" pitchFamily="34" charset="0"/>
                <a:cs typeface="Arial" pitchFamily="34" charset="0"/>
              </a:rPr>
              <a:t>National Minimum Wage Act 1998</a:t>
            </a:r>
            <a:r>
              <a:rPr lang="en-GB" sz="1100" dirty="0">
                <a:solidFill>
                  <a:schemeClr val="bg1"/>
                </a:solidFill>
                <a:effectLst/>
                <a:latin typeface="Arial" pitchFamily="34" charset="0"/>
                <a:cs typeface="Arial" pitchFamily="34" charset="0"/>
              </a:rPr>
              <a:t>. Available at: https://www.legislation.gov.uk/ukpga/1998/39/contents (Accessed: 8 October 2026).</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a:solidFill>
                  <a:schemeClr val="bg1"/>
                </a:solidFill>
                <a:effectLst/>
                <a:latin typeface="Arial" pitchFamily="34" charset="0"/>
                <a:cs typeface="Arial" pitchFamily="34" charset="0"/>
              </a:rPr>
              <a:t>GOV.UK(2026)</a:t>
            </a:r>
            <a:r>
              <a:rPr lang="en-GB" sz="1100" i="1" dirty="0">
                <a:solidFill>
                  <a:schemeClr val="bg1"/>
                </a:solidFill>
                <a:effectLst/>
                <a:latin typeface="Arial" pitchFamily="34" charset="0"/>
                <a:cs typeface="Arial" pitchFamily="34" charset="0"/>
              </a:rPr>
              <a:t>Population estimates for the UK, England, Wales, Scotland and Northern Ireland: mid-2025</a:t>
            </a:r>
            <a:r>
              <a:rPr lang="en-GB" sz="1100" dirty="0">
                <a:solidFill>
                  <a:schemeClr val="bg1"/>
                </a:solidFill>
                <a:effectLst/>
                <a:latin typeface="Arial" pitchFamily="34" charset="0"/>
                <a:cs typeface="Arial" pitchFamily="34" charset="0"/>
              </a:rPr>
              <a:t>. Available at: https://www.ons.gov.uk/peoplepopulationandcommunity/populationandmigration/populationestimates/bulletins/annualmidyearpopulationestimates/mid2025 (Accessed: 8 October 2026).</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err="1">
                <a:solidFill>
                  <a:schemeClr val="bg1"/>
                </a:solidFill>
                <a:effectLst/>
                <a:latin typeface="Arial" pitchFamily="34" charset="0"/>
                <a:cs typeface="Arial" pitchFamily="34" charset="0"/>
              </a:rPr>
              <a:t>Gu</a:t>
            </a:r>
            <a:r>
              <a:rPr lang="en-GB" sz="1100" dirty="0">
                <a:solidFill>
                  <a:schemeClr val="bg1"/>
                </a:solidFill>
                <a:effectLst/>
                <a:latin typeface="Arial" pitchFamily="34" charset="0"/>
                <a:cs typeface="Arial" pitchFamily="34" charset="0"/>
              </a:rPr>
              <a:t>, M., Zhang, Y., Li, D. and </a:t>
            </a:r>
            <a:r>
              <a:rPr lang="en-GB" sz="1100" dirty="0" err="1">
                <a:solidFill>
                  <a:schemeClr val="bg1"/>
                </a:solidFill>
                <a:effectLst/>
                <a:latin typeface="Arial" pitchFamily="34" charset="0"/>
                <a:cs typeface="Arial" pitchFamily="34" charset="0"/>
              </a:rPr>
              <a:t>Huo</a:t>
            </a:r>
            <a:r>
              <a:rPr lang="en-GB" sz="1100" dirty="0">
                <a:solidFill>
                  <a:schemeClr val="bg1"/>
                </a:solidFill>
                <a:effectLst/>
                <a:latin typeface="Arial" pitchFamily="34" charset="0"/>
                <a:cs typeface="Arial" pitchFamily="34" charset="0"/>
              </a:rPr>
              <a:t>, B. (2023)‘The effect of high-involvement human resource management practices on supply chain resilience and operational </a:t>
            </a:r>
            <a:r>
              <a:rPr lang="en-GB" sz="1100" dirty="0" err="1">
                <a:solidFill>
                  <a:schemeClr val="bg1"/>
                </a:solidFill>
                <a:effectLst/>
                <a:latin typeface="Arial" pitchFamily="34" charset="0"/>
                <a:cs typeface="Arial" pitchFamily="34" charset="0"/>
              </a:rPr>
              <a:t>performance’,</a:t>
            </a:r>
            <a:r>
              <a:rPr lang="en-GB" sz="1100" i="1" dirty="0" err="1">
                <a:solidFill>
                  <a:schemeClr val="bg1"/>
                </a:solidFill>
                <a:effectLst/>
                <a:latin typeface="Arial" pitchFamily="34" charset="0"/>
                <a:cs typeface="Arial" pitchFamily="34" charset="0"/>
              </a:rPr>
              <a:t>Journal</a:t>
            </a:r>
            <a:r>
              <a:rPr lang="en-GB" sz="1100" i="1" dirty="0">
                <a:solidFill>
                  <a:schemeClr val="bg1"/>
                </a:solidFill>
                <a:effectLst/>
                <a:latin typeface="Arial" pitchFamily="34" charset="0"/>
                <a:cs typeface="Arial" pitchFamily="34" charset="0"/>
              </a:rPr>
              <a:t> of Management Science and Engineering</a:t>
            </a:r>
            <a:r>
              <a:rPr lang="en-GB" sz="1100" dirty="0">
                <a:solidFill>
                  <a:schemeClr val="bg1"/>
                </a:solidFill>
                <a:effectLst/>
                <a:latin typeface="Arial" pitchFamily="34" charset="0"/>
                <a:cs typeface="Arial" pitchFamily="34" charset="0"/>
              </a:rPr>
              <a:t>, 8(2), pp.176-190.Available at: DOI: https://doi.org/10.1016/j.jmse.2022.12.001</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a:solidFill>
                  <a:schemeClr val="bg1"/>
                </a:solidFill>
                <a:effectLst/>
                <a:latin typeface="Arial" pitchFamily="34" charset="0"/>
                <a:cs typeface="Arial" pitchFamily="34" charset="0"/>
              </a:rPr>
              <a:t>Health Connect (2026)</a:t>
            </a:r>
            <a:r>
              <a:rPr lang="en-GB" sz="1100" i="1" dirty="0">
                <a:solidFill>
                  <a:schemeClr val="bg1"/>
                </a:solidFill>
                <a:effectLst/>
                <a:latin typeface="Arial" pitchFamily="34" charset="0"/>
                <a:cs typeface="Arial" pitchFamily="34" charset="0"/>
              </a:rPr>
              <a:t> Health Connect</a:t>
            </a:r>
            <a:r>
              <a:rPr lang="en-GB" sz="1100" dirty="0">
                <a:solidFill>
                  <a:schemeClr val="bg1"/>
                </a:solidFill>
                <a:effectLst/>
                <a:latin typeface="Arial" pitchFamily="34" charset="0"/>
                <a:cs typeface="Arial" pitchFamily="34" charset="0"/>
              </a:rPr>
              <a:t>. Available at: https://www.health-connect.com/our-story?__hstc=17958374.2f3f33a24b44870ec4a577029c49e44b.1763164800222.1763164800223.1763164800224.1&amp;__hssc=17958374.1.1763164800225&amp;__hsfp=3006156910 (Accessed: 7 October 2026).</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a:solidFill>
                  <a:schemeClr val="bg1"/>
                </a:solidFill>
                <a:effectLst/>
                <a:latin typeface="Arial" pitchFamily="34" charset="0"/>
                <a:cs typeface="Arial" pitchFamily="34" charset="0"/>
              </a:rPr>
              <a:t>Kemp, S. (2025)</a:t>
            </a:r>
            <a:r>
              <a:rPr lang="en-GB" sz="1100" i="1" dirty="0">
                <a:solidFill>
                  <a:schemeClr val="bg1"/>
                </a:solidFill>
                <a:effectLst/>
                <a:latin typeface="Arial" pitchFamily="34" charset="0"/>
                <a:cs typeface="Arial" pitchFamily="34" charset="0"/>
              </a:rPr>
              <a:t>Digital 2026: The United Kingdom</a:t>
            </a:r>
            <a:r>
              <a:rPr lang="en-GB" sz="1100" dirty="0">
                <a:solidFill>
                  <a:schemeClr val="bg1"/>
                </a:solidFill>
                <a:effectLst/>
                <a:latin typeface="Arial" pitchFamily="34" charset="0"/>
                <a:cs typeface="Arial" pitchFamily="34" charset="0"/>
              </a:rPr>
              <a:t>. Available at: https://datareportal.com/reports/digital-2026-united-kingdom (Accessed: 7 October 2026).</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err="1">
                <a:solidFill>
                  <a:schemeClr val="bg1"/>
                </a:solidFill>
                <a:effectLst/>
                <a:latin typeface="Arial" pitchFamily="34" charset="0"/>
                <a:cs typeface="Arial" pitchFamily="34" charset="0"/>
              </a:rPr>
              <a:t>Leatherbarrow</a:t>
            </a:r>
            <a:r>
              <a:rPr lang="en-GB" sz="1100" dirty="0">
                <a:solidFill>
                  <a:schemeClr val="bg1"/>
                </a:solidFill>
                <a:effectLst/>
                <a:latin typeface="Arial" pitchFamily="34" charset="0"/>
                <a:cs typeface="Arial" pitchFamily="34" charset="0"/>
              </a:rPr>
              <a:t>, C. and Fletcher, J. (2019) </a:t>
            </a:r>
            <a:r>
              <a:rPr lang="en-GB" sz="1100" i="1" dirty="0">
                <a:solidFill>
                  <a:schemeClr val="bg1"/>
                </a:solidFill>
                <a:effectLst/>
                <a:latin typeface="Arial" pitchFamily="34" charset="0"/>
                <a:cs typeface="Arial" pitchFamily="34" charset="0"/>
              </a:rPr>
              <a:t>Introduction to Human Resource Management: A Guide to HR in Practice</a:t>
            </a:r>
            <a:r>
              <a:rPr lang="en-GB" sz="1100" dirty="0">
                <a:solidFill>
                  <a:schemeClr val="bg1"/>
                </a:solidFill>
                <a:effectLst/>
                <a:latin typeface="Arial" pitchFamily="34" charset="0"/>
                <a:cs typeface="Arial" pitchFamily="34" charset="0"/>
              </a:rPr>
              <a:t>. 4th ed. </a:t>
            </a:r>
            <a:r>
              <a:rPr lang="en-GB" sz="1100" dirty="0" err="1">
                <a:solidFill>
                  <a:schemeClr val="bg1"/>
                </a:solidFill>
                <a:effectLst/>
                <a:latin typeface="Arial" pitchFamily="34" charset="0"/>
                <a:cs typeface="Arial" pitchFamily="34" charset="0"/>
              </a:rPr>
              <a:t>Kogan</a:t>
            </a:r>
            <a:r>
              <a:rPr lang="en-GB" sz="1100" dirty="0">
                <a:solidFill>
                  <a:schemeClr val="bg1"/>
                </a:solidFill>
                <a:effectLst/>
                <a:latin typeface="Arial" pitchFamily="34" charset="0"/>
                <a:cs typeface="Arial" pitchFamily="34" charset="0"/>
              </a:rPr>
              <a:t> Page.</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err="1">
                <a:solidFill>
                  <a:schemeClr val="bg1"/>
                </a:solidFill>
                <a:effectLst/>
                <a:latin typeface="Arial" pitchFamily="34" charset="0"/>
                <a:cs typeface="Arial" pitchFamily="34" charset="0"/>
              </a:rPr>
              <a:t>Magdalenić</a:t>
            </a:r>
            <a:r>
              <a:rPr lang="en-GB" sz="1100" dirty="0">
                <a:solidFill>
                  <a:schemeClr val="bg1"/>
                </a:solidFill>
                <a:effectLst/>
                <a:latin typeface="Arial" pitchFamily="34" charset="0"/>
                <a:cs typeface="Arial" pitchFamily="34" charset="0"/>
              </a:rPr>
              <a:t>, D. and </a:t>
            </a:r>
            <a:r>
              <a:rPr lang="en-GB" sz="1100" dirty="0" err="1">
                <a:solidFill>
                  <a:schemeClr val="bg1"/>
                </a:solidFill>
                <a:effectLst/>
                <a:latin typeface="Arial" pitchFamily="34" charset="0"/>
                <a:cs typeface="Arial" pitchFamily="34" charset="0"/>
              </a:rPr>
              <a:t>Luić</a:t>
            </a:r>
            <a:r>
              <a:rPr lang="en-GB" sz="1100" dirty="0">
                <a:solidFill>
                  <a:schemeClr val="bg1"/>
                </a:solidFill>
                <a:effectLst/>
                <a:latin typeface="Arial" pitchFamily="34" charset="0"/>
                <a:cs typeface="Arial" pitchFamily="34" charset="0"/>
              </a:rPr>
              <a:t>, L. (2025)‘Assessing the impact of digital tools on the recruitment process using the design thinking </a:t>
            </a:r>
            <a:r>
              <a:rPr lang="en-GB" sz="1100" dirty="0" err="1">
                <a:solidFill>
                  <a:schemeClr val="bg1"/>
                </a:solidFill>
                <a:effectLst/>
                <a:latin typeface="Arial" pitchFamily="34" charset="0"/>
                <a:cs typeface="Arial" pitchFamily="34" charset="0"/>
              </a:rPr>
              <a:t>methodology’,</a:t>
            </a:r>
            <a:r>
              <a:rPr lang="en-GB" sz="1100" i="1" dirty="0" err="1">
                <a:solidFill>
                  <a:schemeClr val="bg1"/>
                </a:solidFill>
                <a:effectLst/>
                <a:latin typeface="Arial" pitchFamily="34" charset="0"/>
                <a:cs typeface="Arial" pitchFamily="34" charset="0"/>
              </a:rPr>
              <a:t>Administrative</a:t>
            </a:r>
            <a:r>
              <a:rPr lang="en-GB" sz="1100" i="1" dirty="0">
                <a:solidFill>
                  <a:schemeClr val="bg1"/>
                </a:solidFill>
                <a:effectLst/>
                <a:latin typeface="Arial" pitchFamily="34" charset="0"/>
                <a:cs typeface="Arial" pitchFamily="34" charset="0"/>
              </a:rPr>
              <a:t> Sciences</a:t>
            </a:r>
            <a:r>
              <a:rPr lang="en-GB" sz="1100" dirty="0">
                <a:solidFill>
                  <a:schemeClr val="bg1"/>
                </a:solidFill>
                <a:effectLst/>
                <a:latin typeface="Arial" pitchFamily="34" charset="0"/>
                <a:cs typeface="Arial" pitchFamily="34" charset="0"/>
              </a:rPr>
              <a:t>, 15(4), p.139.Available at: DOI: https://doi.org/10.3390/admsci15040139</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a:solidFill>
                  <a:schemeClr val="bg1"/>
                </a:solidFill>
                <a:effectLst/>
                <a:latin typeface="Arial" pitchFamily="34" charset="0"/>
                <a:cs typeface="Arial" pitchFamily="34" charset="0"/>
              </a:rPr>
              <a:t>Mullins, L.J. and McLean, J.E. (2019) </a:t>
            </a:r>
            <a:r>
              <a:rPr lang="en-GB" sz="1100" i="1" dirty="0">
                <a:solidFill>
                  <a:schemeClr val="bg1"/>
                </a:solidFill>
                <a:effectLst/>
                <a:latin typeface="Arial" pitchFamily="34" charset="0"/>
                <a:cs typeface="Arial" pitchFamily="34" charset="0"/>
              </a:rPr>
              <a:t>Organisational Behaviour in the Workplace</a:t>
            </a:r>
            <a:r>
              <a:rPr lang="en-GB" sz="1100" dirty="0">
                <a:solidFill>
                  <a:schemeClr val="bg1"/>
                </a:solidFill>
                <a:effectLst/>
                <a:latin typeface="Arial" pitchFamily="34" charset="0"/>
                <a:cs typeface="Arial" pitchFamily="34" charset="0"/>
              </a:rPr>
              <a:t>. 12th ed. Pearson.</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a:solidFill>
                  <a:schemeClr val="bg1"/>
                </a:solidFill>
                <a:effectLst/>
                <a:latin typeface="Arial" pitchFamily="34" charset="0"/>
                <a:cs typeface="Arial" pitchFamily="34" charset="0"/>
              </a:rPr>
              <a:t>Rees, W.D. (2015) </a:t>
            </a:r>
            <a:r>
              <a:rPr lang="en-GB" sz="1100" i="1" dirty="0">
                <a:solidFill>
                  <a:schemeClr val="bg1"/>
                </a:solidFill>
                <a:effectLst/>
                <a:latin typeface="Arial" pitchFamily="34" charset="0"/>
                <a:cs typeface="Arial" pitchFamily="34" charset="0"/>
              </a:rPr>
              <a:t>Skills of Management and Leadership: Managing People in Organisations</a:t>
            </a:r>
            <a:r>
              <a:rPr lang="en-GB" sz="1100" dirty="0">
                <a:solidFill>
                  <a:schemeClr val="bg1"/>
                </a:solidFill>
                <a:effectLst/>
                <a:latin typeface="Arial" pitchFamily="34" charset="0"/>
                <a:cs typeface="Arial" pitchFamily="34" charset="0"/>
              </a:rPr>
              <a:t>. Palgrave Macmillan.</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a:solidFill>
                  <a:schemeClr val="bg1"/>
                </a:solidFill>
                <a:effectLst/>
                <a:latin typeface="Arial" pitchFamily="34" charset="0"/>
                <a:cs typeface="Arial" pitchFamily="34" charset="0"/>
              </a:rPr>
              <a:t>Storey, J. (1995) </a:t>
            </a:r>
            <a:r>
              <a:rPr lang="en-GB" sz="1100" i="1" dirty="0">
                <a:solidFill>
                  <a:schemeClr val="bg1"/>
                </a:solidFill>
                <a:effectLst/>
                <a:latin typeface="Arial" pitchFamily="34" charset="0"/>
                <a:cs typeface="Arial" pitchFamily="34" charset="0"/>
              </a:rPr>
              <a:t>Human Resource Management: A Critical Text.</a:t>
            </a:r>
            <a:r>
              <a:rPr lang="en-GB" sz="1100" dirty="0">
                <a:solidFill>
                  <a:schemeClr val="bg1"/>
                </a:solidFill>
                <a:effectLst/>
                <a:latin typeface="Arial" pitchFamily="34" charset="0"/>
                <a:cs typeface="Arial" pitchFamily="34" charset="0"/>
              </a:rPr>
              <a:t> </a:t>
            </a:r>
            <a:r>
              <a:rPr lang="en-GB" sz="1100" dirty="0" err="1">
                <a:solidFill>
                  <a:schemeClr val="bg1"/>
                </a:solidFill>
                <a:effectLst/>
                <a:latin typeface="Arial" pitchFamily="34" charset="0"/>
                <a:cs typeface="Arial" pitchFamily="34" charset="0"/>
              </a:rPr>
              <a:t>Routledge</a:t>
            </a:r>
            <a:r>
              <a:rPr lang="en-GB" sz="1100" dirty="0">
                <a:solidFill>
                  <a:schemeClr val="bg1"/>
                </a:solidFill>
                <a:effectLst/>
                <a:latin typeface="Arial" pitchFamily="34" charset="0"/>
                <a:cs typeface="Arial" pitchFamily="34" charset="0"/>
              </a:rPr>
              <a:t>, London.</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a:solidFill>
                  <a:schemeClr val="bg1"/>
                </a:solidFill>
                <a:effectLst/>
                <a:latin typeface="Arial" pitchFamily="34" charset="0"/>
                <a:cs typeface="Arial" pitchFamily="34" charset="0"/>
              </a:rPr>
              <a:t>Theglobaleconomy.com(2026)</a:t>
            </a:r>
            <a:r>
              <a:rPr lang="en-GB" sz="1100" i="1" dirty="0">
                <a:solidFill>
                  <a:schemeClr val="bg1"/>
                </a:solidFill>
                <a:effectLst/>
                <a:latin typeface="Arial" pitchFamily="34" charset="0"/>
                <a:cs typeface="Arial" pitchFamily="34" charset="0"/>
              </a:rPr>
              <a:t>United Kingdom: Political stability</a:t>
            </a:r>
            <a:r>
              <a:rPr lang="en-GB" sz="1100" dirty="0">
                <a:solidFill>
                  <a:schemeClr val="bg1"/>
                </a:solidFill>
                <a:effectLst/>
                <a:latin typeface="Arial" pitchFamily="34" charset="0"/>
                <a:cs typeface="Arial" pitchFamily="34" charset="0"/>
              </a:rPr>
              <a:t>. Available at: https://www.theglobaleconomy.com/United-Kingdom/wb_political_stability/ (Accessed: 8 October 2026).</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a:solidFill>
                  <a:schemeClr val="bg1"/>
                </a:solidFill>
                <a:effectLst/>
                <a:latin typeface="Arial" pitchFamily="34" charset="0"/>
                <a:cs typeface="Arial" pitchFamily="34" charset="0"/>
              </a:rPr>
              <a:t>Trading Economics(2026)</a:t>
            </a:r>
            <a:r>
              <a:rPr lang="en-GB" sz="1100" i="1" dirty="0">
                <a:solidFill>
                  <a:schemeClr val="bg1"/>
                </a:solidFill>
                <a:effectLst/>
                <a:latin typeface="Arial" pitchFamily="34" charset="0"/>
                <a:cs typeface="Arial" pitchFamily="34" charset="0"/>
              </a:rPr>
              <a:t>United Kingdom Inflation Rate</a:t>
            </a:r>
            <a:r>
              <a:rPr lang="en-GB" sz="1100" dirty="0">
                <a:solidFill>
                  <a:schemeClr val="bg1"/>
                </a:solidFill>
                <a:effectLst/>
                <a:latin typeface="Arial" pitchFamily="34" charset="0"/>
                <a:cs typeface="Arial" pitchFamily="34" charset="0"/>
              </a:rPr>
              <a:t>. Available at: https://tradingeconomics.com/united-kingdom/inflation-cpi (Accessed: 8 October 2026).</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a:solidFill>
                  <a:schemeClr val="bg1"/>
                </a:solidFill>
                <a:effectLst/>
                <a:latin typeface="Arial" pitchFamily="34" charset="0"/>
                <a:cs typeface="Arial" pitchFamily="34" charset="0"/>
              </a:rPr>
              <a:t>UK Parliament (2026)</a:t>
            </a:r>
            <a:r>
              <a:rPr lang="en-GB" sz="1100" i="1" dirty="0">
                <a:solidFill>
                  <a:schemeClr val="bg1"/>
                </a:solidFill>
                <a:effectLst/>
                <a:latin typeface="Arial" pitchFamily="34" charset="0"/>
                <a:cs typeface="Arial" pitchFamily="34" charset="0"/>
              </a:rPr>
              <a:t> Health Connect Global - Written Evidence Submission Health Bill Public Bill Committee</a:t>
            </a:r>
            <a:r>
              <a:rPr lang="en-GB" sz="1100" dirty="0">
                <a:solidFill>
                  <a:schemeClr val="bg1"/>
                </a:solidFill>
                <a:effectLst/>
                <a:latin typeface="Arial" pitchFamily="34" charset="0"/>
                <a:cs typeface="Arial" pitchFamily="34" charset="0"/>
              </a:rPr>
              <a:t>. Available at: https://bills.parliament.uk/publications/67019/documents/8526 (Accessed: 7 October 2026).</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r>
              <a:rPr lang="en-GB" sz="1100" dirty="0">
                <a:solidFill>
                  <a:schemeClr val="bg1"/>
                </a:solidFill>
                <a:effectLst/>
                <a:latin typeface="Arial" pitchFamily="34" charset="0"/>
                <a:cs typeface="Arial" pitchFamily="34" charset="0"/>
              </a:rPr>
              <a:t>Wellington, P. (2011)</a:t>
            </a:r>
            <a:r>
              <a:rPr lang="en-GB" sz="1100" i="1" dirty="0">
                <a:solidFill>
                  <a:schemeClr val="bg1"/>
                </a:solidFill>
                <a:effectLst/>
                <a:latin typeface="Arial" pitchFamily="34" charset="0"/>
                <a:cs typeface="Arial" pitchFamily="34" charset="0"/>
              </a:rPr>
              <a:t>Effective people management: Improve performance, delegate more effectively, handle poor performance and manage conflict</a:t>
            </a:r>
            <a:r>
              <a:rPr lang="en-GB" sz="1100" dirty="0">
                <a:solidFill>
                  <a:schemeClr val="bg1"/>
                </a:solidFill>
                <a:effectLst/>
                <a:latin typeface="Arial" pitchFamily="34" charset="0"/>
                <a:cs typeface="Arial" pitchFamily="34" charset="0"/>
              </a:rPr>
              <a:t>. </a:t>
            </a:r>
            <a:r>
              <a:rPr lang="en-GB" sz="1100" dirty="0" err="1">
                <a:solidFill>
                  <a:schemeClr val="bg1"/>
                </a:solidFill>
                <a:effectLst/>
                <a:latin typeface="Arial" pitchFamily="34" charset="0"/>
                <a:cs typeface="Arial" pitchFamily="34" charset="0"/>
              </a:rPr>
              <a:t>Kogan</a:t>
            </a:r>
            <a:r>
              <a:rPr lang="en-GB" sz="1100" dirty="0">
                <a:solidFill>
                  <a:schemeClr val="bg1"/>
                </a:solidFill>
                <a:effectLst/>
                <a:latin typeface="Arial" pitchFamily="34" charset="0"/>
                <a:cs typeface="Arial" pitchFamily="34" charset="0"/>
              </a:rPr>
              <a:t> Page Publishers.</a:t>
            </a:r>
            <a:endParaRPr lang="en-US" sz="1100" dirty="0">
              <a:solidFill>
                <a:schemeClr val="bg1"/>
              </a:solidFill>
              <a:effectLst/>
              <a:latin typeface="Arial" pitchFamily="34" charset="0"/>
              <a:cs typeface="Arial" pitchFamily="34" charset="0"/>
            </a:endParaRPr>
          </a:p>
          <a:p>
            <a:pPr algn="just">
              <a:lnSpc>
                <a:spcPct val="100000"/>
              </a:lnSpc>
              <a:spcBef>
                <a:spcPts val="0"/>
              </a:spcBef>
              <a:buNone/>
            </a:pPr>
            <a:endParaRPr lang="en-IN" sz="1100" dirty="0">
              <a:solidFill>
                <a:schemeClr val="bg1"/>
              </a:solidFill>
              <a:effectLst/>
              <a:latin typeface="Arial" pitchFamily="34" charset="0"/>
              <a:cs typeface="Arial" pitchFamily="34" charset="0"/>
            </a:endParaRPr>
          </a:p>
        </p:txBody>
      </p:sp>
    </p:spTree>
    <p:extLst>
      <p:ext uri="{BB962C8B-B14F-4D97-AF65-F5344CB8AC3E}">
        <p14:creationId xmlns:p14="http://schemas.microsoft.com/office/powerpoint/2010/main" val="3129938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F2AC7-AB17-942D-6FF4-60B2DA264C81}"/>
              </a:ext>
            </a:extLst>
          </p:cNvPr>
          <p:cNvSpPr>
            <a:spLocks noGrp="1"/>
          </p:cNvSpPr>
          <p:nvPr>
            <p:ph type="title"/>
          </p:nvPr>
        </p:nvSpPr>
        <p:spPr>
          <a:xfrm>
            <a:off x="1143001" y="2447318"/>
            <a:ext cx="9905998" cy="2153558"/>
          </a:xfrm>
        </p:spPr>
        <p:style>
          <a:lnRef idx="2">
            <a:schemeClr val="accent6"/>
          </a:lnRef>
          <a:fillRef idx="1">
            <a:schemeClr val="lt1"/>
          </a:fillRef>
          <a:effectRef idx="0">
            <a:schemeClr val="accent6"/>
          </a:effectRef>
          <a:fontRef idx="minor">
            <a:schemeClr val="dk1"/>
          </a:fontRef>
        </p:style>
        <p:txBody>
          <a:bodyPr>
            <a:normAutofit/>
          </a:bodyPr>
          <a:lstStyle/>
          <a:p>
            <a:pPr algn="ctr"/>
            <a:r>
              <a:rPr lang="en-GB" sz="11500" b="1" cap="none" dirty="0">
                <a:ln w="9525">
                  <a:solidFill>
                    <a:schemeClr val="bg1"/>
                  </a:solidFill>
                  <a:prstDash val="solid"/>
                </a:ln>
                <a:solidFill>
                  <a:schemeClr val="accent5"/>
                </a:solidFill>
                <a:effectLst/>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23264735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2.xml><?xml version="1.0" encoding="utf-8"?>
<ds:datastoreItem xmlns:ds="http://schemas.openxmlformats.org/officeDocument/2006/customXml" ds:itemID="{1747A963-53E0-44AF-AF13-963FE676C6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F5B1FD9-3BB6-4DA9-A089-3B68C2323D4F}">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TM04033919[[fn=Circuit]]</Template>
  <TotalTime>47</TotalTime>
  <Words>3341</Words>
  <Application>Microsoft Office PowerPoint</Application>
  <PresentationFormat>Widescreen</PresentationFormat>
  <Paragraphs>122</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Tw Cen MT</vt:lpstr>
      <vt:lpstr>Circuit</vt:lpstr>
      <vt:lpstr>Module title: Developing and Managing Individuals and Teams Module code: LCLM5002</vt:lpstr>
      <vt:lpstr>Table of Contents</vt:lpstr>
      <vt:lpstr>Organisation Overview</vt:lpstr>
      <vt:lpstr>Organisation Overview</vt:lpstr>
      <vt:lpstr>Strategic importance of HRM – Theory framing </vt:lpstr>
      <vt:lpstr>Workforce Planning – The gap between supply and demand </vt:lpstr>
      <vt:lpstr>Skill gap identification – What specifically is missing </vt:lpstr>
      <vt:lpstr>Recruitment challenges – The external market context </vt:lpstr>
      <vt:lpstr>Recruitment methods – Internal vs external</vt:lpstr>
      <vt:lpstr>Recruitment methods – Online and social media </vt:lpstr>
      <vt:lpstr>Recommendations – Recruitment </vt:lpstr>
      <vt:lpstr>Learning and development – Linking training to strategy </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Developing and Managing Individuals and Teams Module code: LCLM5002</dc:title>
  <cp:lastModifiedBy>Iulica Codreanu (2511908)</cp:lastModifiedBy>
  <cp:revision>83</cp:revision>
  <dcterms:created xsi:type="dcterms:W3CDTF">2026-10-08T10:12:40Z</dcterms:created>
  <dcterms:modified xsi:type="dcterms:W3CDTF">2026-10-14T09:18:46Z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