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6" r:id="rId18"/>
    <p:sldId id="272" r:id="rId19"/>
    <p:sldId id="273" r:id="rId20"/>
    <p:sldId id="274"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5987" autoAdjust="0"/>
    <p:restoredTop sz="94660"/>
  </p:normalViewPr>
  <p:slideViewPr>
    <p:cSldViewPr snapToGrid="0">
      <p:cViewPr>
        <p:scale>
          <a:sx n="68" d="100"/>
          <a:sy n="68" d="100"/>
        </p:scale>
        <p:origin x="-1176" y="-509"/>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numCol="1"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numCol="1"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numCol="1"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numCol="1"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numCol="1"/>
          <a:lstStyle/>
          <a:p>
            <a:fld id="{EB712588-04B1-427B-82EE-E8DB90309F08}" type="datetimeFigureOut">
              <a:rPr lang="en-US" dirty="0"/>
              <a:pPr/>
              <a:t>12/20/2019</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6FF9F0C5-380F-41C2-899A-BAC0F0927E16}"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numCol="1"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numCol="1"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numCol="1"/>
          <a:lstStyle/>
          <a:p>
            <a:r>
              <a:rPr lang="en-US"/>
              <a:t>Click to edit Master title style</a:t>
            </a:r>
            <a:endParaRPr lang="en-US" dirty="0"/>
          </a:p>
        </p:txBody>
      </p:sp>
      <p:sp>
        <p:nvSpPr>
          <p:cNvPr id="3" name="Date Placeholder 2"/>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4" name="Footer Placeholder 3"/>
          <p:cNvSpPr>
            <a:spLocks noGrp="1"/>
          </p:cNvSpPr>
          <p:nvPr>
            <p:ph type="ftr" sz="quarter" idx="11"/>
          </p:nvPr>
        </p:nvSpPr>
        <p:spPr/>
        <p:txBody>
          <a:bodyPr numCol="1"/>
          <a:lstStyle/>
          <a:p>
            <a:endParaRPr lang="en-US" dirty="0"/>
          </a:p>
        </p:txBody>
      </p:sp>
      <p:sp>
        <p:nvSpPr>
          <p:cNvPr id="5" name="Slide Number Placeholder 4"/>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numCol="1"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numCol="1">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numCol="1"/>
          <a:lstStyle/>
          <a:p>
            <a:fld id="{42A54C80-263E-416B-A8E0-580EDEADCBDC}" type="datetimeFigureOut">
              <a:rPr lang="en-US" dirty="0"/>
              <a:pPr/>
              <a:t>12/20/2019</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519954A3-9DFD-4C44-94BA-B95130A3BA1C}"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numCol="1"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numCol="1"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numCol="1">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numCol="1"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numCol="1"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numCol="1"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numCol="1"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numCol="1"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numCol="1"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numCol="1"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numCol="1"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numCol="1"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numCol="1"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55C6B4A9-1611-4792-9094-5F34BCA07E0B}"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89333C77-0158-454C-844F-B7AB9BD7DAD4}"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numCol="1"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numCol="1"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numCol="1"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numCol="1" rtlCol="0" anchor="ctr"/>
          <a:lstStyle>
            <a:lvl1pPr algn="r">
              <a:defRPr sz="900">
                <a:solidFill>
                  <a:schemeClr val="tx1">
                    <a:tint val="75000"/>
                  </a:schemeClr>
                </a:solidFill>
              </a:defRPr>
            </a:lvl1pPr>
          </a:lstStyle>
          <a:p>
            <a:fld id="{B61BEF0D-F0BB-DE4B-95CE-6DB70DBA9567}" type="datetimeFigureOut">
              <a:rPr lang="en-US" dirty="0"/>
              <a:pPr/>
              <a:t>12/20/2019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numCol="1"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numCol="1"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blink.ucsd.edu/HR/supervising/conflict/handle.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kilmanndiagnostics.com/overview-thomas-kilmann-conflict-mode-instrument-tki" TargetMode="External"/><Relationship Id="rId2" Type="http://schemas.openxmlformats.org/officeDocument/2006/relationships/hyperlink" Target="http://www.amazon.co.uk/exec/obidos/ASIN/0750659106/betterproduct-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C63643-B65E-4818-9E0B-619309E558BA}"/>
              </a:ext>
            </a:extLst>
          </p:cNvPr>
          <p:cNvSpPr>
            <a:spLocks noGrp="1"/>
          </p:cNvSpPr>
          <p:nvPr>
            <p:ph type="ctrTitle"/>
          </p:nvPr>
        </p:nvSpPr>
        <p:spPr>
          <a:xfrm>
            <a:off x="1403550" y="170292"/>
            <a:ext cx="7766936" cy="1646302"/>
          </a:xfrm>
        </p:spPr>
        <p:txBody>
          <a:bodyPr numCol="1"/>
          <a:lstStyle/>
          <a:p>
            <a:r>
              <a:rPr lang="en-GB" altLang="en-GB" sz="4400" dirty="0"/>
              <a:t>EFFECTIVE TEAM WORKING AND COMMUNICATION</a:t>
            </a:r>
          </a:p>
        </p:txBody>
      </p:sp>
      <p:sp>
        <p:nvSpPr>
          <p:cNvPr id="3" name="Subtitle 2">
            <a:extLst>
              <a:ext uri="{FF2B5EF4-FFF2-40B4-BE49-F238E27FC236}">
                <a16:creationId xmlns:a16="http://schemas.microsoft.com/office/drawing/2014/main" xmlns="" id="{845B93AF-CA55-4F57-9225-E18F6DB65F75}"/>
              </a:ext>
            </a:extLst>
          </p:cNvPr>
          <p:cNvSpPr>
            <a:spLocks noGrp="1"/>
          </p:cNvSpPr>
          <p:nvPr>
            <p:ph type="subTitle" idx="1"/>
          </p:nvPr>
        </p:nvSpPr>
        <p:spPr>
          <a:xfrm>
            <a:off x="1524320" y="2118516"/>
            <a:ext cx="7766936" cy="1096899"/>
          </a:xfrm>
        </p:spPr>
        <p:txBody>
          <a:bodyPr numCol="1">
            <a:noAutofit/>
          </a:bodyPr>
          <a:lstStyle/>
          <a:p>
            <a:r>
              <a:rPr lang="en-GB" altLang="en-GB" sz="3600" dirty="0">
                <a:solidFill>
                  <a:schemeClr val="accent2">
                    <a:lumMod val="50000"/>
                  </a:schemeClr>
                </a:solidFill>
              </a:rPr>
              <a:t>Presentation</a:t>
            </a:r>
          </a:p>
          <a:p>
            <a:pPr lvl="0" algn="l"/>
            <a:r>
              <a:rPr lang="en-GB" b="1" u="sng" dirty="0">
                <a:latin typeface="Times New Roman" panose="02020603050405020304" pitchFamily="18" charset="0"/>
                <a:cs typeface="Times New Roman" panose="02020603050405020304" pitchFamily="18" charset="0"/>
              </a:rPr>
              <a:t>Irina Daniela Merlan-1818268-</a:t>
            </a:r>
            <a:r>
              <a:rPr lang="en-GB" altLang="en-GB" dirty="0"/>
              <a:t> Stages of team </a:t>
            </a:r>
            <a:r>
              <a:rPr lang="en-GB" altLang="en-GB" dirty="0" smtClean="0"/>
              <a:t>development, Introduction and Conclusions</a:t>
            </a:r>
            <a:endParaRPr lang="en-GB" dirty="0">
              <a:latin typeface="Times New Roman" panose="02020603050405020304" pitchFamily="18" charset="0"/>
              <a:cs typeface="Times New Roman" panose="02020603050405020304" pitchFamily="18" charset="0"/>
            </a:endParaRPr>
          </a:p>
          <a:p>
            <a:pPr lvl="0" algn="l"/>
            <a:r>
              <a:rPr lang="en-GB" b="1" dirty="0" err="1">
                <a:latin typeface="Times New Roman" panose="02020603050405020304" pitchFamily="18" charset="0"/>
                <a:cs typeface="Times New Roman" panose="02020603050405020304" pitchFamily="18" charset="0"/>
              </a:rPr>
              <a:t>Denisa</a:t>
            </a:r>
            <a:r>
              <a:rPr lang="en-GB" b="1" dirty="0">
                <a:latin typeface="Times New Roman" panose="02020603050405020304" pitchFamily="18" charset="0"/>
                <a:cs typeface="Times New Roman" panose="02020603050405020304" pitchFamily="18" charset="0"/>
              </a:rPr>
              <a:t>-Olivia Bunus-1818452-</a:t>
            </a:r>
            <a:r>
              <a:rPr lang="en-GB" altLang="en-GB" dirty="0"/>
              <a:t> Benefits of team working</a:t>
            </a:r>
            <a:endParaRPr lang="en-GB" dirty="0">
              <a:latin typeface="Times New Roman" panose="02020603050405020304" pitchFamily="18" charset="0"/>
              <a:cs typeface="Times New Roman" panose="02020603050405020304" pitchFamily="18" charset="0"/>
            </a:endParaRPr>
          </a:p>
          <a:p>
            <a:pPr lvl="0" algn="l"/>
            <a:r>
              <a:rPr lang="en-GB" b="1" dirty="0" err="1">
                <a:latin typeface="Times New Roman" panose="02020603050405020304" pitchFamily="18" charset="0"/>
                <a:cs typeface="Times New Roman" panose="02020603050405020304" pitchFamily="18" charset="0"/>
              </a:rPr>
              <a:t>Shereicka</a:t>
            </a:r>
            <a:r>
              <a:rPr lang="en-GB" b="1" dirty="0">
                <a:latin typeface="Times New Roman" panose="02020603050405020304" pitchFamily="18" charset="0"/>
                <a:cs typeface="Times New Roman" panose="02020603050405020304" pitchFamily="18" charset="0"/>
              </a:rPr>
              <a:t> Nelson-1818265-</a:t>
            </a:r>
            <a:r>
              <a:rPr lang="en-GB" altLang="en-GB" dirty="0"/>
              <a:t> Team roles </a:t>
            </a:r>
            <a:endParaRPr lang="en-GB" b="1" dirty="0">
              <a:latin typeface="Times New Roman" panose="02020603050405020304" pitchFamily="18" charset="0"/>
              <a:cs typeface="Times New Roman" panose="02020603050405020304" pitchFamily="18" charset="0"/>
            </a:endParaRPr>
          </a:p>
          <a:p>
            <a:pPr algn="l"/>
            <a:r>
              <a:rPr lang="en-GB" b="1" dirty="0" err="1">
                <a:latin typeface="Times New Roman" panose="02020603050405020304" pitchFamily="18" charset="0"/>
                <a:cs typeface="Times New Roman" panose="02020603050405020304" pitchFamily="18" charset="0"/>
              </a:rPr>
              <a:t>Alexandru</a:t>
            </a:r>
            <a:r>
              <a:rPr lang="en-GB" b="1" dirty="0">
                <a:latin typeface="Times New Roman" panose="02020603050405020304" pitchFamily="18" charset="0"/>
                <a:cs typeface="Times New Roman" panose="02020603050405020304" pitchFamily="18" charset="0"/>
              </a:rPr>
              <a:t>- Andrei Cojocaru-1818263- </a:t>
            </a:r>
            <a:r>
              <a:rPr lang="en-GB" dirty="0">
                <a:latin typeface="Trebuchet MS" pitchFamily="34" charset="0"/>
                <a:cs typeface="Times New Roman" panose="02020603050405020304" pitchFamily="18" charset="0"/>
              </a:rPr>
              <a:t>Managing conflicts</a:t>
            </a:r>
          </a:p>
          <a:p>
            <a:pPr lvl="0" algn="l"/>
            <a:r>
              <a:rPr lang="en-GB" b="1" dirty="0">
                <a:latin typeface="Times New Roman" panose="02020603050405020304" pitchFamily="18" charset="0"/>
                <a:cs typeface="Times New Roman" panose="02020603050405020304" pitchFamily="18" charset="0"/>
              </a:rPr>
              <a:t>Cristina Elena </a:t>
            </a:r>
            <a:r>
              <a:rPr lang="en-GB" b="1" dirty="0" err="1">
                <a:latin typeface="Times New Roman" panose="02020603050405020304" pitchFamily="18" charset="0"/>
                <a:cs typeface="Times New Roman" panose="02020603050405020304" pitchFamily="18" charset="0"/>
              </a:rPr>
              <a:t>Serbanoiu</a:t>
            </a:r>
            <a:r>
              <a:rPr lang="en-GB" b="1" dirty="0">
                <a:latin typeface="Times New Roman" panose="02020603050405020304" pitchFamily="18" charset="0"/>
                <a:cs typeface="Times New Roman" panose="02020603050405020304" pitchFamily="18" charset="0"/>
              </a:rPr>
              <a:t>- 1818451-</a:t>
            </a:r>
            <a:r>
              <a:rPr lang="en-GB" altLang="en-GB" dirty="0"/>
              <a:t> Successful team development </a:t>
            </a:r>
            <a:endParaRPr lang="en-GB" dirty="0">
              <a:latin typeface="Times New Roman" panose="02020603050405020304" pitchFamily="18" charset="0"/>
              <a:cs typeface="Times New Roman" panose="02020603050405020304" pitchFamily="18" charset="0"/>
            </a:endParaRPr>
          </a:p>
          <a:p>
            <a:endParaRPr lang="en-GB" altLang="en-GB" dirty="0"/>
          </a:p>
          <a:p>
            <a:endParaRPr lang="en-GB" altLang="en-GB" dirty="0"/>
          </a:p>
          <a:p>
            <a:endParaRPr lang="en-GB" altLang="en-GB" dirty="0"/>
          </a:p>
        </p:txBody>
      </p:sp>
    </p:spTree>
    <p:extLst>
      <p:ext uri="{BB962C8B-B14F-4D97-AF65-F5344CB8AC3E}">
        <p14:creationId xmlns:p14="http://schemas.microsoft.com/office/powerpoint/2010/main" xmlns="" val="1148504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471EFA-27A0-43A8-9615-3E4BD0D04C57}"/>
              </a:ext>
            </a:extLst>
          </p:cNvPr>
          <p:cNvSpPr>
            <a:spLocks noGrp="1"/>
          </p:cNvSpPr>
          <p:nvPr>
            <p:ph type="title"/>
          </p:nvPr>
        </p:nvSpPr>
        <p:spPr/>
        <p:txBody>
          <a:bodyPr numCol="1"/>
          <a:lstStyle/>
          <a:p>
            <a:r>
              <a:rPr lang="en-GB" altLang="en-GB" dirty="0"/>
              <a:t>Table of content</a:t>
            </a:r>
          </a:p>
        </p:txBody>
      </p:sp>
      <p:sp>
        <p:nvSpPr>
          <p:cNvPr id="3" name="Content Placeholder 2">
            <a:extLst>
              <a:ext uri="{FF2B5EF4-FFF2-40B4-BE49-F238E27FC236}">
                <a16:creationId xmlns:a16="http://schemas.microsoft.com/office/drawing/2014/main" xmlns="" id="{73500617-2E06-43AC-81C1-A28ECF4A548B}"/>
              </a:ext>
            </a:extLst>
          </p:cNvPr>
          <p:cNvSpPr>
            <a:spLocks noGrp="1"/>
          </p:cNvSpPr>
          <p:nvPr>
            <p:ph idx="1"/>
          </p:nvPr>
        </p:nvSpPr>
        <p:spPr>
          <a:xfrm>
            <a:off x="677334" y="1682416"/>
            <a:ext cx="8596668" cy="3880773"/>
          </a:xfrm>
        </p:spPr>
        <p:txBody>
          <a:bodyPr numCol="1"/>
          <a:lstStyle/>
          <a:p>
            <a:r>
              <a:rPr lang="en-GB" altLang="en-GB" dirty="0" smtClean="0"/>
              <a:t>Introduction(Irina)</a:t>
            </a:r>
            <a:endParaRPr lang="en-GB" altLang="en-GB" dirty="0"/>
          </a:p>
          <a:p>
            <a:r>
              <a:rPr lang="en-GB" altLang="en-GB" dirty="0"/>
              <a:t>Benefits of team working ( </a:t>
            </a:r>
            <a:r>
              <a:rPr lang="en-GB" altLang="en-GB" dirty="0" err="1"/>
              <a:t>Denisa</a:t>
            </a:r>
            <a:r>
              <a:rPr lang="en-GB" altLang="en-GB" dirty="0"/>
              <a:t>)</a:t>
            </a:r>
          </a:p>
          <a:p>
            <a:r>
              <a:rPr lang="en-GB" altLang="en-GB" dirty="0"/>
              <a:t>Stages of team development (Irina)</a:t>
            </a:r>
          </a:p>
          <a:p>
            <a:r>
              <a:rPr lang="en-GB" altLang="en-GB" dirty="0"/>
              <a:t>Team roles (Sherika)</a:t>
            </a:r>
          </a:p>
          <a:p>
            <a:r>
              <a:rPr lang="en-GB" altLang="en-GB" dirty="0"/>
              <a:t>Managing conflict (Alex)</a:t>
            </a:r>
          </a:p>
          <a:p>
            <a:r>
              <a:rPr lang="en-GB" altLang="en-GB" dirty="0"/>
              <a:t>Successful team development (Cristina)</a:t>
            </a:r>
          </a:p>
          <a:p>
            <a:r>
              <a:rPr lang="en-GB" altLang="en-GB" dirty="0" smtClean="0"/>
              <a:t>Conclusions(Irina)</a:t>
            </a:r>
            <a:endParaRPr lang="en-GB" altLang="en-GB" dirty="0"/>
          </a:p>
          <a:p>
            <a:r>
              <a:rPr lang="en-GB" altLang="en-GB" dirty="0"/>
              <a:t>References</a:t>
            </a:r>
          </a:p>
        </p:txBody>
      </p:sp>
    </p:spTree>
    <p:extLst>
      <p:ext uri="{BB962C8B-B14F-4D97-AF65-F5344CB8AC3E}">
        <p14:creationId xmlns:p14="http://schemas.microsoft.com/office/powerpoint/2010/main" xmlns="" val="823693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774648-0B0F-414A-8A3F-A5F96339D534}"/>
              </a:ext>
            </a:extLst>
          </p:cNvPr>
          <p:cNvSpPr>
            <a:spLocks noGrp="1"/>
          </p:cNvSpPr>
          <p:nvPr>
            <p:ph type="title"/>
          </p:nvPr>
        </p:nvSpPr>
        <p:spPr/>
        <p:txBody>
          <a:bodyPr numCol="1"/>
          <a:lstStyle/>
          <a:p>
            <a:r>
              <a:rPr lang="en-GB" altLang="en-GB" dirty="0"/>
              <a:t>Introduction </a:t>
            </a:r>
          </a:p>
        </p:txBody>
      </p:sp>
      <p:sp>
        <p:nvSpPr>
          <p:cNvPr id="3" name="Content Placeholder 2">
            <a:extLst>
              <a:ext uri="{FF2B5EF4-FFF2-40B4-BE49-F238E27FC236}">
                <a16:creationId xmlns:a16="http://schemas.microsoft.com/office/drawing/2014/main" xmlns="" id="{E03CF3DC-036C-47F8-825F-CBE7643E29E4}"/>
              </a:ext>
            </a:extLst>
          </p:cNvPr>
          <p:cNvSpPr>
            <a:spLocks noGrp="1"/>
          </p:cNvSpPr>
          <p:nvPr>
            <p:ph idx="1"/>
          </p:nvPr>
        </p:nvSpPr>
        <p:spPr>
          <a:xfrm>
            <a:off x="1038061" y="2208628"/>
            <a:ext cx="8345089" cy="4649372"/>
          </a:xfrm>
        </p:spPr>
        <p:txBody>
          <a:bodyPr numCol="1">
            <a:normAutofit/>
          </a:bodyPr>
          <a:lstStyle/>
          <a:p>
            <a:pPr algn="just"/>
            <a:r>
              <a:rPr lang="en-GB" dirty="0">
                <a:solidFill>
                  <a:schemeClr val="tx1"/>
                </a:solidFill>
              </a:rPr>
              <a:t>Andrew Carnegie believes that “</a:t>
            </a:r>
            <a:r>
              <a:rPr lang="en-GB" i="1" dirty="0">
                <a:solidFill>
                  <a:schemeClr val="tx1"/>
                </a:solidFill>
              </a:rPr>
              <a:t>Teamwork is the ability to work together toward a common vision. The ability to direct individual accomplishments toward organizational objectives. It is the fuel that allows common people to attain uncommon results</a:t>
            </a:r>
            <a:r>
              <a:rPr lang="en-GB" dirty="0">
                <a:solidFill>
                  <a:schemeClr val="tx1"/>
                </a:solidFill>
              </a:rPr>
              <a:t>”.</a:t>
            </a:r>
          </a:p>
          <a:p>
            <a:pPr algn="just"/>
            <a:r>
              <a:rPr lang="en-GB" altLang="en-GB" dirty="0">
                <a:solidFill>
                  <a:schemeClr val="tx1"/>
                </a:solidFill>
              </a:rPr>
              <a:t>The </a:t>
            </a:r>
            <a:r>
              <a:rPr lang="en-GB" altLang="en-GB" b="1" dirty="0">
                <a:solidFill>
                  <a:schemeClr val="tx1"/>
                </a:solidFill>
              </a:rPr>
              <a:t>main goal </a:t>
            </a:r>
            <a:r>
              <a:rPr lang="en-GB" altLang="en-GB" dirty="0">
                <a:solidFill>
                  <a:schemeClr val="tx1"/>
                </a:solidFill>
              </a:rPr>
              <a:t>of this project is </a:t>
            </a:r>
            <a:r>
              <a:rPr lang="en-GB" dirty="0">
                <a:solidFill>
                  <a:schemeClr val="tx1"/>
                </a:solidFill>
              </a:rPr>
              <a:t>to introduce the </a:t>
            </a:r>
            <a:r>
              <a:rPr lang="en-GB" b="1" u="sng" dirty="0">
                <a:solidFill>
                  <a:schemeClr val="tx1"/>
                </a:solidFill>
              </a:rPr>
              <a:t>team working concept </a:t>
            </a:r>
            <a:r>
              <a:rPr lang="en-GB" dirty="0">
                <a:solidFill>
                  <a:schemeClr val="tx1"/>
                </a:solidFill>
              </a:rPr>
              <a:t>with key points as the benefits of team working, the stages of development of the team, to identify the team roles, which is the way for managing the conflicts and what is a successful team development. </a:t>
            </a:r>
          </a:p>
          <a:p>
            <a:endParaRPr lang="en-GB" alt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xmlns="" val="1484295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DF1D3C-3528-4CD7-906F-70DA1C5A723A}"/>
              </a:ext>
            </a:extLst>
          </p:cNvPr>
          <p:cNvSpPr>
            <a:spLocks noGrp="1"/>
          </p:cNvSpPr>
          <p:nvPr>
            <p:ph type="title"/>
          </p:nvPr>
        </p:nvSpPr>
        <p:spPr/>
        <p:txBody>
          <a:bodyPr numCol="1"/>
          <a:lstStyle/>
          <a:p>
            <a:r>
              <a:rPr lang="en-GB" altLang="en-GB" dirty="0"/>
              <a:t>Benefits of team working</a:t>
            </a:r>
          </a:p>
        </p:txBody>
      </p:sp>
      <p:sp>
        <p:nvSpPr>
          <p:cNvPr id="3" name="Content Placeholder 2">
            <a:extLst>
              <a:ext uri="{FF2B5EF4-FFF2-40B4-BE49-F238E27FC236}">
                <a16:creationId xmlns:a16="http://schemas.microsoft.com/office/drawing/2014/main" xmlns="" id="{6878765D-F403-4127-8F7F-DAC823D93344}"/>
              </a:ext>
            </a:extLst>
          </p:cNvPr>
          <p:cNvSpPr>
            <a:spLocks noGrp="1"/>
          </p:cNvSpPr>
          <p:nvPr>
            <p:ph idx="1"/>
          </p:nvPr>
        </p:nvSpPr>
        <p:spPr>
          <a:xfrm>
            <a:off x="417276" y="1648860"/>
            <a:ext cx="8596668" cy="3880773"/>
          </a:xfrm>
        </p:spPr>
        <p:txBody>
          <a:bodyPr numCol="1">
            <a:normAutofit/>
          </a:bodyPr>
          <a:lstStyle/>
          <a:p>
            <a:r>
              <a:rPr lang="en-GB" altLang="en-GB" dirty="0">
                <a:cs typeface="Calibri"/>
              </a:rPr>
              <a:t>For some people, working in a team can be easy but others may find it difficult because each of us have a different thinking, a different character and different perceptions and ways to see the things.</a:t>
            </a:r>
          </a:p>
          <a:p>
            <a:endParaRPr lang="en-US" dirty="0">
              <a:cs typeface="Calibri"/>
            </a:endParaRPr>
          </a:p>
          <a:p>
            <a:endParaRPr lang="en-GB" altLang="en-GB" dirty="0"/>
          </a:p>
        </p:txBody>
      </p:sp>
      <p:pic>
        <p:nvPicPr>
          <p:cNvPr id="5" name="Picture 4">
            <a:extLst>
              <a:ext uri="{FF2B5EF4-FFF2-40B4-BE49-F238E27FC236}">
                <a16:creationId xmlns:a16="http://schemas.microsoft.com/office/drawing/2014/main" xmlns="" id="{C2B088A9-B2EE-48EA-916F-B837205DC187}"/>
              </a:ext>
            </a:extLst>
          </p:cNvPr>
          <p:cNvPicPr>
            <a:picLocks noChangeAspect="1"/>
          </p:cNvPicPr>
          <p:nvPr/>
        </p:nvPicPr>
        <p:blipFill>
          <a:blip r:embed="rId2"/>
          <a:stretch>
            <a:fillRect/>
          </a:stretch>
        </p:blipFill>
        <p:spPr>
          <a:xfrm>
            <a:off x="2839360" y="2887778"/>
            <a:ext cx="4912068" cy="3575163"/>
          </a:xfrm>
          <a:prstGeom prst="rect">
            <a:avLst/>
          </a:prstGeom>
        </p:spPr>
      </p:pic>
    </p:spTree>
    <p:extLst>
      <p:ext uri="{BB962C8B-B14F-4D97-AF65-F5344CB8AC3E}">
        <p14:creationId xmlns:p14="http://schemas.microsoft.com/office/powerpoint/2010/main" xmlns="" val="3915921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53C738-9B8A-4845-A8E3-E8C04F7AC826}"/>
              </a:ext>
            </a:extLst>
          </p:cNvPr>
          <p:cNvSpPr>
            <a:spLocks noGrp="1"/>
          </p:cNvSpPr>
          <p:nvPr>
            <p:ph type="title"/>
          </p:nvPr>
        </p:nvSpPr>
        <p:spPr/>
        <p:txBody>
          <a:bodyPr numCol="1">
            <a:normAutofit/>
          </a:bodyPr>
          <a:lstStyle/>
          <a:p>
            <a:r>
              <a:rPr lang="en-GB" altLang="en-GB" sz="4800" dirty="0"/>
              <a:t>Benefits of team working</a:t>
            </a:r>
          </a:p>
        </p:txBody>
      </p:sp>
      <p:sp>
        <p:nvSpPr>
          <p:cNvPr id="3" name="Content Placeholder 2">
            <a:extLst>
              <a:ext uri="{FF2B5EF4-FFF2-40B4-BE49-F238E27FC236}">
                <a16:creationId xmlns:a16="http://schemas.microsoft.com/office/drawing/2014/main" xmlns="" id="{E5ED46B3-C9D9-4FAC-8A66-40E0D1599114}"/>
              </a:ext>
            </a:extLst>
          </p:cNvPr>
          <p:cNvSpPr>
            <a:spLocks noGrp="1"/>
          </p:cNvSpPr>
          <p:nvPr>
            <p:ph idx="1"/>
          </p:nvPr>
        </p:nvSpPr>
        <p:spPr>
          <a:xfrm>
            <a:off x="459220" y="1413967"/>
            <a:ext cx="9245497" cy="4917821"/>
          </a:xfrm>
        </p:spPr>
        <p:txBody>
          <a:bodyPr numCol="1">
            <a:noAutofit/>
          </a:bodyPr>
          <a:lstStyle/>
          <a:p>
            <a:pPr marL="0" indent="0" algn="just">
              <a:buNone/>
            </a:pPr>
            <a:r>
              <a:rPr lang="en-GB" altLang="en-GB" dirty="0">
                <a:cs typeface="Calibri"/>
              </a:rPr>
              <a:t>In my opinion, to work as a </a:t>
            </a:r>
            <a:r>
              <a:rPr lang="en-GB" altLang="en-GB" u="sng" dirty="0">
                <a:cs typeface="Calibri"/>
              </a:rPr>
              <a:t>team</a:t>
            </a:r>
            <a:r>
              <a:rPr lang="en-GB" altLang="en-GB" dirty="0">
                <a:cs typeface="Calibri"/>
              </a:rPr>
              <a:t> is much better because:</a:t>
            </a:r>
            <a:endParaRPr lang="en-US" dirty="0">
              <a:cs typeface="Calibri"/>
            </a:endParaRPr>
          </a:p>
          <a:p>
            <a:pPr algn="just"/>
            <a:r>
              <a:rPr lang="en-GB" altLang="en-GB" dirty="0"/>
              <a:t>It promote creativity and learning.</a:t>
            </a:r>
          </a:p>
          <a:p>
            <a:pPr algn="just"/>
            <a:r>
              <a:t>As </a:t>
            </a:r>
            <a:r>
              <a:rPr lang="ro-RO" dirty="0"/>
              <a:t>I</a:t>
            </a:r>
            <a:r>
              <a:t> mention before everybody have a different way to see the things,</a:t>
            </a:r>
            <a:r>
              <a:rPr lang="ro-RO" dirty="0"/>
              <a:t> </a:t>
            </a:r>
            <a:r>
              <a:t>when</a:t>
            </a:r>
            <a:r>
              <a:rPr lang="ro-RO" dirty="0"/>
              <a:t> </a:t>
            </a:r>
            <a:r>
              <a:t>a group of people </a:t>
            </a:r>
            <a:r>
              <a:rPr lang="ro-RO" dirty="0"/>
              <a:t>is </a:t>
            </a:r>
            <a:r>
              <a:t>worki</a:t>
            </a:r>
            <a:r>
              <a:rPr lang="ro-RO" dirty="0"/>
              <a:t>ng</a:t>
            </a:r>
            <a:r>
              <a:t> together,</a:t>
            </a:r>
            <a:r>
              <a:rPr lang="ro-RO" dirty="0"/>
              <a:t> </a:t>
            </a:r>
            <a:r>
              <a:t>creativity will be at an advanced level</a:t>
            </a:r>
            <a:r>
              <a:rPr lang="ro-RO" dirty="0"/>
              <a:t> </a:t>
            </a:r>
            <a:r>
              <a:t>and if we are listening each others we will learn new things which we didn</a:t>
            </a:r>
            <a:r>
              <a:rPr lang="en-GB" dirty="0"/>
              <a:t>'</a:t>
            </a:r>
            <a:r>
              <a:t>t know before.</a:t>
            </a:r>
          </a:p>
          <a:p>
            <a:pPr marL="0" indent="0" algn="just">
              <a:buNone/>
            </a:pPr>
            <a:endParaRPr lang="en-GB" altLang="en-GB" dirty="0"/>
          </a:p>
          <a:p>
            <a:pPr algn="just"/>
            <a:r>
              <a:rPr lang="en-GB" altLang="en-GB" dirty="0"/>
              <a:t>It generates ideas.</a:t>
            </a:r>
          </a:p>
          <a:p>
            <a:pPr algn="just"/>
            <a:r>
              <a:t>Different perception of the information,to work as a group it generating more ideas like how we will start the project and how we will finished it.</a:t>
            </a:r>
            <a:endParaRPr lang="en-GB" altLang="en-GB" dirty="0"/>
          </a:p>
          <a:p>
            <a:pPr algn="just"/>
            <a:endParaRPr lang="en-GB" altLang="en-GB" dirty="0"/>
          </a:p>
          <a:p>
            <a:pPr algn="just"/>
            <a:endParaRPr lang="en-GB" altLang="en-GB" dirty="0"/>
          </a:p>
        </p:txBody>
      </p:sp>
    </p:spTree>
    <p:extLst>
      <p:ext uri="{BB962C8B-B14F-4D97-AF65-F5344CB8AC3E}">
        <p14:creationId xmlns:p14="http://schemas.microsoft.com/office/powerpoint/2010/main" xmlns="" val="1165660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66C3F1-3DC2-4EF5-A1BB-2514117070BB}"/>
              </a:ext>
            </a:extLst>
          </p:cNvPr>
          <p:cNvSpPr>
            <a:spLocks noGrp="1"/>
          </p:cNvSpPr>
          <p:nvPr>
            <p:ph type="title"/>
          </p:nvPr>
        </p:nvSpPr>
        <p:spPr/>
        <p:txBody>
          <a:bodyPr numCol="1"/>
          <a:lstStyle/>
          <a:p>
            <a:r>
              <a:rPr lang="en-GB" altLang="en-GB" dirty="0"/>
              <a:t> </a:t>
            </a:r>
            <a:br>
              <a:rPr lang="en-GB" altLang="en-GB" dirty="0"/>
            </a:br>
            <a:endParaRPr lang="en-GB" altLang="en-GB" dirty="0"/>
          </a:p>
        </p:txBody>
      </p:sp>
      <p:sp>
        <p:nvSpPr>
          <p:cNvPr id="3" name="Content Placeholder 2">
            <a:extLst>
              <a:ext uri="{FF2B5EF4-FFF2-40B4-BE49-F238E27FC236}">
                <a16:creationId xmlns:a16="http://schemas.microsoft.com/office/drawing/2014/main" xmlns="" id="{5069C1BD-3AFD-4678-AB68-4A76ABA33AA5}"/>
              </a:ext>
            </a:extLst>
          </p:cNvPr>
          <p:cNvSpPr>
            <a:spLocks noGrp="1"/>
          </p:cNvSpPr>
          <p:nvPr>
            <p:ph idx="1"/>
          </p:nvPr>
        </p:nvSpPr>
        <p:spPr>
          <a:xfrm>
            <a:off x="703213" y="1138688"/>
            <a:ext cx="8828975" cy="5239105"/>
          </a:xfrm>
        </p:spPr>
        <p:txBody>
          <a:bodyPr numCol="1"/>
          <a:lstStyle/>
          <a:p>
            <a:pPr algn="just"/>
            <a:r>
              <a:rPr lang="en-GB" altLang="en-GB" dirty="0"/>
              <a:t>It makes work more fun.</a:t>
            </a:r>
          </a:p>
          <a:p>
            <a:pPr algn="just"/>
            <a:r>
              <a:t>To work alone sometimes it can be boring,but when you work with others people you find it fun,more interesting.</a:t>
            </a:r>
            <a:endParaRPr lang="en-GB" altLang="en-GB" dirty="0"/>
          </a:p>
          <a:p>
            <a:pPr algn="just"/>
            <a:endParaRPr lang="en-GB" altLang="en-GB" dirty="0"/>
          </a:p>
          <a:p>
            <a:pPr algn="just"/>
            <a:endParaRPr lang="en-GB" altLang="en-GB" dirty="0"/>
          </a:p>
          <a:p>
            <a:pPr algn="just">
              <a:buNone/>
            </a:pPr>
            <a:endParaRPr lang="en-GB" altLang="en-GB" dirty="0"/>
          </a:p>
          <a:p>
            <a:pPr algn="just"/>
            <a:r>
              <a:rPr lang="en-GB" altLang="en-GB" dirty="0"/>
              <a:t>It brings different types of personality.</a:t>
            </a:r>
          </a:p>
          <a:p>
            <a:pPr algn="just"/>
            <a:r>
              <a:t>We have to learn to work together,to listen each others ideas,to support them,and making all of this we will find out different types of personality,which it will increase the understanding.</a:t>
            </a:r>
            <a:endParaRPr lang="en-GB" altLang="en-GB" dirty="0"/>
          </a:p>
        </p:txBody>
      </p:sp>
    </p:spTree>
    <p:extLst>
      <p:ext uri="{BB962C8B-B14F-4D97-AF65-F5344CB8AC3E}">
        <p14:creationId xmlns:p14="http://schemas.microsoft.com/office/powerpoint/2010/main" xmlns="" val="2090767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3B360D-A69E-4335-AF12-FDE30772214B}"/>
              </a:ext>
            </a:extLst>
          </p:cNvPr>
          <p:cNvSpPr>
            <a:spLocks noGrp="1"/>
          </p:cNvSpPr>
          <p:nvPr>
            <p:ph type="title"/>
          </p:nvPr>
        </p:nvSpPr>
        <p:spPr/>
        <p:txBody>
          <a:bodyPr numCol="1"/>
          <a:lstStyle/>
          <a:p>
            <a:r>
              <a:rPr lang="en-GB" altLang="en-GB" dirty="0"/>
              <a:t> </a:t>
            </a:r>
            <a:br>
              <a:rPr lang="en-GB" altLang="en-GB" dirty="0"/>
            </a:br>
            <a:endParaRPr lang="en-GB" altLang="en-GB" dirty="0"/>
          </a:p>
        </p:txBody>
      </p:sp>
      <p:sp>
        <p:nvSpPr>
          <p:cNvPr id="3" name="Content Placeholder 2">
            <a:extLst>
              <a:ext uri="{FF2B5EF4-FFF2-40B4-BE49-F238E27FC236}">
                <a16:creationId xmlns:a16="http://schemas.microsoft.com/office/drawing/2014/main" xmlns="" id="{A5448416-D772-4D10-825C-9BB2E687C8C3}"/>
              </a:ext>
            </a:extLst>
          </p:cNvPr>
          <p:cNvSpPr>
            <a:spLocks noGrp="1"/>
          </p:cNvSpPr>
          <p:nvPr>
            <p:ph idx="1"/>
          </p:nvPr>
        </p:nvSpPr>
        <p:spPr/>
        <p:txBody>
          <a:bodyPr numCol="1"/>
          <a:lstStyle/>
          <a:p>
            <a:r>
              <a:rPr lang="en-GB" altLang="en-GB" dirty="0"/>
              <a:t>It increase productivity.</a:t>
            </a:r>
          </a:p>
          <a:p>
            <a:r>
              <a:rPr lang="en-GB" dirty="0"/>
              <a:t>TEAM- </a:t>
            </a:r>
            <a:r>
              <a:t>Together,Everyone,Archives,More.</a:t>
            </a:r>
            <a:endParaRPr lang="en-GB" altLang="en-GB" dirty="0"/>
          </a:p>
          <a:p>
            <a:endParaRPr lang="en-GB" altLang="en-GB" dirty="0"/>
          </a:p>
          <a:p>
            <a:r>
              <a:rPr lang="en-GB" altLang="en-GB" dirty="0"/>
              <a:t>The project will be complete sooner.</a:t>
            </a:r>
          </a:p>
          <a:p>
            <a:r>
              <a:t>If a group have five tasks to write about it</a:t>
            </a:r>
            <a:r>
              <a:rPr lang="en-GB" dirty="0"/>
              <a:t> </a:t>
            </a:r>
            <a:r>
              <a:t>and the group have five members each person can choose a task</a:t>
            </a:r>
            <a:r>
              <a:rPr lang="en-GB" dirty="0"/>
              <a:t> </a:t>
            </a:r>
            <a:r>
              <a:t>and the project it will be complete sooner.</a:t>
            </a:r>
            <a:endParaRPr lang="en-GB" altLang="en-GB" dirty="0"/>
          </a:p>
        </p:txBody>
      </p:sp>
    </p:spTree>
    <p:extLst>
      <p:ext uri="{BB962C8B-B14F-4D97-AF65-F5344CB8AC3E}">
        <p14:creationId xmlns:p14="http://schemas.microsoft.com/office/powerpoint/2010/main" xmlns="" val="3972908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7CBC34-23A5-4A8F-818D-62FBC99B81C4}"/>
              </a:ext>
            </a:extLst>
          </p:cNvPr>
          <p:cNvSpPr>
            <a:spLocks noGrp="1"/>
          </p:cNvSpPr>
          <p:nvPr>
            <p:ph type="title"/>
          </p:nvPr>
        </p:nvSpPr>
        <p:spPr/>
        <p:txBody>
          <a:bodyPr numCol="1"/>
          <a:lstStyle/>
          <a:p>
            <a:r>
              <a:rPr lang="en-GB" altLang="en-GB" dirty="0"/>
              <a:t>Stages of team development</a:t>
            </a:r>
          </a:p>
        </p:txBody>
      </p:sp>
      <p:sp>
        <p:nvSpPr>
          <p:cNvPr id="6" name="Content Placeholder 5">
            <a:extLst>
              <a:ext uri="{FF2B5EF4-FFF2-40B4-BE49-F238E27FC236}">
                <a16:creationId xmlns:a16="http://schemas.microsoft.com/office/drawing/2014/main" xmlns="" id="{0E205CAC-861A-49D7-A3AA-451D51776B19}"/>
              </a:ext>
            </a:extLst>
          </p:cNvPr>
          <p:cNvSpPr>
            <a:spLocks noGrp="1"/>
          </p:cNvSpPr>
          <p:nvPr>
            <p:ph idx="1"/>
          </p:nvPr>
        </p:nvSpPr>
        <p:spPr/>
        <p:txBody>
          <a:bodyPr numCol="1">
            <a:normAutofit/>
          </a:bodyPr>
          <a:lstStyle/>
          <a:p>
            <a:r>
              <a:rPr lang="en-GB" altLang="en-GB" dirty="0"/>
              <a:t>This process of learning to work together effectively is known as team development. Research has shown that teams go through definitive stages during development. (Rickards and </a:t>
            </a:r>
            <a:r>
              <a:rPr lang="en-GB" altLang="en-GB" dirty="0" err="1"/>
              <a:t>Moger</a:t>
            </a:r>
            <a:r>
              <a:rPr lang="en-GB" altLang="en-GB" dirty="0"/>
              <a:t>, 2000) </a:t>
            </a:r>
          </a:p>
          <a:p>
            <a:r>
              <a:rPr lang="en-GB" altLang="en-GB" dirty="0"/>
              <a:t>Bruce Tuckman, an educational psychologist, identified a five-stage development process that most teams follow to become high performing. He called the stages: </a:t>
            </a:r>
          </a:p>
          <a:p>
            <a:pPr>
              <a:buFont typeface="+mj-lt"/>
              <a:buAutoNum type="arabicPeriod"/>
            </a:pPr>
            <a:r>
              <a:rPr lang="en-GB" altLang="en-GB" dirty="0"/>
              <a:t>forming</a:t>
            </a:r>
          </a:p>
          <a:p>
            <a:pPr>
              <a:buFont typeface="+mj-lt"/>
              <a:buAutoNum type="arabicPeriod"/>
            </a:pPr>
            <a:r>
              <a:rPr lang="en-GB" altLang="en-GB" dirty="0"/>
              <a:t>storming </a:t>
            </a:r>
          </a:p>
          <a:p>
            <a:pPr>
              <a:buFont typeface="+mj-lt"/>
              <a:buAutoNum type="arabicPeriod"/>
            </a:pPr>
            <a:r>
              <a:rPr lang="en-GB" altLang="en-GB" dirty="0"/>
              <a:t>norming</a:t>
            </a:r>
          </a:p>
          <a:p>
            <a:pPr>
              <a:buFont typeface="+mj-lt"/>
              <a:buAutoNum type="arabicPeriod"/>
            </a:pPr>
            <a:r>
              <a:rPr lang="en-GB" altLang="en-GB" dirty="0"/>
              <a:t>performing</a:t>
            </a:r>
          </a:p>
          <a:p>
            <a:pPr>
              <a:buFont typeface="+mj-lt"/>
              <a:buAutoNum type="arabicPeriod"/>
            </a:pPr>
            <a:r>
              <a:rPr lang="en-GB" altLang="en-GB" dirty="0"/>
              <a:t>adjourning</a:t>
            </a:r>
          </a:p>
        </p:txBody>
      </p:sp>
    </p:spTree>
    <p:extLst>
      <p:ext uri="{BB962C8B-B14F-4D97-AF65-F5344CB8AC3E}">
        <p14:creationId xmlns:p14="http://schemas.microsoft.com/office/powerpoint/2010/main" xmlns="" val="2376481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7CBC34-23A5-4A8F-818D-62FBC99B81C4}"/>
              </a:ext>
            </a:extLst>
          </p:cNvPr>
          <p:cNvSpPr>
            <a:spLocks noGrp="1"/>
          </p:cNvSpPr>
          <p:nvPr>
            <p:ph type="title"/>
          </p:nvPr>
        </p:nvSpPr>
        <p:spPr>
          <a:xfrm>
            <a:off x="660081" y="989162"/>
            <a:ext cx="8596668" cy="1320800"/>
          </a:xfrm>
        </p:spPr>
        <p:txBody>
          <a:bodyPr numCol="1"/>
          <a:lstStyle/>
          <a:p>
            <a:r>
              <a:rPr lang="en-GB" altLang="en-GB" dirty="0"/>
              <a:t>Stages of team development</a:t>
            </a:r>
          </a:p>
        </p:txBody>
      </p:sp>
      <p:pic>
        <p:nvPicPr>
          <p:cNvPr id="11" name="Content Placeholder 10">
            <a:extLst>
              <a:ext uri="{FF2B5EF4-FFF2-40B4-BE49-F238E27FC236}">
                <a16:creationId xmlns:a16="http://schemas.microsoft.com/office/drawing/2014/main" xmlns="" id="{9A6482A4-D6D6-462D-93B7-D7D03020BCFB}"/>
              </a:ext>
            </a:extLst>
          </p:cNvPr>
          <p:cNvPicPr>
            <a:picLocks noGrp="1" noChangeAspect="1"/>
          </p:cNvPicPr>
          <p:nvPr>
            <p:ph idx="1"/>
          </p:nvPr>
        </p:nvPicPr>
        <p:blipFill>
          <a:blip r:embed="rId2"/>
          <a:stretch>
            <a:fillRect/>
          </a:stretch>
        </p:blipFill>
        <p:spPr>
          <a:xfrm>
            <a:off x="196946" y="2728973"/>
            <a:ext cx="9521837" cy="2466859"/>
          </a:xfrm>
        </p:spPr>
      </p:pic>
    </p:spTree>
    <p:extLst>
      <p:ext uri="{BB962C8B-B14F-4D97-AF65-F5344CB8AC3E}">
        <p14:creationId xmlns:p14="http://schemas.microsoft.com/office/powerpoint/2010/main" xmlns="" val="3307678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72BEC6-01BF-4773-97FF-1DCBBDE9CC45}"/>
              </a:ext>
            </a:extLst>
          </p:cNvPr>
          <p:cNvSpPr>
            <a:spLocks noGrp="1"/>
          </p:cNvSpPr>
          <p:nvPr>
            <p:ph type="title"/>
          </p:nvPr>
        </p:nvSpPr>
        <p:spPr/>
        <p:txBody>
          <a:bodyPr numCol="1"/>
          <a:lstStyle/>
          <a:p>
            <a:r>
              <a:rPr lang="en-GB" altLang="en-GB" dirty="0"/>
              <a:t> </a:t>
            </a:r>
            <a:br>
              <a:rPr lang="en-GB" altLang="en-GB" dirty="0"/>
            </a:br>
            <a:endParaRPr lang="en-GB" altLang="en-GB" dirty="0"/>
          </a:p>
        </p:txBody>
      </p:sp>
      <p:sp>
        <p:nvSpPr>
          <p:cNvPr id="3" name="Content Placeholder 2">
            <a:extLst>
              <a:ext uri="{FF2B5EF4-FFF2-40B4-BE49-F238E27FC236}">
                <a16:creationId xmlns:a16="http://schemas.microsoft.com/office/drawing/2014/main" xmlns="" id="{EB1E1746-CF3C-4D86-A4B4-62277ED00093}"/>
              </a:ext>
            </a:extLst>
          </p:cNvPr>
          <p:cNvSpPr>
            <a:spLocks noGrp="1"/>
          </p:cNvSpPr>
          <p:nvPr>
            <p:ph idx="1"/>
          </p:nvPr>
        </p:nvSpPr>
        <p:spPr>
          <a:xfrm>
            <a:off x="497847" y="464235"/>
            <a:ext cx="8776155" cy="4065562"/>
          </a:xfrm>
        </p:spPr>
        <p:txBody>
          <a:bodyPr numCol="1"/>
          <a:lstStyle/>
          <a:p>
            <a:pPr algn="just">
              <a:buFont typeface="+mj-lt"/>
              <a:buAutoNum type="arabicPeriod"/>
            </a:pPr>
            <a:r>
              <a:rPr lang="en-GB" altLang="en-GB" u="sng" dirty="0"/>
              <a:t>Forming</a:t>
            </a:r>
            <a:r>
              <a:rPr lang="en-GB" altLang="en-GB" dirty="0"/>
              <a:t>- Team establish the ground rules. Formalities are preserved and the members are treated as strangers.</a:t>
            </a:r>
          </a:p>
          <a:p>
            <a:pPr algn="just">
              <a:buFont typeface="+mj-lt"/>
              <a:buAutoNum type="arabicPeriod"/>
            </a:pPr>
            <a:r>
              <a:rPr lang="en-GB" altLang="en-GB" u="sng" dirty="0"/>
              <a:t>Storming</a:t>
            </a:r>
            <a:r>
              <a:rPr lang="en-GB" altLang="en-GB" dirty="0"/>
              <a:t>- Members start to communicate their feelings but still view themselves as individuals rather than part of the team.</a:t>
            </a:r>
          </a:p>
          <a:p>
            <a:pPr algn="just">
              <a:buFont typeface="+mj-lt"/>
              <a:buAutoNum type="arabicPeriod"/>
            </a:pPr>
            <a:r>
              <a:rPr lang="en-GB" altLang="en-GB" u="sng" dirty="0" err="1"/>
              <a:t>Norming</a:t>
            </a:r>
            <a:r>
              <a:rPr lang="en-GB" altLang="en-GB" dirty="0"/>
              <a:t>- People feel part of the team and realise that they can achieve work if they accept other viewpoints and ideas.</a:t>
            </a:r>
          </a:p>
          <a:p>
            <a:pPr algn="just">
              <a:buFont typeface="+mj-lt"/>
              <a:buAutoNum type="arabicPeriod"/>
            </a:pPr>
            <a:r>
              <a:rPr lang="en-GB" altLang="en-GB" u="sng" dirty="0"/>
              <a:t>Performing</a:t>
            </a:r>
            <a:r>
              <a:rPr lang="en-GB" altLang="en-GB" dirty="0"/>
              <a:t>- The team work in an open and trusting atmosphere where flexibility is the key. </a:t>
            </a:r>
          </a:p>
          <a:p>
            <a:pPr algn="just">
              <a:buFont typeface="+mj-lt"/>
              <a:buAutoNum type="arabicPeriod"/>
            </a:pPr>
            <a:r>
              <a:rPr lang="en-GB" altLang="en-GB" u="sng" dirty="0"/>
              <a:t>Adjourning</a:t>
            </a:r>
            <a:r>
              <a:rPr lang="en-GB" altLang="en-GB" dirty="0"/>
              <a:t>- The team manage to finish their assignment and recognize each member’s contribution.</a:t>
            </a:r>
          </a:p>
          <a:p>
            <a:pPr algn="just"/>
            <a:endParaRPr lang="en-GB" altLang="en-GB" dirty="0"/>
          </a:p>
        </p:txBody>
      </p:sp>
      <p:pic>
        <p:nvPicPr>
          <p:cNvPr id="7" name="Picture 6">
            <a:extLst>
              <a:ext uri="{FF2B5EF4-FFF2-40B4-BE49-F238E27FC236}">
                <a16:creationId xmlns:a16="http://schemas.microsoft.com/office/drawing/2014/main" xmlns="" id="{0D898179-DC4D-4A62-B0F6-F442E0BBFFB2}"/>
              </a:ext>
            </a:extLst>
          </p:cNvPr>
          <p:cNvPicPr>
            <a:picLocks noChangeAspect="1"/>
          </p:cNvPicPr>
          <p:nvPr/>
        </p:nvPicPr>
        <p:blipFill>
          <a:blip r:embed="rId2"/>
          <a:stretch>
            <a:fillRect/>
          </a:stretch>
        </p:blipFill>
        <p:spPr>
          <a:xfrm>
            <a:off x="2138291" y="4158433"/>
            <a:ext cx="6492810" cy="2662052"/>
          </a:xfrm>
          <a:prstGeom prst="rect">
            <a:avLst/>
          </a:prstGeom>
        </p:spPr>
      </p:pic>
    </p:spTree>
    <p:extLst>
      <p:ext uri="{BB962C8B-B14F-4D97-AF65-F5344CB8AC3E}">
        <p14:creationId xmlns:p14="http://schemas.microsoft.com/office/powerpoint/2010/main" xmlns="" val="366083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8E0742-C09E-4A85-96D3-1F488D0B0467}"/>
              </a:ext>
            </a:extLst>
          </p:cNvPr>
          <p:cNvSpPr>
            <a:spLocks noGrp="1"/>
          </p:cNvSpPr>
          <p:nvPr>
            <p:ph type="title"/>
          </p:nvPr>
        </p:nvSpPr>
        <p:spPr/>
        <p:txBody>
          <a:bodyPr numCol="1"/>
          <a:lstStyle/>
          <a:p>
            <a:r>
              <a:rPr lang="en-GB" altLang="en-GB" dirty="0"/>
              <a:t>Team roles</a:t>
            </a:r>
          </a:p>
        </p:txBody>
      </p:sp>
      <p:sp>
        <p:nvSpPr>
          <p:cNvPr id="3" name="Content Placeholder 2">
            <a:extLst>
              <a:ext uri="{FF2B5EF4-FFF2-40B4-BE49-F238E27FC236}">
                <a16:creationId xmlns:a16="http://schemas.microsoft.com/office/drawing/2014/main" xmlns="" id="{98C8C17E-714C-437C-ACE0-60A181EBED44}"/>
              </a:ext>
            </a:extLst>
          </p:cNvPr>
          <p:cNvSpPr>
            <a:spLocks noGrp="1"/>
          </p:cNvSpPr>
          <p:nvPr>
            <p:ph idx="1"/>
          </p:nvPr>
        </p:nvSpPr>
        <p:spPr>
          <a:xfrm>
            <a:off x="677334" y="2160589"/>
            <a:ext cx="8596668" cy="3880773"/>
          </a:xfrm>
        </p:spPr>
        <p:txBody>
          <a:bodyPr numCol="1"/>
          <a:lstStyle/>
          <a:p>
            <a:r>
              <a:rPr lang="en-GB" dirty="0"/>
              <a:t>Team roles is when a person works in a group to complete a task. Team roles is important because it can help people accomplish much more than any of other members could achieve individually. It is very important that everyone in a team participates on their own behalf. </a:t>
            </a:r>
          </a:p>
          <a:p>
            <a:r>
              <a:rPr lang="en-GB" dirty="0"/>
              <a:t>To be able to be a good team player includes: communication, understanding, problem solving and organised </a:t>
            </a:r>
          </a:p>
          <a:p>
            <a:r>
              <a:rPr lang="en-GB" dirty="0"/>
              <a:t>Berlins (1981) explains the different types of team roles and its strengths and weakness and the effect it has when a person uses one.</a:t>
            </a:r>
          </a:p>
        </p:txBody>
      </p:sp>
    </p:spTree>
    <p:extLst>
      <p:ext uri="{BB962C8B-B14F-4D97-AF65-F5344CB8AC3E}">
        <p14:creationId xmlns:p14="http://schemas.microsoft.com/office/powerpoint/2010/main" xmlns="" val="2763084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825EDB-86DC-4A51-A041-7818B1BDC2F7}"/>
              </a:ext>
            </a:extLst>
          </p:cNvPr>
          <p:cNvSpPr>
            <a:spLocks noGrp="1"/>
          </p:cNvSpPr>
          <p:nvPr>
            <p:ph type="title"/>
          </p:nvPr>
        </p:nvSpPr>
        <p:spPr/>
        <p:txBody>
          <a:bodyPr numCol="1"/>
          <a:lstStyle/>
          <a:p>
            <a:r>
              <a:rPr lang="en-GB" altLang="en-GB" dirty="0"/>
              <a:t>Team roles</a:t>
            </a:r>
            <a:br>
              <a:rPr lang="en-GB" altLang="en-GB" dirty="0"/>
            </a:br>
            <a:endParaRPr lang="en-GB" altLang="en-GB" dirty="0"/>
          </a:p>
        </p:txBody>
      </p:sp>
      <p:pic>
        <p:nvPicPr>
          <p:cNvPr id="2050" name="Picture 2" descr="Belbin team roles">
            <a:extLst>
              <a:ext uri="{FF2B5EF4-FFF2-40B4-BE49-F238E27FC236}">
                <a16:creationId xmlns:a16="http://schemas.microsoft.com/office/drawing/2014/main" xmlns="" id="{B38CE0C4-61DD-4CDE-86A8-E480ED5E0559}"/>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a:xfrm>
            <a:off x="1366923" y="1936242"/>
            <a:ext cx="6924675" cy="4863856"/>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a:extLst>
              <a:ext uri="{FF2B5EF4-FFF2-40B4-BE49-F238E27FC236}">
                <a16:creationId xmlns:a16="http://schemas.microsoft.com/office/drawing/2014/main" xmlns="" id="{F6E10EB9-EEFA-48DB-9C13-21345EA9F7CE}"/>
              </a:ext>
            </a:extLst>
          </p:cNvPr>
          <p:cNvSpPr txBox="1"/>
          <p:nvPr/>
        </p:nvSpPr>
        <p:spPr>
          <a:xfrm>
            <a:off x="1006679" y="1359017"/>
            <a:ext cx="7868873" cy="369332"/>
          </a:xfrm>
          <a:prstGeom prst="rect">
            <a:avLst/>
          </a:prstGeom>
          <a:noFill/>
        </p:spPr>
        <p:txBody>
          <a:bodyPr wrap="square" numCol="1" rtlCol="0">
            <a:spAutoFit/>
          </a:bodyPr>
          <a:lstStyle/>
          <a:p>
            <a:r>
              <a:rPr lang="en-GB" altLang="en-GB" dirty="0"/>
              <a:t>Berlins (1981) explains the different types of team roles bellow:</a:t>
            </a:r>
          </a:p>
        </p:txBody>
      </p:sp>
    </p:spTree>
    <p:extLst>
      <p:ext uri="{BB962C8B-B14F-4D97-AF65-F5344CB8AC3E}">
        <p14:creationId xmlns:p14="http://schemas.microsoft.com/office/powerpoint/2010/main" xmlns="" val="349337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1E0B51-AD6E-4EC1-ACBF-DD1477588D4E}"/>
              </a:ext>
            </a:extLst>
          </p:cNvPr>
          <p:cNvSpPr>
            <a:spLocks noGrp="1"/>
          </p:cNvSpPr>
          <p:nvPr>
            <p:ph type="title"/>
          </p:nvPr>
        </p:nvSpPr>
        <p:spPr/>
        <p:txBody>
          <a:bodyPr numCol="1"/>
          <a:lstStyle/>
          <a:p>
            <a:r>
              <a:rPr lang="en-GB" altLang="en-GB" dirty="0"/>
              <a:t>Managing conflicts</a:t>
            </a:r>
          </a:p>
        </p:txBody>
      </p:sp>
      <p:sp>
        <p:nvSpPr>
          <p:cNvPr id="3" name="Content Placeholder 2">
            <a:extLst>
              <a:ext uri="{FF2B5EF4-FFF2-40B4-BE49-F238E27FC236}">
                <a16:creationId xmlns:a16="http://schemas.microsoft.com/office/drawing/2014/main" xmlns="" id="{94678872-8A3D-4021-87D3-10A622A0CB09}"/>
              </a:ext>
            </a:extLst>
          </p:cNvPr>
          <p:cNvSpPr>
            <a:spLocks noGrp="1"/>
          </p:cNvSpPr>
          <p:nvPr>
            <p:ph idx="1"/>
          </p:nvPr>
        </p:nvSpPr>
        <p:spPr>
          <a:xfrm>
            <a:off x="601833" y="1732750"/>
            <a:ext cx="8596668" cy="3880773"/>
          </a:xfrm>
        </p:spPr>
        <p:txBody>
          <a:bodyPr numCol="1">
            <a:normAutofit fontScale="92500" lnSpcReduction="10000"/>
          </a:bodyPr>
          <a:lstStyle/>
          <a:p>
            <a:r>
              <a:rPr lang="en-GB" altLang="en-GB" dirty="0"/>
              <a:t>Conflict arises from differences- When individuals come together in teams. Their differences can create conflicts. This is because we are dealing with people’s lives, jobs, ego, pride and values.</a:t>
            </a:r>
          </a:p>
          <a:p>
            <a:pPr marL="0" indent="0">
              <a:buNone/>
            </a:pPr>
            <a:r>
              <a:rPr lang="en-GB" altLang="en-GB" dirty="0"/>
              <a:t>People may:</a:t>
            </a:r>
          </a:p>
          <a:p>
            <a:pPr>
              <a:buFont typeface="Wingdings" panose="05000000000000000000" pitchFamily="2" charset="2"/>
              <a:buChar char="v"/>
            </a:pPr>
            <a:r>
              <a:rPr lang="en-GB" altLang="en-GB" dirty="0"/>
              <a:t>Explode angrily</a:t>
            </a:r>
          </a:p>
          <a:p>
            <a:pPr>
              <a:buFont typeface="Wingdings" panose="05000000000000000000" pitchFamily="2" charset="2"/>
              <a:buChar char="v"/>
            </a:pPr>
            <a:r>
              <a:rPr lang="en-GB" altLang="en-GB" dirty="0"/>
              <a:t>Target those who may threaten their own position </a:t>
            </a:r>
          </a:p>
          <a:p>
            <a:pPr>
              <a:buFont typeface="Wingdings" panose="05000000000000000000" pitchFamily="2" charset="2"/>
              <a:buChar char="v"/>
            </a:pPr>
            <a:r>
              <a:rPr lang="en-GB" altLang="en-GB" dirty="0"/>
              <a:t>Be rude and disrespectful</a:t>
            </a:r>
          </a:p>
          <a:p>
            <a:pPr>
              <a:buFont typeface="Wingdings" panose="05000000000000000000" pitchFamily="2" charset="2"/>
              <a:buChar char="v"/>
            </a:pPr>
            <a:r>
              <a:rPr lang="en-GB" altLang="en-GB" dirty="0"/>
              <a:t>Become nasty for their  own pleasure</a:t>
            </a:r>
          </a:p>
          <a:p>
            <a:r>
              <a:rPr lang="en-GB" altLang="en-GB" dirty="0"/>
              <a:t>After much debate by business professionals, organizational conflict is now considered normal and legitimate; it may even be a positive indicator of effective organizational management. Within certain limits, conflict can be essential to productivity (</a:t>
            </a:r>
            <a:r>
              <a:rPr lang="en-GB" altLang="en-GB" dirty="0" err="1"/>
              <a:t>Trudel</a:t>
            </a:r>
            <a:r>
              <a:rPr lang="en-GB" altLang="en-GB" dirty="0"/>
              <a:t> and </a:t>
            </a:r>
            <a:r>
              <a:rPr lang="en-GB" altLang="en-GB" dirty="0" err="1"/>
              <a:t>Reio</a:t>
            </a:r>
            <a:r>
              <a:rPr lang="en-GB" altLang="en-GB" dirty="0"/>
              <a:t>, 2011).</a:t>
            </a:r>
          </a:p>
          <a:p>
            <a:endParaRPr lang="en-GB" altLang="en-GB" dirty="0"/>
          </a:p>
        </p:txBody>
      </p:sp>
    </p:spTree>
    <p:extLst>
      <p:ext uri="{BB962C8B-B14F-4D97-AF65-F5344CB8AC3E}">
        <p14:creationId xmlns:p14="http://schemas.microsoft.com/office/powerpoint/2010/main" xmlns="" val="180611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1E0B51-AD6E-4EC1-ACBF-DD1477588D4E}"/>
              </a:ext>
            </a:extLst>
          </p:cNvPr>
          <p:cNvSpPr>
            <a:spLocks noGrp="1"/>
          </p:cNvSpPr>
          <p:nvPr>
            <p:ph type="title"/>
          </p:nvPr>
        </p:nvSpPr>
        <p:spPr/>
        <p:txBody>
          <a:bodyPr numCol="1"/>
          <a:lstStyle/>
          <a:p>
            <a:r>
              <a:rPr lang="en-GB" altLang="en-GB" dirty="0"/>
              <a:t>Managing conflicts</a:t>
            </a:r>
          </a:p>
        </p:txBody>
      </p:sp>
      <p:sp>
        <p:nvSpPr>
          <p:cNvPr id="3" name="Content Placeholder 2">
            <a:extLst>
              <a:ext uri="{FF2B5EF4-FFF2-40B4-BE49-F238E27FC236}">
                <a16:creationId xmlns:a16="http://schemas.microsoft.com/office/drawing/2014/main" xmlns="" id="{94678872-8A3D-4021-87D3-10A622A0CB09}"/>
              </a:ext>
            </a:extLst>
          </p:cNvPr>
          <p:cNvSpPr>
            <a:spLocks noGrp="1"/>
          </p:cNvSpPr>
          <p:nvPr>
            <p:ph idx="1"/>
          </p:nvPr>
        </p:nvSpPr>
        <p:spPr>
          <a:xfrm>
            <a:off x="450830" y="1573359"/>
            <a:ext cx="9490123" cy="4550604"/>
          </a:xfrm>
        </p:spPr>
        <p:txBody>
          <a:bodyPr numCol="1">
            <a:normAutofit/>
          </a:bodyPr>
          <a:lstStyle/>
          <a:p>
            <a:pPr marL="0" indent="0">
              <a:buNone/>
            </a:pPr>
            <a:r>
              <a:rPr lang="en-GB" altLang="en-GB" dirty="0"/>
              <a:t>How to Handle Conflict in the Workplace</a:t>
            </a:r>
          </a:p>
          <a:p>
            <a:pPr marL="0" indent="0">
              <a:buNone/>
            </a:pPr>
            <a:r>
              <a:rPr lang="en-GB" altLang="en-GB" dirty="0"/>
              <a:t/>
            </a:r>
            <a:br>
              <a:rPr lang="en-GB" altLang="en-GB" dirty="0"/>
            </a:br>
            <a:r>
              <a:rPr lang="en-GB" altLang="en-GB" dirty="0">
                <a:solidFill>
                  <a:schemeClr val="tx1"/>
                </a:solidFill>
                <a:hlinkClick r:id="rId2">
                  <a:extLst>
                    <a:ext uri="{A12FA001-AC4F-418D-AE19-62706E023703}">
                      <ahyp:hlinkClr xmlns:ahyp="http://schemas.microsoft.com/office/drawing/2018/hyperlinkcolor" xmlns="" val="tx"/>
                    </a:ext>
                  </a:extLst>
                </a:hlinkClick>
              </a:rPr>
              <a:t>1. Talk with the other person.</a:t>
            </a:r>
            <a:endParaRPr lang="en-GB" altLang="en-GB" dirty="0">
              <a:solidFill>
                <a:schemeClr val="tx1"/>
              </a:solidFill>
            </a:endParaRPr>
          </a:p>
          <a:p>
            <a:pPr marL="0" indent="0">
              <a:buNone/>
            </a:pPr>
            <a:r>
              <a:rPr lang="en-GB" altLang="en-GB" dirty="0">
                <a:solidFill>
                  <a:schemeClr val="tx1"/>
                </a:solidFill>
                <a:hlinkClick r:id="rId2">
                  <a:extLst>
                    <a:ext uri="{A12FA001-AC4F-418D-AE19-62706E023703}">
                      <ahyp:hlinkClr xmlns:ahyp="http://schemas.microsoft.com/office/drawing/2018/hyperlinkcolor" xmlns="" val="tx"/>
                    </a:ext>
                  </a:extLst>
                </a:hlinkClick>
              </a:rPr>
              <a:t>2. Focus on behaviour and events, not on personalities.</a:t>
            </a:r>
            <a:endParaRPr lang="en-GB" altLang="en-GB" dirty="0">
              <a:solidFill>
                <a:schemeClr val="tx1"/>
              </a:solidFill>
            </a:endParaRPr>
          </a:p>
          <a:p>
            <a:pPr marL="0" indent="0">
              <a:buNone/>
            </a:pPr>
            <a:r>
              <a:rPr lang="en-GB" altLang="en-GB" dirty="0">
                <a:solidFill>
                  <a:schemeClr val="tx1"/>
                </a:solidFill>
                <a:hlinkClick r:id="rId2">
                  <a:extLst>
                    <a:ext uri="{A12FA001-AC4F-418D-AE19-62706E023703}">
                      <ahyp:hlinkClr xmlns:ahyp="http://schemas.microsoft.com/office/drawing/2018/hyperlinkcolor" xmlns="" val="tx"/>
                    </a:ext>
                  </a:extLst>
                </a:hlinkClick>
              </a:rPr>
              <a:t>3. Listen carefully.</a:t>
            </a:r>
            <a:endParaRPr lang="en-GB" altLang="en-GB" dirty="0">
              <a:solidFill>
                <a:schemeClr val="tx1"/>
              </a:solidFill>
            </a:endParaRPr>
          </a:p>
          <a:p>
            <a:pPr marL="0" indent="0">
              <a:buNone/>
            </a:pPr>
            <a:r>
              <a:rPr lang="en-GB" altLang="en-GB" dirty="0">
                <a:solidFill>
                  <a:schemeClr val="tx1"/>
                </a:solidFill>
                <a:hlinkClick r:id="rId2">
                  <a:extLst>
                    <a:ext uri="{A12FA001-AC4F-418D-AE19-62706E023703}">
                      <ahyp:hlinkClr xmlns:ahyp="http://schemas.microsoft.com/office/drawing/2018/hyperlinkcolor" xmlns="" val="tx"/>
                    </a:ext>
                  </a:extLst>
                </a:hlinkClick>
              </a:rPr>
              <a:t>4. Identify points of agreement and disagreement.</a:t>
            </a:r>
            <a:endParaRPr lang="en-GB" altLang="en-GB" dirty="0">
              <a:solidFill>
                <a:schemeClr val="tx1"/>
              </a:solidFill>
            </a:endParaRPr>
          </a:p>
          <a:p>
            <a:pPr marL="0" indent="0">
              <a:buNone/>
            </a:pPr>
            <a:r>
              <a:rPr lang="en-GB" altLang="en-GB" dirty="0">
                <a:solidFill>
                  <a:schemeClr val="tx1"/>
                </a:solidFill>
                <a:hlinkClick r:id="rId2">
                  <a:extLst>
                    <a:ext uri="{A12FA001-AC4F-418D-AE19-62706E023703}">
                      <ahyp:hlinkClr xmlns:ahyp="http://schemas.microsoft.com/office/drawing/2018/hyperlinkcolor" xmlns="" val="tx"/>
                    </a:ext>
                  </a:extLst>
                </a:hlinkClick>
              </a:rPr>
              <a:t>5. Prioritize the areas of conflict.</a:t>
            </a:r>
            <a:endParaRPr lang="en-GB" altLang="en-GB" dirty="0">
              <a:solidFill>
                <a:schemeClr val="tx1"/>
              </a:solidFill>
            </a:endParaRPr>
          </a:p>
          <a:p>
            <a:pPr marL="0" indent="0">
              <a:buNone/>
            </a:pPr>
            <a:r>
              <a:rPr lang="en-GB" altLang="en-GB" dirty="0">
                <a:solidFill>
                  <a:schemeClr val="tx1"/>
                </a:solidFill>
                <a:hlinkClick r:id="rId2">
                  <a:extLst>
                    <a:ext uri="{A12FA001-AC4F-418D-AE19-62706E023703}">
                      <ahyp:hlinkClr xmlns:ahyp="http://schemas.microsoft.com/office/drawing/2018/hyperlinkcolor" xmlns="" val="tx"/>
                    </a:ext>
                  </a:extLst>
                </a:hlinkClick>
              </a:rPr>
              <a:t>6. Develop a plan to work on each conflict.</a:t>
            </a:r>
            <a:endParaRPr lang="en-GB" altLang="en-GB" dirty="0">
              <a:solidFill>
                <a:schemeClr val="tx1"/>
              </a:solidFill>
            </a:endParaRPr>
          </a:p>
          <a:p>
            <a:pPr marL="0" indent="0">
              <a:buNone/>
            </a:pPr>
            <a:r>
              <a:rPr lang="en-GB" altLang="en-GB" dirty="0">
                <a:solidFill>
                  <a:schemeClr val="tx1"/>
                </a:solidFill>
                <a:hlinkClick r:id="rId2">
                  <a:extLst>
                    <a:ext uri="{A12FA001-AC4F-418D-AE19-62706E023703}">
                      <ahyp:hlinkClr xmlns:ahyp="http://schemas.microsoft.com/office/drawing/2018/hyperlinkcolor" xmlns="" val="tx"/>
                    </a:ext>
                  </a:extLst>
                </a:hlinkClick>
              </a:rPr>
              <a:t>7. Follow through on your plan.</a:t>
            </a:r>
            <a:endParaRPr lang="en-GB" altLang="en-GB" dirty="0">
              <a:solidFill>
                <a:schemeClr val="tx1"/>
              </a:solidFill>
            </a:endParaRPr>
          </a:p>
          <a:p>
            <a:pPr marL="0" indent="0">
              <a:buNone/>
            </a:pPr>
            <a:r>
              <a:rPr lang="en-GB" altLang="en-GB" dirty="0">
                <a:solidFill>
                  <a:schemeClr val="tx1"/>
                </a:solidFill>
                <a:hlinkClick r:id="rId2">
                  <a:extLst>
                    <a:ext uri="{A12FA001-AC4F-418D-AE19-62706E023703}">
                      <ahyp:hlinkClr xmlns:ahyp="http://schemas.microsoft.com/office/drawing/2018/hyperlinkcolor" xmlns="" val="tx"/>
                    </a:ext>
                  </a:extLst>
                </a:hlinkClick>
              </a:rPr>
              <a:t>8. Build on your success.</a:t>
            </a:r>
            <a:endParaRPr lang="en-GB" altLang="en-GB" dirty="0">
              <a:solidFill>
                <a:schemeClr val="tx1"/>
              </a:solidFill>
            </a:endParaRPr>
          </a:p>
          <a:p>
            <a:pPr marL="0" indent="0">
              <a:buNone/>
            </a:pPr>
            <a:r>
              <a:rPr lang="en-GB" altLang="en-GB" sz="1100" b="1" dirty="0"/>
              <a:t>University of California</a:t>
            </a:r>
            <a:r>
              <a:rPr lang="en-GB" altLang="en-GB" sz="1100" dirty="0"/>
              <a:t>, </a:t>
            </a:r>
            <a:r>
              <a:rPr lang="en-GB" altLang="en-GB" sz="1100" b="1" dirty="0"/>
              <a:t>San Diego (2018) was a useful source of information.</a:t>
            </a:r>
          </a:p>
          <a:p>
            <a:pPr marL="0" indent="0">
              <a:buNone/>
            </a:pPr>
            <a:endParaRPr lang="en-GB" altLang="en-GB" dirty="0"/>
          </a:p>
        </p:txBody>
      </p:sp>
    </p:spTree>
    <p:extLst>
      <p:ext uri="{BB962C8B-B14F-4D97-AF65-F5344CB8AC3E}">
        <p14:creationId xmlns:p14="http://schemas.microsoft.com/office/powerpoint/2010/main" xmlns="" val="3407446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177ED2-9363-45B5-99A9-36B20625E01D}"/>
              </a:ext>
            </a:extLst>
          </p:cNvPr>
          <p:cNvSpPr>
            <a:spLocks noGrp="1"/>
          </p:cNvSpPr>
          <p:nvPr>
            <p:ph type="title"/>
          </p:nvPr>
        </p:nvSpPr>
        <p:spPr/>
        <p:txBody>
          <a:bodyPr numCol="1"/>
          <a:lstStyle/>
          <a:p>
            <a:r>
              <a:rPr lang="en-GB" altLang="en-GB" dirty="0"/>
              <a:t> </a:t>
            </a:r>
            <a:br>
              <a:rPr lang="en-GB" altLang="en-GB" dirty="0"/>
            </a:br>
            <a:endParaRPr lang="en-GB" altLang="en-GB" dirty="0"/>
          </a:p>
        </p:txBody>
      </p:sp>
      <p:sp>
        <p:nvSpPr>
          <p:cNvPr id="3" name="Content Placeholder 2">
            <a:extLst>
              <a:ext uri="{FF2B5EF4-FFF2-40B4-BE49-F238E27FC236}">
                <a16:creationId xmlns:a16="http://schemas.microsoft.com/office/drawing/2014/main" xmlns="" id="{9922CE55-776D-4572-AF21-4B30A2F0DE12}"/>
              </a:ext>
            </a:extLst>
          </p:cNvPr>
          <p:cNvSpPr>
            <a:spLocks noGrp="1"/>
          </p:cNvSpPr>
          <p:nvPr>
            <p:ph idx="1"/>
          </p:nvPr>
        </p:nvSpPr>
        <p:spPr>
          <a:xfrm>
            <a:off x="442443" y="609600"/>
            <a:ext cx="8596668" cy="3880773"/>
          </a:xfrm>
        </p:spPr>
        <p:txBody>
          <a:bodyPr numCol="1">
            <a:noAutofit/>
          </a:bodyPr>
          <a:lstStyle/>
          <a:p>
            <a:pPr marL="0" indent="0">
              <a:buNone/>
            </a:pPr>
            <a:r>
              <a:rPr lang="en-GB" altLang="en-GB" i="1" u="sng" dirty="0"/>
              <a:t>Communication</a:t>
            </a:r>
            <a:r>
              <a:rPr lang="en-GB" altLang="en-GB" dirty="0"/>
              <a:t>-</a:t>
            </a:r>
            <a:r>
              <a:rPr lang="en-GB" altLang="en-GB" b="1" dirty="0"/>
              <a:t> has a big role to play in conflict management. It has been observed that poor communication always results in misunderstandings and eventually conflicts</a:t>
            </a:r>
            <a:r>
              <a:rPr lang="en-GB" altLang="en-GB" dirty="0"/>
              <a:t>. Our communication has to be </a:t>
            </a:r>
            <a:r>
              <a:rPr lang="en-GB" altLang="en-GB" u="sng" dirty="0"/>
              <a:t>clear</a:t>
            </a:r>
            <a:r>
              <a:rPr lang="en-GB" altLang="en-GB" dirty="0"/>
              <a:t> and </a:t>
            </a:r>
            <a:r>
              <a:rPr lang="en-GB" altLang="en-GB" u="sng" dirty="0"/>
              <a:t>precise</a:t>
            </a:r>
            <a:r>
              <a:rPr lang="en-GB" altLang="en-GB" dirty="0"/>
              <a:t> to avoid conflicts. </a:t>
            </a:r>
          </a:p>
          <a:p>
            <a:pPr marL="0" indent="0">
              <a:buNone/>
            </a:pPr>
            <a:r>
              <a:rPr lang="en-GB" altLang="en-GB" i="1" u="sng" dirty="0"/>
              <a:t>Structural factors-</a:t>
            </a:r>
            <a:r>
              <a:rPr lang="en-GB" altLang="en-GB" dirty="0"/>
              <a:t> have various </a:t>
            </a:r>
            <a:r>
              <a:rPr lang="en-GB" altLang="en-GB" b="1" dirty="0"/>
              <a:t>structural factors</a:t>
            </a:r>
            <a:r>
              <a:rPr lang="en-GB" altLang="en-GB" dirty="0"/>
              <a:t>. These include: specialization; common resources, goal differences, interdependence, authority relationships, roles and expectations, and jurisdictional ambiguities.</a:t>
            </a:r>
          </a:p>
          <a:p>
            <a:r>
              <a:rPr lang="en-GB" altLang="en-GB" b="1" dirty="0"/>
              <a:t>The following sections discuss 5 of the most common factors that lead to conflict situations within organisations.</a:t>
            </a:r>
            <a:endParaRPr lang="en-GB" altLang="en-GB" dirty="0"/>
          </a:p>
          <a:p>
            <a:pPr>
              <a:buFont typeface="+mj-lt"/>
              <a:buAutoNum type="arabicPeriod"/>
            </a:pPr>
            <a:r>
              <a:rPr lang="en-GB" altLang="en-GB" dirty="0"/>
              <a:t>Misunderstandings</a:t>
            </a:r>
          </a:p>
          <a:p>
            <a:pPr>
              <a:buFont typeface="+mj-lt"/>
              <a:buAutoNum type="arabicPeriod"/>
            </a:pPr>
            <a:r>
              <a:rPr lang="en-GB" altLang="en-GB" dirty="0"/>
              <a:t>Poor communication</a:t>
            </a:r>
          </a:p>
          <a:p>
            <a:pPr>
              <a:buFont typeface="+mj-lt"/>
              <a:buAutoNum type="arabicPeriod"/>
            </a:pPr>
            <a:r>
              <a:rPr lang="en-GB" altLang="en-GB" dirty="0"/>
              <a:t>Lack of planning</a:t>
            </a:r>
          </a:p>
          <a:p>
            <a:pPr>
              <a:buFont typeface="+mj-lt"/>
              <a:buAutoNum type="arabicPeriod"/>
            </a:pPr>
            <a:r>
              <a:rPr lang="en-GB" altLang="en-GB" dirty="0"/>
              <a:t>Poor staff selection</a:t>
            </a:r>
          </a:p>
          <a:p>
            <a:pPr>
              <a:buFont typeface="+mj-lt"/>
              <a:buAutoNum type="arabicPeriod"/>
            </a:pPr>
            <a:r>
              <a:rPr lang="en-GB" altLang="en-GB" dirty="0"/>
              <a:t>Frustration, stress and burnout</a:t>
            </a:r>
          </a:p>
          <a:p>
            <a:pPr marL="0" indent="0">
              <a:buNone/>
            </a:pPr>
            <a:r>
              <a:rPr lang="en-GB" altLang="en-GB" i="1" u="sng" dirty="0"/>
              <a:t>Personal factors </a:t>
            </a:r>
            <a:r>
              <a:rPr lang="en-GB" altLang="en-GB" dirty="0"/>
              <a:t>-include things such as: an individual’s self-esteem, their personal goals, values and needs.</a:t>
            </a:r>
          </a:p>
          <a:p>
            <a:pPr>
              <a:buFont typeface="+mj-lt"/>
              <a:buAutoNum type="alphaUcPeriod"/>
            </a:pPr>
            <a:endParaRPr lang="en-GB" altLang="en-GB" dirty="0"/>
          </a:p>
          <a:p>
            <a:pPr marL="0" indent="0">
              <a:buNone/>
            </a:pPr>
            <a:endParaRPr lang="en-GB" altLang="en-GB" dirty="0"/>
          </a:p>
        </p:txBody>
      </p:sp>
    </p:spTree>
    <p:extLst>
      <p:ext uri="{BB962C8B-B14F-4D97-AF65-F5344CB8AC3E}">
        <p14:creationId xmlns:p14="http://schemas.microsoft.com/office/powerpoint/2010/main" xmlns="" val="541166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E4D0EE-DBD3-4E0F-BD5F-823DE184EBF1}"/>
              </a:ext>
            </a:extLst>
          </p:cNvPr>
          <p:cNvSpPr>
            <a:spLocks noGrp="1"/>
          </p:cNvSpPr>
          <p:nvPr>
            <p:ph type="title"/>
          </p:nvPr>
        </p:nvSpPr>
        <p:spPr/>
        <p:txBody>
          <a:bodyPr numCol="1">
            <a:normAutofit/>
          </a:bodyPr>
          <a:lstStyle/>
          <a:p>
            <a:pPr marL="0" indent="0"/>
            <a:r>
              <a:rPr lang="en-GB" altLang="en-GB" sz="1800" dirty="0"/>
              <a:t> </a:t>
            </a:r>
            <a:br>
              <a:rPr lang="en-GB" altLang="en-GB" sz="1800" dirty="0"/>
            </a:br>
            <a:r>
              <a:rPr lang="en-GB" altLang="en-GB" sz="1800" dirty="0"/>
              <a:t>5 STYLES FOR CONFLICT HANDLING (THOMAS, 1976)</a:t>
            </a:r>
            <a:br>
              <a:rPr lang="en-GB" altLang="en-GB" sz="1800" dirty="0"/>
            </a:br>
            <a:r>
              <a:rPr lang="en-GB" altLang="en-GB" sz="1800" dirty="0"/>
              <a:t>SAME HEADINGS PROPOSED BY BLAKE AND MOULTON (1970)</a:t>
            </a:r>
            <a:br>
              <a:rPr lang="en-GB" altLang="en-GB" sz="1800" dirty="0"/>
            </a:br>
            <a:endParaRPr lang="en-GB" altLang="en-GB" sz="1800" dirty="0"/>
          </a:p>
        </p:txBody>
      </p:sp>
      <p:sp>
        <p:nvSpPr>
          <p:cNvPr id="3" name="Content Placeholder 2">
            <a:extLst>
              <a:ext uri="{FF2B5EF4-FFF2-40B4-BE49-F238E27FC236}">
                <a16:creationId xmlns:a16="http://schemas.microsoft.com/office/drawing/2014/main" xmlns="" id="{4B8F242E-8F47-4864-A433-B186773AE778}"/>
              </a:ext>
            </a:extLst>
          </p:cNvPr>
          <p:cNvSpPr>
            <a:spLocks noGrp="1"/>
          </p:cNvSpPr>
          <p:nvPr>
            <p:ph idx="1"/>
          </p:nvPr>
        </p:nvSpPr>
        <p:spPr>
          <a:xfrm>
            <a:off x="726671" y="2275005"/>
            <a:ext cx="8596668" cy="3880773"/>
          </a:xfrm>
        </p:spPr>
        <p:txBody>
          <a:bodyPr numCol="1"/>
          <a:lstStyle/>
          <a:p>
            <a:pPr marL="0" indent="0">
              <a:buNone/>
            </a:pPr>
            <a:r>
              <a:rPr lang="en-GB" altLang="en-GB" dirty="0"/>
              <a:t>  </a:t>
            </a:r>
          </a:p>
          <a:p>
            <a:pPr marL="0" indent="0">
              <a:buNone/>
            </a:pPr>
            <a:endParaRPr lang="en-GB" altLang="en-GB" dirty="0"/>
          </a:p>
        </p:txBody>
      </p:sp>
      <p:sp>
        <p:nvSpPr>
          <p:cNvPr id="4" name="Rectangle: Rounded Corners 3">
            <a:extLst>
              <a:ext uri="{FF2B5EF4-FFF2-40B4-BE49-F238E27FC236}">
                <a16:creationId xmlns:a16="http://schemas.microsoft.com/office/drawing/2014/main" xmlns="" id="{8BFC423E-AEF7-422E-B31B-DDFA714625E2}"/>
              </a:ext>
            </a:extLst>
          </p:cNvPr>
          <p:cNvSpPr/>
          <p:nvPr/>
        </p:nvSpPr>
        <p:spPr>
          <a:xfrm>
            <a:off x="1828796" y="2350429"/>
            <a:ext cx="1778467" cy="11136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lvl="0" algn="ctr"/>
            <a:r>
              <a:rPr lang="en-GB" altLang="en-GB" sz="1400" b="1" u="sng" dirty="0"/>
              <a:t>Competition</a:t>
            </a:r>
          </a:p>
          <a:p>
            <a:pPr lvl="0" algn="ctr"/>
            <a:r>
              <a:rPr lang="en-GB" altLang="en-GB" sz="1400" dirty="0"/>
              <a:t>- High production, low concern for people</a:t>
            </a:r>
          </a:p>
        </p:txBody>
      </p:sp>
      <p:sp>
        <p:nvSpPr>
          <p:cNvPr id="8" name="Rectangle: Rounded Corners 7">
            <a:extLst>
              <a:ext uri="{FF2B5EF4-FFF2-40B4-BE49-F238E27FC236}">
                <a16:creationId xmlns:a16="http://schemas.microsoft.com/office/drawing/2014/main" xmlns="" id="{3490A335-8F8E-4AA5-A799-54A4F34CA23A}"/>
              </a:ext>
            </a:extLst>
          </p:cNvPr>
          <p:cNvSpPr/>
          <p:nvPr/>
        </p:nvSpPr>
        <p:spPr>
          <a:xfrm>
            <a:off x="4086434" y="3101752"/>
            <a:ext cx="1778467" cy="11136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lvl="0" algn="ctr"/>
            <a:r>
              <a:rPr lang="en-GB" altLang="en-GB" sz="1400" b="1" u="sng" dirty="0"/>
              <a:t>Compromise</a:t>
            </a:r>
          </a:p>
          <a:p>
            <a:pPr lvl="0" algn="ctr"/>
            <a:r>
              <a:rPr lang="en-GB" altLang="en-GB" sz="1400" dirty="0"/>
              <a:t>- Moderate concerns for both people and productions</a:t>
            </a:r>
          </a:p>
        </p:txBody>
      </p:sp>
      <p:sp>
        <p:nvSpPr>
          <p:cNvPr id="9" name="Rectangle: Rounded Corners 8">
            <a:extLst>
              <a:ext uri="{FF2B5EF4-FFF2-40B4-BE49-F238E27FC236}">
                <a16:creationId xmlns:a16="http://schemas.microsoft.com/office/drawing/2014/main" xmlns="" id="{E9E31AEB-ADA2-4824-B52C-34515EE37612}"/>
              </a:ext>
            </a:extLst>
          </p:cNvPr>
          <p:cNvSpPr/>
          <p:nvPr/>
        </p:nvSpPr>
        <p:spPr>
          <a:xfrm>
            <a:off x="1920491" y="3977485"/>
            <a:ext cx="1778467" cy="11136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lvl="0" algn="ctr"/>
            <a:r>
              <a:rPr lang="en-GB" altLang="en-GB" sz="1400" b="1" u="sng" dirty="0"/>
              <a:t>Avoidance</a:t>
            </a:r>
          </a:p>
          <a:p>
            <a:pPr lvl="0" algn="ctr"/>
            <a:r>
              <a:rPr lang="en-GB" altLang="en-GB" sz="1400" dirty="0"/>
              <a:t>-Low concern for both people and production</a:t>
            </a:r>
          </a:p>
        </p:txBody>
      </p:sp>
      <p:sp>
        <p:nvSpPr>
          <p:cNvPr id="10" name="Rectangle: Rounded Corners 9">
            <a:extLst>
              <a:ext uri="{FF2B5EF4-FFF2-40B4-BE49-F238E27FC236}">
                <a16:creationId xmlns:a16="http://schemas.microsoft.com/office/drawing/2014/main" xmlns="" id="{2F5986B2-9FF6-48A2-9542-C3F8BBF7704F}"/>
              </a:ext>
            </a:extLst>
          </p:cNvPr>
          <p:cNvSpPr/>
          <p:nvPr/>
        </p:nvSpPr>
        <p:spPr>
          <a:xfrm>
            <a:off x="6169487" y="3987881"/>
            <a:ext cx="1778467" cy="11136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lvl="0" algn="ctr"/>
            <a:r>
              <a:rPr lang="en-GB" altLang="en-GB" sz="1400" b="1" u="sng" dirty="0"/>
              <a:t>Accommodation</a:t>
            </a:r>
          </a:p>
          <a:p>
            <a:pPr lvl="0" algn="ctr"/>
            <a:r>
              <a:rPr lang="en-GB" altLang="en-GB" sz="1400" dirty="0"/>
              <a:t>-High concern for people, low concern for production</a:t>
            </a:r>
          </a:p>
        </p:txBody>
      </p:sp>
      <p:sp>
        <p:nvSpPr>
          <p:cNvPr id="11" name="Rectangle: Rounded Corners 10">
            <a:extLst>
              <a:ext uri="{FF2B5EF4-FFF2-40B4-BE49-F238E27FC236}">
                <a16:creationId xmlns:a16="http://schemas.microsoft.com/office/drawing/2014/main" xmlns="" id="{59CAC4B0-9FE8-4918-A8AB-AAFFDD8C48F3}"/>
              </a:ext>
            </a:extLst>
          </p:cNvPr>
          <p:cNvSpPr/>
          <p:nvPr/>
        </p:nvSpPr>
        <p:spPr>
          <a:xfrm>
            <a:off x="6096000" y="2232079"/>
            <a:ext cx="1778467" cy="11136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lvl="0" algn="ctr"/>
            <a:r>
              <a:rPr lang="en-GB" altLang="en-GB" sz="1400" b="1" u="sng" dirty="0"/>
              <a:t>Collaboration</a:t>
            </a:r>
          </a:p>
          <a:p>
            <a:pPr lvl="0" algn="ctr"/>
            <a:r>
              <a:rPr lang="en-GB" altLang="en-GB" sz="1400" dirty="0"/>
              <a:t>-Constructive, mutual</a:t>
            </a:r>
          </a:p>
        </p:txBody>
      </p:sp>
    </p:spTree>
    <p:extLst>
      <p:ext uri="{BB962C8B-B14F-4D97-AF65-F5344CB8AC3E}">
        <p14:creationId xmlns:p14="http://schemas.microsoft.com/office/powerpoint/2010/main" xmlns="" val="124831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B41C0A-F39F-4E09-8B2C-F9E9095D1613}"/>
              </a:ext>
            </a:extLst>
          </p:cNvPr>
          <p:cNvSpPr>
            <a:spLocks noGrp="1"/>
          </p:cNvSpPr>
          <p:nvPr>
            <p:ph type="title"/>
          </p:nvPr>
        </p:nvSpPr>
        <p:spPr/>
        <p:txBody>
          <a:bodyPr/>
          <a:lstStyle/>
          <a:p>
            <a:r>
              <a:rPr lang="en-GB" dirty="0"/>
              <a:t> </a:t>
            </a:r>
            <a:br>
              <a:rPr lang="en-GB" dirty="0"/>
            </a:br>
            <a:endParaRPr lang="en-GB" dirty="0"/>
          </a:p>
        </p:txBody>
      </p:sp>
      <p:sp>
        <p:nvSpPr>
          <p:cNvPr id="3" name="Content Placeholder 2">
            <a:extLst>
              <a:ext uri="{FF2B5EF4-FFF2-40B4-BE49-F238E27FC236}">
                <a16:creationId xmlns:a16="http://schemas.microsoft.com/office/drawing/2014/main" xmlns="" id="{44F74D54-3C2F-48B0-8A7A-0099323F3F1A}"/>
              </a:ext>
            </a:extLst>
          </p:cNvPr>
          <p:cNvSpPr>
            <a:spLocks noGrp="1"/>
          </p:cNvSpPr>
          <p:nvPr>
            <p:ph idx="1"/>
          </p:nvPr>
        </p:nvSpPr>
        <p:spPr>
          <a:xfrm>
            <a:off x="677334" y="1046828"/>
            <a:ext cx="8596668" cy="3880773"/>
          </a:xfrm>
        </p:spPr>
        <p:txBody>
          <a:bodyPr/>
          <a:lstStyle/>
          <a:p>
            <a:r>
              <a:rPr lang="en-GB" altLang="en-GB" dirty="0"/>
              <a:t>Competition</a:t>
            </a:r>
          </a:p>
          <a:p>
            <a:endParaRPr lang="en-GB" altLang="en-GB" dirty="0"/>
          </a:p>
          <a:p>
            <a:r>
              <a:rPr lang="en-GB" altLang="en-GB" dirty="0"/>
              <a:t>Collaboration</a:t>
            </a:r>
          </a:p>
          <a:p>
            <a:endParaRPr lang="en-GB" altLang="en-GB" dirty="0"/>
          </a:p>
          <a:p>
            <a:r>
              <a:rPr lang="en-GB" altLang="en-GB" dirty="0"/>
              <a:t>Compromise</a:t>
            </a:r>
          </a:p>
          <a:p>
            <a:endParaRPr lang="en-GB" altLang="en-GB" dirty="0"/>
          </a:p>
          <a:p>
            <a:r>
              <a:rPr lang="en-GB" altLang="en-GB" dirty="0"/>
              <a:t>Avoidance</a:t>
            </a:r>
          </a:p>
          <a:p>
            <a:endParaRPr lang="en-GB" altLang="en-GB" dirty="0"/>
          </a:p>
          <a:p>
            <a:r>
              <a:rPr lang="en-GB" altLang="en-GB" dirty="0"/>
              <a:t>Accommodation</a:t>
            </a:r>
          </a:p>
          <a:p>
            <a:endParaRPr lang="en-GB" dirty="0"/>
          </a:p>
        </p:txBody>
      </p:sp>
    </p:spTree>
    <p:extLst>
      <p:ext uri="{BB962C8B-B14F-4D97-AF65-F5344CB8AC3E}">
        <p14:creationId xmlns:p14="http://schemas.microsoft.com/office/powerpoint/2010/main" xmlns="" val="113826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B09448-987A-4D0B-9C7C-79247E5CA44C}"/>
              </a:ext>
            </a:extLst>
          </p:cNvPr>
          <p:cNvSpPr>
            <a:spLocks noGrp="1"/>
          </p:cNvSpPr>
          <p:nvPr>
            <p:ph type="title"/>
          </p:nvPr>
        </p:nvSpPr>
        <p:spPr/>
        <p:txBody>
          <a:bodyPr numCol="1"/>
          <a:lstStyle/>
          <a:p>
            <a:r>
              <a:rPr lang="en-GB" altLang="en-GB" dirty="0"/>
              <a:t>Successful team development</a:t>
            </a:r>
          </a:p>
        </p:txBody>
      </p:sp>
      <p:sp>
        <p:nvSpPr>
          <p:cNvPr id="3" name="Content Placeholder 2">
            <a:extLst>
              <a:ext uri="{FF2B5EF4-FFF2-40B4-BE49-F238E27FC236}">
                <a16:creationId xmlns:a16="http://schemas.microsoft.com/office/drawing/2014/main" xmlns="" id="{DF5CC54A-9A6E-408C-9FA1-EA96885302A7}"/>
              </a:ext>
            </a:extLst>
          </p:cNvPr>
          <p:cNvSpPr>
            <a:spLocks noGrp="1"/>
          </p:cNvSpPr>
          <p:nvPr>
            <p:ph idx="1"/>
          </p:nvPr>
        </p:nvSpPr>
        <p:spPr>
          <a:xfrm>
            <a:off x="677334" y="1770592"/>
            <a:ext cx="8596668" cy="3880773"/>
          </a:xfrm>
        </p:spPr>
        <p:txBody>
          <a:bodyPr numCol="1">
            <a:normAutofit fontScale="92500"/>
          </a:bodyPr>
          <a:lstStyle/>
          <a:p>
            <a:pPr>
              <a:buNone/>
            </a:pPr>
            <a:r>
              <a:rPr lang="en-US" dirty="0"/>
              <a:t>For a successful team development, first you have to set team building objectives:</a:t>
            </a:r>
          </a:p>
          <a:p>
            <a:r>
              <a:rPr lang="en-US" dirty="0"/>
              <a:t>Learn to work as a team</a:t>
            </a:r>
          </a:p>
          <a:p>
            <a:r>
              <a:rPr lang="en-US" dirty="0"/>
              <a:t>Reassess your team’s goals and directions</a:t>
            </a:r>
          </a:p>
          <a:p>
            <a:r>
              <a:rPr lang="en-US" dirty="0"/>
              <a:t>Communicate better as a team</a:t>
            </a:r>
          </a:p>
          <a:p>
            <a:r>
              <a:rPr lang="en-US" dirty="0"/>
              <a:t>Give your team a boost of energy</a:t>
            </a:r>
          </a:p>
          <a:p>
            <a:r>
              <a:rPr lang="en-US" dirty="0"/>
              <a:t>Create trust amongst team members</a:t>
            </a:r>
          </a:p>
          <a:p>
            <a:r>
              <a:rPr lang="en-US" dirty="0"/>
              <a:t>Recognize individual strengths, styles, and skills</a:t>
            </a:r>
          </a:p>
          <a:p>
            <a:r>
              <a:rPr lang="en-US" dirty="0"/>
              <a:t>Ensure tolerance</a:t>
            </a:r>
          </a:p>
          <a:p>
            <a:r>
              <a:rPr lang="en-US" dirty="0"/>
              <a:t>Ensure sharing of ideas</a:t>
            </a:r>
          </a:p>
          <a:p>
            <a:r>
              <a:rPr lang="en-US" dirty="0"/>
              <a:t>Allow for differences. </a:t>
            </a:r>
          </a:p>
          <a:p>
            <a:endParaRPr lang="en-GB" altLang="en-GB" dirty="0"/>
          </a:p>
        </p:txBody>
      </p:sp>
      <p:pic>
        <p:nvPicPr>
          <p:cNvPr id="4" name="Picture 2" descr="Image result for working team">
            <a:extLst>
              <a:ext uri="{FF2B5EF4-FFF2-40B4-BE49-F238E27FC236}">
                <a16:creationId xmlns:a16="http://schemas.microsoft.com/office/drawing/2014/main" xmlns="" id="{29F1254F-0A25-43CF-B03D-8BE21DB460C3}"/>
              </a:ext>
            </a:extLst>
          </p:cNvPr>
          <p:cNvPicPr>
            <a:picLocks noChangeAspect="1" noChangeArrowheads="1"/>
          </p:cNvPicPr>
          <p:nvPr/>
        </p:nvPicPr>
        <p:blipFill>
          <a:blip r:embed="rId2" cstate="print"/>
          <a:srcRect/>
          <a:stretch>
            <a:fillRect/>
          </a:stretch>
        </p:blipFill>
        <p:spPr>
          <a:xfrm>
            <a:off x="5867400" y="4648200"/>
            <a:ext cx="2977816" cy="2006330"/>
          </a:xfrm>
          <a:prstGeom prst="rect">
            <a:avLst/>
          </a:prstGeom>
          <a:noFill/>
        </p:spPr>
      </p:pic>
    </p:spTree>
    <p:extLst>
      <p:ext uri="{BB962C8B-B14F-4D97-AF65-F5344CB8AC3E}">
        <p14:creationId xmlns:p14="http://schemas.microsoft.com/office/powerpoint/2010/main" xmlns="" val="1574138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B09448-987A-4D0B-9C7C-79247E5CA44C}"/>
              </a:ext>
            </a:extLst>
          </p:cNvPr>
          <p:cNvSpPr>
            <a:spLocks noGrp="1"/>
          </p:cNvSpPr>
          <p:nvPr>
            <p:ph type="title"/>
          </p:nvPr>
        </p:nvSpPr>
        <p:spPr/>
        <p:txBody>
          <a:bodyPr numCol="1"/>
          <a:lstStyle/>
          <a:p>
            <a:r>
              <a:rPr lang="en-GB" altLang="en-GB" dirty="0"/>
              <a:t>Successful team development</a:t>
            </a:r>
          </a:p>
        </p:txBody>
      </p:sp>
      <p:sp>
        <p:nvSpPr>
          <p:cNvPr id="3" name="Content Placeholder 2">
            <a:extLst>
              <a:ext uri="{FF2B5EF4-FFF2-40B4-BE49-F238E27FC236}">
                <a16:creationId xmlns:a16="http://schemas.microsoft.com/office/drawing/2014/main" xmlns="" id="{DF5CC54A-9A6E-408C-9FA1-EA96885302A7}"/>
              </a:ext>
            </a:extLst>
          </p:cNvPr>
          <p:cNvSpPr>
            <a:spLocks noGrp="1"/>
          </p:cNvSpPr>
          <p:nvPr>
            <p:ph idx="1"/>
          </p:nvPr>
        </p:nvSpPr>
        <p:spPr>
          <a:xfrm>
            <a:off x="601834" y="1850196"/>
            <a:ext cx="8596668" cy="3880773"/>
          </a:xfrm>
        </p:spPr>
        <p:txBody>
          <a:bodyPr numCol="1">
            <a:normAutofit/>
          </a:bodyPr>
          <a:lstStyle/>
          <a:p>
            <a:pPr>
              <a:buNone/>
            </a:pPr>
            <a:r>
              <a:rPr lang="en-US" dirty="0"/>
              <a:t>For a successful team development you need to follow next steps:</a:t>
            </a:r>
          </a:p>
          <a:p>
            <a:r>
              <a:rPr lang="en-US" dirty="0"/>
              <a:t>You need to know what is a team</a:t>
            </a:r>
          </a:p>
          <a:p>
            <a:r>
              <a:rPr lang="en-US" dirty="0"/>
              <a:t>Purpose of a team</a:t>
            </a:r>
          </a:p>
          <a:p>
            <a:r>
              <a:rPr lang="en-US" dirty="0"/>
              <a:t>Better relationships</a:t>
            </a:r>
          </a:p>
          <a:p>
            <a:r>
              <a:rPr lang="en-US" dirty="0"/>
              <a:t>Employee Empowerment</a:t>
            </a:r>
          </a:p>
          <a:p>
            <a:r>
              <a:rPr lang="en-US" dirty="0"/>
              <a:t>Great communications</a:t>
            </a:r>
          </a:p>
          <a:p>
            <a:r>
              <a:rPr lang="en-US" dirty="0"/>
              <a:t>Group guidelines</a:t>
            </a:r>
          </a:p>
          <a:p>
            <a:r>
              <a:rPr lang="en-US" dirty="0"/>
              <a:t>Key to team success </a:t>
            </a:r>
          </a:p>
          <a:p>
            <a:endParaRPr lang="en-GB" altLang="en-GB" dirty="0"/>
          </a:p>
        </p:txBody>
      </p:sp>
      <p:pic>
        <p:nvPicPr>
          <p:cNvPr id="5" name="Picture 2" descr="Image result for working team">
            <a:extLst>
              <a:ext uri="{FF2B5EF4-FFF2-40B4-BE49-F238E27FC236}">
                <a16:creationId xmlns:a16="http://schemas.microsoft.com/office/drawing/2014/main" xmlns="" id="{C312B703-26F1-4A40-A0E4-EC31BC4DF343}"/>
              </a:ext>
            </a:extLst>
          </p:cNvPr>
          <p:cNvPicPr>
            <a:picLocks noChangeAspect="1" noChangeArrowheads="1"/>
          </p:cNvPicPr>
          <p:nvPr/>
        </p:nvPicPr>
        <p:blipFill>
          <a:blip r:embed="rId2" cstate="print"/>
          <a:srcRect/>
          <a:stretch>
            <a:fillRect/>
          </a:stretch>
        </p:blipFill>
        <p:spPr>
          <a:xfrm>
            <a:off x="5771626" y="2279919"/>
            <a:ext cx="3301041" cy="2812487"/>
          </a:xfrm>
          <a:prstGeom prst="rect">
            <a:avLst/>
          </a:prstGeom>
          <a:noFill/>
        </p:spPr>
      </p:pic>
    </p:spTree>
    <p:extLst>
      <p:ext uri="{BB962C8B-B14F-4D97-AF65-F5344CB8AC3E}">
        <p14:creationId xmlns:p14="http://schemas.microsoft.com/office/powerpoint/2010/main" xmlns="" val="2719510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4717F1-7125-46DE-BA43-23937818522F}"/>
              </a:ext>
            </a:extLst>
          </p:cNvPr>
          <p:cNvSpPr>
            <a:spLocks noGrp="1"/>
          </p:cNvSpPr>
          <p:nvPr>
            <p:ph type="title"/>
          </p:nvPr>
        </p:nvSpPr>
        <p:spPr/>
        <p:txBody>
          <a:bodyPr numCol="1"/>
          <a:lstStyle/>
          <a:p>
            <a:r>
              <a:rPr lang="en-GB" altLang="en-GB" dirty="0"/>
              <a:t>Conclusions</a:t>
            </a:r>
          </a:p>
        </p:txBody>
      </p:sp>
      <p:sp>
        <p:nvSpPr>
          <p:cNvPr id="3" name="Content Placeholder 2">
            <a:extLst>
              <a:ext uri="{FF2B5EF4-FFF2-40B4-BE49-F238E27FC236}">
                <a16:creationId xmlns:a16="http://schemas.microsoft.com/office/drawing/2014/main" xmlns="" id="{6D7C8793-6154-4AFD-99FB-3E60A2B6EF71}"/>
              </a:ext>
            </a:extLst>
          </p:cNvPr>
          <p:cNvSpPr>
            <a:spLocks noGrp="1"/>
          </p:cNvSpPr>
          <p:nvPr>
            <p:ph idx="1"/>
          </p:nvPr>
        </p:nvSpPr>
        <p:spPr/>
        <p:txBody>
          <a:bodyPr numCol="1">
            <a:normAutofit/>
          </a:bodyPr>
          <a:lstStyle/>
          <a:p>
            <a:r>
              <a:rPr lang="en-GB" altLang="en-GB" dirty="0"/>
              <a:t>This project wants to show that trust needs to be established before the members of a team can experience personal and professional growth.</a:t>
            </a:r>
          </a:p>
          <a:p>
            <a:r>
              <a:rPr lang="en-GB" altLang="en-GB" dirty="0"/>
              <a:t>Team development is an uphill task, particularly when team members are resistant to change. To build a trusting relationship among team members,  everybody must make a commitment over an extended period of time.</a:t>
            </a:r>
          </a:p>
          <a:p>
            <a:r>
              <a:rPr lang="en-GB" altLang="en-GB" dirty="0"/>
              <a:t> After doing that successfully, they begin to place a significant value on continuous learning and self-development.</a:t>
            </a:r>
          </a:p>
        </p:txBody>
      </p:sp>
    </p:spTree>
    <p:extLst>
      <p:ext uri="{BB962C8B-B14F-4D97-AF65-F5344CB8AC3E}">
        <p14:creationId xmlns:p14="http://schemas.microsoft.com/office/powerpoint/2010/main" xmlns="" val="694734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9FE697-83DD-4F1E-97FE-36AD2757AA49}"/>
              </a:ext>
            </a:extLst>
          </p:cNvPr>
          <p:cNvSpPr>
            <a:spLocks noGrp="1"/>
          </p:cNvSpPr>
          <p:nvPr>
            <p:ph type="title"/>
          </p:nvPr>
        </p:nvSpPr>
        <p:spPr/>
        <p:txBody>
          <a:bodyPr numCol="1"/>
          <a:lstStyle/>
          <a:p>
            <a:r>
              <a:rPr lang="en-GB" altLang="en-GB" dirty="0"/>
              <a:t>References</a:t>
            </a:r>
          </a:p>
        </p:txBody>
      </p:sp>
      <p:sp>
        <p:nvSpPr>
          <p:cNvPr id="3" name="Content Placeholder 2">
            <a:extLst>
              <a:ext uri="{FF2B5EF4-FFF2-40B4-BE49-F238E27FC236}">
                <a16:creationId xmlns:a16="http://schemas.microsoft.com/office/drawing/2014/main" xmlns="" id="{EDC4BFE0-1DB8-4C99-97B8-138EEB6DEC3F}"/>
              </a:ext>
            </a:extLst>
          </p:cNvPr>
          <p:cNvSpPr>
            <a:spLocks noGrp="1"/>
          </p:cNvSpPr>
          <p:nvPr>
            <p:ph idx="1"/>
          </p:nvPr>
        </p:nvSpPr>
        <p:spPr/>
        <p:txBody>
          <a:bodyPr numCol="1">
            <a:normAutofit fontScale="92500" lnSpcReduction="20000"/>
          </a:bodyPr>
          <a:lstStyle/>
          <a:p>
            <a:r>
              <a:rPr lang="en-GB" altLang="en-GB" dirty="0"/>
              <a:t>Rickards, T. and </a:t>
            </a:r>
            <a:r>
              <a:rPr lang="en-GB" altLang="en-GB" dirty="0" err="1"/>
              <a:t>Moger</a:t>
            </a:r>
            <a:r>
              <a:rPr lang="en-GB" altLang="en-GB" dirty="0"/>
              <a:t>, S., 2000. Creative leadership processes in project team development: an alternative to Tuckman's stage model. </a:t>
            </a:r>
            <a:r>
              <a:rPr lang="en-GB" altLang="en-GB" i="1" dirty="0"/>
              <a:t>British journal of Management</a:t>
            </a:r>
            <a:r>
              <a:rPr lang="en-GB" altLang="en-GB" dirty="0"/>
              <a:t>, </a:t>
            </a:r>
            <a:r>
              <a:rPr lang="en-GB" altLang="en-GB" i="1" dirty="0"/>
              <a:t>11</a:t>
            </a:r>
            <a:r>
              <a:rPr lang="en-GB" altLang="en-GB" dirty="0"/>
              <a:t>(4), pp.273-283.</a:t>
            </a:r>
          </a:p>
          <a:p>
            <a:r>
              <a:rPr lang="en-GB" altLang="en-GB" dirty="0"/>
              <a:t>Belbin, M.(2003),</a:t>
            </a:r>
            <a:r>
              <a:rPr lang="en-GB" altLang="en-GB" i="1" dirty="0">
                <a:solidFill>
                  <a:schemeClr val="tx1"/>
                </a:solidFill>
              </a:rPr>
              <a:t> </a:t>
            </a:r>
            <a:r>
              <a:rPr lang="en-GB" altLang="en-GB" i="1" dirty="0">
                <a:hlinkClick r:id="rId2">
                  <a:extLst>
                    <a:ext uri="{A12FA001-AC4F-418D-AE19-62706E023703}">
                      <ahyp:hlinkClr xmlns:ahyp="http://schemas.microsoft.com/office/drawing/2018/hyperlinkcolor" xmlns="" val="tx"/>
                    </a:ext>
                  </a:extLst>
                </a:hlinkClick>
              </a:rPr>
              <a:t>Management teams: why they succeed or fail</a:t>
            </a:r>
            <a:r>
              <a:rPr lang="en-GB" altLang="en-GB" dirty="0"/>
              <a:t>, 2nd Ed, Butterworth Heinemann, Oxford</a:t>
            </a:r>
          </a:p>
          <a:p>
            <a:r>
              <a:rPr lang="en-GB" altLang="en-GB" dirty="0">
                <a:hlinkClick r:id="rId3"/>
              </a:rPr>
              <a:t>Thomas, K. W., and Kilmann, R. H. </a:t>
            </a:r>
            <a:r>
              <a:rPr lang="en-GB" altLang="en-GB" i="1" dirty="0">
                <a:hlinkClick r:id="rId3"/>
              </a:rPr>
              <a:t>The Thomas-Kilmann Conflict Mode Instrument</a:t>
            </a:r>
            <a:r>
              <a:rPr lang="en-GB" altLang="en-GB" dirty="0"/>
              <a:t> (Mountain View, CA: CPP, Inc., 1974).</a:t>
            </a:r>
          </a:p>
          <a:p>
            <a:r>
              <a:rPr lang="en-GB" altLang="en-GB" dirty="0"/>
              <a:t>University of California, San Diego, Gilman </a:t>
            </a:r>
            <a:r>
              <a:rPr lang="en-GB" altLang="en-GB" dirty="0" err="1"/>
              <a:t>Dr.</a:t>
            </a:r>
            <a:r>
              <a:rPr lang="en-GB" altLang="en-GB" dirty="0"/>
              <a:t> La Jolla (2018) Conflict Management. Available at : https://blink.ucsd.edu/HR/supervising/conflict/handle.html# </a:t>
            </a:r>
          </a:p>
          <a:p>
            <a:pPr marL="0" indent="0">
              <a:buNone/>
            </a:pPr>
            <a:r>
              <a:rPr lang="en-GB" altLang="en-GB" dirty="0"/>
              <a:t>(Accessed:05th December 2019).</a:t>
            </a:r>
          </a:p>
          <a:p>
            <a:r>
              <a:rPr lang="en-GB" altLang="en-GB" dirty="0" err="1"/>
              <a:t>Trudel</a:t>
            </a:r>
            <a:r>
              <a:rPr lang="en-GB" altLang="en-GB" dirty="0"/>
              <a:t>, J. and </a:t>
            </a:r>
            <a:r>
              <a:rPr lang="en-GB" altLang="en-GB" dirty="0" err="1"/>
              <a:t>Reio</a:t>
            </a:r>
            <a:r>
              <a:rPr lang="en-GB" altLang="en-GB" dirty="0"/>
              <a:t> Jr, T.G., 2011. </a:t>
            </a:r>
            <a:r>
              <a:rPr lang="en-GB" altLang="en-GB" i="1" dirty="0"/>
              <a:t>Managing workplace incivility: The role of conflict management styles—antecedent or antidote?</a:t>
            </a:r>
            <a:r>
              <a:rPr lang="en-GB" altLang="en-GB" dirty="0"/>
              <a:t>. Human Resource Development Quarterly, 22(4), pp.395-423.</a:t>
            </a:r>
          </a:p>
          <a:p>
            <a:endParaRPr lang="en-GB" altLang="en-GB" dirty="0"/>
          </a:p>
          <a:p>
            <a:endParaRPr lang="en-GB" altLang="en-GB" dirty="0"/>
          </a:p>
          <a:p>
            <a:endParaRPr lang="en-GB" altLang="en-GB" dirty="0"/>
          </a:p>
          <a:p>
            <a:endParaRPr lang="en-GB" altLang="en-GB" dirty="0"/>
          </a:p>
        </p:txBody>
      </p:sp>
    </p:spTree>
    <p:extLst>
      <p:ext uri="{BB962C8B-B14F-4D97-AF65-F5344CB8AC3E}">
        <p14:creationId xmlns:p14="http://schemas.microsoft.com/office/powerpoint/2010/main" xmlns="" val="41302896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361</TotalTime>
  <Words>1017</Words>
  <Application>Microsoft Office PowerPoint</Application>
  <PresentationFormat>Custom</PresentationFormat>
  <Paragraphs>148</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EFFECTIVE TEAM WORKING AND COMMUNICATION</vt:lpstr>
      <vt:lpstr>Table of content</vt:lpstr>
      <vt:lpstr>Introduction </vt:lpstr>
      <vt:lpstr>Benefits of team working</vt:lpstr>
      <vt:lpstr>Benefits of team working</vt:lpstr>
      <vt:lpstr>  </vt:lpstr>
      <vt:lpstr>  </vt:lpstr>
      <vt:lpstr>Stages of team development</vt:lpstr>
      <vt:lpstr>Stages of team development</vt:lpstr>
      <vt:lpstr>  </vt:lpstr>
      <vt:lpstr>Team roles</vt:lpstr>
      <vt:lpstr>Team roles </vt:lpstr>
      <vt:lpstr>Managing conflicts</vt:lpstr>
      <vt:lpstr>Managing conflicts</vt:lpstr>
      <vt:lpstr>  </vt:lpstr>
      <vt:lpstr>  5 STYLES FOR CONFLICT HANDLING (THOMAS, 1976) SAME HEADINGS PROPOSED BY BLAKE AND MOULTON (1970) </vt:lpstr>
      <vt:lpstr>  </vt:lpstr>
      <vt:lpstr>Successful team development</vt:lpstr>
      <vt:lpstr>Successful team development</vt:lpstr>
      <vt:lpstr>Conclusions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dc:title>
  <dc:creator>Irina Merlan</dc:creator>
  <cp:lastModifiedBy>t540p</cp:lastModifiedBy>
  <cp:revision>39</cp:revision>
  <dcterms:created xsi:type="dcterms:W3CDTF">2019-12-05T11:28:55Z</dcterms:created>
  <dcterms:modified xsi:type="dcterms:W3CDTF">2019-12-20T11:40:25Z</dcterms:modified>
</cp:coreProperties>
</file>