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78" r:id="rId3"/>
    <p:sldId id="267" r:id="rId4"/>
    <p:sldId id="279" r:id="rId5"/>
    <p:sldId id="289" r:id="rId6"/>
    <p:sldId id="290" r:id="rId7"/>
    <p:sldId id="268" r:id="rId8"/>
    <p:sldId id="271" r:id="rId9"/>
    <p:sldId id="270" r:id="rId10"/>
    <p:sldId id="269" r:id="rId11"/>
    <p:sldId id="272" r:id="rId12"/>
    <p:sldId id="273" r:id="rId13"/>
    <p:sldId id="274" r:id="rId14"/>
    <p:sldId id="282" r:id="rId15"/>
    <p:sldId id="286" r:id="rId16"/>
    <p:sldId id="276" r:id="rId17"/>
    <p:sldId id="288" r:id="rId18"/>
    <p:sldId id="275" r:id="rId19"/>
    <p:sldId id="258" r:id="rId20"/>
    <p:sldId id="259" r:id="rId21"/>
    <p:sldId id="260" r:id="rId22"/>
    <p:sldId id="285" r:id="rId23"/>
    <p:sldId id="261" r:id="rId24"/>
    <p:sldId id="262" r:id="rId25"/>
    <p:sldId id="263" r:id="rId26"/>
    <p:sldId id="264" r:id="rId27"/>
    <p:sldId id="26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410FCB-087F-468C-A94B-4D706F3F1B98}" type="datetimeFigureOut">
              <a:rPr lang="en-GB" smtClean="0"/>
              <a:pPr/>
              <a:t>08/10/2018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06F59A-6E47-4D87-98F0-E898480C5EB9}" type="slidenum">
              <a:rPr lang="en-GB" smtClean="0"/>
              <a:pPr/>
              <a:t>‹#›</a:t>
            </a:fld>
            <a:endParaRPr lang="en-GB"/>
          </a:p>
        </p:txBody>
      </p:sp>
    </p:spTree>
    <p:extLst>
      <p:ext uri="{BB962C8B-B14F-4D97-AF65-F5344CB8AC3E}">
        <p14:creationId xmlns:p14="http://schemas.microsoft.com/office/powerpoint/2010/main" val="1593224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24071B76-26F0-49FD-8FC8-41F8C7B8A14C}" type="slidenum">
              <a:rPr lang="en-GB" smtClean="0"/>
              <a:pPr/>
              <a:t>8</a:t>
            </a:fld>
            <a:endParaRPr lang="en-GB" smtClean="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066789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p:cNvSpPr txBox="1">
            <a:spLocks noChangeArrowheads="1"/>
          </p:cNvSpPr>
          <p:nvPr/>
        </p:nvSpPr>
        <p:spPr bwMode="auto">
          <a:xfrm>
            <a:off x="1400736" y="914977"/>
            <a:ext cx="4055129" cy="3134591"/>
          </a:xfrm>
          <a:prstGeom prst="rect">
            <a:avLst/>
          </a:prstGeom>
          <a:solidFill>
            <a:srgbClr val="FFFFFF"/>
          </a:solidFill>
          <a:ln w="9525">
            <a:solidFill>
              <a:srgbClr val="000000"/>
            </a:solidFill>
            <a:miter lim="800000"/>
            <a:headEnd/>
            <a:tailEnd/>
          </a:ln>
          <a:effectLst/>
        </p:spPr>
        <p:txBody>
          <a:bodyPr wrap="none" lIns="82058" tIns="41029" rIns="82058" bIns="41029" anchor="ctr"/>
          <a:lstStyle/>
          <a:p>
            <a:endParaRPr lang="en-GB"/>
          </a:p>
        </p:txBody>
      </p:sp>
      <p:sp>
        <p:nvSpPr>
          <p:cNvPr id="4098" name="Text Box 2"/>
          <p:cNvSpPr txBox="1">
            <a:spLocks noGrp="1" noChangeArrowheads="1"/>
          </p:cNvSpPr>
          <p:nvPr>
            <p:ph type="body"/>
          </p:nvPr>
        </p:nvSpPr>
        <p:spPr bwMode="auto">
          <a:xfrm>
            <a:off x="1046350" y="4352637"/>
            <a:ext cx="4770904" cy="4361295"/>
          </a:xfrm>
          <a:prstGeom prst="rect">
            <a:avLst/>
          </a:prstGeom>
          <a:noFill/>
          <a:ln>
            <a:round/>
            <a:headEnd/>
            <a:tailEnd/>
          </a:ln>
        </p:spPr>
        <p:txBody>
          <a:bodyPr lIns="0" tIns="0" rIns="0" bIns="0">
            <a:normAutofit fontScale="92500" lnSpcReduction="10000"/>
          </a:bodyPr>
          <a:lstStyle/>
          <a:p>
            <a:pPr marL="76930" indent="-76930">
              <a:lnSpc>
                <a:spcPct val="93000"/>
              </a:lnSpc>
              <a:spcBef>
                <a:spcPct val="0"/>
              </a:spcBef>
              <a:buSzPct val="45000"/>
              <a:tabLst>
                <a:tab pos="649628" algn="l"/>
                <a:tab pos="1299256" algn="l"/>
                <a:tab pos="1948884" algn="l"/>
                <a:tab pos="2598511" algn="l"/>
                <a:tab pos="3248139" algn="l"/>
                <a:tab pos="3897767" algn="l"/>
                <a:tab pos="4547395" algn="l"/>
              </a:tabLst>
            </a:pPr>
            <a:r>
              <a:rPr lang="en-GB" dirty="0">
                <a:latin typeface="Arial" charset="0"/>
                <a:ea typeface="msgothic" charset="0"/>
                <a:cs typeface="msgothic" charset="0"/>
              </a:rPr>
              <a:t> Lipid metabolism in vivo. Dietary fatty acids (FA) are absorbed from the gut and converted to triglycerides to be incorporated into </a:t>
            </a:r>
            <a:r>
              <a:rPr lang="en-GB" dirty="0" err="1">
                <a:latin typeface="Arial" charset="0"/>
                <a:ea typeface="msgothic" charset="0"/>
                <a:cs typeface="msgothic" charset="0"/>
              </a:rPr>
              <a:t>chylomicrons</a:t>
            </a:r>
            <a:r>
              <a:rPr lang="en-GB" dirty="0">
                <a:latin typeface="Arial" charset="0"/>
                <a:ea typeface="msgothic" charset="0"/>
                <a:cs typeface="msgothic" charset="0"/>
              </a:rPr>
              <a:t> in the intestinal epithelial cells. The triglyceride-rich </a:t>
            </a:r>
            <a:r>
              <a:rPr lang="en-GB" dirty="0" err="1">
                <a:latin typeface="Arial" charset="0"/>
                <a:ea typeface="msgothic" charset="0"/>
                <a:cs typeface="msgothic" charset="0"/>
              </a:rPr>
              <a:t>apolipoprotein</a:t>
            </a:r>
            <a:r>
              <a:rPr lang="en-GB" dirty="0">
                <a:latin typeface="Arial" charset="0"/>
                <a:ea typeface="msgothic" charset="0"/>
                <a:cs typeface="msgothic" charset="0"/>
              </a:rPr>
              <a:t> (</a:t>
            </a:r>
            <a:r>
              <a:rPr lang="en-GB" dirty="0" err="1">
                <a:latin typeface="Arial" charset="0"/>
                <a:ea typeface="msgothic" charset="0"/>
                <a:cs typeface="msgothic" charset="0"/>
              </a:rPr>
              <a:t>apo</a:t>
            </a:r>
            <a:r>
              <a:rPr lang="en-GB" dirty="0">
                <a:latin typeface="Arial" charset="0"/>
                <a:ea typeface="msgothic" charset="0"/>
                <a:cs typeface="msgothic" charset="0"/>
              </a:rPr>
              <a:t>) B48 containing </a:t>
            </a:r>
            <a:r>
              <a:rPr lang="en-GB" dirty="0" err="1">
                <a:latin typeface="Arial" charset="0"/>
                <a:ea typeface="msgothic" charset="0"/>
                <a:cs typeface="msgothic" charset="0"/>
              </a:rPr>
              <a:t>chylomicrons</a:t>
            </a:r>
            <a:r>
              <a:rPr lang="en-GB" dirty="0">
                <a:latin typeface="Arial" charset="0"/>
                <a:ea typeface="msgothic" charset="0"/>
                <a:cs typeface="msgothic" charset="0"/>
              </a:rPr>
              <a:t> enter the plasma via the intestinal lymph. Lipoprotein lipase (LPL) hydrolyses the triglyceride in </a:t>
            </a:r>
            <a:r>
              <a:rPr lang="en-GB" dirty="0" err="1">
                <a:latin typeface="Arial" charset="0"/>
                <a:ea typeface="msgothic" charset="0"/>
                <a:cs typeface="msgothic" charset="0"/>
              </a:rPr>
              <a:t>chylomicrons</a:t>
            </a:r>
            <a:r>
              <a:rPr lang="en-GB" dirty="0">
                <a:latin typeface="Arial" charset="0"/>
                <a:ea typeface="msgothic" charset="0"/>
                <a:cs typeface="msgothic" charset="0"/>
              </a:rPr>
              <a:t> to fatty acids, which are taken up by muscle cells for oxidation or </a:t>
            </a:r>
            <a:r>
              <a:rPr lang="en-GB" dirty="0" err="1">
                <a:latin typeface="Arial" charset="0"/>
                <a:ea typeface="msgothic" charset="0"/>
                <a:cs typeface="msgothic" charset="0"/>
              </a:rPr>
              <a:t>adipocytes</a:t>
            </a:r>
            <a:r>
              <a:rPr lang="en-GB" dirty="0">
                <a:latin typeface="Arial" charset="0"/>
                <a:ea typeface="msgothic" charset="0"/>
                <a:cs typeface="msgothic" charset="0"/>
              </a:rPr>
              <a:t> for storage. The remaining particles, the </a:t>
            </a:r>
            <a:r>
              <a:rPr lang="en-GB" dirty="0" err="1">
                <a:latin typeface="Arial" charset="0"/>
                <a:ea typeface="msgothic" charset="0"/>
                <a:cs typeface="msgothic" charset="0"/>
              </a:rPr>
              <a:t>chylomicron</a:t>
            </a:r>
            <a:r>
              <a:rPr lang="en-GB" dirty="0">
                <a:latin typeface="Arial" charset="0"/>
                <a:ea typeface="msgothic" charset="0"/>
                <a:cs typeface="msgothic" charset="0"/>
              </a:rPr>
              <a:t> remnants, are removed from the circulation by the liver through binding of their surface </a:t>
            </a:r>
            <a:r>
              <a:rPr lang="en-GB" dirty="0" err="1">
                <a:latin typeface="Arial" charset="0"/>
                <a:ea typeface="msgothic" charset="0"/>
                <a:cs typeface="msgothic" charset="0"/>
              </a:rPr>
              <a:t>apoE</a:t>
            </a:r>
            <a:r>
              <a:rPr lang="en-GB" dirty="0">
                <a:latin typeface="Arial" charset="0"/>
                <a:ea typeface="msgothic" charset="0"/>
                <a:cs typeface="msgothic" charset="0"/>
              </a:rPr>
              <a:t> to the low density lipoprotein (LDL) receptor or LDL receptor related protein. Very low density lipoprotein (VLDL) particles are triglyceride-rich apoB100 containing particles, synthesised by the liver. As with </a:t>
            </a:r>
            <a:r>
              <a:rPr lang="en-GB" dirty="0" err="1">
                <a:latin typeface="Arial" charset="0"/>
                <a:ea typeface="msgothic" charset="0"/>
                <a:cs typeface="msgothic" charset="0"/>
              </a:rPr>
              <a:t>chylomicrons</a:t>
            </a:r>
            <a:r>
              <a:rPr lang="en-GB" dirty="0">
                <a:latin typeface="Arial" charset="0"/>
                <a:ea typeface="msgothic" charset="0"/>
                <a:cs typeface="msgothic" charset="0"/>
              </a:rPr>
              <a:t>, VLDL triglycerides are hydrolysed by LPL. VLDL remnants or intermediate density lipoproteins (IDL) are taken up by liver receptors via </a:t>
            </a:r>
            <a:r>
              <a:rPr lang="en-GB" dirty="0" err="1">
                <a:latin typeface="Arial" charset="0"/>
                <a:ea typeface="msgothic" charset="0"/>
                <a:cs typeface="msgothic" charset="0"/>
              </a:rPr>
              <a:t>apoE</a:t>
            </a:r>
            <a:r>
              <a:rPr lang="en-GB" dirty="0">
                <a:latin typeface="Arial" charset="0"/>
                <a:ea typeface="msgothic" charset="0"/>
                <a:cs typeface="msgothic" charset="0"/>
              </a:rPr>
              <a:t> or converted to LDL. </a:t>
            </a:r>
            <a:r>
              <a:rPr lang="en-GB" dirty="0" err="1">
                <a:latin typeface="Arial" charset="0"/>
                <a:ea typeface="msgothic" charset="0"/>
                <a:cs typeface="msgothic" charset="0"/>
              </a:rPr>
              <a:t>Chylomicrons</a:t>
            </a:r>
            <a:r>
              <a:rPr lang="en-GB" dirty="0">
                <a:latin typeface="Arial" charset="0"/>
                <a:ea typeface="msgothic" charset="0"/>
                <a:cs typeface="msgothic" charset="0"/>
              </a:rPr>
              <a:t>, VLDL and their respective remnants (RLP, remnant lipoproteins) are termed triglyceride-rich lipoproteins (TRL). Under physiological conditions, insulin, which is raised in the postprandial state, suppresses </a:t>
            </a:r>
            <a:r>
              <a:rPr lang="en-GB" dirty="0" err="1">
                <a:latin typeface="Arial" charset="0"/>
                <a:ea typeface="msgothic" charset="0"/>
                <a:cs typeface="msgothic" charset="0"/>
              </a:rPr>
              <a:t>lipolysis</a:t>
            </a:r>
            <a:r>
              <a:rPr lang="en-GB" dirty="0">
                <a:latin typeface="Arial" charset="0"/>
                <a:ea typeface="msgothic" charset="0"/>
                <a:cs typeface="msgothic" charset="0"/>
              </a:rPr>
              <a:t> from adipose tissue and hepatic VLDL production, however, this insulin action is inappropriate in insulin resistance and type 2 diabetes, resulting in high TRL concentrations. The large amount of TRL and their prolonged residence time in the circulation increase the exchange of </a:t>
            </a:r>
            <a:r>
              <a:rPr lang="en-GB" dirty="0" err="1">
                <a:latin typeface="Arial" charset="0"/>
                <a:ea typeface="msgothic" charset="0"/>
                <a:cs typeface="msgothic" charset="0"/>
              </a:rPr>
              <a:t>esterified</a:t>
            </a:r>
            <a:r>
              <a:rPr lang="en-GB" dirty="0">
                <a:latin typeface="Arial" charset="0"/>
                <a:ea typeface="msgothic" charset="0"/>
                <a:cs typeface="msgothic" charset="0"/>
              </a:rPr>
              <a:t> cholesterol from high density lipoprotein (HDL) and LDL to TRL and of triglycerides to LDL and HDL particles, which is mediated by cholesterol-ester transfer protein (CETP). Triglyceride enrichment of LDL particles renders them better substrates for hepatic lipase (HL), which hydrolyses triglycerides from the core of LDL and turns them into smaller and denser particles. Small dense LDL are more </a:t>
            </a:r>
            <a:r>
              <a:rPr lang="en-GB" dirty="0" err="1">
                <a:latin typeface="Arial" charset="0"/>
                <a:ea typeface="msgothic" charset="0"/>
                <a:cs typeface="msgothic" charset="0"/>
              </a:rPr>
              <a:t>atherogenic</a:t>
            </a:r>
            <a:r>
              <a:rPr lang="en-GB" dirty="0">
                <a:latin typeface="Arial" charset="0"/>
                <a:ea typeface="msgothic" charset="0"/>
                <a:cs typeface="msgothic" charset="0"/>
              </a:rPr>
              <a:t> as they readily enter the </a:t>
            </a:r>
            <a:r>
              <a:rPr lang="en-GB" dirty="0" err="1">
                <a:latin typeface="Arial" charset="0"/>
                <a:ea typeface="msgothic" charset="0"/>
                <a:cs typeface="msgothic" charset="0"/>
              </a:rPr>
              <a:t>subendothelial</a:t>
            </a:r>
            <a:r>
              <a:rPr lang="en-GB" dirty="0">
                <a:latin typeface="Arial" charset="0"/>
                <a:ea typeface="msgothic" charset="0"/>
                <a:cs typeface="msgothic" charset="0"/>
              </a:rPr>
              <a:t> space and become oxidised. Triglyceride enriched HDL particles are smaller and are more rapidly </a:t>
            </a:r>
            <a:r>
              <a:rPr lang="en-GB" dirty="0" err="1">
                <a:latin typeface="Arial" charset="0"/>
                <a:ea typeface="msgothic" charset="0"/>
                <a:cs typeface="msgothic" charset="0"/>
              </a:rPr>
              <a:t>catabolysed</a:t>
            </a:r>
            <a:r>
              <a:rPr lang="en-GB" dirty="0">
                <a:latin typeface="Arial" charset="0"/>
                <a:ea typeface="msgothic" charset="0"/>
                <a:cs typeface="msgothic" charset="0"/>
              </a:rPr>
              <a:t>, which may explain the observed low plasma HDL in insulin resistance and type 2 diabetes.34</a:t>
            </a:r>
          </a:p>
        </p:txBody>
      </p:sp>
    </p:spTree>
    <p:extLst>
      <p:ext uri="{BB962C8B-B14F-4D97-AF65-F5344CB8AC3E}">
        <p14:creationId xmlns:p14="http://schemas.microsoft.com/office/powerpoint/2010/main" val="1857835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5014FDFF-0B65-4342-ACC3-36A619F0DE3F}"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2F241972-81D8-4588-8E3A-88198214B6C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03CB2D-F43E-4EE0-BDB7-CC1239A1817A}" type="datetimeFigureOut">
              <a:rPr lang="en-GB" smtClean="0"/>
              <a:pPr/>
              <a:t>08/10/2018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28D95-43B7-45B8-9658-702A8A2651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4.xml"/><Relationship Id="rId4" Type="http://schemas.openxmlformats.org/officeDocument/2006/relationships/image" Target="../media/image23.gif"/></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file:///D:\PPT_ImageInsertion\test\Chapter30\jpg\Figure%2030.015.jpg" TargetMode="External"/><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420888"/>
            <a:ext cx="7772400" cy="1470025"/>
          </a:xfrm>
        </p:spPr>
        <p:txBody>
          <a:bodyPr>
            <a:normAutofit fontScale="90000"/>
          </a:bodyPr>
          <a:lstStyle/>
          <a:p>
            <a:pPr algn="l"/>
            <a:r>
              <a:rPr lang="en-GB" b="1" dirty="0" smtClean="0"/>
              <a:t>SSHS4072</a:t>
            </a:r>
            <a:r>
              <a:rPr lang="en-GB" b="1" dirty="0" smtClean="0"/>
              <a:t/>
            </a:r>
            <a:br>
              <a:rPr lang="en-GB" b="1" dirty="0" smtClean="0"/>
            </a:br>
            <a:r>
              <a:rPr lang="en-GB" b="1" dirty="0" smtClean="0"/>
              <a:t>Introductory Exercise Physiology</a:t>
            </a:r>
            <a:r>
              <a:rPr lang="en-GB" dirty="0" smtClean="0"/>
              <a:t/>
            </a:r>
            <a:br>
              <a:rPr lang="en-GB" dirty="0" smtClean="0"/>
            </a:br>
            <a:r>
              <a:rPr lang="en-GB" dirty="0" smtClean="0"/>
              <a:t/>
            </a:r>
            <a:br>
              <a:rPr lang="en-GB" dirty="0" smtClean="0"/>
            </a:br>
            <a:r>
              <a:rPr lang="en-GB" dirty="0" smtClean="0"/>
              <a:t>Body Composition 1</a:t>
            </a:r>
            <a:r>
              <a:rPr lang="en-GB" dirty="0" smtClean="0"/>
              <a:t>:</a:t>
            </a:r>
            <a:br>
              <a:rPr lang="en-GB" dirty="0" smtClean="0"/>
            </a:br>
            <a:r>
              <a:rPr lang="en-GB" dirty="0" smtClean="0"/>
              <a:t>Fat, Adipocytes and Adipose Tissue</a:t>
            </a:r>
            <a:endParaRPr lang="en-GB" dirty="0"/>
          </a:p>
        </p:txBody>
      </p:sp>
      <p:pic>
        <p:nvPicPr>
          <p:cNvPr id="4098" name="Picture 2" descr="C:\Users\swilliam\Pictures\Homo sedens.jpg"/>
          <p:cNvPicPr>
            <a:picLocks noChangeAspect="1" noChangeArrowheads="1"/>
          </p:cNvPicPr>
          <p:nvPr/>
        </p:nvPicPr>
        <p:blipFill>
          <a:blip r:embed="rId2" cstate="print"/>
          <a:srcRect/>
          <a:stretch>
            <a:fillRect/>
          </a:stretch>
        </p:blipFill>
        <p:spPr bwMode="auto">
          <a:xfrm>
            <a:off x="3995936" y="260648"/>
            <a:ext cx="4762500" cy="168592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rrowheads="1"/>
          </p:cNvSpPr>
          <p:nvPr>
            <p:ph type="title"/>
          </p:nvPr>
        </p:nvSpPr>
        <p:spPr/>
        <p:txBody>
          <a:bodyPr/>
          <a:lstStyle/>
          <a:p>
            <a:pPr eaLnBrk="1" hangingPunct="1">
              <a:defRPr/>
            </a:pPr>
            <a:r>
              <a:rPr lang="en-GB" dirty="0" smtClean="0"/>
              <a:t>Key questions</a:t>
            </a:r>
          </a:p>
        </p:txBody>
      </p:sp>
      <p:sp>
        <p:nvSpPr>
          <p:cNvPr id="108547" name="Rectangle 3"/>
          <p:cNvSpPr>
            <a:spLocks noGrp="1" noChangeArrowheads="1"/>
          </p:cNvSpPr>
          <p:nvPr>
            <p:ph type="body" idx="1"/>
          </p:nvPr>
        </p:nvSpPr>
        <p:spPr>
          <a:xfrm>
            <a:off x="457200" y="1341438"/>
            <a:ext cx="8229600" cy="5327650"/>
          </a:xfrm>
        </p:spPr>
        <p:txBody>
          <a:bodyPr/>
          <a:lstStyle/>
          <a:p>
            <a:pPr eaLnBrk="1" hangingPunct="1">
              <a:defRPr/>
            </a:pPr>
            <a:r>
              <a:rPr lang="en-GB" sz="2800" dirty="0" smtClean="0"/>
              <a:t>What is </a:t>
            </a:r>
            <a:r>
              <a:rPr lang="en-GB" sz="2800" dirty="0" err="1" smtClean="0"/>
              <a:t>triacylglycerol</a:t>
            </a:r>
            <a:r>
              <a:rPr lang="en-GB" sz="2800" dirty="0" smtClean="0"/>
              <a:t> and what is its function?</a:t>
            </a:r>
          </a:p>
          <a:p>
            <a:pPr eaLnBrk="1" hangingPunct="1">
              <a:defRPr/>
            </a:pPr>
            <a:r>
              <a:rPr lang="en-GB" sz="2800" dirty="0" smtClean="0"/>
              <a:t>How is </a:t>
            </a:r>
            <a:r>
              <a:rPr lang="en-GB" sz="2800" dirty="0" err="1" smtClean="0"/>
              <a:t>triaclyglycerol</a:t>
            </a:r>
            <a:r>
              <a:rPr lang="en-GB" sz="2800" dirty="0" smtClean="0"/>
              <a:t> transported?</a:t>
            </a:r>
          </a:p>
          <a:p>
            <a:pPr eaLnBrk="1" hangingPunct="1">
              <a:defRPr/>
            </a:pPr>
            <a:r>
              <a:rPr lang="en-GB" sz="2800" dirty="0" smtClean="0"/>
              <a:t>What is the function of lipoprotein lipase and how is </a:t>
            </a:r>
            <a:r>
              <a:rPr lang="en-GB" sz="2800" dirty="0" err="1" smtClean="0"/>
              <a:t>triacylglycerol</a:t>
            </a:r>
            <a:r>
              <a:rPr lang="en-GB" sz="2800" dirty="0" smtClean="0"/>
              <a:t> stored?</a:t>
            </a:r>
          </a:p>
          <a:p>
            <a:pPr eaLnBrk="1" hangingPunct="1">
              <a:defRPr/>
            </a:pPr>
            <a:r>
              <a:rPr lang="en-GB" sz="2800" dirty="0" smtClean="0"/>
              <a:t>What value represents a normal level of </a:t>
            </a:r>
            <a:r>
              <a:rPr lang="en-GB" sz="2800" dirty="0" err="1" smtClean="0"/>
              <a:t>triaclyglycerol</a:t>
            </a:r>
            <a:r>
              <a:rPr lang="en-GB" sz="2800" dirty="0" smtClean="0"/>
              <a:t> and how is excessive </a:t>
            </a:r>
            <a:r>
              <a:rPr lang="en-GB" sz="2800" dirty="0" err="1" smtClean="0"/>
              <a:t>triacylglycerol</a:t>
            </a:r>
            <a:r>
              <a:rPr lang="en-GB" sz="2800" dirty="0" smtClean="0"/>
              <a:t> related to health?</a:t>
            </a:r>
          </a:p>
          <a:p>
            <a:pPr eaLnBrk="1" hangingPunct="1">
              <a:defRPr/>
            </a:pPr>
            <a:r>
              <a:rPr lang="en-GB" sz="2800" dirty="0" smtClean="0"/>
              <a:t>How do fasting and non-fasting </a:t>
            </a:r>
            <a:r>
              <a:rPr lang="en-GB" sz="2800" dirty="0" err="1" smtClean="0"/>
              <a:t>triacylglycerol</a:t>
            </a:r>
            <a:r>
              <a:rPr lang="en-GB" sz="2800" dirty="0" smtClean="0"/>
              <a:t> levels differ?</a:t>
            </a:r>
          </a:p>
          <a:p>
            <a:pPr eaLnBrk="1" hangingPunct="1">
              <a:defRPr/>
            </a:pPr>
            <a:r>
              <a:rPr lang="en-GB" sz="2800" dirty="0" smtClean="0"/>
              <a:t>How is </a:t>
            </a:r>
            <a:r>
              <a:rPr lang="en-GB" sz="2800" dirty="0" err="1" smtClean="0"/>
              <a:t>triaclyglycerol</a:t>
            </a:r>
            <a:r>
              <a:rPr lang="en-GB" sz="2800" dirty="0" smtClean="0"/>
              <a:t> affected by diet and exercise?</a:t>
            </a:r>
          </a:p>
          <a:p>
            <a:pPr eaLnBrk="1" hangingPunct="1">
              <a:defRPr/>
            </a:pPr>
            <a:r>
              <a:rPr lang="en-GB" sz="2800" u="sng" dirty="0" smtClean="0"/>
              <a:t>How do we </a:t>
            </a:r>
            <a:r>
              <a:rPr lang="en-GB" sz="2800" u="sng" dirty="0" smtClean="0"/>
              <a:t>deposit body fat?</a:t>
            </a:r>
            <a:endParaRPr lang="en-GB" sz="2800" u="sng"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Rot="1" noChangeArrowheads="1"/>
          </p:cNvSpPr>
          <p:nvPr>
            <p:ph type="title"/>
          </p:nvPr>
        </p:nvSpPr>
        <p:spPr>
          <a:xfrm>
            <a:off x="457200" y="274638"/>
            <a:ext cx="8229600" cy="1641475"/>
          </a:xfrm>
        </p:spPr>
        <p:txBody>
          <a:bodyPr>
            <a:normAutofit fontScale="90000"/>
          </a:bodyPr>
          <a:lstStyle/>
          <a:p>
            <a:pPr>
              <a:defRPr/>
            </a:pPr>
            <a:r>
              <a:rPr lang="en-GB" sz="4000" dirty="0"/>
              <a:t>What is </a:t>
            </a:r>
            <a:r>
              <a:rPr lang="en-GB" sz="4000" dirty="0" err="1"/>
              <a:t>triacylglycerol</a:t>
            </a:r>
            <a:r>
              <a:rPr lang="en-GB" sz="4000" dirty="0"/>
              <a:t> </a:t>
            </a:r>
            <a:r>
              <a:rPr lang="en-GB" sz="4000" dirty="0" smtClean="0"/>
              <a:t>(triglyceride) and what </a:t>
            </a:r>
            <a:r>
              <a:rPr lang="en-GB" sz="4000" dirty="0"/>
              <a:t>is its function?</a:t>
            </a:r>
            <a:br>
              <a:rPr lang="en-GB" sz="4000" dirty="0"/>
            </a:br>
            <a:r>
              <a:rPr lang="en-GB" sz="2400" dirty="0"/>
              <a:t>A triglyceride molecule</a:t>
            </a:r>
          </a:p>
        </p:txBody>
      </p:sp>
      <p:pic>
        <p:nvPicPr>
          <p:cNvPr id="16387" name="Picture 7" descr="fat"/>
          <p:cNvPicPr>
            <a:picLocks noGrp="1" noChangeAspect="1" noChangeArrowheads="1"/>
          </p:cNvPicPr>
          <p:nvPr>
            <p:ph sz="half" idx="1"/>
          </p:nvPr>
        </p:nvPicPr>
        <p:blipFill>
          <a:blip r:embed="rId2" cstate="print"/>
          <a:srcRect/>
          <a:stretch>
            <a:fillRect/>
          </a:stretch>
        </p:blipFill>
        <p:spPr>
          <a:xfrm>
            <a:off x="179388" y="2420938"/>
            <a:ext cx="4392612" cy="3670300"/>
          </a:xfrm>
          <a:noFill/>
        </p:spPr>
      </p:pic>
      <p:pic>
        <p:nvPicPr>
          <p:cNvPr id="16388" name="Picture 8" descr="Trig"/>
          <p:cNvPicPr>
            <a:picLocks noGrp="1" noChangeAspect="1" noChangeArrowheads="1"/>
          </p:cNvPicPr>
          <p:nvPr>
            <p:ph sz="half" idx="2"/>
          </p:nvPr>
        </p:nvPicPr>
        <p:blipFill>
          <a:blip r:embed="rId3" cstate="print"/>
          <a:srcRect/>
          <a:stretch>
            <a:fillRect/>
          </a:stretch>
        </p:blipFill>
        <p:spPr>
          <a:xfrm>
            <a:off x="4643438" y="2420938"/>
            <a:ext cx="4321175" cy="3702050"/>
          </a:xfr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4" name="Rectangle 6"/>
          <p:cNvSpPr>
            <a:spLocks noGrp="1" noRot="1" noChangeArrowheads="1"/>
          </p:cNvSpPr>
          <p:nvPr>
            <p:ph type="title"/>
          </p:nvPr>
        </p:nvSpPr>
        <p:spPr/>
        <p:txBody>
          <a:bodyPr/>
          <a:lstStyle/>
          <a:p>
            <a:pPr eaLnBrk="1" hangingPunct="1">
              <a:defRPr/>
            </a:pPr>
            <a:r>
              <a:rPr lang="en-GB" smtClean="0"/>
              <a:t>Function of triacylglycerol</a:t>
            </a:r>
          </a:p>
        </p:txBody>
      </p:sp>
      <p:pic>
        <p:nvPicPr>
          <p:cNvPr id="35843" name="Picture 4" descr="adipose tissue 2"/>
          <p:cNvPicPr>
            <a:picLocks noGrp="1" noChangeAspect="1" noChangeArrowheads="1"/>
          </p:cNvPicPr>
          <p:nvPr>
            <p:ph sz="half" idx="1"/>
          </p:nvPr>
        </p:nvPicPr>
        <p:blipFill>
          <a:blip r:embed="rId2" cstate="print"/>
          <a:srcRect/>
          <a:stretch>
            <a:fillRect/>
          </a:stretch>
        </p:blipFill>
        <p:spPr>
          <a:xfrm>
            <a:off x="457200" y="1557338"/>
            <a:ext cx="4038600" cy="4608512"/>
          </a:xfrm>
          <a:noFill/>
        </p:spPr>
      </p:pic>
      <p:sp>
        <p:nvSpPr>
          <p:cNvPr id="109575" name="Rectangle 7"/>
          <p:cNvSpPr>
            <a:spLocks noGrp="1" noChangeArrowheads="1"/>
          </p:cNvSpPr>
          <p:nvPr>
            <p:ph type="body" sz="half" idx="2"/>
          </p:nvPr>
        </p:nvSpPr>
        <p:spPr>
          <a:xfrm>
            <a:off x="4648200" y="1600200"/>
            <a:ext cx="4038600" cy="4852988"/>
          </a:xfrm>
        </p:spPr>
        <p:txBody>
          <a:bodyPr/>
          <a:lstStyle/>
          <a:p>
            <a:pPr eaLnBrk="1" hangingPunct="1">
              <a:lnSpc>
                <a:spcPct val="90000"/>
              </a:lnSpc>
              <a:defRPr/>
            </a:pPr>
            <a:r>
              <a:rPr lang="en-GB" sz="2800" smtClean="0"/>
              <a:t>A way of storing a lot of energy efficiently</a:t>
            </a:r>
          </a:p>
          <a:p>
            <a:pPr eaLnBrk="1" hangingPunct="1">
              <a:lnSpc>
                <a:spcPct val="90000"/>
              </a:lnSpc>
              <a:defRPr/>
            </a:pPr>
            <a:r>
              <a:rPr lang="en-GB" sz="2800" smtClean="0"/>
              <a:t>9 kcal/g</a:t>
            </a:r>
          </a:p>
          <a:p>
            <a:pPr eaLnBrk="1" hangingPunct="1">
              <a:lnSpc>
                <a:spcPct val="90000"/>
              </a:lnSpc>
              <a:defRPr/>
            </a:pPr>
            <a:r>
              <a:rPr lang="en-GB" sz="2800" smtClean="0"/>
              <a:t>Triacylglycerol is hydrophobic – water is excluded.</a:t>
            </a:r>
          </a:p>
          <a:p>
            <a:pPr eaLnBrk="1" hangingPunct="1">
              <a:lnSpc>
                <a:spcPct val="90000"/>
              </a:lnSpc>
              <a:defRPr/>
            </a:pPr>
            <a:r>
              <a:rPr lang="en-GB" sz="2800" smtClean="0"/>
              <a:t>Triaclyglyerol is stored as a  droplet in adipose tissue – thus adipose tissue acts as lipid ‘buffer’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rrowheads="1"/>
          </p:cNvSpPr>
          <p:nvPr>
            <p:ph type="title"/>
          </p:nvPr>
        </p:nvSpPr>
        <p:spPr/>
        <p:txBody>
          <a:bodyPr/>
          <a:lstStyle/>
          <a:p>
            <a:pPr eaLnBrk="1" hangingPunct="1">
              <a:defRPr/>
            </a:pPr>
            <a:r>
              <a:rPr lang="en-GB" smtClean="0"/>
              <a:t>Fasting plasma triacylglycerol</a:t>
            </a:r>
          </a:p>
        </p:txBody>
      </p:sp>
      <p:sp>
        <p:nvSpPr>
          <p:cNvPr id="116739" name="Rectangle 3"/>
          <p:cNvSpPr>
            <a:spLocks noGrp="1" noChangeArrowheads="1"/>
          </p:cNvSpPr>
          <p:nvPr>
            <p:ph type="body" idx="1"/>
          </p:nvPr>
        </p:nvSpPr>
        <p:spPr/>
        <p:txBody>
          <a:bodyPr/>
          <a:lstStyle/>
          <a:p>
            <a:pPr eaLnBrk="1" hangingPunct="1">
              <a:defRPr/>
            </a:pPr>
            <a:r>
              <a:rPr lang="en-GB" smtClean="0"/>
              <a:t>The fasting plasma triacylglycerol depends on</a:t>
            </a:r>
          </a:p>
          <a:p>
            <a:pPr lvl="1" eaLnBrk="1" hangingPunct="1">
              <a:defRPr/>
            </a:pPr>
            <a:r>
              <a:rPr lang="en-GB" smtClean="0"/>
              <a:t>Activity levels and fitness</a:t>
            </a:r>
          </a:p>
          <a:p>
            <a:pPr lvl="1" eaLnBrk="1" hangingPunct="1">
              <a:defRPr/>
            </a:pPr>
            <a:r>
              <a:rPr lang="en-GB" smtClean="0"/>
              <a:t>Obesity/leanness</a:t>
            </a:r>
          </a:p>
          <a:p>
            <a:pPr lvl="1" eaLnBrk="1" hangingPunct="1">
              <a:defRPr/>
            </a:pPr>
            <a:r>
              <a:rPr lang="en-GB" smtClean="0"/>
              <a:t>Genetics</a:t>
            </a:r>
          </a:p>
          <a:p>
            <a:pPr eaLnBrk="1" hangingPunct="1">
              <a:defRPr/>
            </a:pPr>
            <a:r>
              <a:rPr lang="en-GB" smtClean="0"/>
              <a:t>Total trig is typically about 1 mmol/l; chylomicron-trig about zero; NEFA concentration about 0.5 mmol/l.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rrowheads="1"/>
          </p:cNvSpPr>
          <p:nvPr>
            <p:ph type="title"/>
          </p:nvPr>
        </p:nvSpPr>
        <p:spPr/>
        <p:txBody>
          <a:bodyPr>
            <a:normAutofit fontScale="90000"/>
          </a:bodyPr>
          <a:lstStyle/>
          <a:p>
            <a:pPr eaLnBrk="1" hangingPunct="1">
              <a:defRPr/>
            </a:pPr>
            <a:r>
              <a:rPr lang="en-GB" sz="4000" smtClean="0"/>
              <a:t>Plasma triacylglycerol and fatty acids after a meal</a:t>
            </a:r>
          </a:p>
        </p:txBody>
      </p:sp>
      <p:sp>
        <p:nvSpPr>
          <p:cNvPr id="117763" name="Rectangle 3"/>
          <p:cNvSpPr>
            <a:spLocks noGrp="1" noChangeArrowheads="1"/>
          </p:cNvSpPr>
          <p:nvPr>
            <p:ph type="body" idx="1"/>
          </p:nvPr>
        </p:nvSpPr>
        <p:spPr/>
        <p:txBody>
          <a:bodyPr/>
          <a:lstStyle/>
          <a:p>
            <a:pPr eaLnBrk="1" hangingPunct="1">
              <a:defRPr/>
            </a:pPr>
            <a:r>
              <a:rPr lang="en-GB" smtClean="0"/>
              <a:t>After a meal containing carbohydrate and fat what happens?</a:t>
            </a:r>
          </a:p>
          <a:p>
            <a:pPr lvl="1" eaLnBrk="1" hangingPunct="1">
              <a:defRPr/>
            </a:pPr>
            <a:r>
              <a:rPr lang="en-GB" smtClean="0"/>
              <a:t>To glucose and insulin levels?</a:t>
            </a:r>
          </a:p>
          <a:p>
            <a:pPr lvl="2" eaLnBrk="1" hangingPunct="1">
              <a:defRPr/>
            </a:pPr>
            <a:r>
              <a:rPr lang="en-GB" smtClean="0"/>
              <a:t>RAPID INCREASE</a:t>
            </a:r>
          </a:p>
          <a:p>
            <a:pPr lvl="1" eaLnBrk="1" hangingPunct="1">
              <a:defRPr/>
            </a:pPr>
            <a:r>
              <a:rPr lang="en-GB" smtClean="0"/>
              <a:t>To triacylglycerol levels?</a:t>
            </a:r>
          </a:p>
          <a:p>
            <a:pPr lvl="2" eaLnBrk="1" hangingPunct="1">
              <a:defRPr/>
            </a:pPr>
            <a:r>
              <a:rPr lang="en-GB" smtClean="0"/>
              <a:t>SLOWER INCREASE (PEAK CONC IS 3-5 HOURS)</a:t>
            </a:r>
          </a:p>
          <a:p>
            <a:pPr lvl="2" eaLnBrk="1" hangingPunct="1">
              <a:defRPr/>
            </a:pPr>
            <a:r>
              <a:rPr lang="en-GB" smtClean="0"/>
              <a:t>TOTAL TG LEVEL MAY REACH 2 mmol/l; CHYLOMICRON TG LEVEL REACHES ABOUT </a:t>
            </a:r>
          </a:p>
          <a:p>
            <a:pPr lvl="2" eaLnBrk="1" hangingPunct="1">
              <a:buFont typeface="Wingdings" pitchFamily="2" charset="2"/>
              <a:buNone/>
              <a:defRPr/>
            </a:pPr>
            <a:r>
              <a:rPr lang="en-GB" smtClean="0"/>
              <a:t>	0.4 mmol/l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77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77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77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776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776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77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ctrTitle"/>
          </p:nvPr>
        </p:nvSpPr>
        <p:spPr/>
        <p:txBody>
          <a:bodyPr>
            <a:normAutofit fontScale="90000"/>
          </a:bodyPr>
          <a:lstStyle/>
          <a:p>
            <a:pPr eaLnBrk="1" hangingPunct="1">
              <a:defRPr/>
            </a:pPr>
            <a:r>
              <a:rPr lang="en-GB" sz="5400" smtClean="0"/>
              <a:t>How is triacylglycerol transported – the role of lipoproteins</a:t>
            </a:r>
          </a:p>
        </p:txBody>
      </p:sp>
      <p:sp>
        <p:nvSpPr>
          <p:cNvPr id="114691" name="Rectangle 3"/>
          <p:cNvSpPr>
            <a:spLocks noGrp="1" noChangeArrowheads="1"/>
          </p:cNvSpPr>
          <p:nvPr>
            <p:ph type="subTitle" idx="1"/>
          </p:nvPr>
        </p:nvSpPr>
        <p:spPr/>
        <p:txBody>
          <a:bodyPr/>
          <a:lstStyle/>
          <a:p>
            <a:pPr eaLnBrk="1" hangingPunct="1">
              <a:defRPr/>
            </a:pPr>
            <a:endParaRPr lang="en-US"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3"/>
          <p:cNvGraphicFramePr>
            <a:graphicFrameLocks noGrp="1" noChangeAspect="1"/>
          </p:cNvGraphicFramePr>
          <p:nvPr>
            <p:ph idx="1"/>
          </p:nvPr>
        </p:nvGraphicFramePr>
        <p:xfrm>
          <a:off x="5004048" y="188640"/>
          <a:ext cx="3960440" cy="6299200"/>
        </p:xfrm>
        <a:graphic>
          <a:graphicData uri="http://schemas.openxmlformats.org/presentationml/2006/ole">
            <mc:AlternateContent xmlns:mc="http://schemas.openxmlformats.org/markup-compatibility/2006">
              <mc:Choice xmlns:v="urn:schemas-microsoft-com:vml" Requires="v">
                <p:oleObj spid="_x0000_s1036" name="PhotoHouse" r:id="rId4" imgW="5821692" imgH="5660147" progId="">
                  <p:embed/>
                </p:oleObj>
              </mc:Choice>
              <mc:Fallback>
                <p:oleObj name="PhotoHouse" r:id="rId4" imgW="5821692" imgH="5660147" progId="">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048" y="188640"/>
                        <a:ext cx="3960440" cy="6299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027" name="Picture 3" descr="C:\Users\swilliam\Pictures\eatying fat.jpg"/>
          <p:cNvPicPr>
            <a:picLocks noChangeAspect="1" noChangeArrowheads="1"/>
          </p:cNvPicPr>
          <p:nvPr/>
        </p:nvPicPr>
        <p:blipFill>
          <a:blip r:embed="rId6" cstate="print"/>
          <a:srcRect/>
          <a:stretch>
            <a:fillRect/>
          </a:stretch>
        </p:blipFill>
        <p:spPr bwMode="auto">
          <a:xfrm>
            <a:off x="179512" y="3573016"/>
            <a:ext cx="3528392" cy="2857500"/>
          </a:xfrm>
          <a:prstGeom prst="rect">
            <a:avLst/>
          </a:prstGeom>
          <a:noFill/>
        </p:spPr>
      </p:pic>
      <p:sp>
        <p:nvSpPr>
          <p:cNvPr id="5" name="Right Arrow 4"/>
          <p:cNvSpPr/>
          <p:nvPr/>
        </p:nvSpPr>
        <p:spPr>
          <a:xfrm>
            <a:off x="3851920" y="4797152"/>
            <a:ext cx="115212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3528" y="1124744"/>
            <a:ext cx="4306243" cy="1384995"/>
          </a:xfrm>
          <a:prstGeom prst="rect">
            <a:avLst/>
          </a:prstGeom>
          <a:noFill/>
        </p:spPr>
        <p:txBody>
          <a:bodyPr wrap="square" rtlCol="0">
            <a:spAutoFit/>
          </a:bodyPr>
          <a:lstStyle/>
          <a:p>
            <a:r>
              <a:rPr lang="en-GB" sz="2800" dirty="0" smtClean="0"/>
              <a:t>Absorption of dietary (</a:t>
            </a:r>
            <a:r>
              <a:rPr lang="en-GB" sz="2800" dirty="0" err="1" smtClean="0"/>
              <a:t>exogeneous</a:t>
            </a:r>
            <a:r>
              <a:rPr lang="en-GB" sz="2800" dirty="0" smtClean="0"/>
              <a:t>) fat from</a:t>
            </a:r>
          </a:p>
          <a:p>
            <a:r>
              <a:rPr lang="en-GB" sz="2800" dirty="0" smtClean="0"/>
              <a:t>gut to circulation</a:t>
            </a:r>
            <a:endParaRPr lang="en-GB" sz="2800" dirty="0"/>
          </a:p>
        </p:txBody>
      </p:sp>
      <p:sp>
        <p:nvSpPr>
          <p:cNvPr id="7" name="Oval 6"/>
          <p:cNvSpPr/>
          <p:nvPr/>
        </p:nvSpPr>
        <p:spPr>
          <a:xfrm>
            <a:off x="5220072" y="4077072"/>
            <a:ext cx="3923928" cy="194421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4"/>
          <p:cNvSpPr>
            <a:spLocks noGrp="1" noRot="1" noChangeArrowheads="1"/>
          </p:cNvSpPr>
          <p:nvPr>
            <p:ph type="title"/>
          </p:nvPr>
        </p:nvSpPr>
        <p:spPr/>
        <p:txBody>
          <a:bodyPr/>
          <a:lstStyle/>
          <a:p>
            <a:pPr eaLnBrk="1" hangingPunct="1">
              <a:defRPr/>
            </a:pPr>
            <a:endParaRPr lang="en-US" smtClean="0"/>
          </a:p>
        </p:txBody>
      </p:sp>
      <p:pic>
        <p:nvPicPr>
          <p:cNvPr id="19459" name="Picture 7" descr="dietary fat"/>
          <p:cNvPicPr>
            <a:picLocks noGrp="1" noChangeAspect="1" noChangeArrowheads="1"/>
          </p:cNvPicPr>
          <p:nvPr>
            <p:ph sz="half" idx="1"/>
          </p:nvPr>
        </p:nvPicPr>
        <p:blipFill>
          <a:blip r:embed="rId2" cstate="print"/>
          <a:srcRect/>
          <a:stretch>
            <a:fillRect/>
          </a:stretch>
        </p:blipFill>
        <p:spPr>
          <a:xfrm>
            <a:off x="250825" y="188913"/>
            <a:ext cx="7345363" cy="5040312"/>
          </a:xfrm>
          <a:noFill/>
        </p:spPr>
      </p:pic>
      <p:pic>
        <p:nvPicPr>
          <p:cNvPr id="19460" name="Picture 8" descr="red meat"/>
          <p:cNvPicPr>
            <a:picLocks noGrp="1" noChangeAspect="1" noChangeArrowheads="1"/>
          </p:cNvPicPr>
          <p:nvPr>
            <p:ph sz="half" idx="2"/>
          </p:nvPr>
        </p:nvPicPr>
        <p:blipFill>
          <a:blip r:embed="rId3" cstate="print"/>
          <a:srcRect/>
          <a:stretch>
            <a:fillRect/>
          </a:stretch>
        </p:blipFill>
        <p:spPr>
          <a:xfrm>
            <a:off x="5080000" y="4410075"/>
            <a:ext cx="4064000" cy="2447925"/>
          </a:xfr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pPr>
              <a:defRPr/>
            </a:pPr>
            <a:r>
              <a:rPr lang="en-GB" sz="4000"/>
              <a:t>Postprandial lipid (lipaemia)responses</a:t>
            </a:r>
          </a:p>
        </p:txBody>
      </p:sp>
      <p:sp>
        <p:nvSpPr>
          <p:cNvPr id="18435" name="Line 3"/>
          <p:cNvSpPr>
            <a:spLocks noChangeShapeType="1"/>
          </p:cNvSpPr>
          <p:nvPr/>
        </p:nvSpPr>
        <p:spPr bwMode="auto">
          <a:xfrm>
            <a:off x="1403350" y="2205038"/>
            <a:ext cx="0" cy="3455987"/>
          </a:xfrm>
          <a:prstGeom prst="line">
            <a:avLst/>
          </a:prstGeom>
          <a:noFill/>
          <a:ln w="9525">
            <a:solidFill>
              <a:schemeClr val="tx1"/>
            </a:solidFill>
            <a:round/>
            <a:headEnd/>
            <a:tailEnd/>
          </a:ln>
        </p:spPr>
        <p:txBody>
          <a:bodyPr/>
          <a:lstStyle/>
          <a:p>
            <a:endParaRPr lang="en-GB"/>
          </a:p>
        </p:txBody>
      </p:sp>
      <p:sp>
        <p:nvSpPr>
          <p:cNvPr id="18436" name="Line 4"/>
          <p:cNvSpPr>
            <a:spLocks noChangeShapeType="1"/>
          </p:cNvSpPr>
          <p:nvPr/>
        </p:nvSpPr>
        <p:spPr bwMode="auto">
          <a:xfrm>
            <a:off x="1403350" y="5661025"/>
            <a:ext cx="5832475" cy="0"/>
          </a:xfrm>
          <a:prstGeom prst="line">
            <a:avLst/>
          </a:prstGeom>
          <a:noFill/>
          <a:ln w="9525">
            <a:solidFill>
              <a:schemeClr val="tx1"/>
            </a:solidFill>
            <a:round/>
            <a:headEnd/>
            <a:tailEnd/>
          </a:ln>
        </p:spPr>
        <p:txBody>
          <a:bodyPr/>
          <a:lstStyle/>
          <a:p>
            <a:endParaRPr lang="en-GB"/>
          </a:p>
        </p:txBody>
      </p:sp>
      <p:sp>
        <p:nvSpPr>
          <p:cNvPr id="18437" name="Text Box 5"/>
          <p:cNvSpPr txBox="1">
            <a:spLocks noChangeArrowheads="1"/>
          </p:cNvSpPr>
          <p:nvPr/>
        </p:nvSpPr>
        <p:spPr bwMode="auto">
          <a:xfrm>
            <a:off x="1331913" y="5734050"/>
            <a:ext cx="5975350" cy="366713"/>
          </a:xfrm>
          <a:prstGeom prst="rect">
            <a:avLst/>
          </a:prstGeom>
          <a:noFill/>
          <a:ln w="9525">
            <a:noFill/>
            <a:miter lim="800000"/>
            <a:headEnd/>
            <a:tailEnd/>
          </a:ln>
        </p:spPr>
        <p:txBody>
          <a:bodyPr wrap="none">
            <a:spAutoFit/>
          </a:bodyPr>
          <a:lstStyle/>
          <a:p>
            <a:r>
              <a:rPr lang="en-GB"/>
              <a:t>-1          0              3                5                    7                  9</a:t>
            </a:r>
          </a:p>
        </p:txBody>
      </p:sp>
      <p:sp>
        <p:nvSpPr>
          <p:cNvPr id="18438" name="Text Box 6"/>
          <p:cNvSpPr txBox="1">
            <a:spLocks noChangeArrowheads="1"/>
          </p:cNvSpPr>
          <p:nvPr/>
        </p:nvSpPr>
        <p:spPr bwMode="auto">
          <a:xfrm rot="-5400000">
            <a:off x="-751681" y="3783807"/>
            <a:ext cx="2228850" cy="366712"/>
          </a:xfrm>
          <a:prstGeom prst="rect">
            <a:avLst/>
          </a:prstGeom>
          <a:noFill/>
          <a:ln w="9525">
            <a:noFill/>
            <a:miter lim="800000"/>
            <a:headEnd/>
            <a:tailEnd/>
          </a:ln>
        </p:spPr>
        <p:txBody>
          <a:bodyPr wrap="none">
            <a:spAutoFit/>
          </a:bodyPr>
          <a:lstStyle/>
          <a:p>
            <a:r>
              <a:rPr lang="en-GB"/>
              <a:t>Plasma triglycerides</a:t>
            </a:r>
          </a:p>
        </p:txBody>
      </p:sp>
      <p:sp>
        <p:nvSpPr>
          <p:cNvPr id="18439" name="Text Box 7"/>
          <p:cNvSpPr txBox="1">
            <a:spLocks noChangeArrowheads="1"/>
          </p:cNvSpPr>
          <p:nvPr/>
        </p:nvSpPr>
        <p:spPr bwMode="auto">
          <a:xfrm rot="-5400000">
            <a:off x="-586581" y="3834607"/>
            <a:ext cx="3194050" cy="366712"/>
          </a:xfrm>
          <a:prstGeom prst="rect">
            <a:avLst/>
          </a:prstGeom>
          <a:noFill/>
          <a:ln w="9525">
            <a:noFill/>
            <a:miter lim="800000"/>
            <a:headEnd/>
            <a:tailEnd/>
          </a:ln>
        </p:spPr>
        <p:txBody>
          <a:bodyPr>
            <a:spAutoFit/>
          </a:bodyPr>
          <a:lstStyle/>
          <a:p>
            <a:r>
              <a:rPr lang="en-GB"/>
              <a:t>1      2       3       4       5       6</a:t>
            </a:r>
          </a:p>
        </p:txBody>
      </p:sp>
      <p:sp>
        <p:nvSpPr>
          <p:cNvPr id="18440" name="Freeform 8"/>
          <p:cNvSpPr>
            <a:spLocks/>
          </p:cNvSpPr>
          <p:nvPr/>
        </p:nvSpPr>
        <p:spPr bwMode="auto">
          <a:xfrm>
            <a:off x="1403350" y="4413250"/>
            <a:ext cx="5545138" cy="876300"/>
          </a:xfrm>
          <a:custGeom>
            <a:avLst/>
            <a:gdLst>
              <a:gd name="T0" fmla="*/ 0 w 3493"/>
              <a:gd name="T1" fmla="*/ 2147483647 h 552"/>
              <a:gd name="T2" fmla="*/ 2147483647 w 3493"/>
              <a:gd name="T3" fmla="*/ 2147483647 h 552"/>
              <a:gd name="T4" fmla="*/ 2147483647 w 3493"/>
              <a:gd name="T5" fmla="*/ 2147483647 h 552"/>
              <a:gd name="T6" fmla="*/ 2147483647 w 3493"/>
              <a:gd name="T7" fmla="*/ 2147483647 h 552"/>
              <a:gd name="T8" fmla="*/ 2147483647 w 3493"/>
              <a:gd name="T9" fmla="*/ 2147483647 h 552"/>
              <a:gd name="T10" fmla="*/ 2147483647 w 3493"/>
              <a:gd name="T11" fmla="*/ 2147483647 h 552"/>
              <a:gd name="T12" fmla="*/ 0 60000 65536"/>
              <a:gd name="T13" fmla="*/ 0 60000 65536"/>
              <a:gd name="T14" fmla="*/ 0 60000 65536"/>
              <a:gd name="T15" fmla="*/ 0 60000 65536"/>
              <a:gd name="T16" fmla="*/ 0 60000 65536"/>
              <a:gd name="T17" fmla="*/ 0 60000 65536"/>
              <a:gd name="T18" fmla="*/ 0 w 3493"/>
              <a:gd name="T19" fmla="*/ 0 h 552"/>
              <a:gd name="T20" fmla="*/ 3493 w 3493"/>
              <a:gd name="T21" fmla="*/ 552 h 552"/>
            </a:gdLst>
            <a:ahLst/>
            <a:cxnLst>
              <a:cxn ang="T12">
                <a:pos x="T0" y="T1"/>
              </a:cxn>
              <a:cxn ang="T13">
                <a:pos x="T2" y="T3"/>
              </a:cxn>
              <a:cxn ang="T14">
                <a:pos x="T4" y="T5"/>
              </a:cxn>
              <a:cxn ang="T15">
                <a:pos x="T6" y="T7"/>
              </a:cxn>
              <a:cxn ang="T16">
                <a:pos x="T8" y="T9"/>
              </a:cxn>
              <a:cxn ang="T17">
                <a:pos x="T10" y="T11"/>
              </a:cxn>
            </a:cxnLst>
            <a:rect l="T18" t="T19" r="T20" b="T21"/>
            <a:pathLst>
              <a:path w="3493" h="552">
                <a:moveTo>
                  <a:pt x="0" y="514"/>
                </a:moveTo>
                <a:cubicBezTo>
                  <a:pt x="174" y="533"/>
                  <a:pt x="348" y="552"/>
                  <a:pt x="545" y="514"/>
                </a:cubicBezTo>
                <a:cubicBezTo>
                  <a:pt x="742" y="476"/>
                  <a:pt x="908" y="370"/>
                  <a:pt x="1180" y="287"/>
                </a:cubicBezTo>
                <a:cubicBezTo>
                  <a:pt x="1452" y="204"/>
                  <a:pt x="1882" y="30"/>
                  <a:pt x="2177" y="15"/>
                </a:cubicBezTo>
                <a:cubicBezTo>
                  <a:pt x="2472" y="0"/>
                  <a:pt x="2730" y="136"/>
                  <a:pt x="2949" y="196"/>
                </a:cubicBezTo>
                <a:cubicBezTo>
                  <a:pt x="3168" y="256"/>
                  <a:pt x="3395" y="348"/>
                  <a:pt x="3493" y="378"/>
                </a:cubicBezTo>
              </a:path>
            </a:pathLst>
          </a:custGeom>
          <a:noFill/>
          <a:ln w="28575" cmpd="sng">
            <a:solidFill>
              <a:srgbClr val="FF0000"/>
            </a:solidFill>
            <a:round/>
            <a:headEnd/>
            <a:tailEnd/>
          </a:ln>
        </p:spPr>
        <p:txBody>
          <a:bodyPr/>
          <a:lstStyle/>
          <a:p>
            <a:endParaRPr lang="en-GB"/>
          </a:p>
        </p:txBody>
      </p:sp>
      <p:sp>
        <p:nvSpPr>
          <p:cNvPr id="18441" name="Line 9"/>
          <p:cNvSpPr>
            <a:spLocks noChangeShapeType="1"/>
          </p:cNvSpPr>
          <p:nvPr/>
        </p:nvSpPr>
        <p:spPr bwMode="auto">
          <a:xfrm flipH="1">
            <a:off x="6227763" y="4076700"/>
            <a:ext cx="1223962" cy="504825"/>
          </a:xfrm>
          <a:prstGeom prst="line">
            <a:avLst/>
          </a:prstGeom>
          <a:noFill/>
          <a:ln w="9525">
            <a:solidFill>
              <a:schemeClr val="tx1"/>
            </a:solidFill>
            <a:round/>
            <a:headEnd/>
            <a:tailEnd type="triangle" w="med" len="med"/>
          </a:ln>
        </p:spPr>
        <p:txBody>
          <a:bodyPr/>
          <a:lstStyle/>
          <a:p>
            <a:endParaRPr lang="en-GB"/>
          </a:p>
        </p:txBody>
      </p:sp>
      <p:sp>
        <p:nvSpPr>
          <p:cNvPr id="18442" name="Text Box 10"/>
          <p:cNvSpPr txBox="1">
            <a:spLocks noChangeArrowheads="1"/>
          </p:cNvSpPr>
          <p:nvPr/>
        </p:nvSpPr>
        <p:spPr bwMode="auto">
          <a:xfrm>
            <a:off x="1619250" y="1628775"/>
            <a:ext cx="2901950" cy="1739900"/>
          </a:xfrm>
          <a:prstGeom prst="rect">
            <a:avLst/>
          </a:prstGeom>
          <a:noFill/>
          <a:ln w="9525">
            <a:noFill/>
            <a:miter lim="800000"/>
            <a:headEnd/>
            <a:tailEnd/>
          </a:ln>
        </p:spPr>
        <p:txBody>
          <a:bodyPr wrap="none">
            <a:spAutoFit/>
          </a:bodyPr>
          <a:lstStyle/>
          <a:p>
            <a:r>
              <a:rPr lang="en-GB"/>
              <a:t>UNHEALTHY:</a:t>
            </a:r>
          </a:p>
          <a:p>
            <a:r>
              <a:rPr lang="en-GB"/>
              <a:t>Abdominal obesity,</a:t>
            </a:r>
          </a:p>
          <a:p>
            <a:r>
              <a:rPr lang="en-GB"/>
              <a:t>Sedentary, type 2 diabetes</a:t>
            </a:r>
          </a:p>
          <a:p>
            <a:r>
              <a:rPr lang="en-GB"/>
              <a:t>Insulin resistance,</a:t>
            </a:r>
          </a:p>
          <a:p>
            <a:r>
              <a:rPr lang="en-GB"/>
              <a:t>LPL deficiency</a:t>
            </a:r>
          </a:p>
          <a:p>
            <a:endParaRPr lang="en-GB"/>
          </a:p>
        </p:txBody>
      </p:sp>
      <p:sp>
        <p:nvSpPr>
          <p:cNvPr id="18443" name="Text Box 11"/>
          <p:cNvSpPr txBox="1">
            <a:spLocks noChangeArrowheads="1"/>
          </p:cNvSpPr>
          <p:nvPr/>
        </p:nvSpPr>
        <p:spPr bwMode="auto">
          <a:xfrm>
            <a:off x="7512050" y="3573463"/>
            <a:ext cx="1631950" cy="915987"/>
          </a:xfrm>
          <a:prstGeom prst="rect">
            <a:avLst/>
          </a:prstGeom>
          <a:noFill/>
          <a:ln w="9525">
            <a:noFill/>
            <a:miter lim="800000"/>
            <a:headEnd/>
            <a:tailEnd/>
          </a:ln>
        </p:spPr>
        <p:txBody>
          <a:bodyPr wrap="none">
            <a:spAutoFit/>
          </a:bodyPr>
          <a:lstStyle/>
          <a:p>
            <a:r>
              <a:rPr lang="en-GB"/>
              <a:t>HEALTHY:</a:t>
            </a:r>
          </a:p>
          <a:p>
            <a:r>
              <a:rPr lang="en-GB"/>
              <a:t>Lean &amp; active,</a:t>
            </a:r>
          </a:p>
          <a:p>
            <a:endParaRPr lang="en-GB"/>
          </a:p>
        </p:txBody>
      </p:sp>
      <p:sp>
        <p:nvSpPr>
          <p:cNvPr id="18444" name="Line 12"/>
          <p:cNvSpPr>
            <a:spLocks noChangeShapeType="1"/>
          </p:cNvSpPr>
          <p:nvPr/>
        </p:nvSpPr>
        <p:spPr bwMode="auto">
          <a:xfrm>
            <a:off x="3348038" y="2924175"/>
            <a:ext cx="936625" cy="649288"/>
          </a:xfrm>
          <a:prstGeom prst="line">
            <a:avLst/>
          </a:prstGeom>
          <a:noFill/>
          <a:ln w="9525">
            <a:solidFill>
              <a:schemeClr val="tx1"/>
            </a:solidFill>
            <a:round/>
            <a:headEnd/>
            <a:tailEnd type="triangle" w="med" len="med"/>
          </a:ln>
        </p:spPr>
        <p:txBody>
          <a:bodyPr/>
          <a:lstStyle/>
          <a:p>
            <a:endParaRPr lang="en-GB"/>
          </a:p>
        </p:txBody>
      </p:sp>
      <p:sp>
        <p:nvSpPr>
          <p:cNvPr id="18445" name="Text Box 13"/>
          <p:cNvSpPr txBox="1">
            <a:spLocks noChangeArrowheads="1"/>
          </p:cNvSpPr>
          <p:nvPr/>
        </p:nvSpPr>
        <p:spPr bwMode="auto">
          <a:xfrm>
            <a:off x="1116013" y="6491288"/>
            <a:ext cx="2838450" cy="366712"/>
          </a:xfrm>
          <a:prstGeom prst="rect">
            <a:avLst/>
          </a:prstGeom>
          <a:noFill/>
          <a:ln w="9525">
            <a:noFill/>
            <a:miter lim="800000"/>
            <a:headEnd/>
            <a:tailEnd/>
          </a:ln>
        </p:spPr>
        <p:txBody>
          <a:bodyPr wrap="none">
            <a:spAutoFit/>
          </a:bodyPr>
          <a:lstStyle/>
          <a:p>
            <a:r>
              <a:rPr lang="en-GB"/>
              <a:t>Fatty meal or lipid infusion</a:t>
            </a:r>
          </a:p>
        </p:txBody>
      </p:sp>
      <p:sp>
        <p:nvSpPr>
          <p:cNvPr id="18446" name="AutoShape 14"/>
          <p:cNvSpPr>
            <a:spLocks noChangeArrowheads="1"/>
          </p:cNvSpPr>
          <p:nvPr/>
        </p:nvSpPr>
        <p:spPr bwMode="auto">
          <a:xfrm>
            <a:off x="2195513" y="6092825"/>
            <a:ext cx="288925" cy="431800"/>
          </a:xfrm>
          <a:prstGeom prst="upArrow">
            <a:avLst>
              <a:gd name="adj1" fmla="val 50000"/>
              <a:gd name="adj2" fmla="val 37363"/>
            </a:avLst>
          </a:prstGeom>
          <a:solidFill>
            <a:schemeClr val="accent1"/>
          </a:solidFill>
          <a:ln w="9525">
            <a:solidFill>
              <a:schemeClr val="tx1"/>
            </a:solidFill>
            <a:miter lim="800000"/>
            <a:headEnd/>
            <a:tailEnd/>
          </a:ln>
        </p:spPr>
        <p:txBody>
          <a:bodyPr vert="eaVert" wrap="none" anchor="ctr"/>
          <a:lstStyle/>
          <a:p>
            <a:endParaRPr lang="en-US"/>
          </a:p>
        </p:txBody>
      </p:sp>
      <p:sp>
        <p:nvSpPr>
          <p:cNvPr id="18447" name="Freeform 15"/>
          <p:cNvSpPr>
            <a:spLocks/>
          </p:cNvSpPr>
          <p:nvPr/>
        </p:nvSpPr>
        <p:spPr bwMode="auto">
          <a:xfrm>
            <a:off x="1403350" y="3141663"/>
            <a:ext cx="5545138" cy="2351087"/>
          </a:xfrm>
          <a:custGeom>
            <a:avLst/>
            <a:gdLst>
              <a:gd name="T0" fmla="*/ 0 w 3493"/>
              <a:gd name="T1" fmla="*/ 2147483647 h 1481"/>
              <a:gd name="T2" fmla="*/ 2147483647 w 3493"/>
              <a:gd name="T3" fmla="*/ 2147483647 h 1481"/>
              <a:gd name="T4" fmla="*/ 2147483647 w 3493"/>
              <a:gd name="T5" fmla="*/ 2147483647 h 1481"/>
              <a:gd name="T6" fmla="*/ 2147483647 w 3493"/>
              <a:gd name="T7" fmla="*/ 0 h 1481"/>
              <a:gd name="T8" fmla="*/ 2147483647 w 3493"/>
              <a:gd name="T9" fmla="*/ 2147483647 h 1481"/>
              <a:gd name="T10" fmla="*/ 0 60000 65536"/>
              <a:gd name="T11" fmla="*/ 0 60000 65536"/>
              <a:gd name="T12" fmla="*/ 0 60000 65536"/>
              <a:gd name="T13" fmla="*/ 0 60000 65536"/>
              <a:gd name="T14" fmla="*/ 0 60000 65536"/>
              <a:gd name="T15" fmla="*/ 0 w 3493"/>
              <a:gd name="T16" fmla="*/ 0 h 1481"/>
              <a:gd name="T17" fmla="*/ 3493 w 3493"/>
              <a:gd name="T18" fmla="*/ 1481 h 1481"/>
            </a:gdLst>
            <a:ahLst/>
            <a:cxnLst>
              <a:cxn ang="T10">
                <a:pos x="T0" y="T1"/>
              </a:cxn>
              <a:cxn ang="T11">
                <a:pos x="T2" y="T3"/>
              </a:cxn>
              <a:cxn ang="T12">
                <a:pos x="T4" y="T5"/>
              </a:cxn>
              <a:cxn ang="T13">
                <a:pos x="T6" y="T7"/>
              </a:cxn>
              <a:cxn ang="T14">
                <a:pos x="T8" y="T9"/>
              </a:cxn>
            </a:cxnLst>
            <a:rect l="T15" t="T16" r="T17" b="T18"/>
            <a:pathLst>
              <a:path w="3493" h="1481">
                <a:moveTo>
                  <a:pt x="0" y="1315"/>
                </a:moveTo>
                <a:cubicBezTo>
                  <a:pt x="72" y="1398"/>
                  <a:pt x="144" y="1481"/>
                  <a:pt x="454" y="1315"/>
                </a:cubicBezTo>
                <a:cubicBezTo>
                  <a:pt x="764" y="1149"/>
                  <a:pt x="1497" y="536"/>
                  <a:pt x="1860" y="317"/>
                </a:cubicBezTo>
                <a:cubicBezTo>
                  <a:pt x="2223" y="98"/>
                  <a:pt x="2359" y="0"/>
                  <a:pt x="2631" y="0"/>
                </a:cubicBezTo>
                <a:cubicBezTo>
                  <a:pt x="2903" y="0"/>
                  <a:pt x="3349" y="264"/>
                  <a:pt x="3493" y="317"/>
                </a:cubicBezTo>
              </a:path>
            </a:pathLst>
          </a:custGeom>
          <a:noFill/>
          <a:ln w="28575" cmpd="sng">
            <a:solidFill>
              <a:srgbClr val="FFFF00"/>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Rot="1" noChangeArrowheads="1"/>
          </p:cNvSpPr>
          <p:nvPr>
            <p:ph type="title"/>
          </p:nvPr>
        </p:nvSpPr>
        <p:spPr>
          <a:xfrm>
            <a:off x="0" y="-228600"/>
            <a:ext cx="9144000" cy="1143000"/>
          </a:xfrm>
        </p:spPr>
        <p:txBody>
          <a:bodyPr/>
          <a:lstStyle/>
          <a:p>
            <a:pPr eaLnBrk="1" hangingPunct="1">
              <a:defRPr/>
            </a:pPr>
            <a:r>
              <a:rPr lang="en-GB" sz="3200" b="0" smtClean="0"/>
              <a:t>So how is cholesterol &amp; triglyceride carried in the blood?</a:t>
            </a:r>
          </a:p>
        </p:txBody>
      </p:sp>
      <p:pic>
        <p:nvPicPr>
          <p:cNvPr id="46083" name="Picture 3" descr="LIPOPR~1"/>
          <p:cNvPicPr>
            <a:picLocks noChangeAspect="1" noChangeArrowheads="1"/>
          </p:cNvPicPr>
          <p:nvPr/>
        </p:nvPicPr>
        <p:blipFill>
          <a:blip r:embed="rId2" cstate="print"/>
          <a:srcRect l="14925" t="15349" r="9863" b="11984"/>
          <a:stretch>
            <a:fillRect/>
          </a:stretch>
        </p:blipFill>
        <p:spPr bwMode="auto">
          <a:xfrm>
            <a:off x="381000" y="2438400"/>
            <a:ext cx="4648200" cy="2743200"/>
          </a:xfrm>
          <a:prstGeom prst="rect">
            <a:avLst/>
          </a:prstGeom>
          <a:noFill/>
          <a:ln w="9525">
            <a:noFill/>
            <a:miter lim="800000"/>
            <a:headEnd/>
            <a:tailEnd/>
          </a:ln>
        </p:spPr>
      </p:pic>
      <p:sp>
        <p:nvSpPr>
          <p:cNvPr id="46084" name="Text Box 4"/>
          <p:cNvSpPr txBox="1">
            <a:spLocks noChangeArrowheads="1"/>
          </p:cNvSpPr>
          <p:nvPr/>
        </p:nvSpPr>
        <p:spPr bwMode="auto">
          <a:xfrm>
            <a:off x="1350963" y="868363"/>
            <a:ext cx="6497637" cy="579437"/>
          </a:xfrm>
          <a:prstGeom prst="rect">
            <a:avLst/>
          </a:prstGeom>
          <a:solidFill>
            <a:schemeClr val="accent1"/>
          </a:solidFill>
          <a:ln w="9525">
            <a:noFill/>
            <a:miter lim="800000"/>
            <a:headEnd/>
            <a:tailEnd/>
          </a:ln>
        </p:spPr>
        <p:txBody>
          <a:bodyPr wrap="none">
            <a:spAutoFit/>
          </a:bodyPr>
          <a:lstStyle/>
          <a:p>
            <a:r>
              <a:rPr lang="en-GB" sz="3200" b="1" i="1">
                <a:solidFill>
                  <a:srgbClr val="FF33CC"/>
                </a:solidFill>
                <a:latin typeface="Times New Roman" pitchFamily="18" charset="0"/>
              </a:rPr>
              <a:t>It is carried by a fat called lipoprotein</a:t>
            </a:r>
          </a:p>
        </p:txBody>
      </p:sp>
      <p:pic>
        <p:nvPicPr>
          <p:cNvPr id="46085" name="Picture 5" descr="TESTTU~1"/>
          <p:cNvPicPr>
            <a:picLocks noChangeAspect="1" noChangeArrowheads="1"/>
          </p:cNvPicPr>
          <p:nvPr/>
        </p:nvPicPr>
        <p:blipFill>
          <a:blip r:embed="rId3" cstate="print"/>
          <a:srcRect l="56845" r="15215"/>
          <a:stretch>
            <a:fillRect/>
          </a:stretch>
        </p:blipFill>
        <p:spPr bwMode="auto">
          <a:xfrm>
            <a:off x="6172200" y="1812925"/>
            <a:ext cx="1827213" cy="4359275"/>
          </a:xfrm>
          <a:prstGeom prst="rect">
            <a:avLst/>
          </a:prstGeom>
          <a:noFill/>
          <a:ln w="9525">
            <a:noFill/>
            <a:miter lim="800000"/>
            <a:headEnd/>
            <a:tailEnd/>
          </a:ln>
        </p:spPr>
      </p:pic>
      <p:sp>
        <p:nvSpPr>
          <p:cNvPr id="46086" name="Text Box 6"/>
          <p:cNvSpPr txBox="1">
            <a:spLocks noChangeArrowheads="1"/>
          </p:cNvSpPr>
          <p:nvPr/>
        </p:nvSpPr>
        <p:spPr bwMode="auto">
          <a:xfrm>
            <a:off x="1676400" y="5257800"/>
            <a:ext cx="1741488" cy="457200"/>
          </a:xfrm>
          <a:prstGeom prst="rect">
            <a:avLst/>
          </a:prstGeom>
          <a:noFill/>
          <a:ln w="9525">
            <a:noFill/>
            <a:miter lim="800000"/>
            <a:headEnd/>
            <a:tailEnd/>
          </a:ln>
        </p:spPr>
        <p:txBody>
          <a:bodyPr wrap="none">
            <a:spAutoFit/>
          </a:bodyPr>
          <a:lstStyle/>
          <a:p>
            <a:r>
              <a:rPr lang="en-GB" sz="2400" b="1">
                <a:latin typeface="Times New Roman" pitchFamily="18" charset="0"/>
              </a:rPr>
              <a:t>Lipoprotein</a:t>
            </a:r>
          </a:p>
        </p:txBody>
      </p:sp>
      <p:sp>
        <p:nvSpPr>
          <p:cNvPr id="46087" name="Text Box 7"/>
          <p:cNvSpPr txBox="1">
            <a:spLocks noChangeArrowheads="1"/>
          </p:cNvSpPr>
          <p:nvPr/>
        </p:nvSpPr>
        <p:spPr bwMode="auto">
          <a:xfrm>
            <a:off x="6172200" y="6248400"/>
            <a:ext cx="1835150" cy="457200"/>
          </a:xfrm>
          <a:prstGeom prst="rect">
            <a:avLst/>
          </a:prstGeom>
          <a:noFill/>
          <a:ln w="9525">
            <a:noFill/>
            <a:miter lim="800000"/>
            <a:headEnd/>
            <a:tailEnd/>
          </a:ln>
        </p:spPr>
        <p:txBody>
          <a:bodyPr wrap="none">
            <a:spAutoFit/>
          </a:bodyPr>
          <a:lstStyle/>
          <a:p>
            <a:r>
              <a:rPr lang="en-GB" sz="2400" b="1">
                <a:latin typeface="Times New Roman" pitchFamily="18" charset="0"/>
              </a:rPr>
              <a:t>Blood serum</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additive="base">
                                        <p:cTn id="7" dur="500" fill="hold"/>
                                        <p:tgtEl>
                                          <p:spTgt spid="46082"/>
                                        </p:tgtEl>
                                        <p:attrNameLst>
                                          <p:attrName>ppt_x</p:attrName>
                                        </p:attrNameLst>
                                      </p:cBhvr>
                                      <p:tavLst>
                                        <p:tav tm="0">
                                          <p:val>
                                            <p:strVal val="0-#ppt_w/2"/>
                                          </p:val>
                                        </p:tav>
                                        <p:tav tm="100000">
                                          <p:val>
                                            <p:strVal val="#ppt_x"/>
                                          </p:val>
                                        </p:tav>
                                      </p:tavLst>
                                    </p:anim>
                                    <p:anim calcmode="lin" valueType="num">
                                      <p:cBhvr additive="base">
                                        <p:cTn id="8" dur="500" fill="hold"/>
                                        <p:tgtEl>
                                          <p:spTgt spid="4608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6084"/>
                                        </p:tgtEl>
                                        <p:attrNameLst>
                                          <p:attrName>style.visibility</p:attrName>
                                        </p:attrNameLst>
                                      </p:cBhvr>
                                      <p:to>
                                        <p:strVal val="visible"/>
                                      </p:to>
                                    </p:set>
                                    <p:anim calcmode="lin" valueType="num">
                                      <p:cBhvr additive="base">
                                        <p:cTn id="13" dur="500" fill="hold"/>
                                        <p:tgtEl>
                                          <p:spTgt spid="46084"/>
                                        </p:tgtEl>
                                        <p:attrNameLst>
                                          <p:attrName>ppt_x</p:attrName>
                                        </p:attrNameLst>
                                      </p:cBhvr>
                                      <p:tavLst>
                                        <p:tav tm="0">
                                          <p:val>
                                            <p:strVal val="0-#ppt_w/2"/>
                                          </p:val>
                                        </p:tav>
                                        <p:tav tm="100000">
                                          <p:val>
                                            <p:strVal val="#ppt_x"/>
                                          </p:val>
                                        </p:tav>
                                      </p:tavLst>
                                    </p:anim>
                                    <p:anim calcmode="lin" valueType="num">
                                      <p:cBhvr additive="base">
                                        <p:cTn id="14" dur="500" fill="hold"/>
                                        <p:tgtEl>
                                          <p:spTgt spid="4608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6083"/>
                                        </p:tgtEl>
                                        <p:attrNameLst>
                                          <p:attrName>style.visibility</p:attrName>
                                        </p:attrNameLst>
                                      </p:cBhvr>
                                      <p:to>
                                        <p:strVal val="visible"/>
                                      </p:to>
                                    </p:set>
                                    <p:anim calcmode="lin" valueType="num">
                                      <p:cBhvr additive="base">
                                        <p:cTn id="19" dur="500" fill="hold"/>
                                        <p:tgtEl>
                                          <p:spTgt spid="46083"/>
                                        </p:tgtEl>
                                        <p:attrNameLst>
                                          <p:attrName>ppt_x</p:attrName>
                                        </p:attrNameLst>
                                      </p:cBhvr>
                                      <p:tavLst>
                                        <p:tav tm="0">
                                          <p:val>
                                            <p:strVal val="0-#ppt_w/2"/>
                                          </p:val>
                                        </p:tav>
                                        <p:tav tm="100000">
                                          <p:val>
                                            <p:strVal val="#ppt_x"/>
                                          </p:val>
                                        </p:tav>
                                      </p:tavLst>
                                    </p:anim>
                                    <p:anim calcmode="lin" valueType="num">
                                      <p:cBhvr additive="base">
                                        <p:cTn id="20" dur="500" fill="hold"/>
                                        <p:tgtEl>
                                          <p:spTgt spid="4608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6086"/>
                                        </p:tgtEl>
                                        <p:attrNameLst>
                                          <p:attrName>style.visibility</p:attrName>
                                        </p:attrNameLst>
                                      </p:cBhvr>
                                      <p:to>
                                        <p:strVal val="visible"/>
                                      </p:to>
                                    </p:set>
                                    <p:anim calcmode="lin" valueType="num">
                                      <p:cBhvr additive="base">
                                        <p:cTn id="25" dur="500" fill="hold"/>
                                        <p:tgtEl>
                                          <p:spTgt spid="46086"/>
                                        </p:tgtEl>
                                        <p:attrNameLst>
                                          <p:attrName>ppt_x</p:attrName>
                                        </p:attrNameLst>
                                      </p:cBhvr>
                                      <p:tavLst>
                                        <p:tav tm="0">
                                          <p:val>
                                            <p:strVal val="0-#ppt_w/2"/>
                                          </p:val>
                                        </p:tav>
                                        <p:tav tm="100000">
                                          <p:val>
                                            <p:strVal val="#ppt_x"/>
                                          </p:val>
                                        </p:tav>
                                      </p:tavLst>
                                    </p:anim>
                                    <p:anim calcmode="lin" valueType="num">
                                      <p:cBhvr additive="base">
                                        <p:cTn id="26" dur="500" fill="hold"/>
                                        <p:tgtEl>
                                          <p:spTgt spid="4608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46085"/>
                                        </p:tgtEl>
                                        <p:attrNameLst>
                                          <p:attrName>style.visibility</p:attrName>
                                        </p:attrNameLst>
                                      </p:cBhvr>
                                      <p:to>
                                        <p:strVal val="visible"/>
                                      </p:to>
                                    </p:set>
                                    <p:anim calcmode="lin" valueType="num">
                                      <p:cBhvr additive="base">
                                        <p:cTn id="31" dur="500" fill="hold"/>
                                        <p:tgtEl>
                                          <p:spTgt spid="46085"/>
                                        </p:tgtEl>
                                        <p:attrNameLst>
                                          <p:attrName>ppt_x</p:attrName>
                                        </p:attrNameLst>
                                      </p:cBhvr>
                                      <p:tavLst>
                                        <p:tav tm="0">
                                          <p:val>
                                            <p:strVal val="0-#ppt_w/2"/>
                                          </p:val>
                                        </p:tav>
                                        <p:tav tm="100000">
                                          <p:val>
                                            <p:strVal val="#ppt_x"/>
                                          </p:val>
                                        </p:tav>
                                      </p:tavLst>
                                    </p:anim>
                                    <p:anim calcmode="lin" valueType="num">
                                      <p:cBhvr additive="base">
                                        <p:cTn id="32" dur="500" fill="hold"/>
                                        <p:tgtEl>
                                          <p:spTgt spid="4608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6087"/>
                                        </p:tgtEl>
                                        <p:attrNameLst>
                                          <p:attrName>style.visibility</p:attrName>
                                        </p:attrNameLst>
                                      </p:cBhvr>
                                      <p:to>
                                        <p:strVal val="visible"/>
                                      </p:to>
                                    </p:set>
                                    <p:anim calcmode="lin" valueType="num">
                                      <p:cBhvr additive="base">
                                        <p:cTn id="37" dur="500" fill="hold"/>
                                        <p:tgtEl>
                                          <p:spTgt spid="46087"/>
                                        </p:tgtEl>
                                        <p:attrNameLst>
                                          <p:attrName>ppt_x</p:attrName>
                                        </p:attrNameLst>
                                      </p:cBhvr>
                                      <p:tavLst>
                                        <p:tav tm="0">
                                          <p:val>
                                            <p:strVal val="0-#ppt_w/2"/>
                                          </p:val>
                                        </p:tav>
                                        <p:tav tm="100000">
                                          <p:val>
                                            <p:strVal val="#ppt_x"/>
                                          </p:val>
                                        </p:tav>
                                      </p:tavLst>
                                    </p:anim>
                                    <p:anim calcmode="lin" valueType="num">
                                      <p:cBhvr additive="base">
                                        <p:cTn id="38" dur="500" fill="hold"/>
                                        <p:tgtEl>
                                          <p:spTgt spid="460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autoUpdateAnimBg="0"/>
      <p:bldP spid="46084" grpId="0" animBg="1" autoUpdateAnimBg="0"/>
      <p:bldP spid="46086" grpId="0" autoUpdateAnimBg="0"/>
      <p:bldP spid="46087"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CHLOMI~1"/>
          <p:cNvPicPr>
            <a:picLocks noChangeAspect="1" noChangeArrowheads="1"/>
          </p:cNvPicPr>
          <p:nvPr/>
        </p:nvPicPr>
        <p:blipFill>
          <a:blip r:embed="rId2" cstate="print"/>
          <a:srcRect/>
          <a:stretch>
            <a:fillRect/>
          </a:stretch>
        </p:blipFill>
        <p:spPr bwMode="auto">
          <a:xfrm>
            <a:off x="152400" y="481013"/>
            <a:ext cx="8763000" cy="5843587"/>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p:cNvSpPr txBox="1">
            <a:spLocks noChangeArrowheads="1"/>
          </p:cNvSpPr>
          <p:nvPr/>
        </p:nvSpPr>
        <p:spPr bwMode="auto">
          <a:xfrm>
            <a:off x="325440" y="381640"/>
            <a:ext cx="8493120" cy="414764"/>
          </a:xfrm>
          <a:prstGeom prst="rect">
            <a:avLst/>
          </a:prstGeom>
          <a:noFill/>
          <a:ln w="9525">
            <a:noFill/>
            <a:round/>
            <a:headEnd/>
            <a:tailEnd/>
          </a:ln>
          <a:effectLst/>
        </p:spPr>
        <p:txBody>
          <a:bodyPr lIns="0" tIns="0" rIns="0" bIns="0"/>
          <a:lstStyle/>
          <a:p>
            <a:pPr algn="ctr">
              <a:tabLst>
                <a:tab pos="656650" algn="l"/>
                <a:tab pos="1313299" algn="l"/>
                <a:tab pos="1969949" algn="l"/>
                <a:tab pos="2626599" algn="l"/>
                <a:tab pos="3283248" algn="l"/>
                <a:tab pos="3939898" algn="l"/>
                <a:tab pos="4596548" algn="l"/>
                <a:tab pos="5253198" algn="l"/>
                <a:tab pos="5909847" algn="l"/>
                <a:tab pos="6566497" algn="l"/>
                <a:tab pos="7223147" algn="l"/>
                <a:tab pos="7879796" algn="l"/>
              </a:tabLst>
            </a:pPr>
            <a:r>
              <a:rPr lang="en-GB" sz="1500" b="1" dirty="0">
                <a:solidFill>
                  <a:srgbClr val="000000"/>
                </a:solidFill>
                <a:latin typeface="Arial" charset="0"/>
                <a:ea typeface="msgothic" charset="0"/>
                <a:cs typeface="msgothic" charset="0"/>
              </a:rPr>
              <a:t> Lipid metabolism in vivo. </a:t>
            </a:r>
          </a:p>
        </p:txBody>
      </p:sp>
      <p:pic>
        <p:nvPicPr>
          <p:cNvPr id="3074" name="Picture 2"/>
          <p:cNvPicPr>
            <a:picLocks noChangeAspect="1" noChangeArrowheads="1"/>
          </p:cNvPicPr>
          <p:nvPr/>
        </p:nvPicPr>
        <p:blipFill>
          <a:blip r:embed="rId3" cstate="print"/>
          <a:srcRect/>
          <a:stretch>
            <a:fillRect/>
          </a:stretch>
        </p:blipFill>
        <p:spPr bwMode="auto">
          <a:xfrm>
            <a:off x="7935840" y="6205612"/>
            <a:ext cx="816480" cy="522774"/>
          </a:xfrm>
          <a:prstGeom prst="rect">
            <a:avLst/>
          </a:prstGeom>
          <a:noFill/>
          <a:ln w="9525">
            <a:noFill/>
            <a:round/>
            <a:headEnd/>
            <a:tailEnd/>
          </a:ln>
          <a:effectLst/>
        </p:spPr>
      </p:pic>
      <p:pic>
        <p:nvPicPr>
          <p:cNvPr id="3075" name="Picture 3"/>
          <p:cNvPicPr>
            <a:picLocks noChangeAspect="1" noChangeArrowheads="1"/>
          </p:cNvPicPr>
          <p:nvPr/>
        </p:nvPicPr>
        <p:blipFill>
          <a:blip r:embed="rId4" cstate="print"/>
          <a:srcRect/>
          <a:stretch>
            <a:fillRect/>
          </a:stretch>
        </p:blipFill>
        <p:spPr bwMode="auto">
          <a:xfrm>
            <a:off x="1121760" y="979303"/>
            <a:ext cx="6906240" cy="4893634"/>
          </a:xfrm>
          <a:prstGeom prst="rect">
            <a:avLst/>
          </a:prstGeom>
          <a:noFill/>
          <a:ln w="9525">
            <a:noFill/>
            <a:round/>
            <a:headEnd/>
            <a:tailEnd/>
          </a:ln>
          <a:effectLst/>
        </p:spPr>
      </p:pic>
      <p:sp>
        <p:nvSpPr>
          <p:cNvPr id="3076" name="Text Box 4"/>
          <p:cNvSpPr txBox="1">
            <a:spLocks noChangeArrowheads="1"/>
          </p:cNvSpPr>
          <p:nvPr/>
        </p:nvSpPr>
        <p:spPr bwMode="auto">
          <a:xfrm>
            <a:off x="1121761" y="5972308"/>
            <a:ext cx="3918240" cy="231864"/>
          </a:xfrm>
          <a:prstGeom prst="rect">
            <a:avLst/>
          </a:prstGeom>
          <a:noFill/>
          <a:ln w="9525">
            <a:noFill/>
            <a:round/>
            <a:headEnd/>
            <a:tailEnd/>
          </a:ln>
          <a:effectLst/>
        </p:spPr>
        <p:txBody>
          <a:bodyPr lIns="0" tIns="0" rIns="0" bIns="0"/>
          <a:lstStyle/>
          <a:p>
            <a:pPr>
              <a:tabLst>
                <a:tab pos="656650" algn="l"/>
                <a:tab pos="1313299" algn="l"/>
                <a:tab pos="1969949" algn="l"/>
                <a:tab pos="2626599" algn="l"/>
                <a:tab pos="3283248" algn="l"/>
              </a:tabLst>
            </a:pPr>
            <a:r>
              <a:rPr lang="en-GB" sz="1100" b="1" dirty="0" err="1">
                <a:solidFill>
                  <a:srgbClr val="000000"/>
                </a:solidFill>
                <a:latin typeface="Arial" charset="0"/>
                <a:ea typeface="msgothic" charset="0"/>
                <a:cs typeface="msgothic" charset="0"/>
              </a:rPr>
              <a:t>Tushuizen</a:t>
            </a:r>
            <a:r>
              <a:rPr lang="en-GB" sz="1100" b="1" dirty="0">
                <a:solidFill>
                  <a:srgbClr val="000000"/>
                </a:solidFill>
                <a:latin typeface="Arial" charset="0"/>
                <a:ea typeface="msgothic" charset="0"/>
                <a:cs typeface="msgothic" charset="0"/>
              </a:rPr>
              <a:t> M E et al. </a:t>
            </a:r>
            <a:r>
              <a:rPr lang="en-GB" sz="1100" b="1" dirty="0" err="1">
                <a:solidFill>
                  <a:srgbClr val="000000"/>
                </a:solidFill>
                <a:latin typeface="Arial" charset="0"/>
                <a:ea typeface="msgothic" charset="0"/>
                <a:cs typeface="msgothic" charset="0"/>
              </a:rPr>
              <a:t>Postgrad</a:t>
            </a:r>
            <a:r>
              <a:rPr lang="en-GB" sz="1100" b="1" dirty="0">
                <a:solidFill>
                  <a:srgbClr val="000000"/>
                </a:solidFill>
                <a:latin typeface="Arial" charset="0"/>
                <a:ea typeface="msgothic" charset="0"/>
                <a:cs typeface="msgothic" charset="0"/>
              </a:rPr>
              <a:t> Med J 2005;81:1-6</a:t>
            </a:r>
          </a:p>
        </p:txBody>
      </p:sp>
      <p:sp>
        <p:nvSpPr>
          <p:cNvPr id="3077" name="Text Box 5"/>
          <p:cNvSpPr txBox="1">
            <a:spLocks noChangeArrowheads="1"/>
          </p:cNvSpPr>
          <p:nvPr/>
        </p:nvSpPr>
        <p:spPr bwMode="auto">
          <a:xfrm>
            <a:off x="97920" y="6613175"/>
            <a:ext cx="6857280" cy="3470764"/>
          </a:xfrm>
          <a:prstGeom prst="rect">
            <a:avLst/>
          </a:prstGeom>
          <a:noFill/>
          <a:ln w="9525">
            <a:noFill/>
            <a:round/>
            <a:headEnd/>
            <a:tailEnd/>
          </a:ln>
          <a:effectLst/>
        </p:spPr>
        <p:txBody>
          <a:bodyPr lIns="0" tIns="0" rIns="0" bIns="0"/>
          <a:lstStyle/>
          <a:p>
            <a:pPr marL="77761" indent="-77761">
              <a:tabLst>
                <a:tab pos="656650" algn="l"/>
                <a:tab pos="1313299" algn="l"/>
                <a:tab pos="1969949" algn="l"/>
                <a:tab pos="2626599" algn="l"/>
                <a:tab pos="3283248" algn="l"/>
                <a:tab pos="3939898" algn="l"/>
                <a:tab pos="4596548" algn="l"/>
                <a:tab pos="5253198" algn="l"/>
                <a:tab pos="5909847" algn="l"/>
                <a:tab pos="6566497" algn="l"/>
              </a:tabLst>
            </a:pPr>
            <a:r>
              <a:rPr lang="en-GB" sz="900" dirty="0">
                <a:solidFill>
                  <a:srgbClr val="000000"/>
                </a:solidFill>
                <a:latin typeface="Arial" charset="0"/>
                <a:ea typeface="msgothic" charset="0"/>
                <a:cs typeface="msgothic" charset="0"/>
              </a:rPr>
              <a:t>Copyright © The Fellowship of Postgraduate Medicine.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ctrTitle"/>
          </p:nvPr>
        </p:nvSpPr>
        <p:spPr/>
        <p:txBody>
          <a:bodyPr>
            <a:normAutofit fontScale="90000"/>
          </a:bodyPr>
          <a:lstStyle/>
          <a:p>
            <a:pPr eaLnBrk="1" hangingPunct="1">
              <a:defRPr/>
            </a:pPr>
            <a:r>
              <a:rPr lang="en-GB" sz="5400" dirty="0" smtClean="0"/>
              <a:t>How is </a:t>
            </a:r>
            <a:r>
              <a:rPr lang="en-GB" sz="5400" dirty="0" err="1" smtClean="0"/>
              <a:t>triacylglycerol</a:t>
            </a:r>
            <a:r>
              <a:rPr lang="en-GB" sz="5400" dirty="0" smtClean="0"/>
              <a:t> stored – the function of lipoprotein lipase</a:t>
            </a:r>
          </a:p>
        </p:txBody>
      </p:sp>
      <p:sp>
        <p:nvSpPr>
          <p:cNvPr id="111619" name="Rectangle 3"/>
          <p:cNvSpPr>
            <a:spLocks noGrp="1" noChangeArrowheads="1"/>
          </p:cNvSpPr>
          <p:nvPr>
            <p:ph type="subTitle" idx="1"/>
          </p:nvPr>
        </p:nvSpPr>
        <p:spPr/>
        <p:txBody>
          <a:bodyPr/>
          <a:lstStyle/>
          <a:p>
            <a:pPr eaLnBrk="1" hangingPunct="1">
              <a:defRPr/>
            </a:pPr>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bject 2"/>
          <p:cNvGraphicFramePr>
            <a:graphicFrameLocks noGrp="1" noChangeAspect="1"/>
          </p:cNvGraphicFramePr>
          <p:nvPr>
            <p:ph/>
          </p:nvPr>
        </p:nvGraphicFramePr>
        <p:xfrm>
          <a:off x="381000" y="533400"/>
          <a:ext cx="8229600" cy="5867400"/>
        </p:xfrm>
        <a:graphic>
          <a:graphicData uri="http://schemas.openxmlformats.org/presentationml/2006/ole">
            <mc:AlternateContent xmlns:mc="http://schemas.openxmlformats.org/markup-compatibility/2006">
              <mc:Choice xmlns:v="urn:schemas-microsoft-com:vml" Requires="v">
                <p:oleObj spid="_x0000_s27660" name="Bitmap Image" r:id="rId3" imgW="15077332" imgH="9819925" progId="PBrush">
                  <p:embed/>
                </p:oleObj>
              </mc:Choice>
              <mc:Fallback>
                <p:oleObj name="Bitmap Image" r:id="rId3" imgW="15077332" imgH="9819925" progId="PBrush">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533400"/>
                        <a:ext cx="8229600" cy="5867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410" name="Object 2"/>
          <p:cNvGraphicFramePr>
            <a:graphicFrameLocks noGrp="1" noChangeAspect="1"/>
          </p:cNvGraphicFramePr>
          <p:nvPr>
            <p:ph/>
          </p:nvPr>
        </p:nvGraphicFramePr>
        <p:xfrm>
          <a:off x="539750" y="846138"/>
          <a:ext cx="8229600" cy="5348287"/>
        </p:xfrm>
        <a:graphic>
          <a:graphicData uri="http://schemas.openxmlformats.org/presentationml/2006/ole">
            <mc:AlternateContent xmlns:mc="http://schemas.openxmlformats.org/markup-compatibility/2006">
              <mc:Choice xmlns:v="urn:schemas-microsoft-com:vml" Requires="v">
                <p:oleObj spid="_x0000_s3084" name="Bitmap Image" r:id="rId3" imgW="13628571" imgH="8857143" progId="PBrush">
                  <p:embed/>
                </p:oleObj>
              </mc:Choice>
              <mc:Fallback>
                <p:oleObj name="Bitmap Image" r:id="rId3" imgW="13628571" imgH="8857143" progId="PBrush">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846138"/>
                        <a:ext cx="8229600" cy="53482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rrowheads="1"/>
          </p:cNvSpPr>
          <p:nvPr>
            <p:ph type="title"/>
          </p:nvPr>
        </p:nvSpPr>
        <p:spPr/>
        <p:txBody>
          <a:bodyPr/>
          <a:lstStyle/>
          <a:p>
            <a:pPr eaLnBrk="1" hangingPunct="1">
              <a:defRPr/>
            </a:pPr>
            <a:r>
              <a:rPr lang="en-GB" smtClean="0"/>
              <a:t>Key features of LPL</a:t>
            </a:r>
          </a:p>
        </p:txBody>
      </p:sp>
      <p:sp>
        <p:nvSpPr>
          <p:cNvPr id="118787" name="Rectangle 3"/>
          <p:cNvSpPr>
            <a:spLocks noGrp="1" noChangeArrowheads="1"/>
          </p:cNvSpPr>
          <p:nvPr>
            <p:ph type="body" idx="1"/>
          </p:nvPr>
        </p:nvSpPr>
        <p:spPr>
          <a:xfrm>
            <a:off x="457200" y="1600200"/>
            <a:ext cx="8229600" cy="5068888"/>
          </a:xfrm>
        </p:spPr>
        <p:txBody>
          <a:bodyPr/>
          <a:lstStyle/>
          <a:p>
            <a:pPr eaLnBrk="1" hangingPunct="1">
              <a:lnSpc>
                <a:spcPct val="90000"/>
              </a:lnSpc>
              <a:defRPr/>
            </a:pPr>
            <a:r>
              <a:rPr lang="en-GB" sz="2400" smtClean="0"/>
              <a:t>Expressed in multiple tissues – especially adipose tissue, skeletal muscle and heart.</a:t>
            </a:r>
          </a:p>
          <a:p>
            <a:pPr eaLnBrk="1" hangingPunct="1">
              <a:lnSpc>
                <a:spcPct val="90000"/>
              </a:lnSpc>
              <a:defRPr/>
            </a:pPr>
            <a:r>
              <a:rPr lang="en-GB" sz="2400" smtClean="0"/>
              <a:t>Is active in the capillary endothelium where it comes into contact with circulating lipoproteins, including chylomicrons.</a:t>
            </a:r>
          </a:p>
          <a:p>
            <a:pPr eaLnBrk="1" hangingPunct="1">
              <a:lnSpc>
                <a:spcPct val="90000"/>
              </a:lnSpc>
              <a:defRPr/>
            </a:pPr>
            <a:r>
              <a:rPr lang="en-GB" sz="2400" smtClean="0"/>
              <a:t>In adipose tissue its activity is </a:t>
            </a:r>
            <a:r>
              <a:rPr lang="en-GB" sz="2400" smtClean="0">
                <a:solidFill>
                  <a:srgbClr val="FF3300"/>
                </a:solidFill>
              </a:rPr>
              <a:t>increased</a:t>
            </a:r>
            <a:r>
              <a:rPr lang="en-GB" sz="2400" smtClean="0"/>
              <a:t> by insulin and peaks about 3-5 hours after a meal – when chylomicron triglyceride levels peak.</a:t>
            </a:r>
          </a:p>
          <a:p>
            <a:pPr eaLnBrk="1" hangingPunct="1">
              <a:lnSpc>
                <a:spcPct val="90000"/>
              </a:lnSpc>
              <a:defRPr/>
            </a:pPr>
            <a:r>
              <a:rPr lang="en-GB" sz="2400" smtClean="0"/>
              <a:t>LPL liberates fatty acids from triglyceride molecules that are combined with glycerol (from insulin stimulated glycolysis) to form ‘new’ triglyceride in the fat cell – this is how fat is stored.</a:t>
            </a:r>
          </a:p>
          <a:p>
            <a:pPr eaLnBrk="1" hangingPunct="1">
              <a:lnSpc>
                <a:spcPct val="90000"/>
              </a:lnSpc>
              <a:defRPr/>
            </a:pPr>
            <a:r>
              <a:rPr lang="en-GB" sz="2400" smtClean="0"/>
              <a:t>LPL activity in skeletal muscle is </a:t>
            </a:r>
            <a:r>
              <a:rPr lang="en-GB" sz="2400" smtClean="0">
                <a:solidFill>
                  <a:srgbClr val="FF3300"/>
                </a:solidFill>
              </a:rPr>
              <a:t>decreased</a:t>
            </a:r>
            <a:r>
              <a:rPr lang="en-GB" sz="2400" smtClean="0"/>
              <a:t> by insulin but increased by exercise. It directs fat to the muscle so it can be used as a fuel – oxidised.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274638"/>
            <a:ext cx="8928992" cy="490066"/>
          </a:xfrm>
        </p:spPr>
        <p:txBody>
          <a:bodyPr>
            <a:noAutofit/>
          </a:bodyPr>
          <a:lstStyle/>
          <a:p>
            <a:r>
              <a:rPr lang="en-GB" sz="2800" dirty="0" err="1" smtClean="0"/>
              <a:t>Orlistat</a:t>
            </a:r>
            <a:r>
              <a:rPr lang="en-GB" sz="2800" dirty="0" smtClean="0"/>
              <a:t> (</a:t>
            </a:r>
            <a:r>
              <a:rPr lang="en-GB" sz="2800" dirty="0" err="1" smtClean="0"/>
              <a:t>Xenical</a:t>
            </a:r>
            <a:r>
              <a:rPr lang="en-GB" sz="2800" dirty="0" smtClean="0"/>
              <a:t>) for weight loss – Pancreatic Lipase Inhibitor</a:t>
            </a:r>
            <a:endParaRPr lang="en-GB" sz="2800" dirty="0"/>
          </a:p>
        </p:txBody>
      </p:sp>
      <p:pic>
        <p:nvPicPr>
          <p:cNvPr id="2050" name="Picture 2" descr="C:\Users\swilliam\Pictures\alli.jpg"/>
          <p:cNvPicPr>
            <a:picLocks noChangeAspect="1" noChangeArrowheads="1"/>
          </p:cNvPicPr>
          <p:nvPr/>
        </p:nvPicPr>
        <p:blipFill>
          <a:blip r:embed="rId2" cstate="print"/>
          <a:srcRect/>
          <a:stretch>
            <a:fillRect/>
          </a:stretch>
        </p:blipFill>
        <p:spPr bwMode="auto">
          <a:xfrm>
            <a:off x="323528" y="3645024"/>
            <a:ext cx="2304256" cy="1800200"/>
          </a:xfrm>
          <a:prstGeom prst="rect">
            <a:avLst/>
          </a:prstGeom>
          <a:noFill/>
        </p:spPr>
      </p:pic>
      <p:pic>
        <p:nvPicPr>
          <p:cNvPr id="2051" name="Picture 3" descr="C:\Users\swilliam\Pictures\orlistat and fecal fat.jpg"/>
          <p:cNvPicPr>
            <a:picLocks noChangeAspect="1" noChangeArrowheads="1"/>
          </p:cNvPicPr>
          <p:nvPr/>
        </p:nvPicPr>
        <p:blipFill>
          <a:blip r:embed="rId3" cstate="print"/>
          <a:srcRect/>
          <a:stretch>
            <a:fillRect/>
          </a:stretch>
        </p:blipFill>
        <p:spPr bwMode="auto">
          <a:xfrm>
            <a:off x="3059832" y="2132856"/>
            <a:ext cx="2304256" cy="2520280"/>
          </a:xfrm>
          <a:prstGeom prst="rect">
            <a:avLst/>
          </a:prstGeom>
          <a:noFill/>
        </p:spPr>
      </p:pic>
      <p:pic>
        <p:nvPicPr>
          <p:cNvPr id="2052" name="Picture 4" descr="C:\Users\swilliam\Pictures\orlistat and weight loss.jpg"/>
          <p:cNvPicPr>
            <a:picLocks noChangeAspect="1" noChangeArrowheads="1"/>
          </p:cNvPicPr>
          <p:nvPr/>
        </p:nvPicPr>
        <p:blipFill>
          <a:blip r:embed="rId4" cstate="print"/>
          <a:srcRect/>
          <a:stretch>
            <a:fillRect/>
          </a:stretch>
        </p:blipFill>
        <p:spPr bwMode="auto">
          <a:xfrm>
            <a:off x="5724128" y="980728"/>
            <a:ext cx="3024336" cy="2370956"/>
          </a:xfrm>
          <a:prstGeom prst="rect">
            <a:avLst/>
          </a:prstGeom>
          <a:noFill/>
        </p:spPr>
      </p:pic>
      <p:pic>
        <p:nvPicPr>
          <p:cNvPr id="2053" name="Picture 5" descr="C:\Users\swilliam\Pictures\orlistat before and after.jpg"/>
          <p:cNvPicPr>
            <a:picLocks noChangeAspect="1" noChangeArrowheads="1"/>
          </p:cNvPicPr>
          <p:nvPr/>
        </p:nvPicPr>
        <p:blipFill>
          <a:blip r:embed="rId5" cstate="print"/>
          <a:srcRect/>
          <a:stretch>
            <a:fillRect/>
          </a:stretch>
        </p:blipFill>
        <p:spPr bwMode="auto">
          <a:xfrm>
            <a:off x="6012160" y="3789040"/>
            <a:ext cx="2592288" cy="2657475"/>
          </a:xfrm>
          <a:prstGeom prst="rect">
            <a:avLst/>
          </a:prstGeom>
          <a:noFill/>
        </p:spPr>
      </p:pic>
      <p:pic>
        <p:nvPicPr>
          <p:cNvPr id="2054" name="Picture 6" descr="C:\Users\swilliam\Pictures\orlistat.jpg"/>
          <p:cNvPicPr>
            <a:picLocks noChangeAspect="1" noChangeArrowheads="1"/>
          </p:cNvPicPr>
          <p:nvPr/>
        </p:nvPicPr>
        <p:blipFill>
          <a:blip r:embed="rId6" cstate="print"/>
          <a:srcRect/>
          <a:stretch>
            <a:fillRect/>
          </a:stretch>
        </p:blipFill>
        <p:spPr bwMode="auto">
          <a:xfrm>
            <a:off x="251520" y="908720"/>
            <a:ext cx="2448272" cy="2448273"/>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White Adipose Tissue</a:t>
            </a:r>
            <a:endParaRPr lang="en-GB" dirty="0"/>
          </a:p>
        </p:txBody>
      </p:sp>
      <p:pic>
        <p:nvPicPr>
          <p:cNvPr id="6" name="Content Placeholder 5" descr="Human white adipose tissue.bmp"/>
          <p:cNvPicPr>
            <a:picLocks noGrp="1" noChangeAspect="1"/>
          </p:cNvPicPr>
          <p:nvPr>
            <p:ph sz="half" idx="1"/>
          </p:nvPr>
        </p:nvPicPr>
        <p:blipFill>
          <a:blip r:embed="rId2" cstate="print"/>
          <a:stretch>
            <a:fillRect/>
          </a:stretch>
        </p:blipFill>
        <p:spPr>
          <a:xfrm>
            <a:off x="611560" y="1124744"/>
            <a:ext cx="4038600" cy="3018854"/>
          </a:xfrm>
        </p:spPr>
      </p:pic>
      <p:pic>
        <p:nvPicPr>
          <p:cNvPr id="7" name="Content Placeholder 6" descr="bariatric-plastic-surgery-abdominoplasty-and-body-lift-dr-barry-eppley-indianapolis-150x150.jpg"/>
          <p:cNvPicPr>
            <a:picLocks noGrp="1" noChangeAspect="1"/>
          </p:cNvPicPr>
          <p:nvPr>
            <p:ph sz="half" idx="2"/>
          </p:nvPr>
        </p:nvPicPr>
        <p:blipFill>
          <a:blip r:embed="rId3" cstate="print"/>
          <a:stretch>
            <a:fillRect/>
          </a:stretch>
        </p:blipFill>
        <p:spPr>
          <a:xfrm>
            <a:off x="4932040" y="1268760"/>
            <a:ext cx="3888432" cy="3672408"/>
          </a:xfrm>
        </p:spPr>
      </p:pic>
      <p:pic>
        <p:nvPicPr>
          <p:cNvPr id="10243" name="Picture 3" descr="C:\Documents and Settings\swilliam\My Documents\My Pictures\loadBinary.gif"/>
          <p:cNvPicPr>
            <a:picLocks noChangeAspect="1" noChangeArrowheads="1"/>
          </p:cNvPicPr>
          <p:nvPr/>
        </p:nvPicPr>
        <p:blipFill>
          <a:blip r:embed="rId4" cstate="print"/>
          <a:srcRect/>
          <a:stretch>
            <a:fillRect/>
          </a:stretch>
        </p:blipFill>
        <p:spPr bwMode="auto">
          <a:xfrm>
            <a:off x="1547664" y="4149080"/>
            <a:ext cx="2438400" cy="2487935"/>
          </a:xfrm>
          <a:prstGeom prst="rect">
            <a:avLst/>
          </a:prstGeom>
          <a:noFill/>
        </p:spPr>
      </p:pic>
      <p:sp>
        <p:nvSpPr>
          <p:cNvPr id="10" name="TextBox 9"/>
          <p:cNvSpPr txBox="1"/>
          <p:nvPr/>
        </p:nvSpPr>
        <p:spPr>
          <a:xfrm>
            <a:off x="4788024" y="4941168"/>
            <a:ext cx="3990323" cy="1754326"/>
          </a:xfrm>
          <a:prstGeom prst="rect">
            <a:avLst/>
          </a:prstGeom>
          <a:noFill/>
        </p:spPr>
        <p:txBody>
          <a:bodyPr wrap="none" rtlCol="0">
            <a:spAutoFit/>
          </a:bodyPr>
          <a:lstStyle/>
          <a:p>
            <a:r>
              <a:rPr lang="en-GB" b="1" dirty="0" smtClean="0"/>
              <a:t>Main features:</a:t>
            </a:r>
          </a:p>
          <a:p>
            <a:r>
              <a:rPr lang="en-GB" dirty="0" smtClean="0"/>
              <a:t>Poor vascularisation</a:t>
            </a:r>
          </a:p>
          <a:p>
            <a:r>
              <a:rPr lang="en-GB" dirty="0" smtClean="0"/>
              <a:t>Large single lipid droplet</a:t>
            </a:r>
          </a:p>
          <a:p>
            <a:r>
              <a:rPr lang="en-GB" dirty="0" smtClean="0"/>
              <a:t>Low oxygen consumption</a:t>
            </a:r>
          </a:p>
          <a:p>
            <a:r>
              <a:rPr lang="en-GB" dirty="0" smtClean="0"/>
              <a:t>Responds to insulin and other hormones</a:t>
            </a:r>
          </a:p>
          <a:p>
            <a:r>
              <a:rPr lang="en-GB" dirty="0" smtClean="0"/>
              <a:t>Yellow in colour</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4320480" cy="576064"/>
          </a:xfrm>
        </p:spPr>
        <p:txBody>
          <a:bodyPr>
            <a:normAutofit fontScale="90000"/>
          </a:bodyPr>
          <a:lstStyle/>
          <a:p>
            <a:r>
              <a:rPr lang="en-GB" sz="3200" dirty="0" smtClean="0"/>
              <a:t>Brown Adipose Tissue</a:t>
            </a:r>
            <a:endParaRPr lang="en-GB" sz="3200" dirty="0"/>
          </a:p>
        </p:txBody>
      </p:sp>
      <p:pic>
        <p:nvPicPr>
          <p:cNvPr id="6" name="Content Placeholder 5" descr="brown fat2.jpg"/>
          <p:cNvPicPr>
            <a:picLocks noGrp="1" noChangeAspect="1"/>
          </p:cNvPicPr>
          <p:nvPr>
            <p:ph sz="half" idx="2"/>
          </p:nvPr>
        </p:nvPicPr>
        <p:blipFill>
          <a:blip r:embed="rId2" cstate="print"/>
          <a:stretch>
            <a:fillRect/>
          </a:stretch>
        </p:blipFill>
        <p:spPr>
          <a:xfrm>
            <a:off x="4572000" y="4653136"/>
            <a:ext cx="3960440" cy="1872208"/>
          </a:xfrm>
        </p:spPr>
      </p:pic>
      <p:pic>
        <p:nvPicPr>
          <p:cNvPr id="8" name="Content Placeholder 7" descr="brown fat 3.png"/>
          <p:cNvPicPr>
            <a:picLocks noGrp="1" noChangeAspect="1"/>
          </p:cNvPicPr>
          <p:nvPr>
            <p:ph sz="half" idx="1"/>
          </p:nvPr>
        </p:nvPicPr>
        <p:blipFill>
          <a:blip r:embed="rId3" cstate="print"/>
          <a:stretch>
            <a:fillRect/>
          </a:stretch>
        </p:blipFill>
        <p:spPr>
          <a:xfrm>
            <a:off x="4644008" y="2780928"/>
            <a:ext cx="3810000" cy="1728192"/>
          </a:xfrm>
        </p:spPr>
      </p:pic>
      <p:pic>
        <p:nvPicPr>
          <p:cNvPr id="16386" name="Picture 2" descr="C:\Documents and Settings\swilliam\My Documents\My Pictures\Brown-adipose-tissue4.jpg"/>
          <p:cNvPicPr>
            <a:picLocks noChangeAspect="1" noChangeArrowheads="1"/>
          </p:cNvPicPr>
          <p:nvPr/>
        </p:nvPicPr>
        <p:blipFill>
          <a:blip r:embed="rId4" cstate="print"/>
          <a:srcRect/>
          <a:stretch>
            <a:fillRect/>
          </a:stretch>
        </p:blipFill>
        <p:spPr bwMode="auto">
          <a:xfrm>
            <a:off x="323528" y="1052736"/>
            <a:ext cx="3816424" cy="2857500"/>
          </a:xfrm>
          <a:prstGeom prst="rect">
            <a:avLst/>
          </a:prstGeom>
          <a:noFill/>
        </p:spPr>
      </p:pic>
      <p:pic>
        <p:nvPicPr>
          <p:cNvPr id="16387" name="Picture 3" descr="C:\Documents and Settings\swilliam\My Documents\My Pictures\hibernating animals.jpg"/>
          <p:cNvPicPr>
            <a:picLocks noChangeAspect="1" noChangeArrowheads="1"/>
          </p:cNvPicPr>
          <p:nvPr/>
        </p:nvPicPr>
        <p:blipFill>
          <a:blip r:embed="rId5" cstate="print"/>
          <a:srcRect/>
          <a:stretch>
            <a:fillRect/>
          </a:stretch>
        </p:blipFill>
        <p:spPr bwMode="auto">
          <a:xfrm>
            <a:off x="4355976" y="188640"/>
            <a:ext cx="4104456" cy="2376264"/>
          </a:xfrm>
          <a:prstGeom prst="rect">
            <a:avLst/>
          </a:prstGeom>
          <a:noFill/>
        </p:spPr>
      </p:pic>
      <p:sp>
        <p:nvSpPr>
          <p:cNvPr id="11" name="TextBox 10"/>
          <p:cNvSpPr txBox="1"/>
          <p:nvPr/>
        </p:nvSpPr>
        <p:spPr>
          <a:xfrm>
            <a:off x="395536" y="4293096"/>
            <a:ext cx="4821063" cy="2308324"/>
          </a:xfrm>
          <a:prstGeom prst="rect">
            <a:avLst/>
          </a:prstGeom>
          <a:noFill/>
        </p:spPr>
        <p:txBody>
          <a:bodyPr wrap="none" rtlCol="0">
            <a:spAutoFit/>
          </a:bodyPr>
          <a:lstStyle/>
          <a:p>
            <a:r>
              <a:rPr lang="en-GB" b="1" dirty="0" smtClean="0"/>
              <a:t>Main features:</a:t>
            </a:r>
          </a:p>
          <a:p>
            <a:r>
              <a:rPr lang="en-GB" dirty="0" smtClean="0"/>
              <a:t>Highly vascularised</a:t>
            </a:r>
          </a:p>
          <a:p>
            <a:r>
              <a:rPr lang="en-GB" dirty="0" smtClean="0"/>
              <a:t>Small multiple lipid droplets</a:t>
            </a:r>
          </a:p>
          <a:p>
            <a:r>
              <a:rPr lang="en-GB" dirty="0" smtClean="0"/>
              <a:t>High oxygen consumption, uncoupling proteins,</a:t>
            </a:r>
          </a:p>
          <a:p>
            <a:r>
              <a:rPr lang="en-GB" dirty="0" smtClean="0"/>
              <a:t>&amp; densely packed mitochondria (heat production)</a:t>
            </a:r>
          </a:p>
          <a:p>
            <a:r>
              <a:rPr lang="en-GB" dirty="0" smtClean="0"/>
              <a:t>Responds to the sympathetic nervous system</a:t>
            </a:r>
          </a:p>
          <a:p>
            <a:r>
              <a:rPr lang="en-GB" dirty="0" smtClean="0"/>
              <a:t>Brown in colour</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3200" dirty="0" smtClean="0"/>
              <a:t>Comparing white and brown adipose tissue</a:t>
            </a:r>
            <a:endParaRPr lang="en-GB" sz="3200" dirty="0"/>
          </a:p>
        </p:txBody>
      </p:sp>
      <p:pic>
        <p:nvPicPr>
          <p:cNvPr id="5" name="Content Placeholder 4" descr="brown v white fat.gif"/>
          <p:cNvPicPr>
            <a:picLocks noGrp="1" noChangeAspect="1"/>
          </p:cNvPicPr>
          <p:nvPr>
            <p:ph sz="half" idx="1"/>
          </p:nvPr>
        </p:nvPicPr>
        <p:blipFill>
          <a:blip r:embed="rId2" cstate="print"/>
          <a:stretch>
            <a:fillRect/>
          </a:stretch>
        </p:blipFill>
        <p:spPr>
          <a:xfrm>
            <a:off x="611560" y="2060848"/>
            <a:ext cx="3528391" cy="3384376"/>
          </a:xfrm>
        </p:spPr>
      </p:pic>
      <p:sp>
        <p:nvSpPr>
          <p:cNvPr id="4" name="Content Placeholder 3"/>
          <p:cNvSpPr>
            <a:spLocks noGrp="1"/>
          </p:cNvSpPr>
          <p:nvPr>
            <p:ph sz="half" idx="2"/>
          </p:nvPr>
        </p:nvSpPr>
        <p:spPr>
          <a:xfrm>
            <a:off x="4211960" y="1124744"/>
            <a:ext cx="4474840" cy="5001419"/>
          </a:xfrm>
        </p:spPr>
        <p:txBody>
          <a:bodyPr>
            <a:normAutofit fontScale="85000" lnSpcReduction="20000"/>
          </a:bodyPr>
          <a:lstStyle/>
          <a:p>
            <a:pPr lvl="1"/>
            <a:r>
              <a:rPr lang="en-GB" dirty="0" smtClean="0"/>
              <a:t>White adipose tissue</a:t>
            </a:r>
          </a:p>
          <a:p>
            <a:pPr lvl="2"/>
            <a:r>
              <a:rPr lang="en-GB" dirty="0" smtClean="0"/>
              <a:t>Abundant in many humans</a:t>
            </a:r>
          </a:p>
          <a:p>
            <a:pPr lvl="2"/>
            <a:r>
              <a:rPr lang="en-GB" dirty="0" smtClean="0"/>
              <a:t>Consists of large </a:t>
            </a:r>
            <a:r>
              <a:rPr lang="en-GB" dirty="0" err="1" smtClean="0"/>
              <a:t>unilocular</a:t>
            </a:r>
            <a:r>
              <a:rPr lang="en-GB" dirty="0" smtClean="0"/>
              <a:t> fat cells (</a:t>
            </a:r>
            <a:r>
              <a:rPr lang="en-GB" dirty="0" err="1" smtClean="0"/>
              <a:t>adipocytes</a:t>
            </a:r>
            <a:r>
              <a:rPr lang="en-GB" dirty="0" smtClean="0"/>
              <a:t>), </a:t>
            </a:r>
            <a:r>
              <a:rPr lang="en-GB" dirty="0" err="1" smtClean="0"/>
              <a:t>stromal</a:t>
            </a:r>
            <a:r>
              <a:rPr lang="en-GB" dirty="0" smtClean="0"/>
              <a:t> vascular cells, immune cells, connective tissue and </a:t>
            </a:r>
            <a:r>
              <a:rPr lang="en-GB" dirty="0" err="1" smtClean="0"/>
              <a:t>preadipocytes</a:t>
            </a:r>
            <a:endParaRPr lang="en-GB" dirty="0" smtClean="0"/>
          </a:p>
          <a:p>
            <a:pPr lvl="2"/>
            <a:r>
              <a:rPr lang="en-GB" dirty="0" smtClean="0"/>
              <a:t>Primary role is energy (fat) storage (acts as a fat ‘buffer’), insulating layer and some internal protection</a:t>
            </a:r>
          </a:p>
          <a:p>
            <a:pPr lvl="2"/>
            <a:r>
              <a:rPr lang="en-GB" dirty="0" smtClean="0"/>
              <a:t>Also secretion of </a:t>
            </a:r>
            <a:r>
              <a:rPr lang="en-GB" dirty="0" err="1" smtClean="0"/>
              <a:t>adipokines</a:t>
            </a:r>
            <a:endParaRPr lang="en-GB" dirty="0" smtClean="0"/>
          </a:p>
          <a:p>
            <a:pPr lvl="1"/>
            <a:r>
              <a:rPr lang="en-GB" dirty="0" smtClean="0"/>
              <a:t>Brown adipose tissue</a:t>
            </a:r>
          </a:p>
          <a:p>
            <a:pPr lvl="2"/>
            <a:r>
              <a:rPr lang="en-GB" dirty="0" smtClean="0"/>
              <a:t>Consists of small </a:t>
            </a:r>
            <a:r>
              <a:rPr lang="en-GB" dirty="0" err="1" smtClean="0"/>
              <a:t>multilocular</a:t>
            </a:r>
            <a:r>
              <a:rPr lang="en-GB" dirty="0" smtClean="0"/>
              <a:t> fat cells</a:t>
            </a:r>
          </a:p>
          <a:p>
            <a:pPr lvl="2"/>
            <a:r>
              <a:rPr lang="en-GB" dirty="0" smtClean="0"/>
              <a:t>? over its role in adult humans</a:t>
            </a:r>
          </a:p>
          <a:p>
            <a:pPr lvl="2"/>
            <a:r>
              <a:rPr lang="en-GB" dirty="0" smtClean="0"/>
              <a:t>Involved in heat production in neonates (related to mass and surface area)</a:t>
            </a:r>
          </a:p>
          <a:p>
            <a:pPr lvl="2"/>
            <a:r>
              <a:rPr lang="en-GB" dirty="0" smtClean="0"/>
              <a:t>May have a role in obesity </a:t>
            </a:r>
            <a:r>
              <a:rPr lang="en-GB" dirty="0" smtClean="0"/>
              <a:t>risk</a:t>
            </a:r>
          </a:p>
          <a:p>
            <a:pPr lvl="1"/>
            <a:r>
              <a:rPr lang="en-GB" dirty="0" smtClean="0"/>
              <a:t>Beige adipose tissue</a:t>
            </a:r>
            <a:endParaRPr lang="en-GB" dirty="0" smtClean="0"/>
          </a:p>
          <a:p>
            <a:pPr lvl="2"/>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defRPr/>
            </a:pPr>
            <a:r>
              <a:rPr lang="en-GB" sz="4000" smtClean="0"/>
              <a:t>Overview of the adipocyte as a secretory cell</a:t>
            </a:r>
          </a:p>
        </p:txBody>
      </p:sp>
      <p:sp>
        <p:nvSpPr>
          <p:cNvPr id="41987" name="Oval 3"/>
          <p:cNvSpPr>
            <a:spLocks noChangeArrowheads="1"/>
          </p:cNvSpPr>
          <p:nvPr/>
        </p:nvSpPr>
        <p:spPr bwMode="auto">
          <a:xfrm>
            <a:off x="2555875" y="1989138"/>
            <a:ext cx="4032250" cy="3960812"/>
          </a:xfrm>
          <a:prstGeom prst="ellipse">
            <a:avLst/>
          </a:prstGeom>
          <a:solidFill>
            <a:srgbClr val="777777"/>
          </a:solidFill>
          <a:ln w="9525">
            <a:solidFill>
              <a:schemeClr val="tx1"/>
            </a:solidFill>
            <a:round/>
            <a:headEnd/>
            <a:tailEnd/>
          </a:ln>
        </p:spPr>
        <p:txBody>
          <a:bodyPr wrap="none" anchor="ctr"/>
          <a:lstStyle/>
          <a:p>
            <a:endParaRPr lang="en-US"/>
          </a:p>
        </p:txBody>
      </p:sp>
      <p:sp>
        <p:nvSpPr>
          <p:cNvPr id="41988" name="Oval 4"/>
          <p:cNvSpPr>
            <a:spLocks noChangeArrowheads="1"/>
          </p:cNvSpPr>
          <p:nvPr/>
        </p:nvSpPr>
        <p:spPr bwMode="auto">
          <a:xfrm>
            <a:off x="3276600" y="2276475"/>
            <a:ext cx="3095625" cy="3455988"/>
          </a:xfrm>
          <a:prstGeom prst="ellipse">
            <a:avLst/>
          </a:prstGeom>
          <a:solidFill>
            <a:srgbClr val="969696"/>
          </a:solidFill>
          <a:ln w="9525">
            <a:solidFill>
              <a:schemeClr val="tx1"/>
            </a:solidFill>
            <a:round/>
            <a:headEnd/>
            <a:tailEnd/>
          </a:ln>
        </p:spPr>
        <p:txBody>
          <a:bodyPr wrap="none" anchor="ctr"/>
          <a:lstStyle/>
          <a:p>
            <a:pPr algn="ctr"/>
            <a:r>
              <a:rPr lang="en-GB">
                <a:latin typeface="Arial" charset="0"/>
              </a:rPr>
              <a:t>TG</a:t>
            </a:r>
          </a:p>
        </p:txBody>
      </p:sp>
      <p:sp>
        <p:nvSpPr>
          <p:cNvPr id="41989" name="Text Box 5"/>
          <p:cNvSpPr txBox="1">
            <a:spLocks noChangeArrowheads="1"/>
          </p:cNvSpPr>
          <p:nvPr/>
        </p:nvSpPr>
        <p:spPr bwMode="auto">
          <a:xfrm>
            <a:off x="900113" y="2276475"/>
            <a:ext cx="730250" cy="366713"/>
          </a:xfrm>
          <a:prstGeom prst="rect">
            <a:avLst/>
          </a:prstGeom>
          <a:noFill/>
          <a:ln w="9525">
            <a:noFill/>
            <a:miter lim="800000"/>
            <a:headEnd/>
            <a:tailEnd/>
          </a:ln>
        </p:spPr>
        <p:txBody>
          <a:bodyPr wrap="none">
            <a:spAutoFit/>
          </a:bodyPr>
          <a:lstStyle/>
          <a:p>
            <a:r>
              <a:rPr lang="en-GB">
                <a:latin typeface="Arial" charset="0"/>
              </a:rPr>
              <a:t>leptin</a:t>
            </a:r>
          </a:p>
        </p:txBody>
      </p:sp>
      <p:sp>
        <p:nvSpPr>
          <p:cNvPr id="41990" name="Line 6"/>
          <p:cNvSpPr>
            <a:spLocks noChangeShapeType="1"/>
          </p:cNvSpPr>
          <p:nvPr/>
        </p:nvSpPr>
        <p:spPr bwMode="auto">
          <a:xfrm flipH="1" flipV="1">
            <a:off x="1835150" y="2636838"/>
            <a:ext cx="936625" cy="360362"/>
          </a:xfrm>
          <a:prstGeom prst="line">
            <a:avLst/>
          </a:prstGeom>
          <a:noFill/>
          <a:ln w="9525">
            <a:solidFill>
              <a:schemeClr val="tx1"/>
            </a:solidFill>
            <a:round/>
            <a:headEnd/>
            <a:tailEnd type="triangle" w="med" len="med"/>
          </a:ln>
        </p:spPr>
        <p:txBody>
          <a:bodyPr/>
          <a:lstStyle/>
          <a:p>
            <a:endParaRPr lang="en-GB"/>
          </a:p>
        </p:txBody>
      </p:sp>
      <p:sp>
        <p:nvSpPr>
          <p:cNvPr id="41991" name="Line 7"/>
          <p:cNvSpPr>
            <a:spLocks noChangeShapeType="1"/>
          </p:cNvSpPr>
          <p:nvPr/>
        </p:nvSpPr>
        <p:spPr bwMode="auto">
          <a:xfrm flipH="1" flipV="1">
            <a:off x="1692275" y="3500438"/>
            <a:ext cx="863600" cy="144462"/>
          </a:xfrm>
          <a:prstGeom prst="line">
            <a:avLst/>
          </a:prstGeom>
          <a:noFill/>
          <a:ln w="9525">
            <a:solidFill>
              <a:schemeClr val="tx1"/>
            </a:solidFill>
            <a:round/>
            <a:headEnd/>
            <a:tailEnd type="triangle" w="med" len="med"/>
          </a:ln>
        </p:spPr>
        <p:txBody>
          <a:bodyPr/>
          <a:lstStyle/>
          <a:p>
            <a:endParaRPr lang="en-GB"/>
          </a:p>
        </p:txBody>
      </p:sp>
      <p:sp>
        <p:nvSpPr>
          <p:cNvPr id="41992" name="Text Box 8"/>
          <p:cNvSpPr txBox="1">
            <a:spLocks noChangeArrowheads="1"/>
          </p:cNvSpPr>
          <p:nvPr/>
        </p:nvSpPr>
        <p:spPr bwMode="auto">
          <a:xfrm>
            <a:off x="376238" y="3232150"/>
            <a:ext cx="908050" cy="366713"/>
          </a:xfrm>
          <a:prstGeom prst="rect">
            <a:avLst/>
          </a:prstGeom>
          <a:noFill/>
          <a:ln w="9525">
            <a:noFill/>
            <a:miter lim="800000"/>
            <a:headEnd/>
            <a:tailEnd/>
          </a:ln>
        </p:spPr>
        <p:txBody>
          <a:bodyPr wrap="none">
            <a:spAutoFit/>
          </a:bodyPr>
          <a:lstStyle/>
          <a:p>
            <a:r>
              <a:rPr lang="en-GB">
                <a:latin typeface="Arial" charset="0"/>
              </a:rPr>
              <a:t>adipsin</a:t>
            </a:r>
          </a:p>
        </p:txBody>
      </p:sp>
      <p:sp>
        <p:nvSpPr>
          <p:cNvPr id="41993" name="Line 9"/>
          <p:cNvSpPr>
            <a:spLocks noChangeShapeType="1"/>
          </p:cNvSpPr>
          <p:nvPr/>
        </p:nvSpPr>
        <p:spPr bwMode="auto">
          <a:xfrm flipH="1">
            <a:off x="1619250" y="4149725"/>
            <a:ext cx="865188" cy="0"/>
          </a:xfrm>
          <a:prstGeom prst="line">
            <a:avLst/>
          </a:prstGeom>
          <a:noFill/>
          <a:ln w="9525">
            <a:solidFill>
              <a:schemeClr val="tx1"/>
            </a:solidFill>
            <a:round/>
            <a:headEnd/>
            <a:tailEnd type="triangle" w="med" len="med"/>
          </a:ln>
        </p:spPr>
        <p:txBody>
          <a:bodyPr/>
          <a:lstStyle/>
          <a:p>
            <a:endParaRPr lang="en-GB"/>
          </a:p>
        </p:txBody>
      </p:sp>
      <p:sp>
        <p:nvSpPr>
          <p:cNvPr id="41994" name="Text Box 10"/>
          <p:cNvSpPr txBox="1">
            <a:spLocks noChangeArrowheads="1"/>
          </p:cNvSpPr>
          <p:nvPr/>
        </p:nvSpPr>
        <p:spPr bwMode="auto">
          <a:xfrm>
            <a:off x="250825" y="3933825"/>
            <a:ext cx="1352550" cy="366713"/>
          </a:xfrm>
          <a:prstGeom prst="rect">
            <a:avLst/>
          </a:prstGeom>
          <a:noFill/>
          <a:ln w="9525">
            <a:noFill/>
            <a:miter lim="800000"/>
            <a:headEnd/>
            <a:tailEnd/>
          </a:ln>
        </p:spPr>
        <p:txBody>
          <a:bodyPr wrap="none">
            <a:spAutoFit/>
          </a:bodyPr>
          <a:lstStyle/>
          <a:p>
            <a:r>
              <a:rPr lang="en-GB">
                <a:latin typeface="Arial" charset="0"/>
              </a:rPr>
              <a:t>adiponectin</a:t>
            </a:r>
          </a:p>
        </p:txBody>
      </p:sp>
      <p:sp>
        <p:nvSpPr>
          <p:cNvPr id="41995" name="Line 11"/>
          <p:cNvSpPr>
            <a:spLocks noChangeShapeType="1"/>
          </p:cNvSpPr>
          <p:nvPr/>
        </p:nvSpPr>
        <p:spPr bwMode="auto">
          <a:xfrm flipH="1">
            <a:off x="1763713" y="4652963"/>
            <a:ext cx="863600" cy="144462"/>
          </a:xfrm>
          <a:prstGeom prst="line">
            <a:avLst/>
          </a:prstGeom>
          <a:noFill/>
          <a:ln w="9525">
            <a:solidFill>
              <a:schemeClr val="tx1"/>
            </a:solidFill>
            <a:round/>
            <a:headEnd/>
            <a:tailEnd type="triangle" w="med" len="med"/>
          </a:ln>
        </p:spPr>
        <p:txBody>
          <a:bodyPr/>
          <a:lstStyle/>
          <a:p>
            <a:endParaRPr lang="en-GB"/>
          </a:p>
        </p:txBody>
      </p:sp>
      <p:sp>
        <p:nvSpPr>
          <p:cNvPr id="41996" name="Text Box 12"/>
          <p:cNvSpPr txBox="1">
            <a:spLocks noChangeArrowheads="1"/>
          </p:cNvSpPr>
          <p:nvPr/>
        </p:nvSpPr>
        <p:spPr bwMode="auto">
          <a:xfrm>
            <a:off x="755650" y="4652963"/>
            <a:ext cx="641350" cy="366712"/>
          </a:xfrm>
          <a:prstGeom prst="rect">
            <a:avLst/>
          </a:prstGeom>
          <a:noFill/>
          <a:ln w="9525">
            <a:noFill/>
            <a:miter lim="800000"/>
            <a:headEnd/>
            <a:tailEnd/>
          </a:ln>
        </p:spPr>
        <p:txBody>
          <a:bodyPr wrap="none">
            <a:spAutoFit/>
          </a:bodyPr>
          <a:lstStyle/>
          <a:p>
            <a:r>
              <a:rPr lang="en-GB">
                <a:latin typeface="Arial" charset="0"/>
              </a:rPr>
              <a:t>ASP</a:t>
            </a:r>
          </a:p>
        </p:txBody>
      </p:sp>
      <p:sp>
        <p:nvSpPr>
          <p:cNvPr id="41997" name="Line 13"/>
          <p:cNvSpPr>
            <a:spLocks noChangeShapeType="1"/>
          </p:cNvSpPr>
          <p:nvPr/>
        </p:nvSpPr>
        <p:spPr bwMode="auto">
          <a:xfrm flipH="1">
            <a:off x="1979613" y="5084763"/>
            <a:ext cx="863600" cy="360362"/>
          </a:xfrm>
          <a:prstGeom prst="line">
            <a:avLst/>
          </a:prstGeom>
          <a:noFill/>
          <a:ln w="9525">
            <a:solidFill>
              <a:schemeClr val="tx1"/>
            </a:solidFill>
            <a:round/>
            <a:headEnd/>
            <a:tailEnd type="triangle" w="med" len="med"/>
          </a:ln>
        </p:spPr>
        <p:txBody>
          <a:bodyPr/>
          <a:lstStyle/>
          <a:p>
            <a:endParaRPr lang="en-GB"/>
          </a:p>
        </p:txBody>
      </p:sp>
      <p:sp>
        <p:nvSpPr>
          <p:cNvPr id="41998" name="Text Box 14"/>
          <p:cNvSpPr txBox="1">
            <a:spLocks noChangeArrowheads="1"/>
          </p:cNvSpPr>
          <p:nvPr/>
        </p:nvSpPr>
        <p:spPr bwMode="auto">
          <a:xfrm>
            <a:off x="1042988" y="5373688"/>
            <a:ext cx="590550" cy="366712"/>
          </a:xfrm>
          <a:prstGeom prst="rect">
            <a:avLst/>
          </a:prstGeom>
          <a:noFill/>
          <a:ln w="9525">
            <a:noFill/>
            <a:miter lim="800000"/>
            <a:headEnd/>
            <a:tailEnd/>
          </a:ln>
        </p:spPr>
        <p:txBody>
          <a:bodyPr wrap="none">
            <a:spAutoFit/>
          </a:bodyPr>
          <a:lstStyle/>
          <a:p>
            <a:r>
              <a:rPr lang="en-GB">
                <a:latin typeface="Arial" charset="0"/>
              </a:rPr>
              <a:t>LPL</a:t>
            </a:r>
          </a:p>
        </p:txBody>
      </p:sp>
      <p:sp>
        <p:nvSpPr>
          <p:cNvPr id="41999" name="Line 15"/>
          <p:cNvSpPr>
            <a:spLocks noChangeShapeType="1"/>
          </p:cNvSpPr>
          <p:nvPr/>
        </p:nvSpPr>
        <p:spPr bwMode="auto">
          <a:xfrm flipH="1">
            <a:off x="2339975" y="5445125"/>
            <a:ext cx="792163" cy="431800"/>
          </a:xfrm>
          <a:prstGeom prst="line">
            <a:avLst/>
          </a:prstGeom>
          <a:noFill/>
          <a:ln w="9525">
            <a:solidFill>
              <a:schemeClr val="tx1"/>
            </a:solidFill>
            <a:round/>
            <a:headEnd/>
            <a:tailEnd type="triangle" w="med" len="med"/>
          </a:ln>
        </p:spPr>
        <p:txBody>
          <a:bodyPr/>
          <a:lstStyle/>
          <a:p>
            <a:endParaRPr lang="en-GB"/>
          </a:p>
        </p:txBody>
      </p:sp>
      <p:sp>
        <p:nvSpPr>
          <p:cNvPr id="42000" name="Text Box 16"/>
          <p:cNvSpPr txBox="1">
            <a:spLocks noChangeArrowheads="1"/>
          </p:cNvSpPr>
          <p:nvPr/>
        </p:nvSpPr>
        <p:spPr bwMode="auto">
          <a:xfrm>
            <a:off x="1547813" y="5949950"/>
            <a:ext cx="577850" cy="366713"/>
          </a:xfrm>
          <a:prstGeom prst="rect">
            <a:avLst/>
          </a:prstGeom>
          <a:noFill/>
          <a:ln w="9525">
            <a:noFill/>
            <a:miter lim="800000"/>
            <a:headEnd/>
            <a:tailEnd/>
          </a:ln>
        </p:spPr>
        <p:txBody>
          <a:bodyPr wrap="none">
            <a:spAutoFit/>
          </a:bodyPr>
          <a:lstStyle/>
          <a:p>
            <a:r>
              <a:rPr lang="en-GB">
                <a:latin typeface="Arial" charset="0"/>
              </a:rPr>
              <a:t>IL-6</a:t>
            </a:r>
          </a:p>
        </p:txBody>
      </p:sp>
      <p:sp>
        <p:nvSpPr>
          <p:cNvPr id="42001" name="Line 17"/>
          <p:cNvSpPr>
            <a:spLocks noChangeShapeType="1"/>
          </p:cNvSpPr>
          <p:nvPr/>
        </p:nvSpPr>
        <p:spPr bwMode="auto">
          <a:xfrm flipH="1">
            <a:off x="2916238" y="5805488"/>
            <a:ext cx="647700" cy="431800"/>
          </a:xfrm>
          <a:prstGeom prst="line">
            <a:avLst/>
          </a:prstGeom>
          <a:noFill/>
          <a:ln w="9525">
            <a:solidFill>
              <a:schemeClr val="tx1"/>
            </a:solidFill>
            <a:round/>
            <a:headEnd/>
            <a:tailEnd type="triangle" w="med" len="med"/>
          </a:ln>
        </p:spPr>
        <p:txBody>
          <a:bodyPr/>
          <a:lstStyle/>
          <a:p>
            <a:endParaRPr lang="en-GB"/>
          </a:p>
        </p:txBody>
      </p:sp>
      <p:sp>
        <p:nvSpPr>
          <p:cNvPr id="42002" name="Text Box 18"/>
          <p:cNvSpPr txBox="1">
            <a:spLocks noChangeArrowheads="1"/>
          </p:cNvSpPr>
          <p:nvPr/>
        </p:nvSpPr>
        <p:spPr bwMode="auto">
          <a:xfrm>
            <a:off x="2176463" y="6329363"/>
            <a:ext cx="836612" cy="366712"/>
          </a:xfrm>
          <a:prstGeom prst="rect">
            <a:avLst/>
          </a:prstGeom>
          <a:noFill/>
          <a:ln w="9525">
            <a:noFill/>
            <a:miter lim="800000"/>
            <a:headEnd/>
            <a:tailEnd/>
          </a:ln>
        </p:spPr>
        <p:txBody>
          <a:bodyPr wrap="none">
            <a:spAutoFit/>
          </a:bodyPr>
          <a:lstStyle/>
          <a:p>
            <a:r>
              <a:rPr lang="en-GB">
                <a:latin typeface="Arial" charset="0"/>
              </a:rPr>
              <a:t>TNF-</a:t>
            </a:r>
            <a:r>
              <a:rPr lang="el-GR">
                <a:latin typeface="Arial" charset="0"/>
                <a:cs typeface="Arial" charset="0"/>
              </a:rPr>
              <a:t>α</a:t>
            </a:r>
          </a:p>
        </p:txBody>
      </p:sp>
      <p:sp>
        <p:nvSpPr>
          <p:cNvPr id="42003" name="Line 19"/>
          <p:cNvSpPr>
            <a:spLocks noChangeShapeType="1"/>
          </p:cNvSpPr>
          <p:nvPr/>
        </p:nvSpPr>
        <p:spPr bwMode="auto">
          <a:xfrm flipV="1">
            <a:off x="6300788" y="2420938"/>
            <a:ext cx="1008062" cy="287337"/>
          </a:xfrm>
          <a:prstGeom prst="line">
            <a:avLst/>
          </a:prstGeom>
          <a:noFill/>
          <a:ln w="9525">
            <a:solidFill>
              <a:schemeClr val="tx1"/>
            </a:solidFill>
            <a:round/>
            <a:headEnd/>
            <a:tailEnd type="triangle" w="med" len="med"/>
          </a:ln>
        </p:spPr>
        <p:txBody>
          <a:bodyPr/>
          <a:lstStyle/>
          <a:p>
            <a:endParaRPr lang="en-GB"/>
          </a:p>
        </p:txBody>
      </p:sp>
      <p:sp>
        <p:nvSpPr>
          <p:cNvPr id="42004" name="Text Box 20"/>
          <p:cNvSpPr txBox="1">
            <a:spLocks noChangeArrowheads="1"/>
          </p:cNvSpPr>
          <p:nvPr/>
        </p:nvSpPr>
        <p:spPr bwMode="auto">
          <a:xfrm>
            <a:off x="7359650" y="2224088"/>
            <a:ext cx="1860550" cy="366712"/>
          </a:xfrm>
          <a:prstGeom prst="rect">
            <a:avLst/>
          </a:prstGeom>
          <a:noFill/>
          <a:ln w="9525">
            <a:noFill/>
            <a:miter lim="800000"/>
            <a:headEnd/>
            <a:tailEnd/>
          </a:ln>
        </p:spPr>
        <p:txBody>
          <a:bodyPr wrap="none">
            <a:spAutoFit/>
          </a:bodyPr>
          <a:lstStyle/>
          <a:p>
            <a:r>
              <a:rPr lang="en-GB">
                <a:latin typeface="Arial" charset="0"/>
              </a:rPr>
              <a:t>angiotensinogen</a:t>
            </a:r>
          </a:p>
        </p:txBody>
      </p:sp>
      <p:sp>
        <p:nvSpPr>
          <p:cNvPr id="42005" name="Line 21"/>
          <p:cNvSpPr>
            <a:spLocks noChangeShapeType="1"/>
          </p:cNvSpPr>
          <p:nvPr/>
        </p:nvSpPr>
        <p:spPr bwMode="auto">
          <a:xfrm flipV="1">
            <a:off x="6516688" y="3141663"/>
            <a:ext cx="863600" cy="142875"/>
          </a:xfrm>
          <a:prstGeom prst="line">
            <a:avLst/>
          </a:prstGeom>
          <a:noFill/>
          <a:ln w="9525">
            <a:solidFill>
              <a:schemeClr val="tx1"/>
            </a:solidFill>
            <a:round/>
            <a:headEnd/>
            <a:tailEnd type="triangle" w="med" len="med"/>
          </a:ln>
        </p:spPr>
        <p:txBody>
          <a:bodyPr/>
          <a:lstStyle/>
          <a:p>
            <a:endParaRPr lang="en-GB"/>
          </a:p>
        </p:txBody>
      </p:sp>
      <p:sp>
        <p:nvSpPr>
          <p:cNvPr id="42006" name="Text Box 22"/>
          <p:cNvSpPr txBox="1">
            <a:spLocks noChangeArrowheads="1"/>
          </p:cNvSpPr>
          <p:nvPr/>
        </p:nvSpPr>
        <p:spPr bwMode="auto">
          <a:xfrm>
            <a:off x="7575550" y="2944813"/>
            <a:ext cx="755650" cy="366712"/>
          </a:xfrm>
          <a:prstGeom prst="rect">
            <a:avLst/>
          </a:prstGeom>
          <a:noFill/>
          <a:ln w="9525">
            <a:noFill/>
            <a:miter lim="800000"/>
            <a:headEnd/>
            <a:tailEnd/>
          </a:ln>
        </p:spPr>
        <p:txBody>
          <a:bodyPr wrap="none">
            <a:spAutoFit/>
          </a:bodyPr>
          <a:lstStyle/>
          <a:p>
            <a:r>
              <a:rPr lang="en-GB">
                <a:latin typeface="Arial" charset="0"/>
              </a:rPr>
              <a:t>PAI-1</a:t>
            </a:r>
          </a:p>
        </p:txBody>
      </p:sp>
      <p:sp>
        <p:nvSpPr>
          <p:cNvPr id="42007" name="Line 23"/>
          <p:cNvSpPr>
            <a:spLocks noChangeShapeType="1"/>
          </p:cNvSpPr>
          <p:nvPr/>
        </p:nvSpPr>
        <p:spPr bwMode="auto">
          <a:xfrm>
            <a:off x="6659563" y="3933825"/>
            <a:ext cx="936625" cy="0"/>
          </a:xfrm>
          <a:prstGeom prst="line">
            <a:avLst/>
          </a:prstGeom>
          <a:noFill/>
          <a:ln w="9525">
            <a:solidFill>
              <a:schemeClr val="tx1"/>
            </a:solidFill>
            <a:round/>
            <a:headEnd/>
            <a:tailEnd type="triangle" w="med" len="med"/>
          </a:ln>
        </p:spPr>
        <p:txBody>
          <a:bodyPr/>
          <a:lstStyle/>
          <a:p>
            <a:endParaRPr lang="en-GB"/>
          </a:p>
        </p:txBody>
      </p:sp>
      <p:sp>
        <p:nvSpPr>
          <p:cNvPr id="42008" name="Text Box 24"/>
          <p:cNvSpPr txBox="1">
            <a:spLocks noChangeArrowheads="1"/>
          </p:cNvSpPr>
          <p:nvPr/>
        </p:nvSpPr>
        <p:spPr bwMode="auto">
          <a:xfrm>
            <a:off x="7648575" y="3736975"/>
            <a:ext cx="768350" cy="366713"/>
          </a:xfrm>
          <a:prstGeom prst="rect">
            <a:avLst/>
          </a:prstGeom>
          <a:noFill/>
          <a:ln w="9525">
            <a:noFill/>
            <a:miter lim="800000"/>
            <a:headEnd/>
            <a:tailEnd/>
          </a:ln>
        </p:spPr>
        <p:txBody>
          <a:bodyPr wrap="none">
            <a:spAutoFit/>
          </a:bodyPr>
          <a:lstStyle/>
          <a:p>
            <a:r>
              <a:rPr lang="en-GB">
                <a:latin typeface="Arial" charset="0"/>
              </a:rPr>
              <a:t>IGF-1</a:t>
            </a:r>
          </a:p>
        </p:txBody>
      </p:sp>
      <p:sp>
        <p:nvSpPr>
          <p:cNvPr id="42009" name="Line 25"/>
          <p:cNvSpPr>
            <a:spLocks noChangeShapeType="1"/>
          </p:cNvSpPr>
          <p:nvPr/>
        </p:nvSpPr>
        <p:spPr bwMode="auto">
          <a:xfrm>
            <a:off x="6588125" y="4508500"/>
            <a:ext cx="1081088" cy="144463"/>
          </a:xfrm>
          <a:prstGeom prst="line">
            <a:avLst/>
          </a:prstGeom>
          <a:noFill/>
          <a:ln w="9525">
            <a:solidFill>
              <a:schemeClr val="tx1"/>
            </a:solidFill>
            <a:round/>
            <a:headEnd/>
            <a:tailEnd type="triangle" w="med" len="med"/>
          </a:ln>
        </p:spPr>
        <p:txBody>
          <a:bodyPr/>
          <a:lstStyle/>
          <a:p>
            <a:endParaRPr lang="en-GB"/>
          </a:p>
        </p:txBody>
      </p:sp>
      <p:sp>
        <p:nvSpPr>
          <p:cNvPr id="42010" name="Text Box 26"/>
          <p:cNvSpPr txBox="1">
            <a:spLocks noChangeArrowheads="1"/>
          </p:cNvSpPr>
          <p:nvPr/>
        </p:nvSpPr>
        <p:spPr bwMode="auto">
          <a:xfrm>
            <a:off x="7720013" y="4456113"/>
            <a:ext cx="1314450" cy="366712"/>
          </a:xfrm>
          <a:prstGeom prst="rect">
            <a:avLst/>
          </a:prstGeom>
          <a:noFill/>
          <a:ln w="9525">
            <a:noFill/>
            <a:miter lim="800000"/>
            <a:headEnd/>
            <a:tailEnd/>
          </a:ln>
        </p:spPr>
        <p:txBody>
          <a:bodyPr wrap="none">
            <a:spAutoFit/>
          </a:bodyPr>
          <a:lstStyle/>
          <a:p>
            <a:r>
              <a:rPr lang="en-GB">
                <a:latin typeface="Arial" charset="0"/>
              </a:rPr>
              <a:t>oestrogens</a:t>
            </a:r>
          </a:p>
        </p:txBody>
      </p:sp>
      <p:sp>
        <p:nvSpPr>
          <p:cNvPr id="42011" name="Line 27"/>
          <p:cNvSpPr>
            <a:spLocks noChangeShapeType="1"/>
          </p:cNvSpPr>
          <p:nvPr/>
        </p:nvSpPr>
        <p:spPr bwMode="auto">
          <a:xfrm>
            <a:off x="6372225" y="5013325"/>
            <a:ext cx="1079500" cy="360363"/>
          </a:xfrm>
          <a:prstGeom prst="line">
            <a:avLst/>
          </a:prstGeom>
          <a:noFill/>
          <a:ln w="9525">
            <a:solidFill>
              <a:schemeClr val="tx1"/>
            </a:solidFill>
            <a:round/>
            <a:headEnd/>
            <a:tailEnd type="triangle" w="med" len="med"/>
          </a:ln>
        </p:spPr>
        <p:txBody>
          <a:bodyPr/>
          <a:lstStyle/>
          <a:p>
            <a:endParaRPr lang="en-GB"/>
          </a:p>
        </p:txBody>
      </p:sp>
      <p:sp>
        <p:nvSpPr>
          <p:cNvPr id="42012" name="Text Box 28"/>
          <p:cNvSpPr txBox="1">
            <a:spLocks noChangeArrowheads="1"/>
          </p:cNvSpPr>
          <p:nvPr/>
        </p:nvSpPr>
        <p:spPr bwMode="auto">
          <a:xfrm>
            <a:off x="7575550" y="5176838"/>
            <a:ext cx="819150" cy="366712"/>
          </a:xfrm>
          <a:prstGeom prst="rect">
            <a:avLst/>
          </a:prstGeom>
          <a:noFill/>
          <a:ln w="9525">
            <a:noFill/>
            <a:miter lim="800000"/>
            <a:headEnd/>
            <a:tailEnd/>
          </a:ln>
        </p:spPr>
        <p:txBody>
          <a:bodyPr wrap="none">
            <a:spAutoFit/>
          </a:bodyPr>
          <a:lstStyle/>
          <a:p>
            <a:r>
              <a:rPr lang="en-GB">
                <a:latin typeface="Arial" charset="0"/>
              </a:rPr>
              <a:t>others</a:t>
            </a:r>
          </a:p>
        </p:txBody>
      </p:sp>
      <p:sp>
        <p:nvSpPr>
          <p:cNvPr id="42013" name="Oval 29"/>
          <p:cNvSpPr>
            <a:spLocks noChangeArrowheads="1"/>
          </p:cNvSpPr>
          <p:nvPr/>
        </p:nvSpPr>
        <p:spPr bwMode="auto">
          <a:xfrm>
            <a:off x="2771775" y="3573463"/>
            <a:ext cx="287338" cy="935037"/>
          </a:xfrm>
          <a:prstGeom prst="ellipse">
            <a:avLst/>
          </a:prstGeom>
          <a:solidFill>
            <a:srgbClr val="4D4D4D"/>
          </a:solidFill>
          <a:ln w="9525">
            <a:solidFill>
              <a:schemeClr val="tx1"/>
            </a:solidFill>
            <a:round/>
            <a:headEnd/>
            <a:tailEnd/>
          </a:ln>
        </p:spPr>
        <p:txBody>
          <a:bodyPr wrap="none" anchor="ctr"/>
          <a:lstStyle/>
          <a:p>
            <a:endParaRPr lang="en-US"/>
          </a:p>
        </p:txBody>
      </p:sp>
      <p:sp>
        <p:nvSpPr>
          <p:cNvPr id="42014" name="Line 30"/>
          <p:cNvSpPr>
            <a:spLocks noChangeShapeType="1"/>
          </p:cNvSpPr>
          <p:nvPr/>
        </p:nvSpPr>
        <p:spPr bwMode="auto">
          <a:xfrm flipH="1" flipV="1">
            <a:off x="5795963" y="5661025"/>
            <a:ext cx="576262" cy="431800"/>
          </a:xfrm>
          <a:prstGeom prst="line">
            <a:avLst/>
          </a:prstGeom>
          <a:noFill/>
          <a:ln w="9525">
            <a:solidFill>
              <a:schemeClr val="tx1"/>
            </a:solidFill>
            <a:round/>
            <a:headEnd/>
            <a:tailEnd type="triangle" w="med" len="med"/>
          </a:ln>
        </p:spPr>
        <p:txBody>
          <a:bodyPr/>
          <a:lstStyle/>
          <a:p>
            <a:endParaRPr lang="en-GB"/>
          </a:p>
        </p:txBody>
      </p:sp>
      <p:sp>
        <p:nvSpPr>
          <p:cNvPr id="42015" name="Text Box 31"/>
          <p:cNvSpPr txBox="1">
            <a:spLocks noChangeArrowheads="1"/>
          </p:cNvSpPr>
          <p:nvPr/>
        </p:nvSpPr>
        <p:spPr bwMode="auto">
          <a:xfrm>
            <a:off x="5992813" y="6184900"/>
            <a:ext cx="1733550" cy="366713"/>
          </a:xfrm>
          <a:prstGeom prst="rect">
            <a:avLst/>
          </a:prstGeom>
          <a:noFill/>
          <a:ln w="9525">
            <a:noFill/>
            <a:miter lim="800000"/>
            <a:headEnd/>
            <a:tailEnd/>
          </a:ln>
        </p:spPr>
        <p:txBody>
          <a:bodyPr wrap="none">
            <a:spAutoFit/>
          </a:bodyPr>
          <a:lstStyle/>
          <a:p>
            <a:r>
              <a:rPr lang="en-GB">
                <a:latin typeface="Arial" charset="0"/>
              </a:rPr>
              <a:t>Cell membrane</a:t>
            </a:r>
          </a:p>
        </p:txBody>
      </p:sp>
      <p:sp>
        <p:nvSpPr>
          <p:cNvPr id="42016" name="Line 32"/>
          <p:cNvSpPr>
            <a:spLocks noChangeShapeType="1"/>
          </p:cNvSpPr>
          <p:nvPr/>
        </p:nvSpPr>
        <p:spPr bwMode="auto">
          <a:xfrm flipH="1" flipV="1">
            <a:off x="2268538" y="2205038"/>
            <a:ext cx="719137" cy="431800"/>
          </a:xfrm>
          <a:prstGeom prst="line">
            <a:avLst/>
          </a:prstGeom>
          <a:noFill/>
          <a:ln w="9525">
            <a:solidFill>
              <a:schemeClr val="tx1"/>
            </a:solidFill>
            <a:round/>
            <a:headEnd/>
            <a:tailEnd type="triangle" w="med" len="med"/>
          </a:ln>
        </p:spPr>
        <p:txBody>
          <a:bodyPr/>
          <a:lstStyle/>
          <a:p>
            <a:endParaRPr lang="en-GB"/>
          </a:p>
        </p:txBody>
      </p:sp>
      <p:sp>
        <p:nvSpPr>
          <p:cNvPr id="42017" name="Text Box 33"/>
          <p:cNvSpPr txBox="1">
            <a:spLocks noChangeArrowheads="1"/>
          </p:cNvSpPr>
          <p:nvPr/>
        </p:nvSpPr>
        <p:spPr bwMode="auto">
          <a:xfrm>
            <a:off x="1239838" y="1792288"/>
            <a:ext cx="908050" cy="366712"/>
          </a:xfrm>
          <a:prstGeom prst="rect">
            <a:avLst/>
          </a:prstGeom>
          <a:noFill/>
          <a:ln w="9525">
            <a:noFill/>
            <a:miter lim="800000"/>
            <a:headEnd/>
            <a:tailEnd/>
          </a:ln>
        </p:spPr>
        <p:txBody>
          <a:bodyPr wrap="none">
            <a:spAutoFit/>
          </a:bodyPr>
          <a:lstStyle/>
          <a:p>
            <a:r>
              <a:rPr lang="en-GB">
                <a:latin typeface="Arial" charset="0"/>
              </a:rPr>
              <a:t>resistin</a:t>
            </a:r>
          </a:p>
        </p:txBody>
      </p:sp>
      <p:sp>
        <p:nvSpPr>
          <p:cNvPr id="42018" name="Line 34"/>
          <p:cNvSpPr>
            <a:spLocks noChangeShapeType="1"/>
          </p:cNvSpPr>
          <p:nvPr/>
        </p:nvSpPr>
        <p:spPr bwMode="auto">
          <a:xfrm flipV="1">
            <a:off x="5867400" y="1916113"/>
            <a:ext cx="792163" cy="360362"/>
          </a:xfrm>
          <a:prstGeom prst="line">
            <a:avLst/>
          </a:prstGeom>
          <a:noFill/>
          <a:ln w="9525">
            <a:solidFill>
              <a:schemeClr val="tx1"/>
            </a:solidFill>
            <a:round/>
            <a:headEnd/>
            <a:tailEnd type="triangle" w="med" len="med"/>
          </a:ln>
        </p:spPr>
        <p:txBody>
          <a:bodyPr/>
          <a:lstStyle/>
          <a:p>
            <a:endParaRPr lang="en-GB"/>
          </a:p>
        </p:txBody>
      </p:sp>
      <p:sp>
        <p:nvSpPr>
          <p:cNvPr id="42019" name="Text Box 35"/>
          <p:cNvSpPr txBox="1">
            <a:spLocks noChangeArrowheads="1"/>
          </p:cNvSpPr>
          <p:nvPr/>
        </p:nvSpPr>
        <p:spPr bwMode="auto">
          <a:xfrm>
            <a:off x="6784975" y="1647825"/>
            <a:ext cx="895350" cy="366713"/>
          </a:xfrm>
          <a:prstGeom prst="rect">
            <a:avLst/>
          </a:prstGeom>
          <a:noFill/>
          <a:ln w="9525">
            <a:noFill/>
            <a:miter lim="800000"/>
            <a:headEnd/>
            <a:tailEnd/>
          </a:ln>
        </p:spPr>
        <p:txBody>
          <a:bodyPr wrap="none">
            <a:spAutoFit/>
          </a:bodyPr>
          <a:lstStyle/>
          <a:p>
            <a:r>
              <a:rPr lang="en-GB">
                <a:latin typeface="Arial" charset="0"/>
              </a:rPr>
              <a:t>visfatin</a:t>
            </a:r>
          </a:p>
        </p:txBody>
      </p:sp>
      <p:sp>
        <p:nvSpPr>
          <p:cNvPr id="42020" name="Oval 36"/>
          <p:cNvSpPr>
            <a:spLocks noChangeArrowheads="1"/>
          </p:cNvSpPr>
          <p:nvPr/>
        </p:nvSpPr>
        <p:spPr bwMode="auto">
          <a:xfrm>
            <a:off x="684213" y="2133600"/>
            <a:ext cx="1223962"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1" name="Oval 37"/>
          <p:cNvSpPr>
            <a:spLocks noChangeArrowheads="1"/>
          </p:cNvSpPr>
          <p:nvPr/>
        </p:nvSpPr>
        <p:spPr bwMode="auto">
          <a:xfrm>
            <a:off x="971550" y="1628775"/>
            <a:ext cx="1223963"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2" name="Oval 38"/>
          <p:cNvSpPr>
            <a:spLocks noChangeArrowheads="1"/>
          </p:cNvSpPr>
          <p:nvPr/>
        </p:nvSpPr>
        <p:spPr bwMode="auto">
          <a:xfrm>
            <a:off x="7235825" y="2060575"/>
            <a:ext cx="1908175"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3" name="Oval 39"/>
          <p:cNvSpPr>
            <a:spLocks noChangeArrowheads="1"/>
          </p:cNvSpPr>
          <p:nvPr/>
        </p:nvSpPr>
        <p:spPr bwMode="auto">
          <a:xfrm>
            <a:off x="6948488" y="2781300"/>
            <a:ext cx="1908175"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4" name="Oval 40"/>
          <p:cNvSpPr>
            <a:spLocks noChangeArrowheads="1"/>
          </p:cNvSpPr>
          <p:nvPr/>
        </p:nvSpPr>
        <p:spPr bwMode="auto">
          <a:xfrm>
            <a:off x="0" y="3716338"/>
            <a:ext cx="1908175"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5" name="Oval 41"/>
          <p:cNvSpPr>
            <a:spLocks noChangeArrowheads="1"/>
          </p:cNvSpPr>
          <p:nvPr/>
        </p:nvSpPr>
        <p:spPr bwMode="auto">
          <a:xfrm>
            <a:off x="323850" y="4581525"/>
            <a:ext cx="1908175" cy="1296988"/>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
        <p:nvSpPr>
          <p:cNvPr id="42026" name="Oval 42"/>
          <p:cNvSpPr>
            <a:spLocks noChangeArrowheads="1"/>
          </p:cNvSpPr>
          <p:nvPr/>
        </p:nvSpPr>
        <p:spPr bwMode="auto">
          <a:xfrm>
            <a:off x="971550" y="5949950"/>
            <a:ext cx="2520950" cy="720725"/>
          </a:xfrm>
          <a:prstGeom prst="ellipse">
            <a:avLst/>
          </a:prstGeom>
          <a:noFill/>
          <a:ln w="28575">
            <a:solidFill>
              <a:srgbClr val="FFFF00"/>
            </a:solidFill>
            <a:round/>
            <a:headEnd/>
            <a:tailEnd/>
          </a:ln>
        </p:spPr>
        <p:txBody>
          <a:bodyPr wrap="none" anchor="ctr"/>
          <a:lstStyle/>
          <a:p>
            <a:pPr algn="ctr"/>
            <a:endParaRPr lang="en-US">
              <a:solidFill>
                <a:srgbClr val="FFFF00"/>
              </a:solidFill>
              <a:latin typeface="Arial"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210146"/>
          </a:xfrm>
        </p:spPr>
        <p:txBody>
          <a:bodyPr>
            <a:normAutofit/>
          </a:bodyPr>
          <a:lstStyle/>
          <a:p>
            <a:r>
              <a:rPr lang="en-GB" dirty="0" smtClean="0"/>
              <a:t>More About White Adipose Tissue</a:t>
            </a:r>
            <a:endParaRPr lang="en-GB" dirty="0"/>
          </a:p>
        </p:txBody>
      </p:sp>
      <p:sp>
        <p:nvSpPr>
          <p:cNvPr id="6" name="Content Placeholder 5"/>
          <p:cNvSpPr>
            <a:spLocks noGrp="1"/>
          </p:cNvSpPr>
          <p:nvPr>
            <p:ph idx="1"/>
          </p:nvPr>
        </p:nvSpPr>
        <p:spPr>
          <a:xfrm>
            <a:off x="467544" y="2060848"/>
            <a:ext cx="8229600" cy="3949899"/>
          </a:xfrm>
        </p:spPr>
        <p:txBody>
          <a:bodyPr/>
          <a:lstStyle/>
          <a:p>
            <a:r>
              <a:rPr lang="en-GB" dirty="0" smtClean="0"/>
              <a:t>60-80% of the weight of the </a:t>
            </a:r>
            <a:r>
              <a:rPr lang="en-GB" dirty="0" err="1" smtClean="0"/>
              <a:t>adipocyte</a:t>
            </a:r>
            <a:r>
              <a:rPr lang="en-GB" dirty="0" smtClean="0"/>
              <a:t> is fat (lipid). 90-99% of this fat is triglyceride.</a:t>
            </a:r>
          </a:p>
          <a:p>
            <a:r>
              <a:rPr lang="en-GB" dirty="0" smtClean="0"/>
              <a:t>Also non-</a:t>
            </a:r>
            <a:r>
              <a:rPr lang="en-GB" dirty="0" err="1" smtClean="0"/>
              <a:t>esterified</a:t>
            </a:r>
            <a:r>
              <a:rPr lang="en-GB" dirty="0" smtClean="0"/>
              <a:t> fatty acids, cholesterol, </a:t>
            </a:r>
            <a:r>
              <a:rPr lang="en-GB" dirty="0" err="1" smtClean="0"/>
              <a:t>phospholipid</a:t>
            </a:r>
            <a:r>
              <a:rPr lang="en-GB" dirty="0" smtClean="0"/>
              <a:t>, </a:t>
            </a:r>
            <a:r>
              <a:rPr lang="en-GB" dirty="0" err="1" smtClean="0"/>
              <a:t>diglyceride</a:t>
            </a:r>
            <a:r>
              <a:rPr lang="en-GB" dirty="0" smtClean="0"/>
              <a:t> and </a:t>
            </a:r>
            <a:r>
              <a:rPr lang="en-GB" dirty="0" err="1" smtClean="0"/>
              <a:t>monoglyceride</a:t>
            </a:r>
            <a:r>
              <a:rPr lang="en-GB" dirty="0" smtClean="0"/>
              <a:t>. Fatty acid composition of the fat cell is determined by dietary fatty acid intake.</a:t>
            </a:r>
          </a:p>
          <a:p>
            <a:r>
              <a:rPr lang="en-GB" dirty="0" smtClean="0"/>
              <a:t>Fasting increases blood flow to adipose tissue.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Hypertrophic v Hyperplasic Fat Mass (Obesity)</a:t>
            </a:r>
            <a:endParaRPr lang="en-GB" sz="3200" dirty="0"/>
          </a:p>
        </p:txBody>
      </p:sp>
      <p:sp>
        <p:nvSpPr>
          <p:cNvPr id="3" name="Content Placeholder 2"/>
          <p:cNvSpPr>
            <a:spLocks noGrp="1"/>
          </p:cNvSpPr>
          <p:nvPr>
            <p:ph sz="half" idx="1"/>
          </p:nvPr>
        </p:nvSpPr>
        <p:spPr/>
        <p:txBody>
          <a:bodyPr>
            <a:normAutofit fontScale="92500" lnSpcReduction="20000"/>
          </a:bodyPr>
          <a:lstStyle/>
          <a:p>
            <a:r>
              <a:rPr lang="en-GB" dirty="0" smtClean="0"/>
              <a:t>Fat mass depends on the number of fat cells, the size of the fat cells and the amount of fat in the cells.</a:t>
            </a:r>
          </a:p>
          <a:p>
            <a:r>
              <a:rPr lang="en-GB" dirty="0" smtClean="0"/>
              <a:t>Increase in cell number by </a:t>
            </a:r>
            <a:r>
              <a:rPr lang="en-GB" b="1" dirty="0" smtClean="0"/>
              <a:t>mitotic</a:t>
            </a:r>
            <a:r>
              <a:rPr lang="en-GB" dirty="0" smtClean="0"/>
              <a:t> activity in precursor cells.</a:t>
            </a:r>
          </a:p>
          <a:p>
            <a:r>
              <a:rPr lang="en-GB" dirty="0" smtClean="0"/>
              <a:t>Increase in cell size occurs because of lipid accumulation (max lipid per cell is ~ 0.9µg)</a:t>
            </a:r>
          </a:p>
          <a:p>
            <a:endParaRPr lang="en-GB" dirty="0"/>
          </a:p>
        </p:txBody>
      </p:sp>
      <p:pic>
        <p:nvPicPr>
          <p:cNvPr id="5" name="Content Placeholder 4" descr="Mitosis.png"/>
          <p:cNvPicPr>
            <a:picLocks noGrp="1" noChangeAspect="1"/>
          </p:cNvPicPr>
          <p:nvPr>
            <p:ph sz="half" idx="2"/>
          </p:nvPr>
        </p:nvPicPr>
        <p:blipFill>
          <a:blip r:embed="rId2" cstate="print"/>
          <a:stretch>
            <a:fillRect/>
          </a:stretch>
        </p:blipFill>
        <p:spPr>
          <a:xfrm>
            <a:off x="4932040" y="1916832"/>
            <a:ext cx="3888432" cy="3168352"/>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88640"/>
            <a:ext cx="8229600" cy="1138138"/>
          </a:xfrm>
        </p:spPr>
        <p:txBody>
          <a:bodyPr>
            <a:normAutofit/>
          </a:bodyPr>
          <a:lstStyle/>
          <a:p>
            <a:r>
              <a:rPr lang="en-GB" sz="3200" dirty="0" smtClean="0"/>
              <a:t>Adipose Tissue </a:t>
            </a:r>
            <a:r>
              <a:rPr lang="en-GB" sz="3200" dirty="0" err="1" smtClean="0"/>
              <a:t>Cellularity</a:t>
            </a:r>
            <a:r>
              <a:rPr lang="en-GB" sz="3200" dirty="0" smtClean="0"/>
              <a:t> and Obesity</a:t>
            </a:r>
            <a:br>
              <a:rPr lang="en-GB" sz="3200" dirty="0" smtClean="0"/>
            </a:br>
            <a:r>
              <a:rPr lang="en-GB" sz="2800" dirty="0" smtClean="0"/>
              <a:t>Fat cell hypertrophy or fat cell hyperplasia?</a:t>
            </a:r>
            <a:endParaRPr lang="en-GB" sz="2800" dirty="0"/>
          </a:p>
        </p:txBody>
      </p:sp>
      <p:sp>
        <p:nvSpPr>
          <p:cNvPr id="8" name="Content Placeholder 7"/>
          <p:cNvSpPr>
            <a:spLocks noGrp="1"/>
          </p:cNvSpPr>
          <p:nvPr>
            <p:ph sz="half" idx="1"/>
          </p:nvPr>
        </p:nvSpPr>
        <p:spPr>
          <a:xfrm>
            <a:off x="457200" y="1484784"/>
            <a:ext cx="4038600" cy="4968552"/>
          </a:xfrm>
        </p:spPr>
        <p:txBody>
          <a:bodyPr>
            <a:normAutofit fontScale="92500" lnSpcReduction="10000"/>
          </a:bodyPr>
          <a:lstStyle/>
          <a:p>
            <a:r>
              <a:rPr lang="en-GB" sz="2000" dirty="0" smtClean="0"/>
              <a:t>Hyperplasia appears to occur during puberty and last trimester of pregnancy (foetal).</a:t>
            </a:r>
          </a:p>
          <a:p>
            <a:r>
              <a:rPr lang="en-GB" sz="2000" dirty="0" smtClean="0"/>
              <a:t>An adult with ‘normal’ body composition has about 25 to 75 billion fat cells. In the case of severe obesity, fat cells can number as high as 250 to 300 billion.</a:t>
            </a:r>
          </a:p>
          <a:p>
            <a:r>
              <a:rPr lang="en-GB" sz="2000" dirty="0" smtClean="0"/>
              <a:t>In adults, fat gain generally occurs as a result of hypertrophy and then hyperplasia.</a:t>
            </a:r>
          </a:p>
          <a:p>
            <a:r>
              <a:rPr lang="en-GB" sz="2000" dirty="0" smtClean="0"/>
              <a:t>There are regional differences in fat cell size and density (i.e. number of cells per unit mass). </a:t>
            </a:r>
          </a:p>
          <a:p>
            <a:r>
              <a:rPr lang="en-GB" sz="2000" dirty="0" err="1" smtClean="0"/>
              <a:t>Gluteo</a:t>
            </a:r>
            <a:r>
              <a:rPr lang="en-GB" sz="2000" dirty="0" smtClean="0"/>
              <a:t>-femoral fat cells seem to increase in number more than abdominal.</a:t>
            </a:r>
            <a:endParaRPr lang="en-GB" sz="2000" dirty="0"/>
          </a:p>
        </p:txBody>
      </p:sp>
      <p:pic>
        <p:nvPicPr>
          <p:cNvPr id="5" name="Picture 3" descr="D:\PPT_ImageInsertion\test\Chapter30\jpg\Figure 30.015.jpg"/>
          <p:cNvPicPr>
            <a:picLocks noGrp="1" noChangeAspect="1" noChangeArrowheads="1"/>
          </p:cNvPicPr>
          <p:nvPr>
            <p:ph sz="half" idx="2"/>
          </p:nvPr>
        </p:nvPicPr>
        <p:blipFill>
          <a:blip r:embed="rId2" r:link="rId3" cstate="print"/>
          <a:srcRect/>
          <a:stretch>
            <a:fillRect/>
          </a:stretch>
        </p:blipFill>
        <p:spPr bwMode="auto">
          <a:xfrm>
            <a:off x="4648200" y="1700808"/>
            <a:ext cx="4038600" cy="4536504"/>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wipe(down)">
                                      <p:cBhvr>
                                        <p:cTn id="10" dur="500"/>
                                        <p:tgtEl>
                                          <p:spTgt spid="8">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wipe(down)">
                                      <p:cBhvr>
                                        <p:cTn id="13" dur="500"/>
                                        <p:tgtEl>
                                          <p:spTgt spid="8">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wipe(down)">
                                      <p:cBhvr>
                                        <p:cTn id="16" dur="500"/>
                                        <p:tgtEl>
                                          <p:spTgt spid="8">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Effect transition="in" filter="wipe(down)">
                                      <p:cBhvr>
                                        <p:cTn id="19"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2800" dirty="0" smtClean="0"/>
              <a:t>Adipose Tissue as a Fatty Acid Buffer </a:t>
            </a:r>
            <a:br>
              <a:rPr lang="en-GB" sz="2800" dirty="0" smtClean="0"/>
            </a:br>
            <a:r>
              <a:rPr lang="en-GB" sz="2800" dirty="0" smtClean="0"/>
              <a:t>the good side to body fat</a:t>
            </a:r>
            <a:endParaRPr lang="en-GB" sz="2800" dirty="0"/>
          </a:p>
        </p:txBody>
      </p:sp>
      <p:sp>
        <p:nvSpPr>
          <p:cNvPr id="5" name="Content Placeholder 4"/>
          <p:cNvSpPr>
            <a:spLocks noGrp="1"/>
          </p:cNvSpPr>
          <p:nvPr>
            <p:ph idx="1"/>
          </p:nvPr>
        </p:nvSpPr>
        <p:spPr>
          <a:xfrm>
            <a:off x="457200" y="1268760"/>
            <a:ext cx="8229600" cy="4857403"/>
          </a:xfrm>
        </p:spPr>
        <p:txBody>
          <a:bodyPr>
            <a:normAutofit fontScale="92500" lnSpcReduction="20000"/>
          </a:bodyPr>
          <a:lstStyle/>
          <a:p>
            <a:r>
              <a:rPr lang="en-GB" dirty="0" smtClean="0"/>
              <a:t>Adverse Consequences of Excessive Concentrations of Lipids in the Circulation</a:t>
            </a:r>
          </a:p>
          <a:p>
            <a:pPr lvl="2"/>
            <a:r>
              <a:rPr lang="en-GB" dirty="0" smtClean="0"/>
              <a:t>High levels of cholesterol result in </a:t>
            </a:r>
            <a:r>
              <a:rPr lang="en-GB" dirty="0" err="1" smtClean="0"/>
              <a:t>atherogenesis</a:t>
            </a:r>
            <a:r>
              <a:rPr lang="en-GB" dirty="0" smtClean="0"/>
              <a:t>, what about other lipids – triglyceride and fatty acids?</a:t>
            </a:r>
          </a:p>
          <a:p>
            <a:pPr lvl="2"/>
            <a:r>
              <a:rPr lang="en-GB" dirty="0" smtClean="0"/>
              <a:t>High levels of triglycerides (&gt; ~2.0 </a:t>
            </a:r>
            <a:r>
              <a:rPr lang="en-GB" dirty="0" err="1" smtClean="0"/>
              <a:t>mmol</a:t>
            </a:r>
            <a:r>
              <a:rPr lang="en-GB" dirty="0" smtClean="0"/>
              <a:t>/l) are associated with higher risk of </a:t>
            </a:r>
            <a:r>
              <a:rPr lang="en-GB" u="sng" dirty="0" smtClean="0"/>
              <a:t>CVD &amp; diabetes </a:t>
            </a:r>
            <a:r>
              <a:rPr lang="en-GB" dirty="0" smtClean="0"/>
              <a:t>and &gt; ~10.0 </a:t>
            </a:r>
            <a:r>
              <a:rPr lang="en-GB" dirty="0" err="1" smtClean="0"/>
              <a:t>mmol</a:t>
            </a:r>
            <a:r>
              <a:rPr lang="en-GB" dirty="0" smtClean="0"/>
              <a:t>/l causes </a:t>
            </a:r>
            <a:r>
              <a:rPr lang="en-GB" u="sng" dirty="0" smtClean="0"/>
              <a:t>acute pancreatitis</a:t>
            </a:r>
            <a:r>
              <a:rPr lang="en-GB" dirty="0" smtClean="0"/>
              <a:t>. A rare consequence of a large triglyceride globule is a </a:t>
            </a:r>
            <a:r>
              <a:rPr lang="en-GB" u="sng" dirty="0" smtClean="0"/>
              <a:t>fat embolus</a:t>
            </a:r>
            <a:r>
              <a:rPr lang="en-GB" dirty="0" smtClean="0"/>
              <a:t> (e.g. after a broken bone).</a:t>
            </a:r>
          </a:p>
          <a:p>
            <a:pPr lvl="2"/>
            <a:r>
              <a:rPr lang="en-GB" dirty="0" smtClean="0"/>
              <a:t>Higher levels of fatty acids can cause </a:t>
            </a:r>
            <a:r>
              <a:rPr lang="en-GB" u="sng" dirty="0" err="1" smtClean="0"/>
              <a:t>atrial</a:t>
            </a:r>
            <a:r>
              <a:rPr lang="en-GB" u="sng" dirty="0" smtClean="0"/>
              <a:t> fibrillation </a:t>
            </a:r>
            <a:r>
              <a:rPr lang="en-GB" dirty="0" smtClean="0"/>
              <a:t>(cause of heart attack during stressful situations?), </a:t>
            </a:r>
            <a:r>
              <a:rPr lang="en-GB" u="sng" dirty="0" smtClean="0"/>
              <a:t>reduced sensitivity to insulin </a:t>
            </a:r>
            <a:r>
              <a:rPr lang="en-GB" dirty="0" smtClean="0"/>
              <a:t>in the liver and muscle and therefore greater risk of </a:t>
            </a:r>
            <a:r>
              <a:rPr lang="en-GB" u="sng" dirty="0" smtClean="0"/>
              <a:t>type 2 diabetes</a:t>
            </a:r>
            <a:r>
              <a:rPr lang="en-GB" dirty="0" smtClean="0"/>
              <a:t>.</a:t>
            </a:r>
          </a:p>
          <a:p>
            <a:r>
              <a:rPr lang="en-GB" u="sng" dirty="0" smtClean="0"/>
              <a:t>It is not good to have high levels of fat in the circulation!</a:t>
            </a:r>
          </a:p>
          <a:p>
            <a:pPr lvl="1"/>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dirty="0" smtClean="0"/>
              <a:t>In summary</a:t>
            </a:r>
            <a:endParaRPr lang="en-GB" dirty="0"/>
          </a:p>
        </p:txBody>
      </p:sp>
      <p:sp>
        <p:nvSpPr>
          <p:cNvPr id="3" name="Content Placeholder 2"/>
          <p:cNvSpPr>
            <a:spLocks noGrp="1"/>
          </p:cNvSpPr>
          <p:nvPr>
            <p:ph idx="1"/>
          </p:nvPr>
        </p:nvSpPr>
        <p:spPr>
          <a:xfrm>
            <a:off x="457200" y="1412776"/>
            <a:ext cx="8229600" cy="4713387"/>
          </a:xfrm>
        </p:spPr>
        <p:txBody>
          <a:bodyPr>
            <a:normAutofit fontScale="85000" lnSpcReduction="10000"/>
          </a:bodyPr>
          <a:lstStyle/>
          <a:p>
            <a:r>
              <a:rPr lang="en-GB" dirty="0" smtClean="0"/>
              <a:t>Adipose tissue, body fat and </a:t>
            </a:r>
            <a:r>
              <a:rPr lang="en-GB" dirty="0" err="1" smtClean="0"/>
              <a:t>adipocytes</a:t>
            </a:r>
            <a:r>
              <a:rPr lang="en-GB" dirty="0" smtClean="0"/>
              <a:t> are related but are not the same.</a:t>
            </a:r>
          </a:p>
          <a:p>
            <a:r>
              <a:rPr lang="en-GB" dirty="0" smtClean="0"/>
              <a:t>White adipose tissue is an essential storage tissue for removing fat from the circulation.</a:t>
            </a:r>
          </a:p>
          <a:p>
            <a:r>
              <a:rPr lang="en-GB" dirty="0" smtClean="0"/>
              <a:t>In adult humans, obesity results predominantly from </a:t>
            </a:r>
            <a:r>
              <a:rPr lang="en-GB" dirty="0" err="1" smtClean="0"/>
              <a:t>adipocyte</a:t>
            </a:r>
            <a:r>
              <a:rPr lang="en-GB" dirty="0" smtClean="0"/>
              <a:t> hypertrophy before hyperplasia.</a:t>
            </a:r>
          </a:p>
          <a:p>
            <a:r>
              <a:rPr lang="en-GB" dirty="0" smtClean="0"/>
              <a:t>Fat accumulates in </a:t>
            </a:r>
            <a:r>
              <a:rPr lang="en-GB" dirty="0" err="1" smtClean="0"/>
              <a:t>adipocytes</a:t>
            </a:r>
            <a:r>
              <a:rPr lang="en-GB" dirty="0" smtClean="0"/>
              <a:t> through the mechanisms of fatty acid uptake and storage (mainly) and </a:t>
            </a:r>
            <a:r>
              <a:rPr lang="en-GB" i="1" dirty="0" smtClean="0"/>
              <a:t>de novo </a:t>
            </a:r>
            <a:r>
              <a:rPr lang="en-GB" dirty="0" err="1" smtClean="0"/>
              <a:t>lipogenesis</a:t>
            </a:r>
            <a:r>
              <a:rPr lang="en-GB" dirty="0" smtClean="0"/>
              <a:t> (partly) in people in positive energy balance consuming large quantities of carbohydrates over a prolonged period.</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227</TotalTime>
  <Words>1096</Words>
  <Application>Microsoft Office PowerPoint</Application>
  <PresentationFormat>On-screen Show (4:3)</PresentationFormat>
  <Paragraphs>130</Paragraphs>
  <Slides>27</Slides>
  <Notes>2</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27</vt:i4>
      </vt:variant>
    </vt:vector>
  </HeadingPairs>
  <TitlesOfParts>
    <vt:vector size="30" baseType="lpstr">
      <vt:lpstr>Office Theme</vt:lpstr>
      <vt:lpstr>PhotoHouse</vt:lpstr>
      <vt:lpstr>Bitmap Image</vt:lpstr>
      <vt:lpstr>SSHS4072 Introductory Exercise Physiology  Body Composition 1: Fat, Adipocytes and Adipose Tissue</vt:lpstr>
      <vt:lpstr>Key questions</vt:lpstr>
      <vt:lpstr>What is triacylglycerol (triglyceride) and what is its function? A triglyceride molecule</vt:lpstr>
      <vt:lpstr>Function of triacylglycerol</vt:lpstr>
      <vt:lpstr>Fasting plasma triacylglycerol</vt:lpstr>
      <vt:lpstr>Plasma triacylglycerol and fatty acids after a meal</vt:lpstr>
      <vt:lpstr>How is triacylglycerol transported – the role of lipoproteins</vt:lpstr>
      <vt:lpstr>PowerPoint Presentation</vt:lpstr>
      <vt:lpstr>PowerPoint Presentation</vt:lpstr>
      <vt:lpstr>Postprandial lipid (lipaemia)responses</vt:lpstr>
      <vt:lpstr>So how is cholesterol &amp; triglyceride carried in the blood?</vt:lpstr>
      <vt:lpstr>PowerPoint Presentation</vt:lpstr>
      <vt:lpstr>PowerPoint Presentation</vt:lpstr>
      <vt:lpstr>How is triacylglycerol stored – the function of lipoprotein lipase</vt:lpstr>
      <vt:lpstr>PowerPoint Presentation</vt:lpstr>
      <vt:lpstr>PowerPoint Presentation</vt:lpstr>
      <vt:lpstr>Key features of LPL</vt:lpstr>
      <vt:lpstr>Orlistat (Xenical) for weight loss – Pancreatic Lipase Inhibitor</vt:lpstr>
      <vt:lpstr>White Adipose Tissue</vt:lpstr>
      <vt:lpstr>Brown Adipose Tissue</vt:lpstr>
      <vt:lpstr>Comparing white and brown adipose tissue</vt:lpstr>
      <vt:lpstr>Overview of the adipocyte as a secretory cell</vt:lpstr>
      <vt:lpstr>More About White Adipose Tissue</vt:lpstr>
      <vt:lpstr>Hypertrophic v Hyperplasic Fat Mass (Obesity)</vt:lpstr>
      <vt:lpstr>Adipose Tissue Cellularity and Obesity Fat cell hypertrophy or fat cell hyperplasia?</vt:lpstr>
      <vt:lpstr>Adipose Tissue as a Fatty Acid Buffer  the good side to body fat</vt:lpstr>
      <vt:lpstr>In summary</vt:lpstr>
    </vt:vector>
  </TitlesOfParts>
  <Company>University of Glamorgan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Fat and Adipose Tissue</dc:title>
  <dc:creator>+</dc:creator>
  <cp:lastModifiedBy>Administrator</cp:lastModifiedBy>
  <cp:revision>71</cp:revision>
  <dcterms:created xsi:type="dcterms:W3CDTF">2012-10-03T14:03:41Z</dcterms:created>
  <dcterms:modified xsi:type="dcterms:W3CDTF">2018-10-08T17:32:05Z</dcterms:modified>
</cp:coreProperties>
</file>