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60" r:id="rId8"/>
    <p:sldId id="258" r:id="rId9"/>
    <p:sldId id="266" r:id="rId10"/>
    <p:sldId id="267" r:id="rId11"/>
    <p:sldId id="285" r:id="rId12"/>
    <p:sldId id="284" r:id="rId13"/>
    <p:sldId id="282" r:id="rId14"/>
    <p:sldId id="281" r:id="rId15"/>
    <p:sldId id="257" r:id="rId16"/>
    <p:sldId id="287" r:id="rId17"/>
    <p:sldId id="28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 varScale="1">
        <p:scale>
          <a:sx n="120" d="100"/>
          <a:sy n="120" d="100"/>
        </p:scale>
        <p:origin x="134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7073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71E897-302D-4C73-81F7-335FB96F0930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60E5FA1-8D59-44A1-9351-C19C8424089C}">
      <dgm:prSet phldrT="[Text]"/>
      <dgm:spPr/>
      <dgm:t>
        <a:bodyPr/>
        <a:lstStyle/>
        <a:p>
          <a:r>
            <a:rPr lang="en-GB" smtClean="0"/>
            <a:t>Phase 1 Raw Material Extraction &amp; Production Phase</a:t>
          </a:r>
          <a:endParaRPr lang="en-GB" dirty="0"/>
        </a:p>
      </dgm:t>
    </dgm:pt>
    <dgm:pt modelId="{2F747A83-DE91-455B-A201-4614444EF3C7}" type="parTrans" cxnId="{6C4DF3F1-4EEA-4F03-B16A-0002A0BCF3F1}">
      <dgm:prSet/>
      <dgm:spPr/>
      <dgm:t>
        <a:bodyPr/>
        <a:lstStyle/>
        <a:p>
          <a:endParaRPr lang="en-GB"/>
        </a:p>
      </dgm:t>
    </dgm:pt>
    <dgm:pt modelId="{B44C0769-4009-47B2-A06E-1ECFCB4518AF}" type="sibTrans" cxnId="{6C4DF3F1-4EEA-4F03-B16A-0002A0BCF3F1}">
      <dgm:prSet/>
      <dgm:spPr/>
      <dgm:t>
        <a:bodyPr/>
        <a:lstStyle/>
        <a:p>
          <a:endParaRPr lang="en-GB"/>
        </a:p>
      </dgm:t>
    </dgm:pt>
    <dgm:pt modelId="{3F7CCCFA-AD27-45EF-A174-F2EDE05F7D27}">
      <dgm:prSet phldrT="[Text]"/>
      <dgm:spPr/>
      <dgm:t>
        <a:bodyPr/>
        <a:lstStyle/>
        <a:p>
          <a:r>
            <a:rPr lang="en-GB" smtClean="0"/>
            <a:t>Phase 3 Use Phase</a:t>
          </a:r>
          <a:endParaRPr lang="en-GB" dirty="0"/>
        </a:p>
      </dgm:t>
    </dgm:pt>
    <dgm:pt modelId="{2C7F7216-E81F-4357-B8DD-0A4278EBC500}" type="parTrans" cxnId="{B34447ED-C07F-4E33-A320-EF161A5320FD}">
      <dgm:prSet/>
      <dgm:spPr/>
      <dgm:t>
        <a:bodyPr/>
        <a:lstStyle/>
        <a:p>
          <a:endParaRPr lang="en-GB"/>
        </a:p>
      </dgm:t>
    </dgm:pt>
    <dgm:pt modelId="{8C372A18-19F0-4962-87C9-4E88D84A32FD}" type="sibTrans" cxnId="{B34447ED-C07F-4E33-A320-EF161A5320FD}">
      <dgm:prSet/>
      <dgm:spPr/>
      <dgm:t>
        <a:bodyPr/>
        <a:lstStyle/>
        <a:p>
          <a:endParaRPr lang="en-GB"/>
        </a:p>
      </dgm:t>
    </dgm:pt>
    <dgm:pt modelId="{3531FB2E-2664-47B9-BB2A-51BBEA7B5468}">
      <dgm:prSet phldrT="[Text]"/>
      <dgm:spPr/>
      <dgm:t>
        <a:bodyPr/>
        <a:lstStyle/>
        <a:p>
          <a:r>
            <a:rPr lang="en-GB" dirty="0" smtClean="0"/>
            <a:t>Phase 4 End of Life &amp; Disposal Phase</a:t>
          </a:r>
          <a:endParaRPr lang="en-GB" dirty="0"/>
        </a:p>
      </dgm:t>
    </dgm:pt>
    <dgm:pt modelId="{A9DA1040-CFD1-43B8-90A3-75D32D92A44C}" type="parTrans" cxnId="{B2101315-9B02-420D-BC83-D68B6C417832}">
      <dgm:prSet/>
      <dgm:spPr/>
      <dgm:t>
        <a:bodyPr/>
        <a:lstStyle/>
        <a:p>
          <a:endParaRPr lang="en-GB"/>
        </a:p>
      </dgm:t>
    </dgm:pt>
    <dgm:pt modelId="{1982B83F-AF42-4C7C-AF49-94BA81F0AF27}" type="sibTrans" cxnId="{B2101315-9B02-420D-BC83-D68B6C417832}">
      <dgm:prSet/>
      <dgm:spPr/>
      <dgm:t>
        <a:bodyPr/>
        <a:lstStyle/>
        <a:p>
          <a:endParaRPr lang="en-GB"/>
        </a:p>
      </dgm:t>
    </dgm:pt>
    <dgm:pt modelId="{9ACAF1F4-E1A8-4D6D-A831-05F71D629DFC}">
      <dgm:prSet phldrT="[Text]" custT="1"/>
      <dgm:spPr/>
      <dgm:t>
        <a:bodyPr/>
        <a:lstStyle/>
        <a:p>
          <a:r>
            <a:rPr lang="en-GB" sz="1200" dirty="0" smtClean="0"/>
            <a:t>Transport; Fuel Production Energy</a:t>
          </a:r>
        </a:p>
        <a:p>
          <a:r>
            <a:rPr lang="en-GB" sz="1200" dirty="0" smtClean="0"/>
            <a:t>Recycling / Disposal Energy</a:t>
          </a:r>
          <a:endParaRPr lang="en-GB" sz="1200" dirty="0"/>
        </a:p>
      </dgm:t>
    </dgm:pt>
    <dgm:pt modelId="{5FA916EF-BFC4-4975-84A9-BF25EF8525DD}" type="parTrans" cxnId="{70A70A50-27A7-4015-8C64-6DD7BD9CC768}">
      <dgm:prSet/>
      <dgm:spPr/>
      <dgm:t>
        <a:bodyPr/>
        <a:lstStyle/>
        <a:p>
          <a:endParaRPr lang="en-GB"/>
        </a:p>
      </dgm:t>
    </dgm:pt>
    <dgm:pt modelId="{4DCF733F-742B-4887-B3F0-BB8980EC41D9}" type="sibTrans" cxnId="{70A70A50-27A7-4015-8C64-6DD7BD9CC768}">
      <dgm:prSet/>
      <dgm:spPr/>
      <dgm:t>
        <a:bodyPr/>
        <a:lstStyle/>
        <a:p>
          <a:endParaRPr lang="en-GB"/>
        </a:p>
      </dgm:t>
    </dgm:pt>
    <dgm:pt modelId="{75BA5BCB-CAC9-442A-B051-37B675254B87}">
      <dgm:prSet phldrT="[Text]" custT="1"/>
      <dgm:spPr/>
      <dgm:t>
        <a:bodyPr/>
        <a:lstStyle/>
        <a:p>
          <a:r>
            <a:rPr lang="en-GB" sz="1200" dirty="0" smtClean="0">
              <a:solidFill>
                <a:srgbClr val="FF0000"/>
              </a:solidFill>
            </a:rPr>
            <a:t>Fuel Production Emissions &amp; Vehicle Emissions</a:t>
          </a:r>
        </a:p>
        <a:p>
          <a:r>
            <a:rPr lang="en-GB" sz="1200" dirty="0" smtClean="0">
              <a:solidFill>
                <a:srgbClr val="FF0000"/>
              </a:solidFill>
            </a:rPr>
            <a:t>Recycling / Landfill Emissions</a:t>
          </a:r>
          <a:endParaRPr lang="en-GB" sz="1200" dirty="0">
            <a:solidFill>
              <a:srgbClr val="FF0000"/>
            </a:solidFill>
          </a:endParaRPr>
        </a:p>
      </dgm:t>
    </dgm:pt>
    <dgm:pt modelId="{7E15EBD8-8F88-497C-83D6-A895FC039E8D}" type="parTrans" cxnId="{25DEBE8C-75FE-4AB2-8B24-DDA6738204C6}">
      <dgm:prSet/>
      <dgm:spPr/>
      <dgm:t>
        <a:bodyPr/>
        <a:lstStyle/>
        <a:p>
          <a:endParaRPr lang="en-GB"/>
        </a:p>
      </dgm:t>
    </dgm:pt>
    <dgm:pt modelId="{588B57FB-DC5D-4827-A46C-054981B28D3D}" type="sibTrans" cxnId="{25DEBE8C-75FE-4AB2-8B24-DDA6738204C6}">
      <dgm:prSet/>
      <dgm:spPr/>
      <dgm:t>
        <a:bodyPr/>
        <a:lstStyle/>
        <a:p>
          <a:endParaRPr lang="en-GB"/>
        </a:p>
      </dgm:t>
    </dgm:pt>
    <dgm:pt modelId="{DCFB0AD0-3BA0-4EB6-AD4C-EC7911878739}">
      <dgm:prSet phldrT="[Text]"/>
      <dgm:spPr/>
      <dgm:t>
        <a:bodyPr/>
        <a:lstStyle/>
        <a:p>
          <a:r>
            <a:rPr lang="en-GB" smtClean="0"/>
            <a:t>Phase 2 Production Manufacture Phase</a:t>
          </a:r>
          <a:endParaRPr lang="en-GB" dirty="0"/>
        </a:p>
      </dgm:t>
    </dgm:pt>
    <dgm:pt modelId="{3532370E-9BC2-4147-8261-B6E290E3BCF4}" type="parTrans" cxnId="{88144A58-4BA2-4CD7-8E80-9FDAFCE24CD3}">
      <dgm:prSet/>
      <dgm:spPr/>
      <dgm:t>
        <a:bodyPr/>
        <a:lstStyle/>
        <a:p>
          <a:endParaRPr lang="en-GB"/>
        </a:p>
      </dgm:t>
    </dgm:pt>
    <dgm:pt modelId="{F366BDB2-F57B-4C45-A6E1-914F1CAC9F7E}" type="sibTrans" cxnId="{88144A58-4BA2-4CD7-8E80-9FDAFCE24CD3}">
      <dgm:prSet/>
      <dgm:spPr/>
      <dgm:t>
        <a:bodyPr/>
        <a:lstStyle/>
        <a:p>
          <a:endParaRPr lang="en-GB"/>
        </a:p>
      </dgm:t>
    </dgm:pt>
    <dgm:pt modelId="{95D0EB8D-57FB-426D-9F6D-DCD84C5C7D00}">
      <dgm:prSet phldrT="[Text]" custT="1"/>
      <dgm:spPr/>
      <dgm:t>
        <a:bodyPr/>
        <a:lstStyle/>
        <a:p>
          <a:r>
            <a:rPr lang="en-GB" sz="1200" dirty="0" smtClean="0"/>
            <a:t>Material Extraction; Deforestation, Ores, Oil &amp; Processing </a:t>
          </a:r>
          <a:r>
            <a:rPr lang="en-GB" sz="1400" dirty="0" smtClean="0"/>
            <a:t>Energy</a:t>
          </a:r>
          <a:endParaRPr lang="en-GB" sz="1200" dirty="0" smtClean="0"/>
        </a:p>
      </dgm:t>
    </dgm:pt>
    <dgm:pt modelId="{ED0A0B4A-ECCC-4A2B-B209-98592C1EB449}" type="parTrans" cxnId="{AAEAC2B5-AD65-4688-9640-C30B6F9D6A27}">
      <dgm:prSet/>
      <dgm:spPr/>
      <dgm:t>
        <a:bodyPr/>
        <a:lstStyle/>
        <a:p>
          <a:endParaRPr lang="en-GB"/>
        </a:p>
      </dgm:t>
    </dgm:pt>
    <dgm:pt modelId="{5E3CC271-D009-4D10-89D7-70086696CFDE}" type="sibTrans" cxnId="{AAEAC2B5-AD65-4688-9640-C30B6F9D6A27}">
      <dgm:prSet/>
      <dgm:spPr/>
      <dgm:t>
        <a:bodyPr/>
        <a:lstStyle/>
        <a:p>
          <a:endParaRPr lang="en-GB"/>
        </a:p>
      </dgm:t>
    </dgm:pt>
    <dgm:pt modelId="{B8CA1219-8246-4C6A-A39C-0C1ED06A5627}">
      <dgm:prSet phldrT="[Text]" custT="1"/>
      <dgm:spPr/>
      <dgm:t>
        <a:bodyPr/>
        <a:lstStyle/>
        <a:p>
          <a:r>
            <a:rPr lang="en-GB" sz="1200" dirty="0" smtClean="0">
              <a:solidFill>
                <a:srgbClr val="FF0000"/>
              </a:solidFill>
            </a:rPr>
            <a:t>Scrap (can be recycled)</a:t>
          </a:r>
        </a:p>
        <a:p>
          <a:r>
            <a:rPr lang="en-GB" sz="1200" dirty="0" smtClean="0">
              <a:solidFill>
                <a:srgbClr val="FF0000"/>
              </a:solidFill>
            </a:rPr>
            <a:t>Production Emissions &amp; By-products</a:t>
          </a:r>
          <a:endParaRPr lang="en-GB" sz="1200" dirty="0">
            <a:solidFill>
              <a:srgbClr val="FF0000"/>
            </a:solidFill>
          </a:endParaRPr>
        </a:p>
      </dgm:t>
    </dgm:pt>
    <dgm:pt modelId="{E92D7C11-2F02-45AA-A9FF-96EAFB68D55A}" type="parTrans" cxnId="{80AE83CA-F674-47B4-95C6-6C1D39D10278}">
      <dgm:prSet/>
      <dgm:spPr/>
      <dgm:t>
        <a:bodyPr/>
        <a:lstStyle/>
        <a:p>
          <a:endParaRPr lang="en-GB"/>
        </a:p>
      </dgm:t>
    </dgm:pt>
    <dgm:pt modelId="{FDA47801-8182-43EE-806A-D5EAE6FC0F3F}" type="sibTrans" cxnId="{80AE83CA-F674-47B4-95C6-6C1D39D10278}">
      <dgm:prSet/>
      <dgm:spPr/>
      <dgm:t>
        <a:bodyPr/>
        <a:lstStyle/>
        <a:p>
          <a:endParaRPr lang="en-GB"/>
        </a:p>
      </dgm:t>
    </dgm:pt>
    <dgm:pt modelId="{F93813AE-EB53-4123-A211-18F5A906854E}">
      <dgm:prSet phldrT="[Text]" custT="1"/>
      <dgm:spPr/>
      <dgm:t>
        <a:bodyPr/>
        <a:lstStyle/>
        <a:p>
          <a:r>
            <a:rPr lang="en-GB" sz="1200" dirty="0" smtClean="0"/>
            <a:t>Steel </a:t>
          </a:r>
          <a:r>
            <a:rPr lang="en-GB" sz="1400" dirty="0" smtClean="0"/>
            <a:t>Processing</a:t>
          </a:r>
          <a:r>
            <a:rPr lang="en-GB" sz="1200" dirty="0" smtClean="0"/>
            <a:t>; Rolling and Forming Energy</a:t>
          </a:r>
        </a:p>
        <a:p>
          <a:r>
            <a:rPr lang="en-GB" sz="1200" dirty="0" smtClean="0"/>
            <a:t>Coating; Process &amp; Material Production Energy</a:t>
          </a:r>
          <a:endParaRPr lang="en-GB" sz="1200" dirty="0"/>
        </a:p>
      </dgm:t>
    </dgm:pt>
    <dgm:pt modelId="{DCEA0A34-45B1-4CE0-9AEC-A2A473882DE8}" type="parTrans" cxnId="{3BB6EC08-42D1-4C52-99EB-CC12776BDE3D}">
      <dgm:prSet/>
      <dgm:spPr/>
      <dgm:t>
        <a:bodyPr/>
        <a:lstStyle/>
        <a:p>
          <a:endParaRPr lang="en-GB"/>
        </a:p>
      </dgm:t>
    </dgm:pt>
    <dgm:pt modelId="{C1F52EF1-FDC3-4C30-B9A3-DD8F51914A45}" type="sibTrans" cxnId="{3BB6EC08-42D1-4C52-99EB-CC12776BDE3D}">
      <dgm:prSet/>
      <dgm:spPr/>
      <dgm:t>
        <a:bodyPr/>
        <a:lstStyle/>
        <a:p>
          <a:endParaRPr lang="en-GB"/>
        </a:p>
      </dgm:t>
    </dgm:pt>
    <dgm:pt modelId="{5558288C-29A6-465F-926F-877AE6F1FBD7}">
      <dgm:prSet phldrT="[Text]" custT="1"/>
      <dgm:spPr/>
      <dgm:t>
        <a:bodyPr/>
        <a:lstStyle/>
        <a:p>
          <a:r>
            <a:rPr lang="en-GB" sz="1400" dirty="0" smtClean="0">
              <a:solidFill>
                <a:srgbClr val="FF0000"/>
              </a:solidFill>
            </a:rPr>
            <a:t>Scrap (can be recycled)</a:t>
          </a:r>
        </a:p>
        <a:p>
          <a:r>
            <a:rPr lang="en-GB" sz="1400" dirty="0" smtClean="0">
              <a:solidFill>
                <a:srgbClr val="FF0000"/>
              </a:solidFill>
            </a:rPr>
            <a:t>Production Emissions</a:t>
          </a:r>
          <a:endParaRPr lang="en-GB" sz="1400" dirty="0">
            <a:solidFill>
              <a:srgbClr val="FF0000"/>
            </a:solidFill>
          </a:endParaRPr>
        </a:p>
      </dgm:t>
    </dgm:pt>
    <dgm:pt modelId="{E45285AE-0400-4E0D-B07F-7EC181E5FD13}" type="parTrans" cxnId="{6A434828-24FA-4F70-BE84-2693D5BA14B3}">
      <dgm:prSet/>
      <dgm:spPr/>
      <dgm:t>
        <a:bodyPr/>
        <a:lstStyle/>
        <a:p>
          <a:endParaRPr lang="en-GB"/>
        </a:p>
      </dgm:t>
    </dgm:pt>
    <dgm:pt modelId="{1FB5D92F-CBE4-4800-A417-4ACD94B787AB}" type="sibTrans" cxnId="{6A434828-24FA-4F70-BE84-2693D5BA14B3}">
      <dgm:prSet/>
      <dgm:spPr/>
      <dgm:t>
        <a:bodyPr/>
        <a:lstStyle/>
        <a:p>
          <a:endParaRPr lang="en-GB"/>
        </a:p>
      </dgm:t>
    </dgm:pt>
    <dgm:pt modelId="{E09759B6-17BF-4835-BFD9-5698B2B10736}">
      <dgm:prSet phldrT="[Text]" custT="1"/>
      <dgm:spPr/>
      <dgm:t>
        <a:bodyPr/>
        <a:lstStyle/>
        <a:p>
          <a:r>
            <a:rPr lang="en-GB" sz="1400" dirty="0" smtClean="0"/>
            <a:t>Transport; Fuel Production Energy</a:t>
          </a:r>
          <a:endParaRPr lang="en-GB" sz="1400" dirty="0"/>
        </a:p>
      </dgm:t>
    </dgm:pt>
    <dgm:pt modelId="{7FA435CD-14A1-4BA5-B5C0-37E43795CF4E}" type="parTrans" cxnId="{73CAC805-CD93-4704-8A2C-56869CF8F231}">
      <dgm:prSet/>
      <dgm:spPr/>
      <dgm:t>
        <a:bodyPr/>
        <a:lstStyle/>
        <a:p>
          <a:endParaRPr lang="en-GB"/>
        </a:p>
      </dgm:t>
    </dgm:pt>
    <dgm:pt modelId="{B274B653-6B36-4AB9-A421-8CF9EAA52139}" type="sibTrans" cxnId="{73CAC805-CD93-4704-8A2C-56869CF8F231}">
      <dgm:prSet/>
      <dgm:spPr/>
      <dgm:t>
        <a:bodyPr/>
        <a:lstStyle/>
        <a:p>
          <a:endParaRPr lang="en-GB"/>
        </a:p>
      </dgm:t>
    </dgm:pt>
    <dgm:pt modelId="{75355830-1628-46C6-A3CA-48EE0C693FA4}">
      <dgm:prSet phldrT="[Text]" custT="1"/>
      <dgm:spPr/>
      <dgm:t>
        <a:bodyPr/>
        <a:lstStyle/>
        <a:p>
          <a:r>
            <a:rPr lang="en-GB" sz="1200" dirty="0" smtClean="0">
              <a:solidFill>
                <a:srgbClr val="FF0000"/>
              </a:solidFill>
            </a:rPr>
            <a:t>Fuel Production Emissions</a:t>
          </a:r>
        </a:p>
        <a:p>
          <a:r>
            <a:rPr lang="en-GB" sz="1200" dirty="0" smtClean="0">
              <a:solidFill>
                <a:srgbClr val="FF0000"/>
              </a:solidFill>
            </a:rPr>
            <a:t>Vehicle Emissions</a:t>
          </a:r>
          <a:endParaRPr lang="en-GB" sz="1200" dirty="0">
            <a:solidFill>
              <a:srgbClr val="FF0000"/>
            </a:solidFill>
          </a:endParaRPr>
        </a:p>
      </dgm:t>
    </dgm:pt>
    <dgm:pt modelId="{03E36617-E57F-448A-ADD1-B200F76BFE19}" type="parTrans" cxnId="{04A4D13E-CEB2-4184-A799-E89FB92087B0}">
      <dgm:prSet/>
      <dgm:spPr/>
      <dgm:t>
        <a:bodyPr/>
        <a:lstStyle/>
        <a:p>
          <a:endParaRPr lang="en-GB"/>
        </a:p>
      </dgm:t>
    </dgm:pt>
    <dgm:pt modelId="{CD90B409-6146-45D1-B932-E4E8470E9B3C}" type="sibTrans" cxnId="{04A4D13E-CEB2-4184-A799-E89FB92087B0}">
      <dgm:prSet/>
      <dgm:spPr/>
      <dgm:t>
        <a:bodyPr/>
        <a:lstStyle/>
        <a:p>
          <a:endParaRPr lang="en-GB"/>
        </a:p>
      </dgm:t>
    </dgm:pt>
    <dgm:pt modelId="{66BFDAE9-DAFC-4B3D-9E3E-A2B94082F036}" type="pres">
      <dgm:prSet presAssocID="{E171E897-302D-4C73-81F7-335FB96F09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EBA1763C-FAE3-4E83-BEE2-8FD321D54428}" type="pres">
      <dgm:prSet presAssocID="{3531FB2E-2664-47B9-BB2A-51BBEA7B5468}" presName="boxAndChildren" presStyleCnt="0"/>
      <dgm:spPr/>
    </dgm:pt>
    <dgm:pt modelId="{3563C074-5E9D-4C69-B62C-7F635B3CA3AD}" type="pres">
      <dgm:prSet presAssocID="{3531FB2E-2664-47B9-BB2A-51BBEA7B5468}" presName="parentTextBox" presStyleLbl="node1" presStyleIdx="0" presStyleCnt="4"/>
      <dgm:spPr/>
      <dgm:t>
        <a:bodyPr/>
        <a:lstStyle/>
        <a:p>
          <a:endParaRPr lang="en-GB"/>
        </a:p>
      </dgm:t>
    </dgm:pt>
    <dgm:pt modelId="{8E9905DC-40D2-4E1F-B948-2C4643D8BC9E}" type="pres">
      <dgm:prSet presAssocID="{3531FB2E-2664-47B9-BB2A-51BBEA7B5468}" presName="entireBox" presStyleLbl="node1" presStyleIdx="0" presStyleCnt="4"/>
      <dgm:spPr/>
      <dgm:t>
        <a:bodyPr/>
        <a:lstStyle/>
        <a:p>
          <a:endParaRPr lang="en-GB"/>
        </a:p>
      </dgm:t>
    </dgm:pt>
    <dgm:pt modelId="{A59A008A-E92F-45A5-B61C-FCDE4D9C652D}" type="pres">
      <dgm:prSet presAssocID="{3531FB2E-2664-47B9-BB2A-51BBEA7B5468}" presName="descendantBox" presStyleCnt="0"/>
      <dgm:spPr/>
    </dgm:pt>
    <dgm:pt modelId="{4EBD08E5-9180-4DF0-A01D-62244E0E6957}" type="pres">
      <dgm:prSet presAssocID="{9ACAF1F4-E1A8-4D6D-A831-05F71D629DFC}" presName="childTextBox" presStyleLbl="fgAccFollow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08D6ABA-75F3-4CEA-AFBE-A8F001FC1B3C}" type="pres">
      <dgm:prSet presAssocID="{75BA5BCB-CAC9-442A-B051-37B675254B87}" presName="childTextBox" presStyleLbl="fgAccFollow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714FB50-59FF-4843-893C-B34F41C546F4}" type="pres">
      <dgm:prSet presAssocID="{8C372A18-19F0-4962-87C9-4E88D84A32FD}" presName="sp" presStyleCnt="0"/>
      <dgm:spPr/>
    </dgm:pt>
    <dgm:pt modelId="{78229F7F-6F74-452C-B17D-6D5D8A386719}" type="pres">
      <dgm:prSet presAssocID="{3F7CCCFA-AD27-45EF-A174-F2EDE05F7D27}" presName="arrowAndChildren" presStyleCnt="0"/>
      <dgm:spPr/>
    </dgm:pt>
    <dgm:pt modelId="{07DEE1B4-AB18-46B6-B015-796E615938CD}" type="pres">
      <dgm:prSet presAssocID="{3F7CCCFA-AD27-45EF-A174-F2EDE05F7D27}" presName="parentTextArrow" presStyleLbl="node1" presStyleIdx="0" presStyleCnt="4"/>
      <dgm:spPr/>
      <dgm:t>
        <a:bodyPr/>
        <a:lstStyle/>
        <a:p>
          <a:endParaRPr lang="en-GB"/>
        </a:p>
      </dgm:t>
    </dgm:pt>
    <dgm:pt modelId="{7CC5A517-B0EF-4A45-9D38-EA7789FF0C2D}" type="pres">
      <dgm:prSet presAssocID="{3F7CCCFA-AD27-45EF-A174-F2EDE05F7D27}" presName="arrow" presStyleLbl="node1" presStyleIdx="1" presStyleCnt="4"/>
      <dgm:spPr/>
      <dgm:t>
        <a:bodyPr/>
        <a:lstStyle/>
        <a:p>
          <a:endParaRPr lang="en-GB"/>
        </a:p>
      </dgm:t>
    </dgm:pt>
    <dgm:pt modelId="{9A03E763-A196-4F4A-8899-B5527E3E2DA3}" type="pres">
      <dgm:prSet presAssocID="{3F7CCCFA-AD27-45EF-A174-F2EDE05F7D27}" presName="descendantArrow" presStyleCnt="0"/>
      <dgm:spPr/>
    </dgm:pt>
    <dgm:pt modelId="{0B0B7AB4-4677-48F2-A95F-7E3A89152408}" type="pres">
      <dgm:prSet presAssocID="{E09759B6-17BF-4835-BFD9-5698B2B10736}" presName="childTextArrow" presStyleLbl="fgAccFollow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FAA627E-62B4-4AD8-B819-ECCE1196D903}" type="pres">
      <dgm:prSet presAssocID="{75355830-1628-46C6-A3CA-48EE0C693FA4}" presName="childTextArrow" presStyleLbl="fgAccFollow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ECB25BE-E82B-45E4-A4D1-6B4A744DDA20}" type="pres">
      <dgm:prSet presAssocID="{F366BDB2-F57B-4C45-A6E1-914F1CAC9F7E}" presName="sp" presStyleCnt="0"/>
      <dgm:spPr/>
    </dgm:pt>
    <dgm:pt modelId="{25F3865C-ED61-432E-86CD-86C860C7947A}" type="pres">
      <dgm:prSet presAssocID="{DCFB0AD0-3BA0-4EB6-AD4C-EC7911878739}" presName="arrowAndChildren" presStyleCnt="0"/>
      <dgm:spPr/>
    </dgm:pt>
    <dgm:pt modelId="{6E18E455-0691-4CF5-8DA3-2C48C9840855}" type="pres">
      <dgm:prSet presAssocID="{DCFB0AD0-3BA0-4EB6-AD4C-EC7911878739}" presName="parentTextArrow" presStyleLbl="node1" presStyleIdx="1" presStyleCnt="4"/>
      <dgm:spPr/>
      <dgm:t>
        <a:bodyPr/>
        <a:lstStyle/>
        <a:p>
          <a:endParaRPr lang="en-GB"/>
        </a:p>
      </dgm:t>
    </dgm:pt>
    <dgm:pt modelId="{0D0B27A0-09BE-4D0E-ACB7-BA8E702B64C4}" type="pres">
      <dgm:prSet presAssocID="{DCFB0AD0-3BA0-4EB6-AD4C-EC7911878739}" presName="arrow" presStyleLbl="node1" presStyleIdx="2" presStyleCnt="4"/>
      <dgm:spPr/>
      <dgm:t>
        <a:bodyPr/>
        <a:lstStyle/>
        <a:p>
          <a:endParaRPr lang="en-GB"/>
        </a:p>
      </dgm:t>
    </dgm:pt>
    <dgm:pt modelId="{6BC3E288-E64E-42C6-8EF8-6C55E59B168E}" type="pres">
      <dgm:prSet presAssocID="{DCFB0AD0-3BA0-4EB6-AD4C-EC7911878739}" presName="descendantArrow" presStyleCnt="0"/>
      <dgm:spPr/>
    </dgm:pt>
    <dgm:pt modelId="{F32FACF8-8B82-40EA-8706-71DF1D40E658}" type="pres">
      <dgm:prSet presAssocID="{F93813AE-EB53-4123-A211-18F5A906854E}" presName="childTextArrow" presStyleLbl="fgAccFollow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BB487A8-6A56-413A-BB9F-4068C88FCB2D}" type="pres">
      <dgm:prSet presAssocID="{5558288C-29A6-465F-926F-877AE6F1FBD7}" presName="childTextArrow" presStyleLbl="fgAccFollowNode1" presStyleIdx="5" presStyleCnt="8" custLinFactNeighborX="4418" custLinFactNeighborY="-142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1DE39BA-46DE-45B1-A321-8F897EE53B12}" type="pres">
      <dgm:prSet presAssocID="{B44C0769-4009-47B2-A06E-1ECFCB4518AF}" presName="sp" presStyleCnt="0"/>
      <dgm:spPr/>
    </dgm:pt>
    <dgm:pt modelId="{9C1641FD-D4FA-4DB1-A1EF-C0B9059BC11C}" type="pres">
      <dgm:prSet presAssocID="{160E5FA1-8D59-44A1-9351-C19C8424089C}" presName="arrowAndChildren" presStyleCnt="0"/>
      <dgm:spPr/>
    </dgm:pt>
    <dgm:pt modelId="{0EAECBFB-5ED3-4F8C-B488-3871118BFA12}" type="pres">
      <dgm:prSet presAssocID="{160E5FA1-8D59-44A1-9351-C19C8424089C}" presName="parentTextArrow" presStyleLbl="node1" presStyleIdx="2" presStyleCnt="4"/>
      <dgm:spPr/>
      <dgm:t>
        <a:bodyPr/>
        <a:lstStyle/>
        <a:p>
          <a:endParaRPr lang="en-GB"/>
        </a:p>
      </dgm:t>
    </dgm:pt>
    <dgm:pt modelId="{AC9236C8-E24D-4B9F-AB8F-871B3095C835}" type="pres">
      <dgm:prSet presAssocID="{160E5FA1-8D59-44A1-9351-C19C8424089C}" presName="arrow" presStyleLbl="node1" presStyleIdx="3" presStyleCnt="4"/>
      <dgm:spPr/>
      <dgm:t>
        <a:bodyPr/>
        <a:lstStyle/>
        <a:p>
          <a:endParaRPr lang="en-GB"/>
        </a:p>
      </dgm:t>
    </dgm:pt>
    <dgm:pt modelId="{4744D578-0E87-449F-95DA-8E09DDE045DE}" type="pres">
      <dgm:prSet presAssocID="{160E5FA1-8D59-44A1-9351-C19C8424089C}" presName="descendantArrow" presStyleCnt="0"/>
      <dgm:spPr/>
    </dgm:pt>
    <dgm:pt modelId="{74169039-B388-4948-BF87-D962D9325AFE}" type="pres">
      <dgm:prSet presAssocID="{95D0EB8D-57FB-426D-9F6D-DCD84C5C7D00}" presName="childTextArrow" presStyleLbl="fgAccFollow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D150811-1CE6-4B5E-8005-512E15CA2305}" type="pres">
      <dgm:prSet presAssocID="{B8CA1219-8246-4C6A-A39C-0C1ED06A5627}" presName="childTextArrow" presStyleLbl="fgAccFollow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88144A58-4BA2-4CD7-8E80-9FDAFCE24CD3}" srcId="{E171E897-302D-4C73-81F7-335FB96F0930}" destId="{DCFB0AD0-3BA0-4EB6-AD4C-EC7911878739}" srcOrd="1" destOrd="0" parTransId="{3532370E-9BC2-4147-8261-B6E290E3BCF4}" sibTransId="{F366BDB2-F57B-4C45-A6E1-914F1CAC9F7E}"/>
    <dgm:cxn modelId="{99713670-EF37-4D01-9BF8-6FC2D458FCBB}" type="presOf" srcId="{E171E897-302D-4C73-81F7-335FB96F0930}" destId="{66BFDAE9-DAFC-4B3D-9E3E-A2B94082F036}" srcOrd="0" destOrd="0" presId="urn:microsoft.com/office/officeart/2005/8/layout/process4"/>
    <dgm:cxn modelId="{6C4DF3F1-4EEA-4F03-B16A-0002A0BCF3F1}" srcId="{E171E897-302D-4C73-81F7-335FB96F0930}" destId="{160E5FA1-8D59-44A1-9351-C19C8424089C}" srcOrd="0" destOrd="0" parTransId="{2F747A83-DE91-455B-A201-4614444EF3C7}" sibTransId="{B44C0769-4009-47B2-A06E-1ECFCB4518AF}"/>
    <dgm:cxn modelId="{A450371C-FA68-4E1B-BF1C-4A79887B0ECD}" type="presOf" srcId="{75355830-1628-46C6-A3CA-48EE0C693FA4}" destId="{3FAA627E-62B4-4AD8-B819-ECCE1196D903}" srcOrd="0" destOrd="0" presId="urn:microsoft.com/office/officeart/2005/8/layout/process4"/>
    <dgm:cxn modelId="{EAEAAF93-148A-48A8-89DC-28EC586ADC2D}" type="presOf" srcId="{3F7CCCFA-AD27-45EF-A174-F2EDE05F7D27}" destId="{07DEE1B4-AB18-46B6-B015-796E615938CD}" srcOrd="0" destOrd="0" presId="urn:microsoft.com/office/officeart/2005/8/layout/process4"/>
    <dgm:cxn modelId="{80AE83CA-F674-47B4-95C6-6C1D39D10278}" srcId="{160E5FA1-8D59-44A1-9351-C19C8424089C}" destId="{B8CA1219-8246-4C6A-A39C-0C1ED06A5627}" srcOrd="1" destOrd="0" parTransId="{E92D7C11-2F02-45AA-A9FF-96EAFB68D55A}" sibTransId="{FDA47801-8182-43EE-806A-D5EAE6FC0F3F}"/>
    <dgm:cxn modelId="{AE17E4CE-8E0C-4AC1-9665-AE455641D7B9}" type="presOf" srcId="{5558288C-29A6-465F-926F-877AE6F1FBD7}" destId="{FBB487A8-6A56-413A-BB9F-4068C88FCB2D}" srcOrd="0" destOrd="0" presId="urn:microsoft.com/office/officeart/2005/8/layout/process4"/>
    <dgm:cxn modelId="{388364A1-5BC2-42A4-8A30-B156BDD30698}" type="presOf" srcId="{95D0EB8D-57FB-426D-9F6D-DCD84C5C7D00}" destId="{74169039-B388-4948-BF87-D962D9325AFE}" srcOrd="0" destOrd="0" presId="urn:microsoft.com/office/officeart/2005/8/layout/process4"/>
    <dgm:cxn modelId="{02F1605B-E488-49C3-84A6-88BF9710959B}" type="presOf" srcId="{B8CA1219-8246-4C6A-A39C-0C1ED06A5627}" destId="{BD150811-1CE6-4B5E-8005-512E15CA2305}" srcOrd="0" destOrd="0" presId="urn:microsoft.com/office/officeart/2005/8/layout/process4"/>
    <dgm:cxn modelId="{0108B2E9-96BE-44FC-BFD6-40537D088134}" type="presOf" srcId="{160E5FA1-8D59-44A1-9351-C19C8424089C}" destId="{AC9236C8-E24D-4B9F-AB8F-871B3095C835}" srcOrd="1" destOrd="0" presId="urn:microsoft.com/office/officeart/2005/8/layout/process4"/>
    <dgm:cxn modelId="{9911D0B9-BE1A-4B10-89EB-9988D7406E4C}" type="presOf" srcId="{75BA5BCB-CAC9-442A-B051-37B675254B87}" destId="{408D6ABA-75F3-4CEA-AFBE-A8F001FC1B3C}" srcOrd="0" destOrd="0" presId="urn:microsoft.com/office/officeart/2005/8/layout/process4"/>
    <dgm:cxn modelId="{D44399BA-BD32-475A-92E0-4662515370DC}" type="presOf" srcId="{3F7CCCFA-AD27-45EF-A174-F2EDE05F7D27}" destId="{7CC5A517-B0EF-4A45-9D38-EA7789FF0C2D}" srcOrd="1" destOrd="0" presId="urn:microsoft.com/office/officeart/2005/8/layout/process4"/>
    <dgm:cxn modelId="{085E39A1-E5E3-4A58-9B47-96D6939577CC}" type="presOf" srcId="{9ACAF1F4-E1A8-4D6D-A831-05F71D629DFC}" destId="{4EBD08E5-9180-4DF0-A01D-62244E0E6957}" srcOrd="0" destOrd="0" presId="urn:microsoft.com/office/officeart/2005/8/layout/process4"/>
    <dgm:cxn modelId="{FDD32FEA-C647-40D5-8BD6-03DFE3C8D138}" type="presOf" srcId="{3531FB2E-2664-47B9-BB2A-51BBEA7B5468}" destId="{8E9905DC-40D2-4E1F-B948-2C4643D8BC9E}" srcOrd="1" destOrd="0" presId="urn:microsoft.com/office/officeart/2005/8/layout/process4"/>
    <dgm:cxn modelId="{203779BC-5F94-420C-965D-67B1E8EF2C2E}" type="presOf" srcId="{DCFB0AD0-3BA0-4EB6-AD4C-EC7911878739}" destId="{6E18E455-0691-4CF5-8DA3-2C48C9840855}" srcOrd="0" destOrd="0" presId="urn:microsoft.com/office/officeart/2005/8/layout/process4"/>
    <dgm:cxn modelId="{B34447ED-C07F-4E33-A320-EF161A5320FD}" srcId="{E171E897-302D-4C73-81F7-335FB96F0930}" destId="{3F7CCCFA-AD27-45EF-A174-F2EDE05F7D27}" srcOrd="2" destOrd="0" parTransId="{2C7F7216-E81F-4357-B8DD-0A4278EBC500}" sibTransId="{8C372A18-19F0-4962-87C9-4E88D84A32FD}"/>
    <dgm:cxn modelId="{6A434828-24FA-4F70-BE84-2693D5BA14B3}" srcId="{DCFB0AD0-3BA0-4EB6-AD4C-EC7911878739}" destId="{5558288C-29A6-465F-926F-877AE6F1FBD7}" srcOrd="1" destOrd="0" parTransId="{E45285AE-0400-4E0D-B07F-7EC181E5FD13}" sibTransId="{1FB5D92F-CBE4-4800-A417-4ACD94B787AB}"/>
    <dgm:cxn modelId="{E17C2F97-E325-4DD6-86C7-AC15CA01955A}" type="presOf" srcId="{E09759B6-17BF-4835-BFD9-5698B2B10736}" destId="{0B0B7AB4-4677-48F2-A95F-7E3A89152408}" srcOrd="0" destOrd="0" presId="urn:microsoft.com/office/officeart/2005/8/layout/process4"/>
    <dgm:cxn modelId="{25DEBE8C-75FE-4AB2-8B24-DDA6738204C6}" srcId="{3531FB2E-2664-47B9-BB2A-51BBEA7B5468}" destId="{75BA5BCB-CAC9-442A-B051-37B675254B87}" srcOrd="1" destOrd="0" parTransId="{7E15EBD8-8F88-497C-83D6-A895FC039E8D}" sibTransId="{588B57FB-DC5D-4827-A46C-054981B28D3D}"/>
    <dgm:cxn modelId="{3539D9B3-7EB9-47F7-879E-4DAA062DEF57}" type="presOf" srcId="{3531FB2E-2664-47B9-BB2A-51BBEA7B5468}" destId="{3563C074-5E9D-4C69-B62C-7F635B3CA3AD}" srcOrd="0" destOrd="0" presId="urn:microsoft.com/office/officeart/2005/8/layout/process4"/>
    <dgm:cxn modelId="{2CCBCD8C-E067-4686-8EB3-943B16CF140D}" type="presOf" srcId="{DCFB0AD0-3BA0-4EB6-AD4C-EC7911878739}" destId="{0D0B27A0-09BE-4D0E-ACB7-BA8E702B64C4}" srcOrd="1" destOrd="0" presId="urn:microsoft.com/office/officeart/2005/8/layout/process4"/>
    <dgm:cxn modelId="{04A4D13E-CEB2-4184-A799-E89FB92087B0}" srcId="{3F7CCCFA-AD27-45EF-A174-F2EDE05F7D27}" destId="{75355830-1628-46C6-A3CA-48EE0C693FA4}" srcOrd="1" destOrd="0" parTransId="{03E36617-E57F-448A-ADD1-B200F76BFE19}" sibTransId="{CD90B409-6146-45D1-B932-E4E8470E9B3C}"/>
    <dgm:cxn modelId="{A6882A3D-4A40-42D0-B464-769A105912C0}" type="presOf" srcId="{160E5FA1-8D59-44A1-9351-C19C8424089C}" destId="{0EAECBFB-5ED3-4F8C-B488-3871118BFA12}" srcOrd="0" destOrd="0" presId="urn:microsoft.com/office/officeart/2005/8/layout/process4"/>
    <dgm:cxn modelId="{73CAC805-CD93-4704-8A2C-56869CF8F231}" srcId="{3F7CCCFA-AD27-45EF-A174-F2EDE05F7D27}" destId="{E09759B6-17BF-4835-BFD9-5698B2B10736}" srcOrd="0" destOrd="0" parTransId="{7FA435CD-14A1-4BA5-B5C0-37E43795CF4E}" sibTransId="{B274B653-6B36-4AB9-A421-8CF9EAA52139}"/>
    <dgm:cxn modelId="{70A70A50-27A7-4015-8C64-6DD7BD9CC768}" srcId="{3531FB2E-2664-47B9-BB2A-51BBEA7B5468}" destId="{9ACAF1F4-E1A8-4D6D-A831-05F71D629DFC}" srcOrd="0" destOrd="0" parTransId="{5FA916EF-BFC4-4975-84A9-BF25EF8525DD}" sibTransId="{4DCF733F-742B-4887-B3F0-BB8980EC41D9}"/>
    <dgm:cxn modelId="{FBCC3004-833E-46B1-85C0-19C2C083E871}" type="presOf" srcId="{F93813AE-EB53-4123-A211-18F5A906854E}" destId="{F32FACF8-8B82-40EA-8706-71DF1D40E658}" srcOrd="0" destOrd="0" presId="urn:microsoft.com/office/officeart/2005/8/layout/process4"/>
    <dgm:cxn modelId="{AAEAC2B5-AD65-4688-9640-C30B6F9D6A27}" srcId="{160E5FA1-8D59-44A1-9351-C19C8424089C}" destId="{95D0EB8D-57FB-426D-9F6D-DCD84C5C7D00}" srcOrd="0" destOrd="0" parTransId="{ED0A0B4A-ECCC-4A2B-B209-98592C1EB449}" sibTransId="{5E3CC271-D009-4D10-89D7-70086696CFDE}"/>
    <dgm:cxn modelId="{B2101315-9B02-420D-BC83-D68B6C417832}" srcId="{E171E897-302D-4C73-81F7-335FB96F0930}" destId="{3531FB2E-2664-47B9-BB2A-51BBEA7B5468}" srcOrd="3" destOrd="0" parTransId="{A9DA1040-CFD1-43B8-90A3-75D32D92A44C}" sibTransId="{1982B83F-AF42-4C7C-AF49-94BA81F0AF27}"/>
    <dgm:cxn modelId="{3BB6EC08-42D1-4C52-99EB-CC12776BDE3D}" srcId="{DCFB0AD0-3BA0-4EB6-AD4C-EC7911878739}" destId="{F93813AE-EB53-4123-A211-18F5A906854E}" srcOrd="0" destOrd="0" parTransId="{DCEA0A34-45B1-4CE0-9AEC-A2A473882DE8}" sibTransId="{C1F52EF1-FDC3-4C30-B9A3-DD8F51914A45}"/>
    <dgm:cxn modelId="{13C35445-2FE3-4318-B695-D0128B84D919}" type="presParOf" srcId="{66BFDAE9-DAFC-4B3D-9E3E-A2B94082F036}" destId="{EBA1763C-FAE3-4E83-BEE2-8FD321D54428}" srcOrd="0" destOrd="0" presId="urn:microsoft.com/office/officeart/2005/8/layout/process4"/>
    <dgm:cxn modelId="{135653D4-1B3A-47FE-B920-4B372F8FA7CC}" type="presParOf" srcId="{EBA1763C-FAE3-4E83-BEE2-8FD321D54428}" destId="{3563C074-5E9D-4C69-B62C-7F635B3CA3AD}" srcOrd="0" destOrd="0" presId="urn:microsoft.com/office/officeart/2005/8/layout/process4"/>
    <dgm:cxn modelId="{0DEDC9C2-256D-4EA7-8DCC-752F78165236}" type="presParOf" srcId="{EBA1763C-FAE3-4E83-BEE2-8FD321D54428}" destId="{8E9905DC-40D2-4E1F-B948-2C4643D8BC9E}" srcOrd="1" destOrd="0" presId="urn:microsoft.com/office/officeart/2005/8/layout/process4"/>
    <dgm:cxn modelId="{BF8999CC-8E4D-4D93-982B-E1DCB21FBBBC}" type="presParOf" srcId="{EBA1763C-FAE3-4E83-BEE2-8FD321D54428}" destId="{A59A008A-E92F-45A5-B61C-FCDE4D9C652D}" srcOrd="2" destOrd="0" presId="urn:microsoft.com/office/officeart/2005/8/layout/process4"/>
    <dgm:cxn modelId="{AE1F3AE5-02CD-439E-B622-25E8D933B479}" type="presParOf" srcId="{A59A008A-E92F-45A5-B61C-FCDE4D9C652D}" destId="{4EBD08E5-9180-4DF0-A01D-62244E0E6957}" srcOrd="0" destOrd="0" presId="urn:microsoft.com/office/officeart/2005/8/layout/process4"/>
    <dgm:cxn modelId="{B1C657B6-36EC-4E9B-BE7A-B4D5743CF584}" type="presParOf" srcId="{A59A008A-E92F-45A5-B61C-FCDE4D9C652D}" destId="{408D6ABA-75F3-4CEA-AFBE-A8F001FC1B3C}" srcOrd="1" destOrd="0" presId="urn:microsoft.com/office/officeart/2005/8/layout/process4"/>
    <dgm:cxn modelId="{B31F7A9B-34FD-4217-B95B-626D151FE438}" type="presParOf" srcId="{66BFDAE9-DAFC-4B3D-9E3E-A2B94082F036}" destId="{5714FB50-59FF-4843-893C-B34F41C546F4}" srcOrd="1" destOrd="0" presId="urn:microsoft.com/office/officeart/2005/8/layout/process4"/>
    <dgm:cxn modelId="{37CD37BE-CC94-4906-9116-7964819DD9EF}" type="presParOf" srcId="{66BFDAE9-DAFC-4B3D-9E3E-A2B94082F036}" destId="{78229F7F-6F74-452C-B17D-6D5D8A386719}" srcOrd="2" destOrd="0" presId="urn:microsoft.com/office/officeart/2005/8/layout/process4"/>
    <dgm:cxn modelId="{BCD23AAE-850E-495D-92E8-B9FD9D63E35D}" type="presParOf" srcId="{78229F7F-6F74-452C-B17D-6D5D8A386719}" destId="{07DEE1B4-AB18-46B6-B015-796E615938CD}" srcOrd="0" destOrd="0" presId="urn:microsoft.com/office/officeart/2005/8/layout/process4"/>
    <dgm:cxn modelId="{1B7F98FE-FD4D-43EB-B475-DD298D25E8B9}" type="presParOf" srcId="{78229F7F-6F74-452C-B17D-6D5D8A386719}" destId="{7CC5A517-B0EF-4A45-9D38-EA7789FF0C2D}" srcOrd="1" destOrd="0" presId="urn:microsoft.com/office/officeart/2005/8/layout/process4"/>
    <dgm:cxn modelId="{2877492E-86BE-4C73-A761-E26D968D6EFB}" type="presParOf" srcId="{78229F7F-6F74-452C-B17D-6D5D8A386719}" destId="{9A03E763-A196-4F4A-8899-B5527E3E2DA3}" srcOrd="2" destOrd="0" presId="urn:microsoft.com/office/officeart/2005/8/layout/process4"/>
    <dgm:cxn modelId="{B655C27B-6465-4F98-AB80-8933A89B7B50}" type="presParOf" srcId="{9A03E763-A196-4F4A-8899-B5527E3E2DA3}" destId="{0B0B7AB4-4677-48F2-A95F-7E3A89152408}" srcOrd="0" destOrd="0" presId="urn:microsoft.com/office/officeart/2005/8/layout/process4"/>
    <dgm:cxn modelId="{83738514-7874-43C1-BDF0-A3BB80775C88}" type="presParOf" srcId="{9A03E763-A196-4F4A-8899-B5527E3E2DA3}" destId="{3FAA627E-62B4-4AD8-B819-ECCE1196D903}" srcOrd="1" destOrd="0" presId="urn:microsoft.com/office/officeart/2005/8/layout/process4"/>
    <dgm:cxn modelId="{4EB0FA45-1CA4-4A50-ACC2-ED676FC4DB9F}" type="presParOf" srcId="{66BFDAE9-DAFC-4B3D-9E3E-A2B94082F036}" destId="{5ECB25BE-E82B-45E4-A4D1-6B4A744DDA20}" srcOrd="3" destOrd="0" presId="urn:microsoft.com/office/officeart/2005/8/layout/process4"/>
    <dgm:cxn modelId="{31CD8499-2586-4AA1-97A5-4456A0D31EB6}" type="presParOf" srcId="{66BFDAE9-DAFC-4B3D-9E3E-A2B94082F036}" destId="{25F3865C-ED61-432E-86CD-86C860C7947A}" srcOrd="4" destOrd="0" presId="urn:microsoft.com/office/officeart/2005/8/layout/process4"/>
    <dgm:cxn modelId="{0BA5B11D-FCB9-42A7-BD6F-F56CE799B346}" type="presParOf" srcId="{25F3865C-ED61-432E-86CD-86C860C7947A}" destId="{6E18E455-0691-4CF5-8DA3-2C48C9840855}" srcOrd="0" destOrd="0" presId="urn:microsoft.com/office/officeart/2005/8/layout/process4"/>
    <dgm:cxn modelId="{16560544-2FC1-4F39-9D8D-7DE903EBB1B1}" type="presParOf" srcId="{25F3865C-ED61-432E-86CD-86C860C7947A}" destId="{0D0B27A0-09BE-4D0E-ACB7-BA8E702B64C4}" srcOrd="1" destOrd="0" presId="urn:microsoft.com/office/officeart/2005/8/layout/process4"/>
    <dgm:cxn modelId="{CA296A9F-CE4B-43E0-BE07-A7EA51C587BA}" type="presParOf" srcId="{25F3865C-ED61-432E-86CD-86C860C7947A}" destId="{6BC3E288-E64E-42C6-8EF8-6C55E59B168E}" srcOrd="2" destOrd="0" presId="urn:microsoft.com/office/officeart/2005/8/layout/process4"/>
    <dgm:cxn modelId="{CA31A05A-B8D0-48CC-A438-ED748B05014D}" type="presParOf" srcId="{6BC3E288-E64E-42C6-8EF8-6C55E59B168E}" destId="{F32FACF8-8B82-40EA-8706-71DF1D40E658}" srcOrd="0" destOrd="0" presId="urn:microsoft.com/office/officeart/2005/8/layout/process4"/>
    <dgm:cxn modelId="{12AD919B-16F6-4C3E-BCEE-53F8592C4E07}" type="presParOf" srcId="{6BC3E288-E64E-42C6-8EF8-6C55E59B168E}" destId="{FBB487A8-6A56-413A-BB9F-4068C88FCB2D}" srcOrd="1" destOrd="0" presId="urn:microsoft.com/office/officeart/2005/8/layout/process4"/>
    <dgm:cxn modelId="{A3B01808-595A-454E-9F68-D0071DC3F0E2}" type="presParOf" srcId="{66BFDAE9-DAFC-4B3D-9E3E-A2B94082F036}" destId="{01DE39BA-46DE-45B1-A321-8F897EE53B12}" srcOrd="5" destOrd="0" presId="urn:microsoft.com/office/officeart/2005/8/layout/process4"/>
    <dgm:cxn modelId="{0830C7DE-8273-479D-AD7F-D80BC16B3A48}" type="presParOf" srcId="{66BFDAE9-DAFC-4B3D-9E3E-A2B94082F036}" destId="{9C1641FD-D4FA-4DB1-A1EF-C0B9059BC11C}" srcOrd="6" destOrd="0" presId="urn:microsoft.com/office/officeart/2005/8/layout/process4"/>
    <dgm:cxn modelId="{B50E883F-79DD-4214-9C78-81230F58229B}" type="presParOf" srcId="{9C1641FD-D4FA-4DB1-A1EF-C0B9059BC11C}" destId="{0EAECBFB-5ED3-4F8C-B488-3871118BFA12}" srcOrd="0" destOrd="0" presId="urn:microsoft.com/office/officeart/2005/8/layout/process4"/>
    <dgm:cxn modelId="{56D196C6-EB0F-467E-831E-17FCE35773AB}" type="presParOf" srcId="{9C1641FD-D4FA-4DB1-A1EF-C0B9059BC11C}" destId="{AC9236C8-E24D-4B9F-AB8F-871B3095C835}" srcOrd="1" destOrd="0" presId="urn:microsoft.com/office/officeart/2005/8/layout/process4"/>
    <dgm:cxn modelId="{BC1913EB-B301-4A57-A784-94F87FED56F6}" type="presParOf" srcId="{9C1641FD-D4FA-4DB1-A1EF-C0B9059BC11C}" destId="{4744D578-0E87-449F-95DA-8E09DDE045DE}" srcOrd="2" destOrd="0" presId="urn:microsoft.com/office/officeart/2005/8/layout/process4"/>
    <dgm:cxn modelId="{6A12ECA6-DBF8-4884-9DE7-6E5EAD992813}" type="presParOf" srcId="{4744D578-0E87-449F-95DA-8E09DDE045DE}" destId="{74169039-B388-4948-BF87-D962D9325AFE}" srcOrd="0" destOrd="0" presId="urn:microsoft.com/office/officeart/2005/8/layout/process4"/>
    <dgm:cxn modelId="{E924DCA5-A37B-4655-80AD-16FE847E040E}" type="presParOf" srcId="{4744D578-0E87-449F-95DA-8E09DDE045DE}" destId="{BD150811-1CE6-4B5E-8005-512E15CA2305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9905DC-40D2-4E1F-B948-2C4643D8BC9E}">
      <dsp:nvSpPr>
        <dsp:cNvPr id="0" name=""/>
        <dsp:cNvSpPr/>
      </dsp:nvSpPr>
      <dsp:spPr>
        <a:xfrm>
          <a:off x="0" y="3997428"/>
          <a:ext cx="7467600" cy="8745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Phase 4 End of Life &amp; Disposal Phase</a:t>
          </a:r>
          <a:endParaRPr lang="en-GB" sz="1600" kern="1200" dirty="0"/>
        </a:p>
      </dsp:txBody>
      <dsp:txXfrm>
        <a:off x="0" y="3997428"/>
        <a:ext cx="7467600" cy="472251"/>
      </dsp:txXfrm>
    </dsp:sp>
    <dsp:sp modelId="{4EBD08E5-9180-4DF0-A01D-62244E0E6957}">
      <dsp:nvSpPr>
        <dsp:cNvPr id="0" name=""/>
        <dsp:cNvSpPr/>
      </dsp:nvSpPr>
      <dsp:spPr>
        <a:xfrm>
          <a:off x="0" y="4452189"/>
          <a:ext cx="3733799" cy="40228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Transport; Fuel Production Energy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Recycling / Disposal Energy</a:t>
          </a:r>
          <a:endParaRPr lang="en-GB" sz="1200" kern="1200" dirty="0"/>
        </a:p>
      </dsp:txBody>
      <dsp:txXfrm>
        <a:off x="0" y="4452189"/>
        <a:ext cx="3733799" cy="402288"/>
      </dsp:txXfrm>
    </dsp:sp>
    <dsp:sp modelId="{408D6ABA-75F3-4CEA-AFBE-A8F001FC1B3C}">
      <dsp:nvSpPr>
        <dsp:cNvPr id="0" name=""/>
        <dsp:cNvSpPr/>
      </dsp:nvSpPr>
      <dsp:spPr>
        <a:xfrm>
          <a:off x="3733800" y="4452189"/>
          <a:ext cx="3733799" cy="40228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rgbClr val="FF0000"/>
              </a:solidFill>
            </a:rPr>
            <a:t>Fuel Production Emissions &amp; Vehicle Emissions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rgbClr val="FF0000"/>
              </a:solidFill>
            </a:rPr>
            <a:t>Recycling / Landfill Emissions</a:t>
          </a:r>
          <a:endParaRPr lang="en-GB" sz="1200" kern="1200" dirty="0">
            <a:solidFill>
              <a:srgbClr val="FF0000"/>
            </a:solidFill>
          </a:endParaRPr>
        </a:p>
      </dsp:txBody>
      <dsp:txXfrm>
        <a:off x="3733800" y="4452189"/>
        <a:ext cx="3733799" cy="402288"/>
      </dsp:txXfrm>
    </dsp:sp>
    <dsp:sp modelId="{7CC5A517-B0EF-4A45-9D38-EA7789FF0C2D}">
      <dsp:nvSpPr>
        <dsp:cNvPr id="0" name=""/>
        <dsp:cNvSpPr/>
      </dsp:nvSpPr>
      <dsp:spPr>
        <a:xfrm rot="10800000">
          <a:off x="0" y="2665504"/>
          <a:ext cx="7467600" cy="134504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Phase 3 Use Phase</a:t>
          </a:r>
          <a:endParaRPr lang="en-GB" sz="1600" kern="1200" dirty="0"/>
        </a:p>
      </dsp:txBody>
      <dsp:txXfrm rot="-10800000">
        <a:off x="0" y="2665504"/>
        <a:ext cx="7467600" cy="472109"/>
      </dsp:txXfrm>
    </dsp:sp>
    <dsp:sp modelId="{0B0B7AB4-4677-48F2-A95F-7E3A89152408}">
      <dsp:nvSpPr>
        <dsp:cNvPr id="0" name=""/>
        <dsp:cNvSpPr/>
      </dsp:nvSpPr>
      <dsp:spPr>
        <a:xfrm>
          <a:off x="0" y="3137614"/>
          <a:ext cx="3733799" cy="4021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/>
            <a:t>Transport; Fuel Production Energy</a:t>
          </a:r>
          <a:endParaRPr lang="en-GB" sz="1400" kern="1200" dirty="0"/>
        </a:p>
      </dsp:txBody>
      <dsp:txXfrm>
        <a:off x="0" y="3137614"/>
        <a:ext cx="3733799" cy="402167"/>
      </dsp:txXfrm>
    </dsp:sp>
    <dsp:sp modelId="{3FAA627E-62B4-4AD8-B819-ECCE1196D903}">
      <dsp:nvSpPr>
        <dsp:cNvPr id="0" name=""/>
        <dsp:cNvSpPr/>
      </dsp:nvSpPr>
      <dsp:spPr>
        <a:xfrm>
          <a:off x="3733800" y="3137614"/>
          <a:ext cx="3733799" cy="4021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rgbClr val="FF0000"/>
              </a:solidFill>
            </a:rPr>
            <a:t>Fuel Production Emissions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rgbClr val="FF0000"/>
              </a:solidFill>
            </a:rPr>
            <a:t>Vehicle Emissions</a:t>
          </a:r>
          <a:endParaRPr lang="en-GB" sz="1200" kern="1200" dirty="0">
            <a:solidFill>
              <a:srgbClr val="FF0000"/>
            </a:solidFill>
          </a:endParaRPr>
        </a:p>
      </dsp:txBody>
      <dsp:txXfrm>
        <a:off x="3733800" y="3137614"/>
        <a:ext cx="3733799" cy="402167"/>
      </dsp:txXfrm>
    </dsp:sp>
    <dsp:sp modelId="{0D0B27A0-09BE-4D0E-ACB7-BA8E702B64C4}">
      <dsp:nvSpPr>
        <dsp:cNvPr id="0" name=""/>
        <dsp:cNvSpPr/>
      </dsp:nvSpPr>
      <dsp:spPr>
        <a:xfrm rot="10800000">
          <a:off x="0" y="1333580"/>
          <a:ext cx="7467600" cy="134504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Phase 2 Production Manufacture Phase</a:t>
          </a:r>
          <a:endParaRPr lang="en-GB" sz="1600" kern="1200" dirty="0"/>
        </a:p>
      </dsp:txBody>
      <dsp:txXfrm rot="-10800000">
        <a:off x="0" y="1333580"/>
        <a:ext cx="7467600" cy="472109"/>
      </dsp:txXfrm>
    </dsp:sp>
    <dsp:sp modelId="{F32FACF8-8B82-40EA-8706-71DF1D40E658}">
      <dsp:nvSpPr>
        <dsp:cNvPr id="0" name=""/>
        <dsp:cNvSpPr/>
      </dsp:nvSpPr>
      <dsp:spPr>
        <a:xfrm>
          <a:off x="0" y="1805690"/>
          <a:ext cx="3733799" cy="4021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Steel </a:t>
          </a:r>
          <a:r>
            <a:rPr lang="en-GB" sz="1400" kern="1200" dirty="0" smtClean="0"/>
            <a:t>Processing</a:t>
          </a:r>
          <a:r>
            <a:rPr lang="en-GB" sz="1200" kern="1200" dirty="0" smtClean="0"/>
            <a:t>; Rolling and Forming Energy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Coating; Process &amp; Material Production Energy</a:t>
          </a:r>
          <a:endParaRPr lang="en-GB" sz="1200" kern="1200" dirty="0"/>
        </a:p>
      </dsp:txBody>
      <dsp:txXfrm>
        <a:off x="0" y="1805690"/>
        <a:ext cx="3733799" cy="402167"/>
      </dsp:txXfrm>
    </dsp:sp>
    <dsp:sp modelId="{FBB487A8-6A56-413A-BB9F-4068C88FCB2D}">
      <dsp:nvSpPr>
        <dsp:cNvPr id="0" name=""/>
        <dsp:cNvSpPr/>
      </dsp:nvSpPr>
      <dsp:spPr>
        <a:xfrm>
          <a:off x="3733800" y="1799947"/>
          <a:ext cx="3733799" cy="4021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>
              <a:solidFill>
                <a:srgbClr val="FF0000"/>
              </a:solidFill>
            </a:rPr>
            <a:t>Scrap (can be recycled)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 smtClean="0">
              <a:solidFill>
                <a:srgbClr val="FF0000"/>
              </a:solidFill>
            </a:rPr>
            <a:t>Production Emissions</a:t>
          </a:r>
          <a:endParaRPr lang="en-GB" sz="1400" kern="1200" dirty="0">
            <a:solidFill>
              <a:srgbClr val="FF0000"/>
            </a:solidFill>
          </a:endParaRPr>
        </a:p>
      </dsp:txBody>
      <dsp:txXfrm>
        <a:off x="3733800" y="1799947"/>
        <a:ext cx="3733799" cy="402167"/>
      </dsp:txXfrm>
    </dsp:sp>
    <dsp:sp modelId="{AC9236C8-E24D-4B9F-AB8F-871B3095C835}">
      <dsp:nvSpPr>
        <dsp:cNvPr id="0" name=""/>
        <dsp:cNvSpPr/>
      </dsp:nvSpPr>
      <dsp:spPr>
        <a:xfrm rot="10800000">
          <a:off x="0" y="1656"/>
          <a:ext cx="7467600" cy="1345041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Phase 1 Raw Material Extraction &amp; Production Phase</a:t>
          </a:r>
          <a:endParaRPr lang="en-GB" sz="1600" kern="1200" dirty="0"/>
        </a:p>
      </dsp:txBody>
      <dsp:txXfrm rot="-10800000">
        <a:off x="0" y="1656"/>
        <a:ext cx="7467600" cy="472109"/>
      </dsp:txXfrm>
    </dsp:sp>
    <dsp:sp modelId="{74169039-B388-4948-BF87-D962D9325AFE}">
      <dsp:nvSpPr>
        <dsp:cNvPr id="0" name=""/>
        <dsp:cNvSpPr/>
      </dsp:nvSpPr>
      <dsp:spPr>
        <a:xfrm>
          <a:off x="0" y="473766"/>
          <a:ext cx="3733799" cy="4021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Material Extraction; Deforestation, Ores, Oil &amp; Processing </a:t>
          </a:r>
          <a:r>
            <a:rPr lang="en-GB" sz="1400" kern="1200" dirty="0" smtClean="0"/>
            <a:t>Energy</a:t>
          </a:r>
          <a:endParaRPr lang="en-GB" sz="1200" kern="1200" dirty="0" smtClean="0"/>
        </a:p>
      </dsp:txBody>
      <dsp:txXfrm>
        <a:off x="0" y="473766"/>
        <a:ext cx="3733799" cy="402167"/>
      </dsp:txXfrm>
    </dsp:sp>
    <dsp:sp modelId="{BD150811-1CE6-4B5E-8005-512E15CA2305}">
      <dsp:nvSpPr>
        <dsp:cNvPr id="0" name=""/>
        <dsp:cNvSpPr/>
      </dsp:nvSpPr>
      <dsp:spPr>
        <a:xfrm>
          <a:off x="3733800" y="473766"/>
          <a:ext cx="3733799" cy="40216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15240" rIns="85344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rgbClr val="FF0000"/>
              </a:solidFill>
            </a:rPr>
            <a:t>Scrap (can be recycled)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solidFill>
                <a:srgbClr val="FF0000"/>
              </a:solidFill>
            </a:rPr>
            <a:t>Production Emissions &amp; By-products</a:t>
          </a:r>
          <a:endParaRPr lang="en-GB" sz="1200" kern="1200" dirty="0">
            <a:solidFill>
              <a:srgbClr val="FF0000"/>
            </a:solidFill>
          </a:endParaRPr>
        </a:p>
      </dsp:txBody>
      <dsp:txXfrm>
        <a:off x="3733800" y="473766"/>
        <a:ext cx="3733799" cy="4021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AD73372-016A-4D76-880A-F7CB19B3C930}" type="datetimeFigureOut">
              <a:rPr lang="en-GB" smtClean="0"/>
              <a:t>31/01/2018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FB498BF-0D9C-4AC2-B08F-EB0DFEFB0A0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o.uk/url?sa=i&amp;rct=j&amp;q=tailpipe+emissions&amp;source=images&amp;cd=&amp;cad=rja&amp;docid=ba-ZMsuvqUCXcM&amp;tbnid=f6j8b8QPC81NBM:&amp;ved=0CAUQjRw&amp;url=http://www.nextgreencar.com/ratings.php&amp;ei=-RfMUdHfA4KW0AXTsoHoAw&amp;bvm=bv.48340889,d.ZG4&amp;psig=AFQjCNEj0BzhiPSfPDqUvHVtJHHzfdZKYg&amp;ust=1372416356808266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Sustainability through Technology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Introduction to Life Cycle </a:t>
            </a:r>
            <a:r>
              <a:rPr lang="en-GB" dirty="0" smtClean="0"/>
              <a:t>Assessments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60730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LCA is a technique to assess the environmental aspects &amp; potential impacts associated with a product, process or service by;</a:t>
            </a:r>
          </a:p>
          <a:p>
            <a:endParaRPr lang="en-GB" dirty="0"/>
          </a:p>
          <a:p>
            <a:pPr marL="457200" indent="-457200">
              <a:buAutoNum type="alphaLcParenR"/>
            </a:pPr>
            <a:r>
              <a:rPr lang="en-GB" dirty="0" smtClean="0"/>
              <a:t>Compiling an inventory of relevant energy &amp; material inputs &amp; environmental releases</a:t>
            </a:r>
          </a:p>
          <a:p>
            <a:pPr marL="457200" indent="-457200">
              <a:buAutoNum type="alphaLcParenR"/>
            </a:pPr>
            <a:endParaRPr lang="en-GB" dirty="0"/>
          </a:p>
          <a:p>
            <a:pPr marL="457200" indent="-457200">
              <a:buAutoNum type="alphaLcParenR"/>
            </a:pPr>
            <a:r>
              <a:rPr lang="en-GB" dirty="0" smtClean="0"/>
              <a:t>Evaluating the potential environmental impacts associated with identified inputs &amp; releases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1600" dirty="0" smtClean="0"/>
              <a:t>Environmental Protection Agency (2014) </a:t>
            </a:r>
            <a:r>
              <a:rPr lang="en-GB" sz="1600" i="1" dirty="0" smtClean="0"/>
              <a:t>Life Cycle Assessment’  </a:t>
            </a:r>
            <a:r>
              <a:rPr lang="en-GB" sz="1600" dirty="0" smtClean="0"/>
              <a:t>United States Environmental Protection Agency, Washington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76137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Background to LCA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Late 1960’s &amp; Early 1970’s</a:t>
            </a:r>
          </a:p>
          <a:p>
            <a:pPr lvl="1"/>
            <a:r>
              <a:rPr lang="en-GB" dirty="0" smtClean="0"/>
              <a:t>Different forms existed</a:t>
            </a:r>
          </a:p>
          <a:p>
            <a:pPr lvl="1"/>
            <a:r>
              <a:rPr lang="en-GB" dirty="0" smtClean="0"/>
              <a:t>Leading to wide range of conflicting &amp; confusing results</a:t>
            </a:r>
          </a:p>
          <a:p>
            <a:pPr lvl="1"/>
            <a:endParaRPr lang="en-GB" dirty="0"/>
          </a:p>
          <a:p>
            <a:r>
              <a:rPr lang="en-GB" dirty="0" smtClean="0"/>
              <a:t>In early 1990’s – harmonizing was started</a:t>
            </a:r>
          </a:p>
          <a:p>
            <a:pPr lvl="1"/>
            <a:r>
              <a:rPr lang="en-GB" dirty="0" smtClean="0"/>
              <a:t>Society of Environmental Toxicology &amp; Chemistry (SETAC) took the lead</a:t>
            </a:r>
          </a:p>
          <a:p>
            <a:pPr lvl="1"/>
            <a:r>
              <a:rPr lang="en-GB" dirty="0" smtClean="0"/>
              <a:t>The SETAC code of practice was published in 1993</a:t>
            </a:r>
          </a:p>
          <a:p>
            <a:pPr lvl="1"/>
            <a:r>
              <a:rPr lang="en-GB" dirty="0" smtClean="0"/>
              <a:t>People / groups worked on keeping areas up to date</a:t>
            </a:r>
          </a:p>
        </p:txBody>
      </p:sp>
    </p:spTree>
    <p:extLst>
      <p:ext uri="{BB962C8B-B14F-4D97-AF65-F5344CB8AC3E}">
        <p14:creationId xmlns:p14="http://schemas.microsoft.com/office/powerpoint/2010/main" val="180347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ISO Standards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International Organization for Standardization (ISO)</a:t>
            </a:r>
          </a:p>
          <a:p>
            <a:r>
              <a:rPr lang="en-GB" dirty="0" smtClean="0"/>
              <a:t>First versions published in 1997 / 1998 and extended in 2000</a:t>
            </a:r>
          </a:p>
          <a:p>
            <a:endParaRPr lang="en-GB" dirty="0"/>
          </a:p>
          <a:p>
            <a:r>
              <a:rPr lang="en-GB" sz="1800" dirty="0" smtClean="0"/>
              <a:t>Environmental Management – Life Cycle Assessment – Principles and Framework – ISO 14040:1997</a:t>
            </a:r>
          </a:p>
          <a:p>
            <a:endParaRPr lang="en-GB" sz="1800" dirty="0" smtClean="0"/>
          </a:p>
          <a:p>
            <a:r>
              <a:rPr lang="en-GB" sz="1800" dirty="0" smtClean="0"/>
              <a:t>Environmental Management – Life Cycle Assessment – Goal and Scope definition and inventory analysis – ISO 14041:1998</a:t>
            </a:r>
          </a:p>
          <a:p>
            <a:endParaRPr lang="en-GB" sz="1800" dirty="0" smtClean="0"/>
          </a:p>
          <a:p>
            <a:r>
              <a:rPr lang="en-GB" sz="1800" dirty="0" smtClean="0"/>
              <a:t>Environmental Management – </a:t>
            </a:r>
            <a:r>
              <a:rPr lang="en-GB" sz="1800" dirty="0"/>
              <a:t>Life Cycle Assessment </a:t>
            </a:r>
            <a:r>
              <a:rPr lang="en-GB" sz="1800" dirty="0" smtClean="0"/>
              <a:t>- Life Cycle Impact Assessment – ISO 14042:2000</a:t>
            </a:r>
          </a:p>
          <a:p>
            <a:endParaRPr lang="en-GB" sz="1800" dirty="0" smtClean="0"/>
          </a:p>
          <a:p>
            <a:r>
              <a:rPr lang="en-GB" sz="1800" dirty="0" smtClean="0"/>
              <a:t>Environmental </a:t>
            </a:r>
            <a:r>
              <a:rPr lang="en-GB" sz="1800" dirty="0"/>
              <a:t>Management – Life Cycle Assessment - Life Cycle </a:t>
            </a:r>
            <a:r>
              <a:rPr lang="en-GB" sz="1800" dirty="0" smtClean="0"/>
              <a:t>Interpretation– </a:t>
            </a:r>
            <a:r>
              <a:rPr lang="en-GB" sz="1800" dirty="0"/>
              <a:t>ISO </a:t>
            </a:r>
            <a:r>
              <a:rPr lang="en-GB" sz="1800" dirty="0" smtClean="0"/>
              <a:t>14043:2000</a:t>
            </a:r>
            <a:endParaRPr lang="en-GB" sz="1800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16721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Further Improvements to Standards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Standards are on going ‘living’ documents</a:t>
            </a:r>
          </a:p>
          <a:p>
            <a:r>
              <a:rPr lang="en-GB" dirty="0" smtClean="0"/>
              <a:t>New standards published supersede the previous documents</a:t>
            </a:r>
          </a:p>
          <a:p>
            <a:r>
              <a:rPr lang="en-GB" dirty="0" smtClean="0"/>
              <a:t>Two current versions are;</a:t>
            </a:r>
          </a:p>
          <a:p>
            <a:endParaRPr lang="en-GB" dirty="0" smtClean="0"/>
          </a:p>
          <a:p>
            <a:r>
              <a:rPr lang="en-GB" sz="1800" dirty="0"/>
              <a:t>Environmental Management – Life Cycle Assessment </a:t>
            </a:r>
            <a:r>
              <a:rPr lang="en-GB" sz="1800" dirty="0" smtClean="0"/>
              <a:t>– Principles and Framework </a:t>
            </a:r>
            <a:r>
              <a:rPr lang="en-GB" sz="1800" dirty="0"/>
              <a:t>– ISO </a:t>
            </a:r>
            <a:r>
              <a:rPr lang="en-GB" sz="1800" dirty="0" smtClean="0"/>
              <a:t>14040:2006</a:t>
            </a:r>
            <a:endParaRPr lang="en-GB" sz="1800" dirty="0"/>
          </a:p>
          <a:p>
            <a:endParaRPr lang="en-GB" sz="1800" dirty="0"/>
          </a:p>
          <a:p>
            <a:r>
              <a:rPr lang="en-GB" sz="1800" dirty="0"/>
              <a:t>Environmental Management – Life Cycle Assessment </a:t>
            </a:r>
            <a:r>
              <a:rPr lang="en-GB" sz="1800" dirty="0" smtClean="0"/>
              <a:t>– Requirements and Guidelines – </a:t>
            </a:r>
            <a:r>
              <a:rPr lang="en-GB" sz="1800" dirty="0"/>
              <a:t>ISO </a:t>
            </a:r>
            <a:r>
              <a:rPr lang="en-GB" sz="1800" dirty="0" smtClean="0"/>
              <a:t>14044:2006</a:t>
            </a:r>
            <a:endParaRPr lang="en-GB" sz="1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168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229210"/>
          </a:xfrm>
        </p:spPr>
        <p:txBody>
          <a:bodyPr>
            <a:normAutofit/>
          </a:bodyPr>
          <a:lstStyle/>
          <a:p>
            <a:r>
              <a:rPr lang="en-GB" dirty="0" smtClean="0"/>
              <a:t>Definitions</a:t>
            </a:r>
            <a:br>
              <a:rPr lang="en-GB" dirty="0" smtClean="0"/>
            </a:br>
            <a:r>
              <a:rPr lang="en-GB" sz="2400" i="1" dirty="0" smtClean="0"/>
              <a:t>ISO Standard lists 46 terms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556792"/>
            <a:ext cx="7467600" cy="4845152"/>
          </a:xfrm>
        </p:spPr>
        <p:txBody>
          <a:bodyPr>
            <a:normAutofit/>
          </a:bodyPr>
          <a:lstStyle/>
          <a:p>
            <a:r>
              <a:rPr lang="en-GB" dirty="0" smtClean="0"/>
              <a:t>Life Cycle</a:t>
            </a:r>
          </a:p>
          <a:p>
            <a:pPr lvl="1"/>
            <a:r>
              <a:rPr lang="en-GB" sz="2000" i="1" dirty="0" smtClean="0"/>
              <a:t>Stages from raw material extraction through to disposal</a:t>
            </a:r>
          </a:p>
          <a:p>
            <a:r>
              <a:rPr lang="en-GB" dirty="0" smtClean="0"/>
              <a:t>Life Cycle Assessment</a:t>
            </a:r>
          </a:p>
          <a:p>
            <a:pPr lvl="1"/>
            <a:r>
              <a:rPr lang="en-GB" sz="2000" i="1" dirty="0" smtClean="0"/>
              <a:t>Looking at a products via it’s life cycle &amp; evaluating it’s inputs, outputs &amp; any potential environmental impacts</a:t>
            </a:r>
          </a:p>
          <a:p>
            <a:r>
              <a:rPr lang="en-GB" dirty="0" smtClean="0"/>
              <a:t>Products</a:t>
            </a:r>
          </a:p>
          <a:p>
            <a:pPr lvl="1"/>
            <a:r>
              <a:rPr lang="en-GB" sz="2000" i="1" dirty="0" smtClean="0"/>
              <a:t>Any goods or services</a:t>
            </a:r>
          </a:p>
          <a:p>
            <a:r>
              <a:rPr lang="en-GB" dirty="0" smtClean="0"/>
              <a:t>Process</a:t>
            </a:r>
          </a:p>
          <a:p>
            <a:pPr lvl="1"/>
            <a:r>
              <a:rPr lang="en-GB" sz="2000" i="1" dirty="0" smtClean="0"/>
              <a:t>Transforms an input to an output via a set of activities</a:t>
            </a:r>
          </a:p>
          <a:p>
            <a:r>
              <a:rPr lang="en-GB" dirty="0" smtClean="0"/>
              <a:t>Raw Material</a:t>
            </a:r>
          </a:p>
          <a:p>
            <a:pPr lvl="1"/>
            <a:r>
              <a:rPr lang="en-GB" sz="2000" i="1" dirty="0" smtClean="0"/>
              <a:t>Primary or secondary material (includes recycled material) used to produce the product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554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Four phases in a Life Cycle</a:t>
            </a:r>
            <a:endParaRPr lang="en-GB" dirty="0"/>
          </a:p>
        </p:txBody>
      </p:sp>
      <p:pic>
        <p:nvPicPr>
          <p:cNvPr id="4098" name="Picture 2" descr="Life-Cycle Assess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188" y="1340768"/>
            <a:ext cx="654618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5013176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– Raw Material Extraction &amp; Production</a:t>
            </a:r>
            <a:endParaRPr lang="en-GB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619672" y="5013176"/>
            <a:ext cx="288032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27584" y="1340768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 – Product Manufacture</a:t>
            </a:r>
            <a:endParaRPr lang="en-GB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267744" y="1663933"/>
            <a:ext cx="648072" cy="61293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07696" y="1617767"/>
            <a:ext cx="1692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 – Use Phase</a:t>
            </a:r>
            <a:endParaRPr lang="en-GB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6804248" y="2132856"/>
            <a:ext cx="360040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048164" y="6205954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 – End of Life Disposal</a:t>
            </a:r>
            <a:endParaRPr lang="en-GB" dirty="0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6048164" y="5949280"/>
            <a:ext cx="359532" cy="25667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2118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Life cycle of Furniture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www.technologystudent.com/prddes1/lifewd5a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4" t="20161" r="5672" b="9601"/>
          <a:stretch/>
        </p:blipFill>
        <p:spPr bwMode="auto">
          <a:xfrm>
            <a:off x="179511" y="1484784"/>
            <a:ext cx="8335783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51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Life cycle of a T-Shirt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Life Cycle Assessment of a T-Shi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27" y="1436587"/>
            <a:ext cx="7290701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19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Life Cycle of Soap Powder</a:t>
            </a:r>
            <a:endParaRPr lang="en-GB" dirty="0"/>
          </a:p>
        </p:txBody>
      </p:sp>
      <p:pic>
        <p:nvPicPr>
          <p:cNvPr id="2050" name="Picture 2" descr="Life Cycle Assessments offer an analysis of a product’s life cycle from cradle to gate and cradle to grav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70171"/>
            <a:ext cx="6696744" cy="5284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59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of a Steel Can Life Cycle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359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of a Steel Can Life Cycle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087555074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31594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56" y="1753171"/>
            <a:ext cx="7448744" cy="4556149"/>
          </a:xfrm>
        </p:spPr>
      </p:pic>
    </p:spTree>
    <p:extLst>
      <p:ext uri="{BB962C8B-B14F-4D97-AF65-F5344CB8AC3E}">
        <p14:creationId xmlns:p14="http://schemas.microsoft.com/office/powerpoint/2010/main" val="38871936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Life Cycle of a Vehicle 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Think about the four stages of a Life Cycle Assessment</a:t>
            </a:r>
          </a:p>
          <a:p>
            <a:endParaRPr lang="en-GB" dirty="0"/>
          </a:p>
          <a:p>
            <a:r>
              <a:rPr lang="en-GB" dirty="0" smtClean="0"/>
              <a:t>For each phase try to list the inputs and outputs that will need to be considered.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39862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Life cycle of a Vehicle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www.worldautosteel.org/wp-content/uploads/2012/01/l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7305112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49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Cold Rolled Steel Process</a:t>
            </a:r>
            <a:endParaRPr lang="en-GB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01" r="2000" b="9053"/>
          <a:stretch>
            <a:fillRect/>
          </a:stretch>
        </p:blipFill>
        <p:spPr bwMode="auto">
          <a:xfrm>
            <a:off x="457200" y="1700808"/>
            <a:ext cx="5184795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47" r="53870" b="8687"/>
          <a:stretch>
            <a:fillRect/>
          </a:stretch>
        </p:blipFill>
        <p:spPr bwMode="auto">
          <a:xfrm>
            <a:off x="5641994" y="1700808"/>
            <a:ext cx="2386389" cy="3327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32" r="2000" b="50237"/>
          <a:stretch/>
        </p:blipFill>
        <p:spPr bwMode="auto">
          <a:xfrm>
            <a:off x="494425" y="5027944"/>
            <a:ext cx="5147569" cy="171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57200" y="1700808"/>
            <a:ext cx="137849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43" r="55055" b="51736"/>
          <a:stretch>
            <a:fillRect/>
          </a:stretch>
        </p:blipFill>
        <p:spPr bwMode="auto">
          <a:xfrm>
            <a:off x="5641994" y="5098043"/>
            <a:ext cx="2312700" cy="1715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962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Phase of a Vehicle</a:t>
            </a:r>
            <a:endParaRPr lang="en-GB" dirty="0"/>
          </a:p>
        </p:txBody>
      </p:sp>
      <p:sp>
        <p:nvSpPr>
          <p:cNvPr id="4" name="Bent Arrow 3"/>
          <p:cNvSpPr/>
          <p:nvPr/>
        </p:nvSpPr>
        <p:spPr>
          <a:xfrm flipH="1">
            <a:off x="1923391" y="4556234"/>
            <a:ext cx="599089" cy="709449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8439" y="5281448"/>
            <a:ext cx="1340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Raw Materials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56744" y="4303986"/>
            <a:ext cx="14661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Primary Fuel Production</a:t>
            </a:r>
            <a:endParaRPr lang="en-GB" dirty="0"/>
          </a:p>
        </p:txBody>
      </p:sp>
      <p:sp>
        <p:nvSpPr>
          <p:cNvPr id="7" name="Bent Arrow 6"/>
          <p:cNvSpPr/>
          <p:nvPr/>
        </p:nvSpPr>
        <p:spPr>
          <a:xfrm rot="16200000">
            <a:off x="310551" y="4130267"/>
            <a:ext cx="745442" cy="525319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3010" y="3373874"/>
            <a:ext cx="1168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Fuel Refining</a:t>
            </a:r>
            <a:endParaRPr lang="en-GB" dirty="0"/>
          </a:p>
        </p:txBody>
      </p:sp>
      <p:sp>
        <p:nvSpPr>
          <p:cNvPr id="9" name="Bent Arrow 8"/>
          <p:cNvSpPr/>
          <p:nvPr/>
        </p:nvSpPr>
        <p:spPr>
          <a:xfrm>
            <a:off x="496612" y="2837793"/>
            <a:ext cx="706921" cy="53608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3784" y="2695902"/>
            <a:ext cx="15186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Fuel Distribution</a:t>
            </a:r>
            <a:endParaRPr lang="en-GB" dirty="0"/>
          </a:p>
        </p:txBody>
      </p:sp>
      <p:sp>
        <p:nvSpPr>
          <p:cNvPr id="11" name="Bent Arrow 10"/>
          <p:cNvSpPr/>
          <p:nvPr/>
        </p:nvSpPr>
        <p:spPr>
          <a:xfrm rot="5400000">
            <a:off x="2092856" y="3007284"/>
            <a:ext cx="859247" cy="52026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23391" y="3720713"/>
            <a:ext cx="1639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Fuel Station</a:t>
            </a:r>
            <a:endParaRPr lang="en-GB" dirty="0"/>
          </a:p>
        </p:txBody>
      </p:sp>
      <p:sp>
        <p:nvSpPr>
          <p:cNvPr id="13" name="Bent Arrow 12"/>
          <p:cNvSpPr/>
          <p:nvPr/>
        </p:nvSpPr>
        <p:spPr>
          <a:xfrm flipH="1" flipV="1">
            <a:off x="5052727" y="4241254"/>
            <a:ext cx="983068" cy="518032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3" descr="http://www.nextgreencar.com/i/lifecycleschematic.jpg">
            <a:hlinkClick r:id="rId2"/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29" t="61359" r="1472" b="17503"/>
          <a:stretch/>
        </p:blipFill>
        <p:spPr bwMode="auto">
          <a:xfrm>
            <a:off x="3563005" y="4090045"/>
            <a:ext cx="1415073" cy="9470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294993" y="4967132"/>
            <a:ext cx="2249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Vehicle Use Phase</a:t>
            </a:r>
            <a:endParaRPr lang="en-GB" dirty="0"/>
          </a:p>
        </p:txBody>
      </p:sp>
      <p:sp>
        <p:nvSpPr>
          <p:cNvPr id="16" name="Down Arrow 15"/>
          <p:cNvSpPr/>
          <p:nvPr/>
        </p:nvSpPr>
        <p:spPr>
          <a:xfrm>
            <a:off x="4189805" y="5463514"/>
            <a:ext cx="340870" cy="5828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690262" y="6167199"/>
            <a:ext cx="1391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End of Life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5448941" y="5281448"/>
            <a:ext cx="1340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Raw Materials</a:t>
            </a:r>
            <a:endParaRPr lang="en-GB" dirty="0"/>
          </a:p>
        </p:txBody>
      </p:sp>
      <p:sp>
        <p:nvSpPr>
          <p:cNvPr id="19" name="Bent Arrow 18"/>
          <p:cNvSpPr/>
          <p:nvPr/>
        </p:nvSpPr>
        <p:spPr>
          <a:xfrm>
            <a:off x="6035795" y="4691235"/>
            <a:ext cx="706921" cy="53608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Bent Arrow 19"/>
          <p:cNvSpPr/>
          <p:nvPr/>
        </p:nvSpPr>
        <p:spPr>
          <a:xfrm flipV="1">
            <a:off x="2624983" y="4157646"/>
            <a:ext cx="867054" cy="518032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61858" y="3611070"/>
            <a:ext cx="16068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Vehicle Distribution</a:t>
            </a:r>
            <a:endParaRPr lang="en-GB" dirty="0"/>
          </a:p>
        </p:txBody>
      </p:sp>
      <p:sp>
        <p:nvSpPr>
          <p:cNvPr id="22" name="Bent Arrow 21"/>
          <p:cNvSpPr/>
          <p:nvPr/>
        </p:nvSpPr>
        <p:spPr>
          <a:xfrm rot="5400000" flipV="1">
            <a:off x="6057693" y="2842866"/>
            <a:ext cx="575854" cy="96055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38815" y="2782667"/>
            <a:ext cx="14792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Vehicle Assembly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6638815" y="4556234"/>
            <a:ext cx="1388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Material Production</a:t>
            </a:r>
            <a:endParaRPr lang="en-GB" dirty="0"/>
          </a:p>
        </p:txBody>
      </p:sp>
      <p:sp>
        <p:nvSpPr>
          <p:cNvPr id="25" name="Bent Arrow 24"/>
          <p:cNvSpPr/>
          <p:nvPr/>
        </p:nvSpPr>
        <p:spPr>
          <a:xfrm rot="16200000" flipV="1">
            <a:off x="7823669" y="4333399"/>
            <a:ext cx="703031" cy="51874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35249" y="3594922"/>
            <a:ext cx="1607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Component Manufacture</a:t>
            </a:r>
            <a:endParaRPr lang="en-GB" dirty="0"/>
          </a:p>
        </p:txBody>
      </p:sp>
      <p:sp>
        <p:nvSpPr>
          <p:cNvPr id="27" name="Bent Arrow 26"/>
          <p:cNvSpPr/>
          <p:nvPr/>
        </p:nvSpPr>
        <p:spPr>
          <a:xfrm flipH="1">
            <a:off x="7869272" y="2977475"/>
            <a:ext cx="565281" cy="63359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71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6" grpId="0" animBg="1"/>
      <p:bldP spid="17" grpId="0"/>
      <p:bldP spid="18" grpId="0"/>
      <p:bldP spid="19" grpId="0" animBg="1"/>
      <p:bldP spid="20" grpId="0" animBg="1"/>
      <p:bldP spid="21" grpId="0"/>
      <p:bldP spid="22" grpId="0" animBg="1"/>
      <p:bldP spid="23" grpId="0"/>
      <p:bldP spid="24" grpId="0"/>
      <p:bldP spid="25" grpId="0" animBg="1"/>
      <p:bldP spid="26" grpId="0"/>
      <p:bldP spid="27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1598</TotalTime>
  <Words>548</Words>
  <Application>Microsoft Office PowerPoint</Application>
  <PresentationFormat>On-screen Show (4:3)</PresentationFormat>
  <Paragraphs>96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Century Schoolbook</vt:lpstr>
      <vt:lpstr>Wingdings</vt:lpstr>
      <vt:lpstr>Wingdings 2</vt:lpstr>
      <vt:lpstr>Oriel</vt:lpstr>
      <vt:lpstr>Sustainability through Technology</vt:lpstr>
      <vt:lpstr>Definition</vt:lpstr>
      <vt:lpstr>Background to LCA</vt:lpstr>
      <vt:lpstr>ISO Standards</vt:lpstr>
      <vt:lpstr>Further Improvements to Standards</vt:lpstr>
      <vt:lpstr>Definitions ISO Standard lists 46 terms</vt:lpstr>
      <vt:lpstr>Four phases in a Life Cycle</vt:lpstr>
      <vt:lpstr>Life cycle of Furniture</vt:lpstr>
      <vt:lpstr>Life cycle of a T-Shirt</vt:lpstr>
      <vt:lpstr>Life Cycle of Soap Powder</vt:lpstr>
      <vt:lpstr>Example of a Steel Can Life Cycle</vt:lpstr>
      <vt:lpstr>Example of a Steel Can Life Cycle</vt:lpstr>
      <vt:lpstr>PowerPoint Presentation</vt:lpstr>
      <vt:lpstr>Life Cycle of a Vehicle Exercise</vt:lpstr>
      <vt:lpstr>Life cycle of a Vehicle</vt:lpstr>
      <vt:lpstr>Cold Rolled Steel Process</vt:lpstr>
      <vt:lpstr>Use Phase of a Vehicle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Kerry Tudor</dc:creator>
  <cp:lastModifiedBy>Kerry Tudor</cp:lastModifiedBy>
  <cp:revision>91</cp:revision>
  <dcterms:created xsi:type="dcterms:W3CDTF">2014-10-10T09:37:13Z</dcterms:created>
  <dcterms:modified xsi:type="dcterms:W3CDTF">2018-01-31T16:35:06Z</dcterms:modified>
</cp:coreProperties>
</file>