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66"/>
  </p:notesMasterIdLst>
  <p:handoutMasterIdLst>
    <p:handoutMasterId r:id="rId67"/>
  </p:handoutMasterIdLst>
  <p:sldIdLst>
    <p:sldId id="1388" r:id="rId6"/>
    <p:sldId id="259" r:id="rId7"/>
    <p:sldId id="445" r:id="rId8"/>
    <p:sldId id="1477" r:id="rId9"/>
    <p:sldId id="446" r:id="rId10"/>
    <p:sldId id="537" r:id="rId11"/>
    <p:sldId id="261" r:id="rId12"/>
    <p:sldId id="568" r:id="rId13"/>
    <p:sldId id="1390" r:id="rId14"/>
    <p:sldId id="569" r:id="rId15"/>
    <p:sldId id="566" r:id="rId16"/>
    <p:sldId id="1444" r:id="rId17"/>
    <p:sldId id="1409" r:id="rId18"/>
    <p:sldId id="1445" r:id="rId19"/>
    <p:sldId id="1403" r:id="rId20"/>
    <p:sldId id="1408" r:id="rId21"/>
    <p:sldId id="1422" r:id="rId22"/>
    <p:sldId id="1423" r:id="rId23"/>
    <p:sldId id="1478" r:id="rId24"/>
    <p:sldId id="260" r:id="rId25"/>
    <p:sldId id="267" r:id="rId26"/>
    <p:sldId id="266" r:id="rId27"/>
    <p:sldId id="1391" r:id="rId28"/>
    <p:sldId id="572" r:id="rId29"/>
    <p:sldId id="1404" r:id="rId30"/>
    <p:sldId id="293" r:id="rId31"/>
    <p:sldId id="1410" r:id="rId32"/>
    <p:sldId id="1449" r:id="rId33"/>
    <p:sldId id="359" r:id="rId34"/>
    <p:sldId id="1411" r:id="rId35"/>
    <p:sldId id="1412" r:id="rId36"/>
    <p:sldId id="1413" r:id="rId37"/>
    <p:sldId id="1401" r:id="rId38"/>
    <p:sldId id="1399" r:id="rId39"/>
    <p:sldId id="1406" r:id="rId40"/>
    <p:sldId id="1457" r:id="rId41"/>
    <p:sldId id="1458" r:id="rId42"/>
    <p:sldId id="1459" r:id="rId43"/>
    <p:sldId id="1461" r:id="rId44"/>
    <p:sldId id="1421" r:id="rId45"/>
    <p:sldId id="1456" r:id="rId46"/>
    <p:sldId id="1420" r:id="rId47"/>
    <p:sldId id="1439" r:id="rId48"/>
    <p:sldId id="1442" r:id="rId49"/>
    <p:sldId id="1426" r:id="rId50"/>
    <p:sldId id="1428" r:id="rId51"/>
    <p:sldId id="614" r:id="rId52"/>
    <p:sldId id="526" r:id="rId53"/>
    <p:sldId id="527" r:id="rId54"/>
    <p:sldId id="402" r:id="rId55"/>
    <p:sldId id="1463" r:id="rId56"/>
    <p:sldId id="1464" r:id="rId57"/>
    <p:sldId id="1472" r:id="rId58"/>
    <p:sldId id="1425" r:id="rId59"/>
    <p:sldId id="531" r:id="rId60"/>
    <p:sldId id="1453" r:id="rId61"/>
    <p:sldId id="1475" r:id="rId62"/>
    <p:sldId id="1402" r:id="rId63"/>
    <p:sldId id="1393" r:id="rId64"/>
    <p:sldId id="1476"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87673" autoAdjust="0"/>
  </p:normalViewPr>
  <p:slideViewPr>
    <p:cSldViewPr>
      <p:cViewPr varScale="1">
        <p:scale>
          <a:sx n="97" d="100"/>
          <a:sy n="97" d="100"/>
        </p:scale>
        <p:origin x="114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presProps" Target="presProps.xml"/><Relationship Id="rId7" Type="http://schemas.openxmlformats.org/officeDocument/2006/relationships/slide" Target="slides/slide2.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handoutMaster" Target="handoutMasters/handoutMaster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16/02/2026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teesjsna.org.uk/stockton-behaviour-and-lifestyle/" TargetMode="External"/><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6</a:t>
            </a:fld>
            <a:endParaRPr lang="en-US" altLang="en-US"/>
          </a:p>
        </p:txBody>
      </p:sp>
    </p:spTree>
    <p:extLst>
      <p:ext uri="{BB962C8B-B14F-4D97-AF65-F5344CB8AC3E}">
        <p14:creationId xmlns:p14="http://schemas.microsoft.com/office/powerpoint/2010/main" val="4225628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9</a:t>
            </a:fld>
            <a:endParaRPr lang="en-US" altLang="en-US"/>
          </a:p>
        </p:txBody>
      </p:sp>
    </p:spTree>
    <p:extLst>
      <p:ext uri="{BB962C8B-B14F-4D97-AF65-F5344CB8AC3E}">
        <p14:creationId xmlns:p14="http://schemas.microsoft.com/office/powerpoint/2010/main" val="1263931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cs typeface="Arial" panose="020B0604020202020204" pitchFamily="34" charset="0"/>
              </a:rPr>
              <a:t>These are collectively called the </a:t>
            </a:r>
            <a:r>
              <a:rPr lang="en-GB" sz="1200" b="1" dirty="0">
                <a:cs typeface="Arial" panose="020B0604020202020204" pitchFamily="34" charset="0"/>
              </a:rPr>
              <a:t>Social determinants of health</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1054797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9A7CCC-6A93-4C01-8DFA-6A536C771D9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8003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23</a:t>
            </a:fld>
            <a:endParaRPr lang="en-US" altLang="en-US"/>
          </a:p>
        </p:txBody>
      </p:sp>
    </p:spTree>
    <p:extLst>
      <p:ext uri="{BB962C8B-B14F-4D97-AF65-F5344CB8AC3E}">
        <p14:creationId xmlns:p14="http://schemas.microsoft.com/office/powerpoint/2010/main" val="3036819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this highlighted factors/ overlapping layers are interrelated and exhibit an influence over each other in so many ways</a:t>
            </a:r>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1564010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 </a:t>
            </a:r>
            <a:r>
              <a:rPr lang="en-GB" dirty="0" err="1"/>
              <a:t>priviledged</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492055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Health state life expectancies by national deprivation deciles, England: 2018 to 2020 (published April 2022, GOV.UK)</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33647514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Ref: Health state life expectancies by national deprivation deciles, England: 2018 to 2020 (published April 2022, GOV.UK)</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1616334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Ref: Health state life expectancies by national deprivation deciles, England: 2018 to 2020 (published April 2022, GOV.UK)</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878284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highlight>
                  <a:srgbClr val="FFFFFF"/>
                </a:highlight>
                <a:latin typeface="Lato" panose="020F0502020204030203" pitchFamily="34" charset="0"/>
              </a:rPr>
              <a:t>Poor-quality and overcrowded housing conditions are associated with increased risk of cardiovascular and respiratory diseases, depression and anxiety. </a:t>
            </a:r>
          </a:p>
          <a:p>
            <a:r>
              <a:rPr lang="en-GB" b="0" i="0" dirty="0">
                <a:solidFill>
                  <a:srgbClr val="000000"/>
                </a:solidFill>
                <a:effectLst/>
                <a:highlight>
                  <a:srgbClr val="FFFFFF"/>
                </a:highlight>
                <a:latin typeface="Lato" panose="020F0502020204030203" pitchFamily="34" charset="0"/>
              </a:rPr>
              <a:t>Households from minority ethnic groups are more likely than white households to live in overcrowded homes and to experience fuel poverty.</a:t>
            </a:r>
          </a:p>
          <a:p>
            <a:endParaRPr lang="en-GB" b="0" i="0" dirty="0">
              <a:solidFill>
                <a:srgbClr val="000000"/>
              </a:solidFill>
              <a:effectLst/>
              <a:highlight>
                <a:srgbClr val="FFFFFF"/>
              </a:highlight>
              <a:latin typeface="Lato" panose="020F0502020204030203" pitchFamily="34" charset="0"/>
            </a:endParaRP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3811840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McLean et al. (2005), the unemployed report higher rates of mental ill health including depression, anxiety and sleep disturbance</a:t>
            </a:r>
          </a:p>
          <a:p>
            <a:r>
              <a:rPr lang="en-GB" dirty="0"/>
              <a:t>Suicide and parasuicide rates are twice as high among the unemployed as among the employed</a:t>
            </a:r>
          </a:p>
          <a:p>
            <a:r>
              <a:rPr lang="en-GB" dirty="0"/>
              <a:t>The unemployed have higher rates of bronchitis and ischaemic heart disease than the employed.</a:t>
            </a:r>
          </a:p>
          <a:p>
            <a:r>
              <a:rPr lang="en-GB" dirty="0"/>
              <a:t>The death rate among the unemployed are at least 20% higher than expected after adjustment for social class and age.</a:t>
            </a:r>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39343731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7823DC-7A90-4827-B80E-C4D9CE3AE29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72571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Behaviour and Lifestyle (teesjsna.org.uk)</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0608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258D-143C-0C0C-7BF5-F95894B2FA5B}"/>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9848654-5AE9-9897-B9A6-9317F8E0778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4CFFB2-C162-4349-CB1C-5F579DE91E95}"/>
              </a:ext>
            </a:extLst>
          </p:cNvPr>
          <p:cNvSpPr>
            <a:spLocks noGrp="1"/>
          </p:cNvSpPr>
          <p:nvPr>
            <p:ph type="dt" sz="half" idx="10"/>
          </p:nvPr>
        </p:nvSpPr>
        <p:spPr/>
        <p:txBody>
          <a:bodyPr/>
          <a:lstStyle/>
          <a:p>
            <a:fld id="{1608A356-E831-45B3-AEF0-1C86AD221290}" type="datetimeFigureOut">
              <a:rPr lang="en-GB" smtClean="0"/>
              <a:t>16/02/2026</a:t>
            </a:fld>
            <a:endParaRPr lang="en-GB"/>
          </a:p>
        </p:txBody>
      </p:sp>
      <p:sp>
        <p:nvSpPr>
          <p:cNvPr id="5" name="Footer Placeholder 4">
            <a:extLst>
              <a:ext uri="{FF2B5EF4-FFF2-40B4-BE49-F238E27FC236}">
                <a16:creationId xmlns:a16="http://schemas.microsoft.com/office/drawing/2014/main" id="{BA0FE48A-F3B7-6BFC-E736-9F6D4AEFFD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72B954-D5F7-CF36-F8B9-10662674A18C}"/>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3724896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AEB37-712B-51D0-7029-652B2FCC56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CCC60E-7E2C-7C73-4CC0-532013378D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D0B346-351C-E5D9-00D2-1DFA5875FE27}"/>
              </a:ext>
            </a:extLst>
          </p:cNvPr>
          <p:cNvSpPr>
            <a:spLocks noGrp="1"/>
          </p:cNvSpPr>
          <p:nvPr>
            <p:ph type="dt" sz="half" idx="10"/>
          </p:nvPr>
        </p:nvSpPr>
        <p:spPr/>
        <p:txBody>
          <a:bodyPr/>
          <a:lstStyle/>
          <a:p>
            <a:fld id="{1608A356-E831-45B3-AEF0-1C86AD221290}" type="datetimeFigureOut">
              <a:rPr lang="en-GB" smtClean="0"/>
              <a:t>16/02/2026</a:t>
            </a:fld>
            <a:endParaRPr lang="en-GB"/>
          </a:p>
        </p:txBody>
      </p:sp>
      <p:sp>
        <p:nvSpPr>
          <p:cNvPr id="5" name="Footer Placeholder 4">
            <a:extLst>
              <a:ext uri="{FF2B5EF4-FFF2-40B4-BE49-F238E27FC236}">
                <a16:creationId xmlns:a16="http://schemas.microsoft.com/office/drawing/2014/main" id="{D1543CC8-799D-40F8-D94F-B555F0B3C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B625E3-7CDF-ED2D-65DD-2B738FF49315}"/>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2442902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9747A-7145-1127-FA40-85A54D08577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B12609-D8DD-D934-73D7-8D8E7EAF5AC9}"/>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AD74A7-D0A9-AA58-64AE-009C0D84C31D}"/>
              </a:ext>
            </a:extLst>
          </p:cNvPr>
          <p:cNvSpPr>
            <a:spLocks noGrp="1"/>
          </p:cNvSpPr>
          <p:nvPr>
            <p:ph type="dt" sz="half" idx="10"/>
          </p:nvPr>
        </p:nvSpPr>
        <p:spPr/>
        <p:txBody>
          <a:bodyPr/>
          <a:lstStyle/>
          <a:p>
            <a:fld id="{1608A356-E831-45B3-AEF0-1C86AD221290}" type="datetimeFigureOut">
              <a:rPr lang="en-GB" smtClean="0"/>
              <a:t>16/02/2026</a:t>
            </a:fld>
            <a:endParaRPr lang="en-GB"/>
          </a:p>
        </p:txBody>
      </p:sp>
      <p:sp>
        <p:nvSpPr>
          <p:cNvPr id="5" name="Footer Placeholder 4">
            <a:extLst>
              <a:ext uri="{FF2B5EF4-FFF2-40B4-BE49-F238E27FC236}">
                <a16:creationId xmlns:a16="http://schemas.microsoft.com/office/drawing/2014/main" id="{66182CDE-0F32-40E8-6E2B-5B7290E6B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0CDB48-33A5-94C6-CBA6-507FFE217774}"/>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13420173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615E4-8B16-2A59-19DD-522B1F665A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19A25E-475A-4F0A-0BE3-FB3CA0026685}"/>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84ACAE-256C-193D-766C-B2ACC5FD62A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C6BD68-18F6-B379-0882-F2A1D2CE8C25}"/>
              </a:ext>
            </a:extLst>
          </p:cNvPr>
          <p:cNvSpPr>
            <a:spLocks noGrp="1"/>
          </p:cNvSpPr>
          <p:nvPr>
            <p:ph type="dt" sz="half" idx="10"/>
          </p:nvPr>
        </p:nvSpPr>
        <p:spPr/>
        <p:txBody>
          <a:bodyPr/>
          <a:lstStyle/>
          <a:p>
            <a:fld id="{1608A356-E831-45B3-AEF0-1C86AD221290}" type="datetimeFigureOut">
              <a:rPr lang="en-GB" smtClean="0"/>
              <a:t>16/02/2026</a:t>
            </a:fld>
            <a:endParaRPr lang="en-GB"/>
          </a:p>
        </p:txBody>
      </p:sp>
      <p:sp>
        <p:nvSpPr>
          <p:cNvPr id="6" name="Footer Placeholder 5">
            <a:extLst>
              <a:ext uri="{FF2B5EF4-FFF2-40B4-BE49-F238E27FC236}">
                <a16:creationId xmlns:a16="http://schemas.microsoft.com/office/drawing/2014/main" id="{54EFA2D8-A36F-37DF-812B-28910BD705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1DEDC8-3044-649B-AD06-DFE4BBD8C74B}"/>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2298216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555D5-B22F-79F1-8522-0CA9D64ABC5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5F5444-5DD4-80E0-1140-D81B93C1282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3ABD4D6-60A7-1CF5-6889-A89C3D9ADC1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268F41-6363-ACF7-EEBE-DF16F7D92223}"/>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00E49D47-50E4-B3D7-B52F-A57830498EDD}"/>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E01451-E2E2-2BD6-59F3-0D32D131F367}"/>
              </a:ext>
            </a:extLst>
          </p:cNvPr>
          <p:cNvSpPr>
            <a:spLocks noGrp="1"/>
          </p:cNvSpPr>
          <p:nvPr>
            <p:ph type="dt" sz="half" idx="10"/>
          </p:nvPr>
        </p:nvSpPr>
        <p:spPr/>
        <p:txBody>
          <a:bodyPr/>
          <a:lstStyle/>
          <a:p>
            <a:fld id="{1608A356-E831-45B3-AEF0-1C86AD221290}" type="datetimeFigureOut">
              <a:rPr lang="en-GB" smtClean="0"/>
              <a:t>16/02/2026</a:t>
            </a:fld>
            <a:endParaRPr lang="en-GB"/>
          </a:p>
        </p:txBody>
      </p:sp>
      <p:sp>
        <p:nvSpPr>
          <p:cNvPr id="8" name="Footer Placeholder 7">
            <a:extLst>
              <a:ext uri="{FF2B5EF4-FFF2-40B4-BE49-F238E27FC236}">
                <a16:creationId xmlns:a16="http://schemas.microsoft.com/office/drawing/2014/main" id="{CCE6234D-F2A8-3833-74A1-4FA14DC7A2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4009A1-B3A5-E174-3EA0-59760235FD70}"/>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14712788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4E87F-3BFB-3013-08A0-113628B14D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FEAAD2-078B-5C53-617F-0CA962A0B10B}"/>
              </a:ext>
            </a:extLst>
          </p:cNvPr>
          <p:cNvSpPr>
            <a:spLocks noGrp="1"/>
          </p:cNvSpPr>
          <p:nvPr>
            <p:ph type="dt" sz="half" idx="10"/>
          </p:nvPr>
        </p:nvSpPr>
        <p:spPr/>
        <p:txBody>
          <a:bodyPr/>
          <a:lstStyle/>
          <a:p>
            <a:fld id="{1608A356-E831-45B3-AEF0-1C86AD221290}" type="datetimeFigureOut">
              <a:rPr lang="en-GB" smtClean="0"/>
              <a:t>16/02/2026</a:t>
            </a:fld>
            <a:endParaRPr lang="en-GB"/>
          </a:p>
        </p:txBody>
      </p:sp>
      <p:sp>
        <p:nvSpPr>
          <p:cNvPr id="4" name="Footer Placeholder 3">
            <a:extLst>
              <a:ext uri="{FF2B5EF4-FFF2-40B4-BE49-F238E27FC236}">
                <a16:creationId xmlns:a16="http://schemas.microsoft.com/office/drawing/2014/main" id="{DC8A8F53-CA01-F978-DB0D-D05AF04953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8F60CB-BC29-E3B2-1437-498D800CD946}"/>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28982257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144DC2-4F43-2DCF-87AB-B9B350BB4FEF}"/>
              </a:ext>
            </a:extLst>
          </p:cNvPr>
          <p:cNvSpPr>
            <a:spLocks noGrp="1"/>
          </p:cNvSpPr>
          <p:nvPr>
            <p:ph type="dt" sz="half" idx="10"/>
          </p:nvPr>
        </p:nvSpPr>
        <p:spPr/>
        <p:txBody>
          <a:bodyPr/>
          <a:lstStyle/>
          <a:p>
            <a:fld id="{1608A356-E831-45B3-AEF0-1C86AD221290}" type="datetimeFigureOut">
              <a:rPr lang="en-GB" smtClean="0"/>
              <a:t>16/02/2026</a:t>
            </a:fld>
            <a:endParaRPr lang="en-GB"/>
          </a:p>
        </p:txBody>
      </p:sp>
      <p:sp>
        <p:nvSpPr>
          <p:cNvPr id="3" name="Footer Placeholder 2">
            <a:extLst>
              <a:ext uri="{FF2B5EF4-FFF2-40B4-BE49-F238E27FC236}">
                <a16:creationId xmlns:a16="http://schemas.microsoft.com/office/drawing/2014/main" id="{487DECD7-9994-6F6C-9F30-6563B803FE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D25F6A-A0EC-F64D-63B3-3FEDCFF49867}"/>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3145970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2827-8039-0863-A21D-AEEA07B5141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3E06B3-91D9-AD01-FA5A-90AFDA49A58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E08CB1-174D-1A6B-A716-693E7A13377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8A1CE18-BCB7-A2DA-8C98-9C5A7D87077B}"/>
              </a:ext>
            </a:extLst>
          </p:cNvPr>
          <p:cNvSpPr>
            <a:spLocks noGrp="1"/>
          </p:cNvSpPr>
          <p:nvPr>
            <p:ph type="dt" sz="half" idx="10"/>
          </p:nvPr>
        </p:nvSpPr>
        <p:spPr/>
        <p:txBody>
          <a:bodyPr/>
          <a:lstStyle/>
          <a:p>
            <a:fld id="{1608A356-E831-45B3-AEF0-1C86AD221290}" type="datetimeFigureOut">
              <a:rPr lang="en-GB" smtClean="0"/>
              <a:t>16/02/2026</a:t>
            </a:fld>
            <a:endParaRPr lang="en-GB"/>
          </a:p>
        </p:txBody>
      </p:sp>
      <p:sp>
        <p:nvSpPr>
          <p:cNvPr id="6" name="Footer Placeholder 5">
            <a:extLst>
              <a:ext uri="{FF2B5EF4-FFF2-40B4-BE49-F238E27FC236}">
                <a16:creationId xmlns:a16="http://schemas.microsoft.com/office/drawing/2014/main" id="{590C915D-8556-9397-7AD5-C917BB5CF0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E2B6D1-FD18-94A9-206A-4157F8589B39}"/>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40795752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6EB86-3CC4-972F-6B8A-F199284C7D1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F301AA-987D-BC27-608B-6516EA2A4BC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1416BB1-DB5A-49B7-E3B1-C37D70CBE61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C452168-055B-2DCC-E6C1-A451169913F5}"/>
              </a:ext>
            </a:extLst>
          </p:cNvPr>
          <p:cNvSpPr>
            <a:spLocks noGrp="1"/>
          </p:cNvSpPr>
          <p:nvPr>
            <p:ph type="dt" sz="half" idx="10"/>
          </p:nvPr>
        </p:nvSpPr>
        <p:spPr/>
        <p:txBody>
          <a:bodyPr/>
          <a:lstStyle/>
          <a:p>
            <a:fld id="{1608A356-E831-45B3-AEF0-1C86AD221290}" type="datetimeFigureOut">
              <a:rPr lang="en-GB" smtClean="0"/>
              <a:t>16/02/2026</a:t>
            </a:fld>
            <a:endParaRPr lang="en-GB"/>
          </a:p>
        </p:txBody>
      </p:sp>
      <p:sp>
        <p:nvSpPr>
          <p:cNvPr id="6" name="Footer Placeholder 5">
            <a:extLst>
              <a:ext uri="{FF2B5EF4-FFF2-40B4-BE49-F238E27FC236}">
                <a16:creationId xmlns:a16="http://schemas.microsoft.com/office/drawing/2014/main" id="{3D265819-A9C7-4647-AB62-278B3DCEBB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F06759-2553-E90F-3351-AA60B4FD5FBB}"/>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19229000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59165-8AE5-23D6-DD1B-3DE794DB91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21308D-0685-C0C4-DA4A-F55F7708AD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DDFB45-E603-841F-55CB-972942907344}"/>
              </a:ext>
            </a:extLst>
          </p:cNvPr>
          <p:cNvSpPr>
            <a:spLocks noGrp="1"/>
          </p:cNvSpPr>
          <p:nvPr>
            <p:ph type="dt" sz="half" idx="10"/>
          </p:nvPr>
        </p:nvSpPr>
        <p:spPr/>
        <p:txBody>
          <a:bodyPr/>
          <a:lstStyle/>
          <a:p>
            <a:fld id="{1608A356-E831-45B3-AEF0-1C86AD221290}" type="datetimeFigureOut">
              <a:rPr lang="en-GB" smtClean="0"/>
              <a:t>16/02/2026</a:t>
            </a:fld>
            <a:endParaRPr lang="en-GB"/>
          </a:p>
        </p:txBody>
      </p:sp>
      <p:sp>
        <p:nvSpPr>
          <p:cNvPr id="5" name="Footer Placeholder 4">
            <a:extLst>
              <a:ext uri="{FF2B5EF4-FFF2-40B4-BE49-F238E27FC236}">
                <a16:creationId xmlns:a16="http://schemas.microsoft.com/office/drawing/2014/main" id="{539A83B9-D32E-2D83-BE91-EC56B84A6D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3F6A20-E8E5-4813-F769-9E39707DE4B1}"/>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28610498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CD952C-2387-1B4D-A1A4-8BF3139AC085}"/>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9AAE59-0EC9-C707-3C10-F216B61C2D82}"/>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DAEA50-BA0D-93CD-0E97-D95D2656E3F6}"/>
              </a:ext>
            </a:extLst>
          </p:cNvPr>
          <p:cNvSpPr>
            <a:spLocks noGrp="1"/>
          </p:cNvSpPr>
          <p:nvPr>
            <p:ph type="dt" sz="half" idx="10"/>
          </p:nvPr>
        </p:nvSpPr>
        <p:spPr/>
        <p:txBody>
          <a:bodyPr/>
          <a:lstStyle/>
          <a:p>
            <a:fld id="{1608A356-E831-45B3-AEF0-1C86AD221290}" type="datetimeFigureOut">
              <a:rPr lang="en-GB" smtClean="0"/>
              <a:t>16/02/2026</a:t>
            </a:fld>
            <a:endParaRPr lang="en-GB"/>
          </a:p>
        </p:txBody>
      </p:sp>
      <p:sp>
        <p:nvSpPr>
          <p:cNvPr id="5" name="Footer Placeholder 4">
            <a:extLst>
              <a:ext uri="{FF2B5EF4-FFF2-40B4-BE49-F238E27FC236}">
                <a16:creationId xmlns:a16="http://schemas.microsoft.com/office/drawing/2014/main" id="{3A542EE9-6914-E784-4BD0-5867BA584F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EC7EE-2834-0476-D86E-C42C919D2B31}"/>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42362925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0_Title Slide">
    <p:spTree>
      <p:nvGrpSpPr>
        <p:cNvPr id="1" name=""/>
        <p:cNvGrpSpPr/>
        <p:nvPr/>
      </p:nvGrpSpPr>
      <p:grpSpPr>
        <a:xfrm>
          <a:off x="0" y="0"/>
          <a:ext cx="0" cy="0"/>
          <a:chOff x="0" y="0"/>
          <a:chExt cx="0" cy="0"/>
        </a:xfrm>
      </p:grpSpPr>
      <p:pic>
        <p:nvPicPr>
          <p:cNvPr id="4" name="Picture 3" descr="A graph with different colored bars&#10;&#10;Description automatically generated with medium confidence">
            <a:extLst>
              <a:ext uri="{FF2B5EF4-FFF2-40B4-BE49-F238E27FC236}">
                <a16:creationId xmlns:a16="http://schemas.microsoft.com/office/drawing/2014/main" id="{0C2C2821-DE01-C699-529B-674A32D6BBF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92083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1B9FB6-9FA1-B1B4-C63C-BB75E4F70410}"/>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1EAA15-5BFB-83D1-610B-358EC1575EB7}"/>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304BCB-20DF-2FE6-E320-86F323AD1BE3}"/>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608A356-E831-45B3-AEF0-1C86AD221290}" type="datetimeFigureOut">
              <a:rPr lang="en-GB" smtClean="0"/>
              <a:t>16/02/2026</a:t>
            </a:fld>
            <a:endParaRPr lang="en-GB"/>
          </a:p>
        </p:txBody>
      </p:sp>
      <p:sp>
        <p:nvSpPr>
          <p:cNvPr id="5" name="Footer Placeholder 4">
            <a:extLst>
              <a:ext uri="{FF2B5EF4-FFF2-40B4-BE49-F238E27FC236}">
                <a16:creationId xmlns:a16="http://schemas.microsoft.com/office/drawing/2014/main" id="{55CBB794-4A0C-E5FF-6C4C-C87A2DFE244C}"/>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B95396-852D-29C3-5287-9D0C7A30ECD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008E98F-497C-40EF-BBC7-1ABE562AD99A}" type="slidenum">
              <a:rPr lang="en-GB" smtClean="0"/>
              <a:t>‹#›</a:t>
            </a:fld>
            <a:endParaRPr lang="en-GB"/>
          </a:p>
        </p:txBody>
      </p:sp>
    </p:spTree>
    <p:extLst>
      <p:ext uri="{BB962C8B-B14F-4D97-AF65-F5344CB8AC3E}">
        <p14:creationId xmlns:p14="http://schemas.microsoft.com/office/powerpoint/2010/main" val="7870765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4.xml"/><Relationship Id="rId5" Type="http://schemas.openxmlformats.org/officeDocument/2006/relationships/image" Target="../media/image9.sv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3.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kingsfund.org.uk/topics/health-inequalitie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www.instituteofhealthequity.org/resources-reports/fair-society-healthy-lives-the-marmot-review/fair-society-healthy-lives-full-report-pdf.pdf"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who.int/news-room/questions-and-answers/item/determinants-of-health#:~:text=The%20determinants%20of%20health%20include,person%27s%20individual%20characteristics%20and%20behaviours" TargetMode="External"/><Relationship Id="rId2" Type="http://schemas.openxmlformats.org/officeDocument/2006/relationships/hyperlink" Target="https://www.sciencedirect.com/topics/medicine-and-dentistry/determinants-of-health"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un.org/sustainabledevelopment/sustainable-development-goals/" TargetMode="External"/><Relationship Id="rId2" Type="http://schemas.openxmlformats.org/officeDocument/2006/relationships/hyperlink" Target="https://www.who.int/health-topics/social-determinants-of-health#tab=tab_1" TargetMode="External"/><Relationship Id="rId1" Type="http://schemas.openxmlformats.org/officeDocument/2006/relationships/slideLayout" Target="../slideLayouts/slideLayout2.xml"/><Relationship Id="rId4" Type="http://schemas.openxmlformats.org/officeDocument/2006/relationships/hyperlink" Target="https://www.kingsfund.org.uk/insight-and-analysis/long-reads/what-are"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local.gov.uk/marmot-review-report-fair-society-healthy-liv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780709"/>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427E0142-23F9-3434-F789-410B79A36478}"/>
              </a:ext>
            </a:extLst>
          </p:cNvPr>
          <p:cNvSpPr txBox="1"/>
          <p:nvPr/>
        </p:nvSpPr>
        <p:spPr>
          <a:xfrm>
            <a:off x="1691680" y="2405582"/>
            <a:ext cx="5400600" cy="1384995"/>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LCHS4008</a:t>
            </a:r>
            <a:endParaRPr lang="en-GB" sz="2800" b="1" dirty="0">
              <a:solidFill>
                <a:schemeClr val="bg1"/>
              </a:solidFill>
              <a:cs typeface="Arial" panose="020B0604020202020204" pitchFamily="34" charset="0"/>
            </a:endParaRPr>
          </a:p>
          <a:p>
            <a:pPr algn="ctr"/>
            <a:r>
              <a:rPr lang="en-GB" sz="2800" b="1" dirty="0">
                <a:solidFill>
                  <a:schemeClr val="bg1"/>
                </a:solidFill>
                <a:cs typeface="Arial" panose="020B0604020202020204" pitchFamily="34" charset="0"/>
              </a:rPr>
              <a:t>Week 7</a:t>
            </a:r>
          </a:p>
          <a:p>
            <a:pPr algn="ctr"/>
            <a:endParaRPr lang="en-GB" sz="2800" dirty="0"/>
          </a:p>
        </p:txBody>
      </p:sp>
      <p:sp>
        <p:nvSpPr>
          <p:cNvPr id="8" name="TextBox 7">
            <a:extLst>
              <a:ext uri="{FF2B5EF4-FFF2-40B4-BE49-F238E27FC236}">
                <a16:creationId xmlns:a16="http://schemas.microsoft.com/office/drawing/2014/main" id="{0583DE83-3B95-86A6-E705-2EF80A7EE526}"/>
              </a:ext>
            </a:extLst>
          </p:cNvPr>
          <p:cNvSpPr txBox="1"/>
          <p:nvPr/>
        </p:nvSpPr>
        <p:spPr>
          <a:xfrm>
            <a:off x="1755068" y="1820807"/>
            <a:ext cx="6012160" cy="584775"/>
          </a:xfrm>
          <a:prstGeom prst="rect">
            <a:avLst/>
          </a:prstGeom>
          <a:noFill/>
        </p:spPr>
        <p:txBody>
          <a:bodyPr wrap="square">
            <a:spAutoFit/>
          </a:bodyPr>
          <a:lstStyle/>
          <a:p>
            <a:pPr algn="ctr"/>
            <a:r>
              <a:rPr lang="en-GB" sz="3200" b="1" i="1" dirty="0">
                <a:solidFill>
                  <a:schemeClr val="bg1"/>
                </a:solidFill>
              </a:rPr>
              <a:t>Determinants of Health</a:t>
            </a:r>
            <a:endParaRPr lang="en-GB" sz="3200" i="1" dirty="0">
              <a:solidFill>
                <a:schemeClr val="bg1"/>
              </a:solidFill>
            </a:endParaRPr>
          </a:p>
        </p:txBody>
      </p:sp>
      <p:sp>
        <p:nvSpPr>
          <p:cNvPr id="7" name="TextBox 6">
            <a:extLst>
              <a:ext uri="{FF2B5EF4-FFF2-40B4-BE49-F238E27FC236}">
                <a16:creationId xmlns:a16="http://schemas.microsoft.com/office/drawing/2014/main" id="{953606C5-BF01-7CE4-1F9B-F0C72E9DE66E}"/>
              </a:ext>
            </a:extLst>
          </p:cNvPr>
          <p:cNvSpPr txBox="1"/>
          <p:nvPr/>
        </p:nvSpPr>
        <p:spPr>
          <a:xfrm>
            <a:off x="103603" y="3573016"/>
            <a:ext cx="3338425" cy="923330"/>
          </a:xfrm>
          <a:prstGeom prst="rect">
            <a:avLst/>
          </a:prstGeom>
          <a:noFill/>
        </p:spPr>
        <p:txBody>
          <a:bodyPr wrap="square">
            <a:spAutoFit/>
          </a:bodyPr>
          <a:lstStyle/>
          <a:p>
            <a:r>
              <a:rPr lang="en-GB" sz="1800" b="1" dirty="0">
                <a:solidFill>
                  <a:schemeClr val="bg1"/>
                </a:solidFill>
                <a:effectLst/>
                <a:ea typeface="Times New Roman" panose="02020603050405020304" pitchFamily="18" charset="0"/>
              </a:rPr>
              <a:t>Gillian Weaver </a:t>
            </a:r>
          </a:p>
          <a:p>
            <a:r>
              <a:rPr lang="en-GB" sz="1800" b="1" dirty="0">
                <a:solidFill>
                  <a:schemeClr val="bg1"/>
                </a:solidFill>
                <a:effectLst/>
                <a:ea typeface="Times New Roman" panose="02020603050405020304" pitchFamily="18" charset="0"/>
              </a:rPr>
              <a:t>(Module lead)</a:t>
            </a:r>
          </a:p>
          <a:p>
            <a:endParaRPr lang="en-GB" dirty="0">
              <a:cs typeface="Arial" panose="020B0604020202020204" pitchFamily="34" charset="0"/>
            </a:endParaRPr>
          </a:p>
        </p:txBody>
      </p:sp>
    </p:spTree>
    <p:extLst>
      <p:ext uri="{BB962C8B-B14F-4D97-AF65-F5344CB8AC3E}">
        <p14:creationId xmlns:p14="http://schemas.microsoft.com/office/powerpoint/2010/main" val="1183658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The module aims overall to </a:t>
            </a:r>
            <a:r>
              <a:rPr kumimoji="0" lang="en-GB" sz="2800" b="0" i="0" u="none" strike="noStrike" kern="1200" cap="none" spc="0" normalizeH="0" baseline="0" noProof="0" dirty="0">
                <a:ln>
                  <a:noFill/>
                </a:ln>
                <a:solidFill>
                  <a:prstClr val="black"/>
                </a:solidFill>
                <a:effectLst/>
                <a:uLnTx/>
                <a:uFillTx/>
                <a:latin typeface="Myriad Pro"/>
                <a:ea typeface="+mn-ea"/>
                <a:cs typeface="+mn-cs"/>
              </a:rPr>
              <a:t>raise learners’ awareness and critical evaluation of factors influencing public health and the different approaches taken to reduce incidence of disease and illness in communities.</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6222D-542B-D839-9F77-4AD023904485}"/>
              </a:ext>
            </a:extLst>
          </p:cNvPr>
          <p:cNvSpPr>
            <a:spLocks noGrp="1"/>
          </p:cNvSpPr>
          <p:nvPr>
            <p:ph type="title"/>
          </p:nvPr>
        </p:nvSpPr>
        <p:spPr/>
        <p:txBody>
          <a:bodyPr/>
          <a:lstStyle/>
          <a:p>
            <a:r>
              <a:rPr lang="en-GB" dirty="0"/>
              <a:t>Module evaluation</a:t>
            </a:r>
          </a:p>
        </p:txBody>
      </p:sp>
      <p:sp>
        <p:nvSpPr>
          <p:cNvPr id="3" name="Content Placeholder 2">
            <a:extLst>
              <a:ext uri="{FF2B5EF4-FFF2-40B4-BE49-F238E27FC236}">
                <a16:creationId xmlns:a16="http://schemas.microsoft.com/office/drawing/2014/main" id="{87553A64-874C-E801-3F86-E0417B80C7EF}"/>
              </a:ext>
            </a:extLst>
          </p:cNvPr>
          <p:cNvSpPr>
            <a:spLocks noGrp="1"/>
          </p:cNvSpPr>
          <p:nvPr>
            <p:ph idx="1"/>
          </p:nvPr>
        </p:nvSpPr>
        <p:spPr/>
        <p:txBody>
          <a:bodyPr/>
          <a:lstStyle/>
          <a:p>
            <a:pPr marL="0" indent="0">
              <a:buNone/>
            </a:pPr>
            <a:r>
              <a:rPr lang="en-GB" dirty="0"/>
              <a:t>Think about the Module so far</a:t>
            </a:r>
          </a:p>
          <a:p>
            <a:pPr marL="0" indent="0">
              <a:buNone/>
            </a:pPr>
            <a:r>
              <a:rPr lang="en-GB" dirty="0"/>
              <a:t>What elements would you like to </a:t>
            </a:r>
          </a:p>
          <a:p>
            <a:pPr marL="0" indent="0">
              <a:buNone/>
            </a:pPr>
            <a:r>
              <a:rPr lang="en-GB" dirty="0"/>
              <a:t>Start                     Stop                    Continue</a:t>
            </a:r>
          </a:p>
          <a:p>
            <a:pPr marL="0" indent="0">
              <a:buNone/>
            </a:pPr>
            <a:endParaRPr lang="en-GB" dirty="0"/>
          </a:p>
          <a:p>
            <a:pPr marL="0" indent="0">
              <a:buNone/>
            </a:pPr>
            <a:r>
              <a:rPr lang="en-GB" dirty="0"/>
              <a:t>Use post it notes or other written feedback so your lecturer can collate the responses for the Programme Manager</a:t>
            </a:r>
          </a:p>
        </p:txBody>
      </p:sp>
    </p:spTree>
    <p:extLst>
      <p:ext uri="{BB962C8B-B14F-4D97-AF65-F5344CB8AC3E}">
        <p14:creationId xmlns:p14="http://schemas.microsoft.com/office/powerpoint/2010/main" val="2370637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600" dirty="0"/>
              <a:t>To understand : </a:t>
            </a:r>
          </a:p>
          <a:p>
            <a:pPr lvl="0">
              <a:buSzPct val="100000"/>
              <a:buFont typeface="Wingdings" panose="05000000000000000000" pitchFamily="2" charset="2"/>
              <a:buChar char="§"/>
            </a:pPr>
            <a:r>
              <a:rPr lang="en-GB" sz="2800" dirty="0"/>
              <a:t>The term Determinants of Health</a:t>
            </a:r>
          </a:p>
          <a:p>
            <a:pPr lvl="0">
              <a:buSzPct val="100000"/>
              <a:buFont typeface="Wingdings" panose="05000000000000000000" pitchFamily="2" charset="2"/>
              <a:buChar char="§"/>
            </a:pPr>
            <a:r>
              <a:rPr lang="en-GB" sz="2800" dirty="0"/>
              <a:t>All the factors that affect health</a:t>
            </a:r>
          </a:p>
          <a:p>
            <a:pPr lvl="0">
              <a:buSzPct val="100000"/>
              <a:buFont typeface="Wingdings" panose="05000000000000000000" pitchFamily="2" charset="2"/>
              <a:buChar char="§"/>
            </a:pPr>
            <a:r>
              <a:rPr lang="en-GB" sz="2800" dirty="0"/>
              <a:t>The term Social Determinants of Health</a:t>
            </a:r>
          </a:p>
          <a:p>
            <a:pPr lvl="0">
              <a:buSzPct val="100000"/>
              <a:buFont typeface="Wingdings" panose="05000000000000000000" pitchFamily="2" charset="2"/>
              <a:buChar char="§"/>
            </a:pPr>
            <a:endParaRPr lang="en-GB" sz="2800" dirty="0"/>
          </a:p>
        </p:txBody>
      </p:sp>
    </p:spTree>
    <p:extLst>
      <p:ext uri="{BB962C8B-B14F-4D97-AF65-F5344CB8AC3E}">
        <p14:creationId xmlns:p14="http://schemas.microsoft.com/office/powerpoint/2010/main" val="99674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normAutofit fontScale="90000"/>
          </a:bodyPr>
          <a:lstStyle/>
          <a:p>
            <a:br>
              <a:rPr lang="en-GB" sz="4000" b="1" i="1" dirty="0">
                <a:solidFill>
                  <a:schemeClr val="bg1"/>
                </a:solidFill>
              </a:rPr>
            </a:br>
            <a:r>
              <a:rPr lang="en-GB" sz="4000" b="1" i="1" dirty="0">
                <a:solidFill>
                  <a:schemeClr val="bg1"/>
                </a:solidFill>
              </a:rPr>
              <a:t>What are </a:t>
            </a:r>
            <a:br>
              <a:rPr lang="en-GB" sz="4000" b="1" i="1" dirty="0">
                <a:solidFill>
                  <a:schemeClr val="bg1"/>
                </a:solidFill>
              </a:rPr>
            </a:br>
            <a:br>
              <a:rPr lang="en-GB" sz="4000" b="1" i="1" dirty="0">
                <a:solidFill>
                  <a:schemeClr val="bg1"/>
                </a:solidFill>
              </a:rPr>
            </a:br>
            <a:r>
              <a:rPr lang="en-GB" sz="4000" b="1" i="1" dirty="0">
                <a:solidFill>
                  <a:schemeClr val="bg1"/>
                </a:solidFill>
              </a:rPr>
              <a:t>‘determinants of health?’</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3059832" y="188640"/>
            <a:ext cx="2880320" cy="2088232"/>
          </a:xfrm>
          <a:prstGeom prst="rect">
            <a:avLst/>
          </a:prstGeom>
        </p:spPr>
      </p:pic>
    </p:spTree>
    <p:extLst>
      <p:ext uri="{BB962C8B-B14F-4D97-AF65-F5344CB8AC3E}">
        <p14:creationId xmlns:p14="http://schemas.microsoft.com/office/powerpoint/2010/main" val="1708436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AD23B1C-C4CB-449E-B193-89AF156EAB78}"/>
              </a:ext>
            </a:extLst>
          </p:cNvPr>
          <p:cNvSpPr/>
          <p:nvPr/>
        </p:nvSpPr>
        <p:spPr>
          <a:xfrm>
            <a:off x="899592" y="1772816"/>
            <a:ext cx="7848872" cy="2955233"/>
          </a:xfrm>
          <a:prstGeom prst="rect">
            <a:avLst/>
          </a:prstGeom>
        </p:spPr>
        <p:txBody>
          <a:bodyPr wrap="square">
            <a:spAutoFit/>
          </a:bodyPr>
          <a:lstStyle/>
          <a:p>
            <a:pPr marR="142875">
              <a:lnSpc>
                <a:spcPct val="150000"/>
              </a:lnSpc>
              <a:spcAft>
                <a:spcPts val="0"/>
              </a:spcAft>
            </a:pPr>
            <a:r>
              <a:rPr lang="en-GB" sz="3200" dirty="0">
                <a:solidFill>
                  <a:srgbClr val="000000"/>
                </a:solidFill>
                <a:ea typeface="Calibri" panose="020F0502020204030204" pitchFamily="34" charset="0"/>
                <a:cs typeface="Times New Roman" panose="02020603050405020304" pitchFamily="18" charset="0"/>
              </a:rPr>
              <a:t>Determinants of health are:</a:t>
            </a:r>
          </a:p>
          <a:p>
            <a:pPr marR="142875">
              <a:lnSpc>
                <a:spcPct val="150000"/>
              </a:lnSpc>
              <a:spcAft>
                <a:spcPts val="0"/>
              </a:spcAft>
            </a:pPr>
            <a:r>
              <a:rPr lang="en-GB" sz="3200" dirty="0">
                <a:solidFill>
                  <a:srgbClr val="000000"/>
                </a:solidFill>
                <a:ea typeface="Calibri" panose="020F0502020204030204" pitchFamily="34" charset="0"/>
                <a:cs typeface="Times New Roman" panose="02020603050405020304" pitchFamily="18" charset="0"/>
              </a:rPr>
              <a:t> ‘factors that can influence the health of </a:t>
            </a:r>
          </a:p>
          <a:p>
            <a:pPr marR="142875">
              <a:lnSpc>
                <a:spcPct val="150000"/>
              </a:lnSpc>
              <a:spcAft>
                <a:spcPts val="0"/>
              </a:spcAft>
            </a:pPr>
            <a:r>
              <a:rPr lang="en-GB" sz="3200" dirty="0">
                <a:solidFill>
                  <a:srgbClr val="000000"/>
                </a:solidFill>
                <a:ea typeface="Calibri" panose="020F0502020204030204" pitchFamily="34" charset="0"/>
                <a:cs typeface="Times New Roman" panose="02020603050405020304" pitchFamily="18" charset="0"/>
              </a:rPr>
              <a:t>                     an individual.’ </a:t>
            </a:r>
            <a:r>
              <a:rPr lang="en-GB" sz="3200" dirty="0">
                <a:solidFill>
                  <a:srgbClr val="333333"/>
                </a:solidFill>
                <a:cs typeface="Helvetica" panose="020B0604020202020204" pitchFamily="34" charset="0"/>
              </a:rPr>
              <a:t> </a:t>
            </a:r>
          </a:p>
          <a:p>
            <a:pPr marR="142875">
              <a:lnSpc>
                <a:spcPct val="150000"/>
              </a:lnSpc>
              <a:spcAft>
                <a:spcPts val="0"/>
              </a:spcAft>
            </a:pPr>
            <a:r>
              <a:rPr lang="en-GB" sz="3200" dirty="0">
                <a:solidFill>
                  <a:srgbClr val="333333"/>
                </a:solidFill>
                <a:cs typeface="Helvetica" panose="020B0604020202020204" pitchFamily="34" charset="0"/>
              </a:rPr>
              <a:t>                                           </a:t>
            </a:r>
            <a:r>
              <a:rPr lang="en-GB" sz="2800" dirty="0"/>
              <a:t>(WHO 2019)</a:t>
            </a:r>
            <a:r>
              <a:rPr lang="en-GB" sz="3200" dirty="0">
                <a:solidFill>
                  <a:srgbClr val="333333"/>
                </a:solidFill>
                <a:cs typeface="Helvetica" panose="020B0604020202020204" pitchFamily="34" charset="0"/>
              </a:rPr>
              <a:t> </a:t>
            </a:r>
            <a:r>
              <a:rPr lang="en-GB" sz="2800" dirty="0">
                <a:solidFill>
                  <a:srgbClr val="333333"/>
                </a:solidFill>
                <a:cs typeface="Helvetica" panose="020B0604020202020204" pitchFamily="34" charset="0"/>
              </a:rPr>
              <a:t>                                                                            </a:t>
            </a:r>
            <a:endParaRPr lang="en-GB" sz="2800" dirty="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CA620C1-0EF3-499F-9E82-B0705BF3C55B}"/>
              </a:ext>
            </a:extLst>
          </p:cNvPr>
          <p:cNvSpPr txBox="1"/>
          <p:nvPr/>
        </p:nvSpPr>
        <p:spPr>
          <a:xfrm>
            <a:off x="1619672" y="476672"/>
            <a:ext cx="6048672" cy="707886"/>
          </a:xfrm>
          <a:prstGeom prst="rect">
            <a:avLst/>
          </a:prstGeom>
          <a:noFill/>
        </p:spPr>
        <p:txBody>
          <a:bodyPr wrap="square">
            <a:spAutoFit/>
          </a:bodyPr>
          <a:lstStyle/>
          <a:p>
            <a:pPr algn="ctr"/>
            <a:r>
              <a:rPr lang="en-GB" sz="4000" b="1" dirty="0"/>
              <a:t>Determinants of Health</a:t>
            </a:r>
          </a:p>
        </p:txBody>
      </p:sp>
    </p:spTree>
    <p:extLst>
      <p:ext uri="{BB962C8B-B14F-4D97-AF65-F5344CB8AC3E}">
        <p14:creationId xmlns:p14="http://schemas.microsoft.com/office/powerpoint/2010/main" val="3393381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801041"/>
          </a:xfrm>
          <a:prstGeom prst="rect">
            <a:avLst/>
          </a:prstGeom>
          <a:noFill/>
        </p:spPr>
        <p:txBody>
          <a:bodyPr wrap="square">
            <a:spAutoFit/>
          </a:bodyPr>
          <a:lstStyle/>
          <a:p>
            <a:r>
              <a:rPr lang="en-GB" sz="2800" dirty="0"/>
              <a:t>Working in groups, discuss the different factors that you think can influence peoples’ health</a:t>
            </a:r>
          </a:p>
          <a:p>
            <a:endParaRPr lang="en-GB" sz="2800" dirty="0"/>
          </a:p>
          <a:p>
            <a:endParaRPr lang="en-GB" sz="2800" dirty="0"/>
          </a:p>
          <a:p>
            <a:endParaRPr lang="en-GB" sz="2800" dirty="0"/>
          </a:p>
          <a:p>
            <a:endParaRPr lang="en-GB" sz="2800" dirty="0"/>
          </a:p>
          <a:p>
            <a:pPr algn="ctr"/>
            <a:r>
              <a:rPr lang="en-GB" sz="2400" b="1" dirty="0"/>
              <a:t>Feedback your findings to the whole class</a:t>
            </a:r>
          </a:p>
          <a:p>
            <a:r>
              <a:rPr lang="en-GB" sz="2100" dirty="0"/>
              <a:t>                                          </a:t>
            </a:r>
            <a:r>
              <a:rPr lang="en-GB" sz="2100" b="1" dirty="0"/>
              <a:t>10mins</a:t>
            </a:r>
          </a:p>
        </p:txBody>
      </p:sp>
    </p:spTree>
    <p:extLst>
      <p:ext uri="{BB962C8B-B14F-4D97-AF65-F5344CB8AC3E}">
        <p14:creationId xmlns:p14="http://schemas.microsoft.com/office/powerpoint/2010/main" val="3975644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575048" y="-603448"/>
            <a:ext cx="7309320" cy="6529686"/>
          </a:xfrm>
        </p:spPr>
        <p:txBody>
          <a:bodyPr>
            <a:normAutofit/>
          </a:bodyPr>
          <a:lstStyle/>
          <a:p>
            <a:r>
              <a:rPr lang="en-GB" sz="3600" b="1" i="1">
                <a:solidFill>
                  <a:schemeClr val="bg1"/>
                </a:solidFill>
              </a:rPr>
              <a:t>What factors can influence health?</a:t>
            </a:r>
            <a:br>
              <a:rPr lang="en-GB" sz="3600" b="1" i="1">
                <a:solidFill>
                  <a:schemeClr val="bg1"/>
                </a:solidFill>
              </a:rPr>
            </a:br>
            <a:br>
              <a:rPr lang="en-GB" sz="3600" b="1" i="1">
                <a:solidFill>
                  <a:schemeClr val="bg1"/>
                </a:solidFill>
              </a:rPr>
            </a:br>
            <a:r>
              <a:rPr lang="en-GB" sz="3600" i="1">
                <a:solidFill>
                  <a:schemeClr val="bg1"/>
                </a:solidFill>
              </a:rPr>
              <a:t>Check the list below after the discussion to see if there are any factors that you have missed</a:t>
            </a:r>
            <a:endParaRPr lang="en-GB" sz="3600" i="1" dirty="0">
              <a:solidFill>
                <a:schemeClr val="bg1"/>
              </a:solidFill>
            </a:endParaRPr>
          </a:p>
        </p:txBody>
      </p:sp>
    </p:spTree>
    <p:extLst>
      <p:ext uri="{BB962C8B-B14F-4D97-AF65-F5344CB8AC3E}">
        <p14:creationId xmlns:p14="http://schemas.microsoft.com/office/powerpoint/2010/main" val="3346813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t>Factors that influence health</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417638"/>
            <a:ext cx="7074786" cy="5078313"/>
          </a:xfrm>
          <a:prstGeom prst="rect">
            <a:avLst/>
          </a:prstGeom>
          <a:noFill/>
        </p:spPr>
        <p:txBody>
          <a:bodyPr wrap="square">
            <a:spAutoFit/>
          </a:bodyPr>
          <a:lstStyle/>
          <a:p>
            <a:r>
              <a:rPr lang="en-GB" sz="2400" dirty="0">
                <a:cs typeface="Arial" panose="020B0604020202020204" pitchFamily="34" charset="0"/>
              </a:rPr>
              <a:t>Health is determined by a complex interaction between many different factors or </a:t>
            </a:r>
            <a:r>
              <a:rPr lang="en-GB" sz="2400" b="1" dirty="0">
                <a:cs typeface="Arial" panose="020B0604020202020204" pitchFamily="34" charset="0"/>
              </a:rPr>
              <a:t>determinants </a:t>
            </a:r>
            <a:r>
              <a:rPr lang="en-GB" sz="2400" dirty="0">
                <a:cs typeface="Arial" panose="020B0604020202020204" pitchFamily="34" charset="0"/>
              </a:rPr>
              <a:t>of health </a:t>
            </a:r>
          </a:p>
          <a:p>
            <a:pPr marL="342900" indent="-342900">
              <a:buFont typeface="Wingdings" panose="05000000000000000000" pitchFamily="2" charset="2"/>
              <a:buChar char="§"/>
            </a:pPr>
            <a:endParaRPr lang="en-GB" sz="2400" dirty="0">
              <a:cs typeface="Arial" panose="020B0604020202020204" pitchFamily="34" charset="0"/>
            </a:endParaRPr>
          </a:p>
          <a:p>
            <a:r>
              <a:rPr lang="en-GB" sz="2400" dirty="0">
                <a:cs typeface="Arial" panose="020B0604020202020204" pitchFamily="34" charset="0"/>
              </a:rPr>
              <a:t>These factors include</a:t>
            </a:r>
          </a:p>
          <a:p>
            <a:pPr marL="342900" indent="-342900">
              <a:buFont typeface="Wingdings" panose="05000000000000000000" pitchFamily="2" charset="2"/>
              <a:buChar char="§"/>
            </a:pPr>
            <a:r>
              <a:rPr lang="en-GB" sz="2400" dirty="0">
                <a:cs typeface="Arial" panose="020B0604020202020204" pitchFamily="34" charset="0"/>
              </a:rPr>
              <a:t>Nature/Biology and genetics.</a:t>
            </a:r>
          </a:p>
          <a:p>
            <a:pPr marL="342900" indent="-342900">
              <a:buFont typeface="Wingdings" panose="05000000000000000000" pitchFamily="2" charset="2"/>
              <a:buChar char="§"/>
            </a:pPr>
            <a:r>
              <a:rPr lang="en-GB" sz="2400" dirty="0">
                <a:cs typeface="Arial" panose="020B0604020202020204" pitchFamily="34" charset="0"/>
              </a:rPr>
              <a:t>Individual characteristics</a:t>
            </a:r>
          </a:p>
          <a:p>
            <a:pPr marL="342900" indent="-342900">
              <a:buFont typeface="Wingdings" panose="05000000000000000000" pitchFamily="2" charset="2"/>
              <a:buChar char="§"/>
            </a:pPr>
            <a:r>
              <a:rPr lang="en-GB" sz="2400" dirty="0">
                <a:cs typeface="Arial" panose="020B0604020202020204" pitchFamily="34" charset="0"/>
              </a:rPr>
              <a:t>Lifestyles  and behaviour </a:t>
            </a:r>
          </a:p>
          <a:p>
            <a:pPr marL="342900" indent="-342900">
              <a:buFont typeface="Wingdings" panose="05000000000000000000" pitchFamily="2" charset="2"/>
              <a:buChar char="§"/>
            </a:pPr>
            <a:r>
              <a:rPr lang="en-GB" sz="2400" dirty="0">
                <a:cs typeface="Arial" panose="020B0604020202020204" pitchFamily="34" charset="0"/>
              </a:rPr>
              <a:t>Physical, social and economic environment</a:t>
            </a:r>
          </a:p>
          <a:p>
            <a:pPr marL="342900" indent="-342900">
              <a:buFont typeface="Wingdings" panose="05000000000000000000" pitchFamily="2" charset="2"/>
              <a:buChar char="§"/>
            </a:pPr>
            <a:r>
              <a:rPr lang="en-GB" sz="2400" dirty="0">
                <a:cs typeface="Arial" panose="020B0604020202020204" pitchFamily="34" charset="0"/>
              </a:rPr>
              <a:t>Health services.</a:t>
            </a:r>
          </a:p>
          <a:p>
            <a:r>
              <a:rPr lang="en-GB" sz="2100" b="1" dirty="0">
                <a:cs typeface="Arial" panose="020B0604020202020204" pitchFamily="34" charset="0"/>
              </a:rPr>
              <a:t>                                            </a:t>
            </a:r>
            <a:r>
              <a:rPr lang="en-GB" sz="2000" dirty="0"/>
              <a:t>(Cdc.gov, 2019; WHO, 2022)</a:t>
            </a:r>
            <a:r>
              <a:rPr lang="en-GB" sz="2100" b="1" dirty="0">
                <a:cs typeface="Arial" panose="020B0604020202020204" pitchFamily="34" charset="0"/>
              </a:rPr>
              <a:t> </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822332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t>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967136" y="1232267"/>
            <a:ext cx="7704856" cy="5124480"/>
          </a:xfrm>
          <a:prstGeom prst="rect">
            <a:avLst/>
          </a:prstGeom>
          <a:noFill/>
        </p:spPr>
        <p:txBody>
          <a:bodyPr wrap="square">
            <a:spAutoFit/>
          </a:bodyPr>
          <a:lstStyle/>
          <a:p>
            <a:r>
              <a:rPr lang="en-GB" sz="2400" dirty="0">
                <a:cs typeface="Arial" panose="020B0604020202020204" pitchFamily="34" charset="0"/>
              </a:rPr>
              <a:t>The  five determinants of health of a population include </a:t>
            </a:r>
          </a:p>
          <a:p>
            <a:endParaRPr lang="en-GB" sz="2400" dirty="0">
              <a:cs typeface="Arial" panose="020B0604020202020204" pitchFamily="34" charset="0"/>
            </a:endParaRPr>
          </a:p>
          <a:p>
            <a:endParaRPr lang="en-GB" sz="2400" dirty="0">
              <a:cs typeface="Arial" panose="020B0604020202020204" pitchFamily="34" charset="0"/>
            </a:endParaRPr>
          </a:p>
          <a:p>
            <a:pPr marL="257175" indent="-257175">
              <a:buFont typeface="Wingdings" panose="05000000000000000000" pitchFamily="2" charset="2"/>
              <a:buChar char="§"/>
            </a:pPr>
            <a:r>
              <a:rPr lang="en-GB" sz="2400" b="1" dirty="0">
                <a:cs typeface="Arial" panose="020B0604020202020204" pitchFamily="34" charset="0"/>
              </a:rPr>
              <a:t>Biology and genetics </a:t>
            </a:r>
            <a:r>
              <a:rPr lang="en-GB" sz="2400" dirty="0">
                <a:cs typeface="Arial" panose="020B0604020202020204" pitchFamily="34" charset="0"/>
              </a:rPr>
              <a:t>factors which determine an individual’s predisposition to disease.</a:t>
            </a:r>
          </a:p>
          <a:p>
            <a:endParaRPr lang="en-GB" sz="2400" dirty="0">
              <a:cs typeface="Arial" panose="020B0604020202020204" pitchFamily="34" charset="0"/>
            </a:endParaRPr>
          </a:p>
          <a:p>
            <a:pPr marL="257175" indent="-257175">
              <a:buFont typeface="Wingdings" panose="05000000000000000000" pitchFamily="2" charset="2"/>
              <a:buChar char="§"/>
            </a:pPr>
            <a:r>
              <a:rPr lang="en-GB" sz="2400" b="1" dirty="0">
                <a:cs typeface="Arial" panose="020B0604020202020204" pitchFamily="34" charset="0"/>
              </a:rPr>
              <a:t>Lifestyles and health behavioural factors </a:t>
            </a:r>
            <a:r>
              <a:rPr lang="en-GB" sz="2400" dirty="0">
                <a:cs typeface="Arial" panose="020B0604020202020204" pitchFamily="34" charset="0"/>
              </a:rPr>
              <a:t>health behaviours such as smoking contributing to developing a disease.</a:t>
            </a:r>
          </a:p>
          <a:p>
            <a:r>
              <a:rPr lang="en-GB" sz="2400" dirty="0">
                <a:cs typeface="Arial" panose="020B0604020202020204" pitchFamily="34" charset="0"/>
              </a:rPr>
              <a:t>                      </a:t>
            </a:r>
          </a:p>
          <a:p>
            <a:r>
              <a:rPr lang="en-GB" sz="2400" dirty="0">
                <a:cs typeface="Arial" panose="020B0604020202020204" pitchFamily="34" charset="0"/>
              </a:rPr>
              <a:t>                                       (</a:t>
            </a:r>
            <a:r>
              <a:rPr lang="en-GB" dirty="0">
                <a:cs typeface="Arial" panose="020B0604020202020204" pitchFamily="34" charset="0"/>
              </a:rPr>
              <a:t>Naidoo and Wills, 2009; CDC.gov, 2019</a:t>
            </a:r>
            <a:r>
              <a:rPr lang="en-GB" dirty="0">
                <a:latin typeface="Arial" panose="020B0604020202020204" pitchFamily="34" charset="0"/>
                <a:cs typeface="Arial" panose="020B0604020202020204" pitchFamily="34" charset="0"/>
              </a:rPr>
              <a:t>)</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2444671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5E2C-1EFF-FFD3-C517-B8D325E1DCA7}"/>
              </a:ext>
            </a:extLst>
          </p:cNvPr>
          <p:cNvSpPr>
            <a:spLocks noGrp="1"/>
          </p:cNvSpPr>
          <p:nvPr>
            <p:ph type="title"/>
          </p:nvPr>
        </p:nvSpPr>
        <p:spPr/>
        <p:txBody>
          <a:bodyPr/>
          <a:lstStyle/>
          <a:p>
            <a:r>
              <a:rPr lang="en-GB" sz="4400" b="1" dirty="0"/>
              <a:t>Determinants of health cont..</a:t>
            </a:r>
            <a:endParaRPr lang="en-GB" dirty="0"/>
          </a:p>
        </p:txBody>
      </p:sp>
      <p:sp>
        <p:nvSpPr>
          <p:cNvPr id="4" name="TextBox 3">
            <a:extLst>
              <a:ext uri="{FF2B5EF4-FFF2-40B4-BE49-F238E27FC236}">
                <a16:creationId xmlns:a16="http://schemas.microsoft.com/office/drawing/2014/main" id="{1CF8141A-1F2F-D73E-0AF1-8EEC063FF902}"/>
              </a:ext>
            </a:extLst>
          </p:cNvPr>
          <p:cNvSpPr txBox="1"/>
          <p:nvPr/>
        </p:nvSpPr>
        <p:spPr>
          <a:xfrm>
            <a:off x="457200" y="1268760"/>
            <a:ext cx="8291264" cy="4950192"/>
          </a:xfrm>
          <a:prstGeom prst="rect">
            <a:avLst/>
          </a:prstGeom>
          <a:noFill/>
        </p:spPr>
        <p:txBody>
          <a:bodyPr wrap="square">
            <a:spAutoFit/>
          </a:bodyPr>
          <a:lstStyle/>
          <a:p>
            <a:pPr marL="257175" indent="-257175">
              <a:buFont typeface="Wingdings" panose="05000000000000000000" pitchFamily="2" charset="2"/>
              <a:buChar char="§"/>
            </a:pPr>
            <a:r>
              <a:rPr lang="en-GB" sz="2400" dirty="0">
                <a:cs typeface="Arial" panose="020B0604020202020204" pitchFamily="34" charset="0"/>
              </a:rPr>
              <a:t>The </a:t>
            </a:r>
            <a:r>
              <a:rPr lang="en-GB" sz="2400" b="1" dirty="0">
                <a:cs typeface="Arial" panose="020B0604020202020204" pitchFamily="34" charset="0"/>
              </a:rPr>
              <a:t>social environment </a:t>
            </a:r>
            <a:r>
              <a:rPr lang="en-GB" sz="2400" dirty="0">
                <a:cs typeface="Arial" panose="020B0604020202020204" pitchFamily="34" charset="0"/>
              </a:rPr>
              <a:t>(e.g., discrimination, income, education level, marital status)</a:t>
            </a:r>
          </a:p>
          <a:p>
            <a:pPr marL="257175" indent="-257175">
              <a:buFont typeface="Wingdings" panose="05000000000000000000" pitchFamily="2" charset="2"/>
              <a:buChar char="§"/>
            </a:pPr>
            <a:endParaRPr lang="en-GB" sz="2400" dirty="0">
              <a:cs typeface="Arial" panose="020B0604020202020204" pitchFamily="34" charset="0"/>
            </a:endParaRPr>
          </a:p>
          <a:p>
            <a:pPr marL="257175" indent="-257175">
              <a:buFont typeface="Wingdings" panose="05000000000000000000" pitchFamily="2" charset="2"/>
              <a:buChar char="§"/>
            </a:pPr>
            <a:r>
              <a:rPr lang="en-GB" sz="2400" dirty="0">
                <a:cs typeface="Arial" panose="020B0604020202020204" pitchFamily="34" charset="0"/>
              </a:rPr>
              <a:t>The </a:t>
            </a:r>
            <a:r>
              <a:rPr lang="en-GB" sz="2400" b="1" dirty="0">
                <a:cs typeface="Arial" panose="020B0604020202020204" pitchFamily="34" charset="0"/>
              </a:rPr>
              <a:t>physical environment </a:t>
            </a:r>
            <a:r>
              <a:rPr lang="en-GB" sz="2400" dirty="0">
                <a:cs typeface="Arial" panose="020B0604020202020204" pitchFamily="34" charset="0"/>
              </a:rPr>
              <a:t>(e.g., place of residence, crowding conditions, built environment [i.e., buildings, spaces, transportation systems, pollution and products that are created or modified by people</a:t>
            </a:r>
          </a:p>
          <a:p>
            <a:endParaRPr lang="en-GB" sz="2400" dirty="0">
              <a:cs typeface="Arial" panose="020B0604020202020204" pitchFamily="34" charset="0"/>
            </a:endParaRPr>
          </a:p>
          <a:p>
            <a:pPr marL="257175" indent="-257175">
              <a:buFont typeface="Wingdings" panose="05000000000000000000" pitchFamily="2" charset="2"/>
              <a:buChar char="§"/>
            </a:pPr>
            <a:r>
              <a:rPr lang="en-GB" sz="2400" dirty="0">
                <a:cs typeface="Arial" panose="020B0604020202020204" pitchFamily="34" charset="0"/>
              </a:rPr>
              <a:t>Nature and extent of </a:t>
            </a:r>
            <a:r>
              <a:rPr lang="en-GB" sz="2400" b="1" dirty="0">
                <a:cs typeface="Arial" panose="020B0604020202020204" pitchFamily="34" charset="0"/>
              </a:rPr>
              <a:t>health services </a:t>
            </a:r>
            <a:r>
              <a:rPr lang="en-GB" sz="2400" dirty="0">
                <a:cs typeface="Arial" panose="020B0604020202020204" pitchFamily="34" charset="0"/>
              </a:rPr>
              <a:t>(e.g., access to and quality of care).</a:t>
            </a:r>
          </a:p>
          <a:p>
            <a:r>
              <a:rPr lang="en-GB" sz="2400" dirty="0">
                <a:cs typeface="Arial" panose="020B0604020202020204" pitchFamily="34" charset="0"/>
              </a:rPr>
              <a:t>                                                                                                                                          </a:t>
            </a:r>
            <a:r>
              <a:rPr lang="en-GB" dirty="0">
                <a:cs typeface="Arial" panose="020B0604020202020204" pitchFamily="34" charset="0"/>
              </a:rPr>
              <a:t>(Naidoo and Wills, 2009; Cdc.gov, 2019</a:t>
            </a:r>
            <a:r>
              <a:rPr lang="en-GB" dirty="0">
                <a:latin typeface="Arial" panose="020B0604020202020204" pitchFamily="34" charset="0"/>
                <a:cs typeface="Arial" panose="020B0604020202020204" pitchFamily="34" charset="0"/>
              </a:rPr>
              <a:t>)</a:t>
            </a:r>
          </a:p>
          <a:p>
            <a:pPr marL="257175" indent="-257175">
              <a:buFont typeface="Wingdings" panose="05000000000000000000" pitchFamily="2" charset="2"/>
              <a:buChar char="§"/>
            </a:pPr>
            <a:endParaRPr lang="en-GB" sz="2400" dirty="0">
              <a:cs typeface="Arial" panose="020B0604020202020204" pitchFamily="34" charset="0"/>
            </a:endParaRPr>
          </a:p>
        </p:txBody>
      </p:sp>
    </p:spTree>
    <p:extLst>
      <p:ext uri="{BB962C8B-B14F-4D97-AF65-F5344CB8AC3E}">
        <p14:creationId xmlns:p14="http://schemas.microsoft.com/office/powerpoint/2010/main" val="3448246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40EB-44C4-C5DD-0C80-71E0BAE690E7}"/>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ABA3BA80-B109-AB96-CE93-167B3D0F2686}"/>
              </a:ext>
            </a:extLst>
          </p:cNvPr>
          <p:cNvSpPr>
            <a:spLocks noGrp="1"/>
          </p:cNvSpPr>
          <p:nvPr>
            <p:ph idx="1"/>
          </p:nvPr>
        </p:nvSpPr>
        <p:spPr/>
        <p:txBody>
          <a:bodyPr>
            <a:normAutofit fontScale="85000" lnSpcReduction="20000"/>
          </a:bodyPr>
          <a:lstStyle/>
          <a:p>
            <a:r>
              <a:rPr lang="en-GB" dirty="0"/>
              <a:t>Many diseases are caused by poor diet and lifestyle choices. </a:t>
            </a:r>
          </a:p>
          <a:p>
            <a:endParaRPr lang="en-GB" dirty="0"/>
          </a:p>
          <a:p>
            <a:r>
              <a:rPr lang="en-GB" dirty="0"/>
              <a:t>Poor quality environments caused by pollution are linked to the development of several disorders and diseases.</a:t>
            </a:r>
          </a:p>
          <a:p>
            <a:endParaRPr lang="en-GB" dirty="0"/>
          </a:p>
          <a:p>
            <a:r>
              <a:rPr lang="en-GB" dirty="0"/>
              <a:t>With the help of technology and screening, many disorders of genetic origin can be identified to allow targeted support to be provided.</a:t>
            </a:r>
          </a:p>
        </p:txBody>
      </p:sp>
    </p:spTree>
    <p:extLst>
      <p:ext uri="{BB962C8B-B14F-4D97-AF65-F5344CB8AC3E}">
        <p14:creationId xmlns:p14="http://schemas.microsoft.com/office/powerpoint/2010/main" val="1089651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5B029-8673-8B42-F270-FE755CA54B69}"/>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30764D88-E2E7-2583-A14E-7123EC9D5EA1}"/>
              </a:ext>
            </a:extLst>
          </p:cNvPr>
          <p:cNvSpPr>
            <a:spLocks noGrp="1"/>
          </p:cNvSpPr>
          <p:nvPr>
            <p:ph idx="1"/>
          </p:nvPr>
        </p:nvSpPr>
        <p:spPr/>
        <p:txBody>
          <a:bodyPr/>
          <a:lstStyle/>
          <a:p>
            <a:pPr marL="0" indent="0">
              <a:buNone/>
            </a:pPr>
            <a:r>
              <a:rPr kumimoji="0" lang="en-GB" sz="3200" b="0" i="0" u="none" strike="noStrike" kern="1200" cap="none" spc="0" normalizeH="0" baseline="0" noProof="0" dirty="0">
                <a:ln>
                  <a:noFill/>
                </a:ln>
                <a:solidFill>
                  <a:prstClr val="black"/>
                </a:solidFill>
                <a:effectLst/>
                <a:uLnTx/>
                <a:uFillTx/>
                <a:latin typeface="Myriad Pro"/>
                <a:ea typeface="+mn-ea"/>
                <a:cs typeface="+mn-cs"/>
              </a:rPr>
              <a:t>In 2015, Patwardhan,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Mutalik</a:t>
            </a:r>
            <a:r>
              <a:rPr lang="en-GB" dirty="0">
                <a:solidFill>
                  <a:prstClr val="black"/>
                </a:solidFill>
                <a:latin typeface="Myriad Pro"/>
              </a:rPr>
              <a:t> and</a:t>
            </a: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Tillu</a:t>
            </a: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indent="0">
              <a:buNone/>
            </a:pPr>
            <a:r>
              <a:rPr lang="en-GB" dirty="0">
                <a:solidFill>
                  <a:prstClr val="black"/>
                </a:solidFill>
                <a:latin typeface="Myriad Pro"/>
              </a:rPr>
              <a:t>summarised the determinants of health as follows:</a:t>
            </a:r>
          </a:p>
          <a:p>
            <a:pPr marL="0" indent="0">
              <a:buNone/>
            </a:pPr>
            <a:endParaRPr lang="en-GB" dirty="0">
              <a:solidFill>
                <a:prstClr val="black"/>
              </a:solidFill>
              <a:latin typeface="Myriad Pro"/>
            </a:endParaRPr>
          </a:p>
          <a:p>
            <a:pPr marL="0" indent="0">
              <a:buNone/>
            </a:pPr>
            <a:r>
              <a:rPr lang="en-GB" dirty="0"/>
              <a:t>Determinants of health may be biological, behavioural, sociocultural, economic, and ecological,   </a:t>
            </a:r>
            <a:r>
              <a:rPr lang="en-GB" dirty="0" err="1"/>
              <a:t>cont</a:t>
            </a:r>
            <a:r>
              <a:rPr lang="en-GB" dirty="0"/>
              <a:t>…</a:t>
            </a:r>
          </a:p>
          <a:p>
            <a:endParaRPr lang="en-GB" dirty="0"/>
          </a:p>
        </p:txBody>
      </p:sp>
    </p:spTree>
    <p:extLst>
      <p:ext uri="{BB962C8B-B14F-4D97-AF65-F5344CB8AC3E}">
        <p14:creationId xmlns:p14="http://schemas.microsoft.com/office/powerpoint/2010/main" val="139318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39F02-BBC7-01B6-AF55-DB2491B7A8CB}"/>
              </a:ext>
            </a:extLst>
          </p:cNvPr>
          <p:cNvSpPr>
            <a:spLocks noGrp="1"/>
          </p:cNvSpPr>
          <p:nvPr>
            <p:ph type="title"/>
          </p:nvPr>
        </p:nvSpPr>
        <p:spPr/>
        <p:txBody>
          <a:bodyPr/>
          <a:lstStyle/>
          <a:p>
            <a:r>
              <a:rPr lang="en-GB" b="1" dirty="0" err="1"/>
              <a:t>Cont</a:t>
            </a:r>
            <a:r>
              <a:rPr lang="en-GB" b="1" dirty="0"/>
              <a:t>…..</a:t>
            </a:r>
            <a:endParaRPr lang="en-GB" dirty="0"/>
          </a:p>
        </p:txBody>
      </p:sp>
      <p:sp>
        <p:nvSpPr>
          <p:cNvPr id="3" name="Content Placeholder 2">
            <a:extLst>
              <a:ext uri="{FF2B5EF4-FFF2-40B4-BE49-F238E27FC236}">
                <a16:creationId xmlns:a16="http://schemas.microsoft.com/office/drawing/2014/main" id="{40DF742E-68EB-B51D-5C40-FF9C6719943D}"/>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i="1" dirty="0"/>
              <a:t>They</a:t>
            </a:r>
            <a:r>
              <a:rPr lang="en-GB" dirty="0"/>
              <a:t> … can be divided into four, core categories: nutrition, lifestyle, environment, and genetics, which are like four pillars of the foundation. </a:t>
            </a:r>
          </a:p>
          <a:p>
            <a:pPr>
              <a:buFont typeface="Wingdings" panose="05000000000000000000" pitchFamily="2" charset="2"/>
              <a:buChar char="§"/>
            </a:pPr>
            <a:endParaRPr lang="en-GB" dirty="0"/>
          </a:p>
          <a:p>
            <a:pPr>
              <a:buFont typeface="Wingdings" panose="05000000000000000000" pitchFamily="2" charset="2"/>
              <a:buChar char="§"/>
            </a:pPr>
            <a:r>
              <a:rPr lang="en-GB" dirty="0"/>
              <a:t>When any one of the pillars of health determinants becomes weak, a support system is needed. </a:t>
            </a:r>
          </a:p>
          <a:p>
            <a:pPr>
              <a:buFont typeface="Wingdings" panose="05000000000000000000" pitchFamily="2" charset="2"/>
              <a:buChar char="§"/>
            </a:pPr>
            <a:endParaRPr lang="en-GB" dirty="0"/>
          </a:p>
          <a:p>
            <a:pPr>
              <a:buFont typeface="Wingdings" panose="05000000000000000000" pitchFamily="2" charset="2"/>
              <a:buChar char="§"/>
            </a:pPr>
            <a:r>
              <a:rPr lang="en-GB" dirty="0"/>
              <a:t>This is considered the fifth determinant of health and involves medical care </a:t>
            </a:r>
          </a:p>
          <a:p>
            <a:pPr marL="0" indent="0">
              <a:buNone/>
            </a:pP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2800" b="0" i="0" u="none" strike="noStrike" kern="1200" cap="none" spc="0" normalizeH="0" baseline="0" noProof="0" dirty="0">
                <a:ln>
                  <a:noFill/>
                </a:ln>
                <a:solidFill>
                  <a:prstClr val="black"/>
                </a:solidFill>
                <a:effectLst/>
                <a:uLnTx/>
                <a:uFillTx/>
                <a:latin typeface="Myriad Pro"/>
                <a:ea typeface="+mn-ea"/>
                <a:cs typeface="+mn-cs"/>
              </a:rPr>
              <a:t>, 2015)</a:t>
            </a:r>
            <a:endParaRPr lang="en-GB" sz="2800" dirty="0"/>
          </a:p>
        </p:txBody>
      </p:sp>
    </p:spTree>
    <p:extLst>
      <p:ext uri="{BB962C8B-B14F-4D97-AF65-F5344CB8AC3E}">
        <p14:creationId xmlns:p14="http://schemas.microsoft.com/office/powerpoint/2010/main" val="3563248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40526-647E-1159-1BD1-20FD48992F71}"/>
              </a:ext>
            </a:extLst>
          </p:cNvPr>
          <p:cNvSpPr>
            <a:spLocks noGrp="1"/>
          </p:cNvSpPr>
          <p:nvPr>
            <p:ph type="title"/>
          </p:nvPr>
        </p:nvSpPr>
        <p:spPr/>
        <p:txBody>
          <a:bodyPr/>
          <a:lstStyle/>
          <a:p>
            <a:r>
              <a:rPr lang="en-GB" sz="4400" b="1" dirty="0"/>
              <a:t>Determinants of Health</a:t>
            </a:r>
            <a:endParaRPr lang="en-GB" dirty="0"/>
          </a:p>
        </p:txBody>
      </p:sp>
      <p:pic>
        <p:nvPicPr>
          <p:cNvPr id="4" name="Content Placeholder 3">
            <a:extLst>
              <a:ext uri="{FF2B5EF4-FFF2-40B4-BE49-F238E27FC236}">
                <a16:creationId xmlns:a16="http://schemas.microsoft.com/office/drawing/2014/main" id="{7DE6EC8A-7422-8F40-1DF4-E7C1EA87EF14}"/>
              </a:ext>
            </a:extLst>
          </p:cNvPr>
          <p:cNvPicPr>
            <a:picLocks noGrp="1" noChangeAspect="1"/>
          </p:cNvPicPr>
          <p:nvPr>
            <p:ph idx="1"/>
          </p:nvPr>
        </p:nvPicPr>
        <p:blipFill>
          <a:blip r:embed="rId2"/>
          <a:stretch>
            <a:fillRect/>
          </a:stretch>
        </p:blipFill>
        <p:spPr>
          <a:xfrm>
            <a:off x="1835696" y="1484784"/>
            <a:ext cx="5616624" cy="4104456"/>
          </a:xfrm>
          <a:prstGeom prst="rect">
            <a:avLst/>
          </a:prstGeom>
        </p:spPr>
      </p:pic>
      <p:sp>
        <p:nvSpPr>
          <p:cNvPr id="6" name="TextBox 5">
            <a:extLst>
              <a:ext uri="{FF2B5EF4-FFF2-40B4-BE49-F238E27FC236}">
                <a16:creationId xmlns:a16="http://schemas.microsoft.com/office/drawing/2014/main" id="{4E59FE98-4DBE-0E39-8258-B88A716A7696}"/>
              </a:ext>
            </a:extLst>
          </p:cNvPr>
          <p:cNvSpPr txBox="1"/>
          <p:nvPr/>
        </p:nvSpPr>
        <p:spPr>
          <a:xfrm>
            <a:off x="6084168" y="5502497"/>
            <a:ext cx="4572000" cy="307777"/>
          </a:xfrm>
          <a:prstGeom prst="rect">
            <a:avLst/>
          </a:prstGeom>
          <a:noFill/>
        </p:spPr>
        <p:txBody>
          <a:bodyPr wrap="square">
            <a:spAutoFit/>
          </a:bodyPr>
          <a:lstStyle/>
          <a:p>
            <a:r>
              <a:rPr kumimoji="0" lang="en-GB" sz="14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14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1400" b="0" i="0" u="none" strike="noStrike" kern="1200" cap="none" spc="0" normalizeH="0" baseline="0" noProof="0" dirty="0">
                <a:ln>
                  <a:noFill/>
                </a:ln>
                <a:solidFill>
                  <a:prstClr val="black"/>
                </a:solidFill>
                <a:effectLst/>
                <a:uLnTx/>
                <a:uFillTx/>
                <a:latin typeface="Myriad Pro"/>
                <a:ea typeface="+mn-ea"/>
                <a:cs typeface="+mn-cs"/>
              </a:rPr>
              <a:t>, </a:t>
            </a:r>
            <a:r>
              <a:rPr kumimoji="0" lang="en-GB" sz="14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1400" b="0" i="0" u="none" strike="noStrike" kern="1200" cap="none" spc="0" normalizeH="0" baseline="0" noProof="0" dirty="0">
                <a:ln>
                  <a:noFill/>
                </a:ln>
                <a:solidFill>
                  <a:prstClr val="black"/>
                </a:solidFill>
                <a:effectLst/>
                <a:uLnTx/>
                <a:uFillTx/>
                <a:latin typeface="Myriad Pro"/>
                <a:ea typeface="+mn-ea"/>
                <a:cs typeface="+mn-cs"/>
              </a:rPr>
              <a:t>, 2015)</a:t>
            </a:r>
            <a:endParaRPr lang="en-GB" sz="1400" dirty="0"/>
          </a:p>
        </p:txBody>
      </p:sp>
    </p:spTree>
    <p:extLst>
      <p:ext uri="{BB962C8B-B14F-4D97-AF65-F5344CB8AC3E}">
        <p14:creationId xmlns:p14="http://schemas.microsoft.com/office/powerpoint/2010/main" val="1739975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175A8-69B4-C71A-F0B3-5DC906861266}"/>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F7AE56DE-C8B2-86E4-8D44-4E7D7E763284}"/>
              </a:ext>
            </a:extLst>
          </p:cNvPr>
          <p:cNvSpPr>
            <a:spLocks noGrp="1"/>
          </p:cNvSpPr>
          <p:nvPr>
            <p:ph idx="1"/>
          </p:nvPr>
        </p:nvSpPr>
        <p:spPr/>
        <p:txBody>
          <a:bodyPr>
            <a:normAutofit fontScale="92500" lnSpcReduction="20000"/>
          </a:bodyPr>
          <a:lstStyle/>
          <a:p>
            <a:r>
              <a:rPr lang="en-GB" dirty="0"/>
              <a:t>To determine what affect health, scientists  compare different variables, including: </a:t>
            </a:r>
          </a:p>
          <a:p>
            <a:endParaRPr lang="en-GB" dirty="0"/>
          </a:p>
          <a:p>
            <a:r>
              <a:rPr lang="en-GB" dirty="0"/>
              <a:t>Measurements of health/disease (mortality or morbidity)</a:t>
            </a:r>
          </a:p>
          <a:p>
            <a:endParaRPr lang="en-GB" dirty="0"/>
          </a:p>
          <a:p>
            <a:r>
              <a:rPr lang="en-GB" dirty="0"/>
              <a:t>Gender or occupational status that could account for the health difference</a:t>
            </a:r>
          </a:p>
          <a:p>
            <a:pPr marL="0" indent="0">
              <a:buNone/>
            </a:pPr>
            <a:r>
              <a:rPr lang="en-GB" dirty="0"/>
              <a:t>                                                  </a:t>
            </a:r>
            <a:r>
              <a:rPr lang="en-GB" sz="1900" dirty="0"/>
              <a:t>(Naidoo and Wills, 2016)</a:t>
            </a:r>
          </a:p>
        </p:txBody>
      </p:sp>
    </p:spTree>
    <p:extLst>
      <p:ext uri="{BB962C8B-B14F-4D97-AF65-F5344CB8AC3E}">
        <p14:creationId xmlns:p14="http://schemas.microsoft.com/office/powerpoint/2010/main" val="3414681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3FFDB-4A99-1B6F-712C-826805E21DD6}"/>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A6A682DC-97BB-4819-474F-DE6C9D46C8C5}"/>
              </a:ext>
            </a:extLst>
          </p:cNvPr>
          <p:cNvSpPr>
            <a:spLocks noGrp="1"/>
          </p:cNvSpPr>
          <p:nvPr>
            <p:ph idx="1"/>
          </p:nvPr>
        </p:nvSpPr>
        <p:spPr/>
        <p:txBody>
          <a:bodyPr>
            <a:normAutofit fontScale="92500" lnSpcReduction="20000"/>
          </a:bodyPr>
          <a:lstStyle/>
          <a:p>
            <a:r>
              <a:rPr lang="en-GB" dirty="0"/>
              <a:t>Scientists have found that:</a:t>
            </a:r>
          </a:p>
          <a:p>
            <a:r>
              <a:rPr lang="en-GB" dirty="0"/>
              <a:t>Health status can be due to several variables interacting together.</a:t>
            </a:r>
          </a:p>
          <a:p>
            <a:r>
              <a:rPr lang="en-GB" dirty="0"/>
              <a:t>Not all groups have the same opportunities to achieve good health </a:t>
            </a:r>
          </a:p>
          <a:p>
            <a:r>
              <a:rPr lang="en-GB" dirty="0"/>
              <a:t>There are population patterns that makes it possible to predict the likelihood that people from different groups will die prematurely.</a:t>
            </a:r>
          </a:p>
          <a:p>
            <a:r>
              <a:rPr lang="en-GB" dirty="0"/>
              <a:t>                                               </a:t>
            </a:r>
            <a:r>
              <a:rPr lang="en-GB" sz="2100" dirty="0"/>
              <a:t>(Naidoo and Wills, 2016)</a:t>
            </a:r>
          </a:p>
        </p:txBody>
      </p:sp>
    </p:spTree>
    <p:extLst>
      <p:ext uri="{BB962C8B-B14F-4D97-AF65-F5344CB8AC3E}">
        <p14:creationId xmlns:p14="http://schemas.microsoft.com/office/powerpoint/2010/main" val="19369975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D175A-AC80-49E2-5B28-614C3D1F62EC}"/>
              </a:ext>
            </a:extLst>
          </p:cNvPr>
          <p:cNvSpPr>
            <a:spLocks noGrp="1"/>
          </p:cNvSpPr>
          <p:nvPr>
            <p:ph type="title"/>
          </p:nvPr>
        </p:nvSpPr>
        <p:spPr/>
        <p:txBody>
          <a:bodyPr/>
          <a:lstStyle/>
          <a:p>
            <a:r>
              <a:rPr lang="en-GB" dirty="0"/>
              <a:t>Break</a:t>
            </a:r>
          </a:p>
        </p:txBody>
      </p:sp>
      <p:pic>
        <p:nvPicPr>
          <p:cNvPr id="6" name="Content Placeholder 5" descr="Chinese Teapot And Cup outline">
            <a:extLst>
              <a:ext uri="{FF2B5EF4-FFF2-40B4-BE49-F238E27FC236}">
                <a16:creationId xmlns:a16="http://schemas.microsoft.com/office/drawing/2014/main" id="{BDC43161-D2CE-3A48-D5BE-AC94B6141169}"/>
              </a:ext>
            </a:extLst>
          </p:cNvPr>
          <p:cNvPicPr>
            <a:picLocks noGrp="1" noChangeAspect="1"/>
          </p:cNvPicPr>
          <p:nvPr>
            <p:ph sz="half" idx="1"/>
          </p:nvPr>
        </p:nvPicPr>
        <p:blipFill>
          <a:blip r:embed="rId2">
            <a:extLst>
              <a:ext uri="{96DAC541-7B7A-43D3-8B79-37D633B846F1}">
                <asvg:svgBlip xmlns:asvg="http://schemas.microsoft.com/office/drawing/2016/SVG/main" r:embed="rId3"/>
              </a:ext>
            </a:extLst>
          </a:blip>
          <a:stretch>
            <a:fillRect/>
          </a:stretch>
        </p:blipFill>
        <p:spPr>
          <a:xfrm>
            <a:off x="457200" y="1628800"/>
            <a:ext cx="3538736" cy="3834478"/>
          </a:xfrm>
        </p:spPr>
      </p:pic>
      <p:pic>
        <p:nvPicPr>
          <p:cNvPr id="8" name="Content Placeholder 7" descr="Latte Cup with solid fill">
            <a:extLst>
              <a:ext uri="{FF2B5EF4-FFF2-40B4-BE49-F238E27FC236}">
                <a16:creationId xmlns:a16="http://schemas.microsoft.com/office/drawing/2014/main" id="{B0632445-BEF8-6D11-29EC-E24EDB9B46EA}"/>
              </a:ext>
            </a:extLst>
          </p:cNvPr>
          <p:cNvPicPr>
            <a:picLocks noGrp="1" noChangeAspect="1"/>
          </p:cNvPicPr>
          <p:nvPr>
            <p:ph sz="half" idx="2"/>
          </p:nvPr>
        </p:nvPicPr>
        <p:blipFill>
          <a:blip r:embed="rId4">
            <a:extLst>
              <a:ext uri="{96DAC541-7B7A-43D3-8B79-37D633B846F1}">
                <asvg:svgBlip xmlns:asvg="http://schemas.microsoft.com/office/drawing/2016/SVG/main" r:embed="rId5"/>
              </a:ext>
            </a:extLst>
          </a:blip>
          <a:stretch>
            <a:fillRect/>
          </a:stretch>
        </p:blipFill>
        <p:spPr>
          <a:xfrm>
            <a:off x="4860031" y="1700808"/>
            <a:ext cx="3685209" cy="3528392"/>
          </a:xfrm>
        </p:spPr>
      </p:pic>
    </p:spTree>
    <p:extLst>
      <p:ext uri="{BB962C8B-B14F-4D97-AF65-F5344CB8AC3E}">
        <p14:creationId xmlns:p14="http://schemas.microsoft.com/office/powerpoint/2010/main" val="3214960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AD43B03-A1CD-00AC-E4D4-E5671D2BB3ED}"/>
              </a:ext>
            </a:extLst>
          </p:cNvPr>
          <p:cNvPicPr>
            <a:picLocks noChangeAspect="1"/>
          </p:cNvPicPr>
          <p:nvPr/>
        </p:nvPicPr>
        <p:blipFill>
          <a:blip r:embed="rId3"/>
          <a:stretch>
            <a:fillRect/>
          </a:stretch>
        </p:blipFill>
        <p:spPr>
          <a:xfrm>
            <a:off x="1" y="857251"/>
            <a:ext cx="9143999" cy="5143499"/>
          </a:xfrm>
          <a:prstGeom prst="rect">
            <a:avLst/>
          </a:prstGeom>
        </p:spPr>
      </p:pic>
      <p:sp>
        <p:nvSpPr>
          <p:cNvPr id="2" name="Rectangle 1">
            <a:extLst>
              <a:ext uri="{FF2B5EF4-FFF2-40B4-BE49-F238E27FC236}">
                <a16:creationId xmlns:a16="http://schemas.microsoft.com/office/drawing/2014/main" id="{31DFB8C7-29C7-180D-0102-51DFC79AD00D}"/>
              </a:ext>
            </a:extLst>
          </p:cNvPr>
          <p:cNvSpPr/>
          <p:nvPr/>
        </p:nvSpPr>
        <p:spPr>
          <a:xfrm>
            <a:off x="770893" y="2106550"/>
            <a:ext cx="3801107"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3" name="TextBox 2">
            <a:extLst>
              <a:ext uri="{FF2B5EF4-FFF2-40B4-BE49-F238E27FC236}">
                <a16:creationId xmlns:a16="http://schemas.microsoft.com/office/drawing/2014/main" id="{BD1E94A5-A5AC-F35D-7D9D-024F97116C87}"/>
              </a:ext>
            </a:extLst>
          </p:cNvPr>
          <p:cNvSpPr txBox="1"/>
          <p:nvPr/>
        </p:nvSpPr>
        <p:spPr>
          <a:xfrm>
            <a:off x="690546" y="1249900"/>
            <a:ext cx="4014132" cy="854080"/>
          </a:xfrm>
          <a:prstGeom prst="rect">
            <a:avLst/>
          </a:prstGeom>
          <a:noFill/>
          <a:ln>
            <a:noFill/>
          </a:ln>
        </p:spPr>
        <p:txBody>
          <a:bodyPr wrap="square" rtlCol="0">
            <a:spAutoFit/>
          </a:bodyPr>
          <a:lstStyle/>
          <a:p>
            <a:pPr defTabSz="685800"/>
            <a:r>
              <a:rPr lang="en-GB" sz="4950" b="1" dirty="0">
                <a:solidFill>
                  <a:prstClr val="white"/>
                </a:solidFill>
                <a:latin typeface="Calibri" panose="020F0502020204030204"/>
              </a:rPr>
              <a:t>Survey Season</a:t>
            </a:r>
          </a:p>
        </p:txBody>
      </p:sp>
      <p:sp>
        <p:nvSpPr>
          <p:cNvPr id="4" name="TextBox 3">
            <a:extLst>
              <a:ext uri="{FF2B5EF4-FFF2-40B4-BE49-F238E27FC236}">
                <a16:creationId xmlns:a16="http://schemas.microsoft.com/office/drawing/2014/main" id="{A1C0E953-146B-5672-4DF4-62E29083FEF7}"/>
              </a:ext>
            </a:extLst>
          </p:cNvPr>
          <p:cNvSpPr txBox="1"/>
          <p:nvPr/>
        </p:nvSpPr>
        <p:spPr>
          <a:xfrm>
            <a:off x="770892" y="2086100"/>
            <a:ext cx="4014132" cy="830997"/>
          </a:xfrm>
          <a:prstGeom prst="rect">
            <a:avLst/>
          </a:prstGeom>
          <a:noFill/>
        </p:spPr>
        <p:txBody>
          <a:bodyPr wrap="square" rtlCol="0">
            <a:spAutoFit/>
          </a:bodyPr>
          <a:lstStyle/>
          <a:p>
            <a:pPr defTabSz="685800"/>
            <a:r>
              <a:rPr lang="en-GB" sz="2400" b="1" dirty="0">
                <a:solidFill>
                  <a:prstClr val="white"/>
                </a:solidFill>
                <a:latin typeface="Calibri" panose="020F0502020204030204"/>
              </a:rPr>
              <a:t>Academic Experience Survey Engagement Survey</a:t>
            </a:r>
          </a:p>
        </p:txBody>
      </p:sp>
      <p:sp>
        <p:nvSpPr>
          <p:cNvPr id="5" name="TextBox 4">
            <a:extLst>
              <a:ext uri="{FF2B5EF4-FFF2-40B4-BE49-F238E27FC236}">
                <a16:creationId xmlns:a16="http://schemas.microsoft.com/office/drawing/2014/main" id="{6FBF4B11-7485-FBBF-6110-1680E1319B61}"/>
              </a:ext>
            </a:extLst>
          </p:cNvPr>
          <p:cNvSpPr txBox="1"/>
          <p:nvPr/>
        </p:nvSpPr>
        <p:spPr>
          <a:xfrm>
            <a:off x="690546" y="5103841"/>
            <a:ext cx="4538820" cy="646331"/>
          </a:xfrm>
          <a:prstGeom prst="rect">
            <a:avLst/>
          </a:prstGeom>
          <a:noFill/>
        </p:spPr>
        <p:txBody>
          <a:bodyPr wrap="square" rtlCol="0">
            <a:spAutoFit/>
          </a:bodyPr>
          <a:lstStyle/>
          <a:p>
            <a:pPr defTabSz="685800"/>
            <a:r>
              <a:rPr lang="en-GB" b="1" dirty="0">
                <a:solidFill>
                  <a:prstClr val="white"/>
                </a:solidFill>
                <a:latin typeface="Calibri" panose="020F0502020204030204"/>
              </a:rPr>
              <a:t>Login:		</a:t>
            </a:r>
            <a:r>
              <a:rPr lang="en-GB" dirty="0">
                <a:solidFill>
                  <a:prstClr val="white"/>
                </a:solidFill>
                <a:latin typeface="Calibri" panose="020F0502020204030204"/>
              </a:rPr>
              <a:t>Student ID number </a:t>
            </a:r>
            <a:r>
              <a:rPr lang="en-GB" i="1" dirty="0">
                <a:solidFill>
                  <a:prstClr val="white"/>
                </a:solidFill>
                <a:latin typeface="Calibri" panose="020F0502020204030204"/>
              </a:rPr>
              <a:t>e.g. 123456</a:t>
            </a:r>
          </a:p>
          <a:p>
            <a:pPr defTabSz="685800"/>
            <a:r>
              <a:rPr lang="en-GB" b="1" dirty="0">
                <a:solidFill>
                  <a:prstClr val="white"/>
                </a:solidFill>
                <a:latin typeface="Calibri" panose="020F0502020204030204"/>
              </a:rPr>
              <a:t>Password: 	</a:t>
            </a:r>
            <a:r>
              <a:rPr lang="en-GB" dirty="0">
                <a:solidFill>
                  <a:prstClr val="white"/>
                </a:solidFill>
                <a:latin typeface="Calibri" panose="020F0502020204030204"/>
              </a:rPr>
              <a:t>2026</a:t>
            </a:r>
          </a:p>
        </p:txBody>
      </p:sp>
      <p:sp>
        <p:nvSpPr>
          <p:cNvPr id="11" name="Rectangle 10">
            <a:extLst>
              <a:ext uri="{FF2B5EF4-FFF2-40B4-BE49-F238E27FC236}">
                <a16:creationId xmlns:a16="http://schemas.microsoft.com/office/drawing/2014/main" id="{3098C4BC-AA11-0C7B-4916-A0FE4EC542DC}"/>
              </a:ext>
            </a:extLst>
          </p:cNvPr>
          <p:cNvSpPr/>
          <p:nvPr/>
        </p:nvSpPr>
        <p:spPr>
          <a:xfrm>
            <a:off x="770893" y="2545131"/>
            <a:ext cx="3801107" cy="623248"/>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8" name="TextBox 7">
            <a:extLst>
              <a:ext uri="{FF2B5EF4-FFF2-40B4-BE49-F238E27FC236}">
                <a16:creationId xmlns:a16="http://schemas.microsoft.com/office/drawing/2014/main" id="{93689BF2-8F0D-C059-8E98-37D9DFDEDE97}"/>
              </a:ext>
            </a:extLst>
          </p:cNvPr>
          <p:cNvSpPr txBox="1"/>
          <p:nvPr/>
        </p:nvSpPr>
        <p:spPr>
          <a:xfrm>
            <a:off x="861030" y="2561537"/>
            <a:ext cx="3620832" cy="553998"/>
          </a:xfrm>
          <a:prstGeom prst="rect">
            <a:avLst/>
          </a:prstGeom>
          <a:noFill/>
        </p:spPr>
        <p:txBody>
          <a:bodyPr wrap="square" rtlCol="0">
            <a:spAutoFit/>
          </a:bodyPr>
          <a:lstStyle/>
          <a:p>
            <a:pPr defTabSz="685800"/>
            <a:r>
              <a:rPr lang="en-GB" sz="1500" b="1" dirty="0">
                <a:solidFill>
                  <a:srgbClr val="00B5B0"/>
                </a:solidFill>
                <a:latin typeface="Calibri" panose="020F0502020204030204"/>
              </a:rPr>
              <a:t>Undergraduates: 1</a:t>
            </a:r>
            <a:r>
              <a:rPr lang="en-GB" sz="1500" b="1" baseline="30000" dirty="0">
                <a:solidFill>
                  <a:srgbClr val="00B5B0"/>
                </a:solidFill>
                <a:latin typeface="Calibri" panose="020F0502020204030204"/>
              </a:rPr>
              <a:t>st</a:t>
            </a:r>
            <a:r>
              <a:rPr lang="en-GB" sz="1500" b="1" dirty="0">
                <a:solidFill>
                  <a:srgbClr val="00B5B0"/>
                </a:solidFill>
                <a:latin typeface="Calibri" panose="020F0502020204030204"/>
              </a:rPr>
              <a:t> and 2</a:t>
            </a:r>
            <a:r>
              <a:rPr lang="en-GB" sz="1500" b="1" baseline="30000" dirty="0">
                <a:solidFill>
                  <a:srgbClr val="00B5B0"/>
                </a:solidFill>
                <a:latin typeface="Calibri" panose="020F0502020204030204"/>
              </a:rPr>
              <a:t>nd</a:t>
            </a:r>
            <a:r>
              <a:rPr lang="en-GB" sz="1500" b="1" dirty="0">
                <a:solidFill>
                  <a:srgbClr val="00B5B0"/>
                </a:solidFill>
                <a:latin typeface="Calibri" panose="020F0502020204030204"/>
              </a:rPr>
              <a:t> year students</a:t>
            </a:r>
          </a:p>
          <a:p>
            <a:pPr defTabSz="685800"/>
            <a:r>
              <a:rPr lang="en-GB" sz="1050" dirty="0">
                <a:solidFill>
                  <a:srgbClr val="44546A"/>
                </a:solidFill>
                <a:latin typeface="Calibri" panose="020F0502020204030204" pitchFamily="34" charset="0"/>
                <a:ea typeface="DengXian" panose="02010600030101010101" pitchFamily="2" charset="-122"/>
                <a:cs typeface="Aptos" panose="020B0004020202020204" pitchFamily="34" charset="0"/>
              </a:rPr>
              <a:t>(Excluding new starters and final year HND students)</a:t>
            </a:r>
            <a:r>
              <a:rPr lang="en-GB" sz="1500" b="1" baseline="30000" dirty="0">
                <a:solidFill>
                  <a:srgbClr val="00B5B0"/>
                </a:solidFill>
                <a:latin typeface="Calibri" panose="020F0502020204030204"/>
              </a:rPr>
              <a:t>    </a:t>
            </a:r>
            <a:endParaRPr lang="en-GB" sz="1500" b="1" dirty="0">
              <a:solidFill>
                <a:srgbClr val="00B5B0"/>
              </a:solidFill>
              <a:latin typeface="Calibri" panose="020F0502020204030204"/>
            </a:endParaRPr>
          </a:p>
        </p:txBody>
      </p:sp>
      <p:sp>
        <p:nvSpPr>
          <p:cNvPr id="6" name="Rectangle 5">
            <a:extLst>
              <a:ext uri="{FF2B5EF4-FFF2-40B4-BE49-F238E27FC236}">
                <a16:creationId xmlns:a16="http://schemas.microsoft.com/office/drawing/2014/main" id="{B158BADB-22EE-46D1-075D-FC5523150352}"/>
              </a:ext>
            </a:extLst>
          </p:cNvPr>
          <p:cNvSpPr/>
          <p:nvPr/>
        </p:nvSpPr>
        <p:spPr>
          <a:xfrm>
            <a:off x="0" y="857251"/>
            <a:ext cx="9144000" cy="332897"/>
          </a:xfrm>
          <a:prstGeom prst="rect">
            <a:avLst/>
          </a:prstGeom>
          <a:solidFill>
            <a:srgbClr val="0025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GB" sz="1350" dirty="0">
                <a:solidFill>
                  <a:prstClr val="white"/>
                </a:solidFill>
                <a:latin typeface="Calibri" panose="020F0502020204030204"/>
              </a:rPr>
              <a:t>IICL</a:t>
            </a:r>
          </a:p>
        </p:txBody>
      </p:sp>
      <p:pic>
        <p:nvPicPr>
          <p:cNvPr id="12" name="Picture 11">
            <a:extLst>
              <a:ext uri="{FF2B5EF4-FFF2-40B4-BE49-F238E27FC236}">
                <a16:creationId xmlns:a16="http://schemas.microsoft.com/office/drawing/2014/main" id="{35D4A381-1B38-802C-0B64-0699A1AB63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3081" y="3332594"/>
            <a:ext cx="1639491" cy="1639491"/>
          </a:xfrm>
          <a:prstGeom prst="rect">
            <a:avLst/>
          </a:prstGeom>
        </p:spPr>
      </p:pic>
    </p:spTree>
    <p:extLst>
      <p:ext uri="{BB962C8B-B14F-4D97-AF65-F5344CB8AC3E}">
        <p14:creationId xmlns:p14="http://schemas.microsoft.com/office/powerpoint/2010/main" val="508907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E73712DC-4146-1336-F6AD-E0F7A28EAB36}"/>
              </a:ext>
            </a:extLst>
          </p:cNvPr>
          <p:cNvPicPr>
            <a:picLocks noChangeAspect="1"/>
          </p:cNvPicPr>
          <p:nvPr/>
        </p:nvPicPr>
        <p:blipFill>
          <a:blip r:embed="rId2"/>
          <a:stretch>
            <a:fillRect/>
          </a:stretch>
        </p:blipFill>
        <p:spPr>
          <a:xfrm>
            <a:off x="0" y="857251"/>
            <a:ext cx="9144000" cy="5143499"/>
          </a:xfrm>
          <a:prstGeom prst="rect">
            <a:avLst/>
          </a:prstGeom>
        </p:spPr>
      </p:pic>
      <p:sp>
        <p:nvSpPr>
          <p:cNvPr id="2" name="TextBox 1">
            <a:extLst>
              <a:ext uri="{FF2B5EF4-FFF2-40B4-BE49-F238E27FC236}">
                <a16:creationId xmlns:a16="http://schemas.microsoft.com/office/drawing/2014/main" id="{14A2EDEF-81CD-911D-9125-8AFE1E9C8CEF}"/>
              </a:ext>
            </a:extLst>
          </p:cNvPr>
          <p:cNvSpPr txBox="1"/>
          <p:nvPr/>
        </p:nvSpPr>
        <p:spPr>
          <a:xfrm>
            <a:off x="2381618" y="1282168"/>
            <a:ext cx="4539581" cy="507831"/>
          </a:xfrm>
          <a:prstGeom prst="rect">
            <a:avLst/>
          </a:prstGeom>
          <a:noFill/>
          <a:ln>
            <a:noFill/>
          </a:ln>
        </p:spPr>
        <p:txBody>
          <a:bodyPr wrap="square" rtlCol="0">
            <a:spAutoFit/>
          </a:bodyPr>
          <a:lstStyle/>
          <a:p>
            <a:pPr defTabSz="685800"/>
            <a:r>
              <a:rPr lang="en-GB" sz="2700" b="1" dirty="0">
                <a:solidFill>
                  <a:prstClr val="white"/>
                </a:solidFill>
                <a:latin typeface="Calibri" panose="020F0502020204030204"/>
              </a:rPr>
              <a:t>What does the survey ask?</a:t>
            </a:r>
          </a:p>
        </p:txBody>
      </p:sp>
      <p:sp>
        <p:nvSpPr>
          <p:cNvPr id="3" name="Rectangle 2">
            <a:extLst>
              <a:ext uri="{FF2B5EF4-FFF2-40B4-BE49-F238E27FC236}">
                <a16:creationId xmlns:a16="http://schemas.microsoft.com/office/drawing/2014/main" id="{FA24AE81-3A64-2D3B-7783-40EA651207E0}"/>
              </a:ext>
            </a:extLst>
          </p:cNvPr>
          <p:cNvSpPr/>
          <p:nvPr/>
        </p:nvSpPr>
        <p:spPr>
          <a:xfrm>
            <a:off x="534156" y="2009291"/>
            <a:ext cx="3712129"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4" name="TextBox 3">
            <a:extLst>
              <a:ext uri="{FF2B5EF4-FFF2-40B4-BE49-F238E27FC236}">
                <a16:creationId xmlns:a16="http://schemas.microsoft.com/office/drawing/2014/main" id="{2A042782-9098-8BA2-4D38-A76A7E12B6BE}"/>
              </a:ext>
            </a:extLst>
          </p:cNvPr>
          <p:cNvSpPr txBox="1"/>
          <p:nvPr/>
        </p:nvSpPr>
        <p:spPr>
          <a:xfrm>
            <a:off x="672376" y="2009290"/>
            <a:ext cx="3623183" cy="415498"/>
          </a:xfrm>
          <a:prstGeom prst="rect">
            <a:avLst/>
          </a:prstGeom>
          <a:noFill/>
        </p:spPr>
        <p:txBody>
          <a:bodyPr wrap="square" rtlCol="0">
            <a:spAutoFit/>
          </a:bodyPr>
          <a:lstStyle/>
          <a:p>
            <a:pPr defTabSz="685800"/>
            <a:r>
              <a:rPr lang="en-GB" sz="2100" b="1" dirty="0">
                <a:solidFill>
                  <a:prstClr val="white"/>
                </a:solidFill>
                <a:latin typeface="Calibri" panose="020F0502020204030204"/>
              </a:rPr>
              <a:t>Sense of belonging</a:t>
            </a:r>
          </a:p>
        </p:txBody>
      </p:sp>
      <p:sp>
        <p:nvSpPr>
          <p:cNvPr id="5" name="Rectangle 4">
            <a:extLst>
              <a:ext uri="{FF2B5EF4-FFF2-40B4-BE49-F238E27FC236}">
                <a16:creationId xmlns:a16="http://schemas.microsoft.com/office/drawing/2014/main" id="{792635E8-EF83-8A72-B254-E254D8FFABA6}"/>
              </a:ext>
            </a:extLst>
          </p:cNvPr>
          <p:cNvSpPr/>
          <p:nvPr/>
        </p:nvSpPr>
        <p:spPr>
          <a:xfrm>
            <a:off x="534156" y="2626250"/>
            <a:ext cx="3712129" cy="438581"/>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6" name="TextBox 5">
            <a:extLst>
              <a:ext uri="{FF2B5EF4-FFF2-40B4-BE49-F238E27FC236}">
                <a16:creationId xmlns:a16="http://schemas.microsoft.com/office/drawing/2014/main" id="{484286B7-D8C8-7EB2-EA3A-6B4528A5624B}"/>
              </a:ext>
            </a:extLst>
          </p:cNvPr>
          <p:cNvSpPr txBox="1"/>
          <p:nvPr/>
        </p:nvSpPr>
        <p:spPr>
          <a:xfrm>
            <a:off x="672376" y="2626249"/>
            <a:ext cx="3573908" cy="415498"/>
          </a:xfrm>
          <a:prstGeom prst="rect">
            <a:avLst/>
          </a:prstGeom>
          <a:noFill/>
        </p:spPr>
        <p:txBody>
          <a:bodyPr wrap="square" rtlCol="0">
            <a:spAutoFit/>
          </a:bodyPr>
          <a:lstStyle/>
          <a:p>
            <a:pPr defTabSz="685800"/>
            <a:r>
              <a:rPr lang="en-GB" sz="2100" b="1" dirty="0">
                <a:solidFill>
                  <a:srgbClr val="003E5B"/>
                </a:solidFill>
                <a:latin typeface="Calibri" panose="020F0502020204030204"/>
              </a:rPr>
              <a:t>Academic staff engagement</a:t>
            </a:r>
          </a:p>
        </p:txBody>
      </p:sp>
      <p:sp>
        <p:nvSpPr>
          <p:cNvPr id="7" name="Rectangle 6">
            <a:extLst>
              <a:ext uri="{FF2B5EF4-FFF2-40B4-BE49-F238E27FC236}">
                <a16:creationId xmlns:a16="http://schemas.microsoft.com/office/drawing/2014/main" id="{DA8C57A1-C4C1-87BC-2079-FFC424C1CDAC}"/>
              </a:ext>
            </a:extLst>
          </p:cNvPr>
          <p:cNvSpPr/>
          <p:nvPr/>
        </p:nvSpPr>
        <p:spPr>
          <a:xfrm>
            <a:off x="534156" y="3243209"/>
            <a:ext cx="3712129"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8" name="TextBox 7">
            <a:extLst>
              <a:ext uri="{FF2B5EF4-FFF2-40B4-BE49-F238E27FC236}">
                <a16:creationId xmlns:a16="http://schemas.microsoft.com/office/drawing/2014/main" id="{F5B0C352-AE78-44F4-ED07-440472D8B6BA}"/>
              </a:ext>
            </a:extLst>
          </p:cNvPr>
          <p:cNvSpPr txBox="1"/>
          <p:nvPr/>
        </p:nvSpPr>
        <p:spPr>
          <a:xfrm>
            <a:off x="672376" y="3243208"/>
            <a:ext cx="3573908" cy="415498"/>
          </a:xfrm>
          <a:prstGeom prst="rect">
            <a:avLst/>
          </a:prstGeom>
          <a:noFill/>
        </p:spPr>
        <p:txBody>
          <a:bodyPr wrap="square" rtlCol="0">
            <a:spAutoFit/>
          </a:bodyPr>
          <a:lstStyle/>
          <a:p>
            <a:pPr defTabSz="685800"/>
            <a:r>
              <a:rPr lang="en-GB" sz="2100" b="1" dirty="0">
                <a:solidFill>
                  <a:prstClr val="white"/>
                </a:solidFill>
                <a:latin typeface="Calibri" panose="020F0502020204030204"/>
              </a:rPr>
              <a:t>Learning Experience</a:t>
            </a:r>
          </a:p>
        </p:txBody>
      </p:sp>
      <p:sp>
        <p:nvSpPr>
          <p:cNvPr id="9" name="Rectangle 8">
            <a:extLst>
              <a:ext uri="{FF2B5EF4-FFF2-40B4-BE49-F238E27FC236}">
                <a16:creationId xmlns:a16="http://schemas.microsoft.com/office/drawing/2014/main" id="{5981C387-BCA3-47D8-3B0B-D4E671CE4EF4}"/>
              </a:ext>
            </a:extLst>
          </p:cNvPr>
          <p:cNvSpPr/>
          <p:nvPr/>
        </p:nvSpPr>
        <p:spPr>
          <a:xfrm>
            <a:off x="534156" y="3860168"/>
            <a:ext cx="3712129" cy="438581"/>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10" name="TextBox 9">
            <a:extLst>
              <a:ext uri="{FF2B5EF4-FFF2-40B4-BE49-F238E27FC236}">
                <a16:creationId xmlns:a16="http://schemas.microsoft.com/office/drawing/2014/main" id="{128606D6-7096-D1D3-DD58-21EF3C064584}"/>
              </a:ext>
            </a:extLst>
          </p:cNvPr>
          <p:cNvSpPr txBox="1"/>
          <p:nvPr/>
        </p:nvSpPr>
        <p:spPr>
          <a:xfrm>
            <a:off x="672376" y="3860167"/>
            <a:ext cx="3573908" cy="738664"/>
          </a:xfrm>
          <a:prstGeom prst="rect">
            <a:avLst/>
          </a:prstGeom>
          <a:noFill/>
        </p:spPr>
        <p:txBody>
          <a:bodyPr wrap="square" rtlCol="0">
            <a:spAutoFit/>
          </a:bodyPr>
          <a:lstStyle/>
          <a:p>
            <a:pPr defTabSz="685800"/>
            <a:r>
              <a:rPr lang="en-GB" sz="2100" b="1" dirty="0">
                <a:solidFill>
                  <a:srgbClr val="003E5B"/>
                </a:solidFill>
                <a:latin typeface="Calibri" panose="020F0502020204030204"/>
              </a:rPr>
              <a:t>Organisation and Management</a:t>
            </a:r>
          </a:p>
        </p:txBody>
      </p:sp>
      <p:sp>
        <p:nvSpPr>
          <p:cNvPr id="11" name="Rectangle 10">
            <a:extLst>
              <a:ext uri="{FF2B5EF4-FFF2-40B4-BE49-F238E27FC236}">
                <a16:creationId xmlns:a16="http://schemas.microsoft.com/office/drawing/2014/main" id="{E91D8FE7-A603-87DB-0A82-AE8E2A413CE1}"/>
              </a:ext>
            </a:extLst>
          </p:cNvPr>
          <p:cNvSpPr/>
          <p:nvPr/>
        </p:nvSpPr>
        <p:spPr>
          <a:xfrm>
            <a:off x="534156" y="4477127"/>
            <a:ext cx="3712129"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12" name="TextBox 11">
            <a:extLst>
              <a:ext uri="{FF2B5EF4-FFF2-40B4-BE49-F238E27FC236}">
                <a16:creationId xmlns:a16="http://schemas.microsoft.com/office/drawing/2014/main" id="{B9244BF1-4C39-EEC8-852E-46594D13D771}"/>
              </a:ext>
            </a:extLst>
          </p:cNvPr>
          <p:cNvSpPr txBox="1"/>
          <p:nvPr/>
        </p:nvSpPr>
        <p:spPr>
          <a:xfrm>
            <a:off x="672376" y="4477126"/>
            <a:ext cx="3573908" cy="415498"/>
          </a:xfrm>
          <a:prstGeom prst="rect">
            <a:avLst/>
          </a:prstGeom>
          <a:noFill/>
        </p:spPr>
        <p:txBody>
          <a:bodyPr wrap="square" rtlCol="0">
            <a:spAutoFit/>
          </a:bodyPr>
          <a:lstStyle/>
          <a:p>
            <a:pPr defTabSz="685800"/>
            <a:r>
              <a:rPr lang="en-GB" sz="2100" b="1" dirty="0">
                <a:solidFill>
                  <a:prstClr val="white"/>
                </a:solidFill>
                <a:latin typeface="Calibri" panose="020F0502020204030204"/>
              </a:rPr>
              <a:t>Learning Resources</a:t>
            </a:r>
          </a:p>
        </p:txBody>
      </p:sp>
      <p:sp>
        <p:nvSpPr>
          <p:cNvPr id="13" name="Rectangle 12">
            <a:extLst>
              <a:ext uri="{FF2B5EF4-FFF2-40B4-BE49-F238E27FC236}">
                <a16:creationId xmlns:a16="http://schemas.microsoft.com/office/drawing/2014/main" id="{5A21F121-F06C-A4CF-52AC-3DC97F6CC117}"/>
              </a:ext>
            </a:extLst>
          </p:cNvPr>
          <p:cNvSpPr/>
          <p:nvPr/>
        </p:nvSpPr>
        <p:spPr>
          <a:xfrm>
            <a:off x="534156" y="5094087"/>
            <a:ext cx="3712129" cy="438581"/>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dirty="0">
              <a:solidFill>
                <a:prstClr val="white"/>
              </a:solidFill>
              <a:latin typeface="Calibri" panose="020F0502020204030204"/>
            </a:endParaRPr>
          </a:p>
        </p:txBody>
      </p:sp>
      <p:sp>
        <p:nvSpPr>
          <p:cNvPr id="14" name="TextBox 13">
            <a:extLst>
              <a:ext uri="{FF2B5EF4-FFF2-40B4-BE49-F238E27FC236}">
                <a16:creationId xmlns:a16="http://schemas.microsoft.com/office/drawing/2014/main" id="{74FD29D3-DB3F-292A-EF0A-82FF115B7980}"/>
              </a:ext>
            </a:extLst>
          </p:cNvPr>
          <p:cNvSpPr txBox="1"/>
          <p:nvPr/>
        </p:nvSpPr>
        <p:spPr>
          <a:xfrm>
            <a:off x="672376" y="5094085"/>
            <a:ext cx="3573908" cy="415498"/>
          </a:xfrm>
          <a:prstGeom prst="rect">
            <a:avLst/>
          </a:prstGeom>
          <a:noFill/>
        </p:spPr>
        <p:txBody>
          <a:bodyPr wrap="square" rtlCol="0">
            <a:spAutoFit/>
          </a:bodyPr>
          <a:lstStyle/>
          <a:p>
            <a:pPr defTabSz="685800"/>
            <a:r>
              <a:rPr lang="en-GB" sz="2100" b="1" dirty="0">
                <a:solidFill>
                  <a:srgbClr val="003E5B"/>
                </a:solidFill>
                <a:latin typeface="Calibri" panose="020F0502020204030204"/>
              </a:rPr>
              <a:t>Feedback and Assessment</a:t>
            </a:r>
          </a:p>
        </p:txBody>
      </p:sp>
      <p:sp>
        <p:nvSpPr>
          <p:cNvPr id="15" name="Rectangle 14">
            <a:extLst>
              <a:ext uri="{FF2B5EF4-FFF2-40B4-BE49-F238E27FC236}">
                <a16:creationId xmlns:a16="http://schemas.microsoft.com/office/drawing/2014/main" id="{19714BDF-93AA-D279-D6CF-F624AFBA28FD}"/>
              </a:ext>
            </a:extLst>
          </p:cNvPr>
          <p:cNvSpPr/>
          <p:nvPr/>
        </p:nvSpPr>
        <p:spPr>
          <a:xfrm>
            <a:off x="4513188" y="2009291"/>
            <a:ext cx="3712129"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16" name="TextBox 15">
            <a:extLst>
              <a:ext uri="{FF2B5EF4-FFF2-40B4-BE49-F238E27FC236}">
                <a16:creationId xmlns:a16="http://schemas.microsoft.com/office/drawing/2014/main" id="{EAA58D51-3A32-CEBC-BD01-FD5A5F487E3C}"/>
              </a:ext>
            </a:extLst>
          </p:cNvPr>
          <p:cNvSpPr txBox="1"/>
          <p:nvPr/>
        </p:nvSpPr>
        <p:spPr>
          <a:xfrm>
            <a:off x="4651409" y="2009290"/>
            <a:ext cx="3573908" cy="415498"/>
          </a:xfrm>
          <a:prstGeom prst="rect">
            <a:avLst/>
          </a:prstGeom>
          <a:noFill/>
        </p:spPr>
        <p:txBody>
          <a:bodyPr wrap="square" rtlCol="0">
            <a:spAutoFit/>
          </a:bodyPr>
          <a:lstStyle/>
          <a:p>
            <a:pPr defTabSz="685800"/>
            <a:r>
              <a:rPr lang="en-GB" sz="2100" b="1" dirty="0">
                <a:solidFill>
                  <a:prstClr val="white"/>
                </a:solidFill>
                <a:latin typeface="Calibri" panose="020F0502020204030204"/>
              </a:rPr>
              <a:t>Student Voice</a:t>
            </a:r>
          </a:p>
        </p:txBody>
      </p:sp>
      <p:sp>
        <p:nvSpPr>
          <p:cNvPr id="17" name="Rectangle 16">
            <a:extLst>
              <a:ext uri="{FF2B5EF4-FFF2-40B4-BE49-F238E27FC236}">
                <a16:creationId xmlns:a16="http://schemas.microsoft.com/office/drawing/2014/main" id="{44B10788-42DF-8730-8832-02CC3A62B0D0}"/>
              </a:ext>
            </a:extLst>
          </p:cNvPr>
          <p:cNvSpPr/>
          <p:nvPr/>
        </p:nvSpPr>
        <p:spPr>
          <a:xfrm>
            <a:off x="4515594" y="2630216"/>
            <a:ext cx="3712129" cy="438581"/>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18" name="TextBox 17">
            <a:extLst>
              <a:ext uri="{FF2B5EF4-FFF2-40B4-BE49-F238E27FC236}">
                <a16:creationId xmlns:a16="http://schemas.microsoft.com/office/drawing/2014/main" id="{4D6E5AE1-ABFE-7777-45A0-80378232C25B}"/>
              </a:ext>
            </a:extLst>
          </p:cNvPr>
          <p:cNvSpPr txBox="1"/>
          <p:nvPr/>
        </p:nvSpPr>
        <p:spPr>
          <a:xfrm>
            <a:off x="4653815" y="2630215"/>
            <a:ext cx="3573908" cy="415498"/>
          </a:xfrm>
          <a:prstGeom prst="rect">
            <a:avLst/>
          </a:prstGeom>
          <a:noFill/>
        </p:spPr>
        <p:txBody>
          <a:bodyPr wrap="square" rtlCol="0">
            <a:spAutoFit/>
          </a:bodyPr>
          <a:lstStyle/>
          <a:p>
            <a:pPr defTabSz="685800"/>
            <a:r>
              <a:rPr lang="en-GB" sz="2100" b="1" dirty="0">
                <a:solidFill>
                  <a:srgbClr val="003E5B"/>
                </a:solidFill>
                <a:latin typeface="Calibri" panose="020F0502020204030204"/>
              </a:rPr>
              <a:t>Work while studying</a:t>
            </a:r>
          </a:p>
        </p:txBody>
      </p:sp>
      <p:sp>
        <p:nvSpPr>
          <p:cNvPr id="19" name="Rectangle 18">
            <a:extLst>
              <a:ext uri="{FF2B5EF4-FFF2-40B4-BE49-F238E27FC236}">
                <a16:creationId xmlns:a16="http://schemas.microsoft.com/office/drawing/2014/main" id="{21E9FCEA-6D0D-4860-90D4-8C922B958662}"/>
              </a:ext>
            </a:extLst>
          </p:cNvPr>
          <p:cNvSpPr/>
          <p:nvPr/>
        </p:nvSpPr>
        <p:spPr>
          <a:xfrm>
            <a:off x="0" y="857251"/>
            <a:ext cx="9144000" cy="332897"/>
          </a:xfrm>
          <a:prstGeom prst="rect">
            <a:avLst/>
          </a:prstGeom>
          <a:solidFill>
            <a:srgbClr val="0025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GB" sz="1350" dirty="0">
                <a:solidFill>
                  <a:prstClr val="white"/>
                </a:solidFill>
                <a:latin typeface="Calibri" panose="020F0502020204030204"/>
              </a:rPr>
              <a:t>IICL</a:t>
            </a:r>
          </a:p>
        </p:txBody>
      </p:sp>
      <p:sp>
        <p:nvSpPr>
          <p:cNvPr id="21" name="Rectangle 20">
            <a:extLst>
              <a:ext uri="{FF2B5EF4-FFF2-40B4-BE49-F238E27FC236}">
                <a16:creationId xmlns:a16="http://schemas.microsoft.com/office/drawing/2014/main" id="{B670C678-F937-3026-DC98-317F410F8E15}"/>
              </a:ext>
            </a:extLst>
          </p:cNvPr>
          <p:cNvSpPr/>
          <p:nvPr/>
        </p:nvSpPr>
        <p:spPr>
          <a:xfrm>
            <a:off x="4510452" y="3243209"/>
            <a:ext cx="3712129"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22" name="TextBox 21">
            <a:extLst>
              <a:ext uri="{FF2B5EF4-FFF2-40B4-BE49-F238E27FC236}">
                <a16:creationId xmlns:a16="http://schemas.microsoft.com/office/drawing/2014/main" id="{996A3DE6-AA55-7A7D-1C69-41E4A510F9F8}"/>
              </a:ext>
            </a:extLst>
          </p:cNvPr>
          <p:cNvSpPr txBox="1"/>
          <p:nvPr/>
        </p:nvSpPr>
        <p:spPr>
          <a:xfrm>
            <a:off x="4651408" y="3251140"/>
            <a:ext cx="3573908" cy="415498"/>
          </a:xfrm>
          <a:prstGeom prst="rect">
            <a:avLst/>
          </a:prstGeom>
          <a:noFill/>
        </p:spPr>
        <p:txBody>
          <a:bodyPr wrap="square" rtlCol="0">
            <a:spAutoFit/>
          </a:bodyPr>
          <a:lstStyle/>
          <a:p>
            <a:pPr defTabSz="685800"/>
            <a:r>
              <a:rPr lang="en-GB" sz="2100" b="1" dirty="0">
                <a:solidFill>
                  <a:prstClr val="white"/>
                </a:solidFill>
                <a:latin typeface="Calibri" panose="020F0502020204030204"/>
              </a:rPr>
              <a:t>Employability &amp; Skills</a:t>
            </a:r>
          </a:p>
        </p:txBody>
      </p:sp>
      <p:sp>
        <p:nvSpPr>
          <p:cNvPr id="23" name="Rectangle 22">
            <a:extLst>
              <a:ext uri="{FF2B5EF4-FFF2-40B4-BE49-F238E27FC236}">
                <a16:creationId xmlns:a16="http://schemas.microsoft.com/office/drawing/2014/main" id="{DD2220B7-6F37-7AC1-017C-314960023983}"/>
              </a:ext>
            </a:extLst>
          </p:cNvPr>
          <p:cNvSpPr/>
          <p:nvPr/>
        </p:nvSpPr>
        <p:spPr>
          <a:xfrm>
            <a:off x="4510452" y="3864134"/>
            <a:ext cx="3712129" cy="438581"/>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24" name="TextBox 23">
            <a:extLst>
              <a:ext uri="{FF2B5EF4-FFF2-40B4-BE49-F238E27FC236}">
                <a16:creationId xmlns:a16="http://schemas.microsoft.com/office/drawing/2014/main" id="{ADE3183C-27B5-CF8C-10F2-F1F2BDCE3105}"/>
              </a:ext>
            </a:extLst>
          </p:cNvPr>
          <p:cNvSpPr txBox="1"/>
          <p:nvPr/>
        </p:nvSpPr>
        <p:spPr>
          <a:xfrm>
            <a:off x="4648672" y="3867459"/>
            <a:ext cx="3573908" cy="415498"/>
          </a:xfrm>
          <a:prstGeom prst="rect">
            <a:avLst/>
          </a:prstGeom>
          <a:noFill/>
        </p:spPr>
        <p:txBody>
          <a:bodyPr wrap="square" rtlCol="0">
            <a:spAutoFit/>
          </a:bodyPr>
          <a:lstStyle/>
          <a:p>
            <a:pPr defTabSz="685800"/>
            <a:r>
              <a:rPr lang="en-GB" sz="2100" b="1">
                <a:solidFill>
                  <a:srgbClr val="003E5B"/>
                </a:solidFill>
                <a:latin typeface="Calibri" panose="020F0502020204030204"/>
              </a:rPr>
              <a:t>Meeting Expectations</a:t>
            </a:r>
            <a:endParaRPr lang="en-GB" sz="2100" b="1" dirty="0">
              <a:solidFill>
                <a:srgbClr val="003E5B"/>
              </a:solidFill>
              <a:latin typeface="Calibri" panose="020F0502020204030204"/>
            </a:endParaRPr>
          </a:p>
        </p:txBody>
      </p:sp>
    </p:spTree>
    <p:extLst>
      <p:ext uri="{BB962C8B-B14F-4D97-AF65-F5344CB8AC3E}">
        <p14:creationId xmlns:p14="http://schemas.microsoft.com/office/powerpoint/2010/main" val="9207477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FF86E3-A8AE-4BFA-5DD8-062A81C061E4}"/>
              </a:ext>
            </a:extLst>
          </p:cNvPr>
          <p:cNvPicPr>
            <a:picLocks noChangeAspect="1"/>
          </p:cNvPicPr>
          <p:nvPr/>
        </p:nvPicPr>
        <p:blipFill>
          <a:blip r:embed="rId2"/>
          <a:stretch>
            <a:fillRect/>
          </a:stretch>
        </p:blipFill>
        <p:spPr>
          <a:xfrm>
            <a:off x="0" y="857251"/>
            <a:ext cx="9144000" cy="5143499"/>
          </a:xfrm>
          <a:prstGeom prst="rect">
            <a:avLst/>
          </a:prstGeom>
        </p:spPr>
      </p:pic>
      <p:sp>
        <p:nvSpPr>
          <p:cNvPr id="2" name="TextBox 1">
            <a:extLst>
              <a:ext uri="{FF2B5EF4-FFF2-40B4-BE49-F238E27FC236}">
                <a16:creationId xmlns:a16="http://schemas.microsoft.com/office/drawing/2014/main" id="{6A046B62-A513-19E2-18D6-5952C95738B7}"/>
              </a:ext>
            </a:extLst>
          </p:cNvPr>
          <p:cNvSpPr txBox="1"/>
          <p:nvPr/>
        </p:nvSpPr>
        <p:spPr>
          <a:xfrm>
            <a:off x="2111543" y="1380875"/>
            <a:ext cx="4815037" cy="553998"/>
          </a:xfrm>
          <a:prstGeom prst="rect">
            <a:avLst/>
          </a:prstGeom>
          <a:noFill/>
        </p:spPr>
        <p:txBody>
          <a:bodyPr wrap="square" rtlCol="0">
            <a:spAutoFit/>
          </a:bodyPr>
          <a:lstStyle/>
          <a:p>
            <a:pPr defTabSz="685800"/>
            <a:r>
              <a:rPr lang="en-GB" sz="3000" b="1" dirty="0">
                <a:solidFill>
                  <a:prstClr val="white"/>
                </a:solidFill>
                <a:latin typeface="Calibri" panose="020F0502020204030204"/>
              </a:rPr>
              <a:t>Incentives for Survey Season</a:t>
            </a:r>
          </a:p>
        </p:txBody>
      </p:sp>
      <p:sp>
        <p:nvSpPr>
          <p:cNvPr id="4" name="Rectangle 3">
            <a:extLst>
              <a:ext uri="{FF2B5EF4-FFF2-40B4-BE49-F238E27FC236}">
                <a16:creationId xmlns:a16="http://schemas.microsoft.com/office/drawing/2014/main" id="{F48F8177-B05F-CBB2-C029-C9791CC9CD80}"/>
              </a:ext>
            </a:extLst>
          </p:cNvPr>
          <p:cNvSpPr/>
          <p:nvPr/>
        </p:nvSpPr>
        <p:spPr>
          <a:xfrm>
            <a:off x="0" y="857251"/>
            <a:ext cx="9144000" cy="332897"/>
          </a:xfrm>
          <a:prstGeom prst="rect">
            <a:avLst/>
          </a:prstGeom>
          <a:solidFill>
            <a:srgbClr val="0025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GB" sz="1350" dirty="0">
                <a:solidFill>
                  <a:prstClr val="white"/>
                </a:solidFill>
                <a:latin typeface="Calibri" panose="020F0502020204030204"/>
              </a:rPr>
              <a:t>IICL</a:t>
            </a:r>
          </a:p>
        </p:txBody>
      </p:sp>
      <p:sp>
        <p:nvSpPr>
          <p:cNvPr id="6" name="TextBox 5">
            <a:extLst>
              <a:ext uri="{FF2B5EF4-FFF2-40B4-BE49-F238E27FC236}">
                <a16:creationId xmlns:a16="http://schemas.microsoft.com/office/drawing/2014/main" id="{23DE2169-1690-D76A-DC0A-675F156F2360}"/>
              </a:ext>
            </a:extLst>
          </p:cNvPr>
          <p:cNvSpPr txBox="1"/>
          <p:nvPr/>
        </p:nvSpPr>
        <p:spPr>
          <a:xfrm>
            <a:off x="808673" y="3863296"/>
            <a:ext cx="5684996" cy="1869743"/>
          </a:xfrm>
          <a:prstGeom prst="rect">
            <a:avLst/>
          </a:prstGeom>
          <a:noFill/>
        </p:spPr>
        <p:txBody>
          <a:bodyPr wrap="square" rtlCol="0">
            <a:spAutoFit/>
          </a:bodyPr>
          <a:lstStyle/>
          <a:p>
            <a:pPr defTabSz="685800"/>
            <a:r>
              <a:rPr lang="en-GB" sz="1500" dirty="0">
                <a:solidFill>
                  <a:prstClr val="white"/>
                </a:solidFill>
                <a:latin typeface="Calibri" panose="020F0502020204030204"/>
              </a:rPr>
              <a:t>As a thank you for your time, you will be automatically entered into a prize draw* for a </a:t>
            </a:r>
            <a:r>
              <a:rPr lang="en-GB" sz="1500" b="1" dirty="0">
                <a:solidFill>
                  <a:srgbClr val="00B5B0"/>
                </a:solidFill>
                <a:latin typeface="Calibri" panose="020F0502020204030204"/>
              </a:rPr>
              <a:t>Samsung Galaxy Tab A9 Tablet</a:t>
            </a:r>
          </a:p>
          <a:p>
            <a:pPr defTabSz="685800"/>
            <a:endParaRPr lang="en-GB" sz="1500" dirty="0">
              <a:solidFill>
                <a:prstClr val="white"/>
              </a:solidFill>
              <a:latin typeface="Calibri" panose="020F0502020204030204"/>
            </a:endParaRPr>
          </a:p>
          <a:p>
            <a:pPr defTabSz="685800"/>
            <a:r>
              <a:rPr lang="en-GB" sz="1500" dirty="0">
                <a:solidFill>
                  <a:prstClr val="white"/>
                </a:solidFill>
                <a:latin typeface="Calibri" panose="020F0502020204030204"/>
              </a:rPr>
              <a:t>Prizes will be split as follows:</a:t>
            </a:r>
            <a:endParaRPr lang="en-GB" sz="1500" b="1" dirty="0">
              <a:solidFill>
                <a:srgbClr val="00B5B0"/>
              </a:solidFill>
              <a:latin typeface="Calibri" panose="020F0502020204030204"/>
            </a:endParaRPr>
          </a:p>
          <a:p>
            <a:pPr marL="257175" indent="-257175" defTabSz="685800">
              <a:buFont typeface="Arial" panose="020B0604020202020204" pitchFamily="34" charset="0"/>
              <a:buChar char="•"/>
            </a:pPr>
            <a:r>
              <a:rPr lang="en-GB" sz="1500" dirty="0">
                <a:solidFill>
                  <a:srgbClr val="00B5B0"/>
                </a:solidFill>
                <a:latin typeface="Calibri" panose="020F0502020204030204"/>
              </a:rPr>
              <a:t>4 x Birmingham Campus</a:t>
            </a:r>
          </a:p>
          <a:p>
            <a:pPr marL="257175" indent="-257175" defTabSz="685800">
              <a:buFont typeface="Arial" panose="020B0604020202020204" pitchFamily="34" charset="0"/>
              <a:buChar char="•"/>
            </a:pPr>
            <a:r>
              <a:rPr lang="en-GB" sz="1500" dirty="0">
                <a:solidFill>
                  <a:srgbClr val="00B5B0"/>
                </a:solidFill>
                <a:latin typeface="Calibri" panose="020F0502020204030204"/>
              </a:rPr>
              <a:t>4 x London Campus</a:t>
            </a:r>
            <a:endParaRPr lang="en-GB" sz="1500" dirty="0">
              <a:solidFill>
                <a:prstClr val="white"/>
              </a:solidFill>
              <a:latin typeface="Calibri" panose="020F0502020204030204"/>
            </a:endParaRPr>
          </a:p>
          <a:p>
            <a:pPr defTabSz="685800"/>
            <a:endParaRPr lang="en-GB" sz="1500" dirty="0">
              <a:solidFill>
                <a:prstClr val="white"/>
              </a:solidFill>
              <a:latin typeface="Calibri" panose="020F0502020204030204"/>
            </a:endParaRPr>
          </a:p>
          <a:p>
            <a:pPr defTabSz="685800"/>
            <a:r>
              <a:rPr lang="en-GB" sz="1050" i="1" dirty="0">
                <a:solidFill>
                  <a:prstClr val="white"/>
                </a:solidFill>
                <a:latin typeface="Calibri" panose="020F0502020204030204"/>
              </a:rPr>
              <a:t>*Prize draws will be announced via email in May 2026</a:t>
            </a:r>
          </a:p>
        </p:txBody>
      </p:sp>
      <p:pic>
        <p:nvPicPr>
          <p:cNvPr id="7" name="Picture 6">
            <a:extLst>
              <a:ext uri="{FF2B5EF4-FFF2-40B4-BE49-F238E27FC236}">
                <a16:creationId xmlns:a16="http://schemas.microsoft.com/office/drawing/2014/main" id="{0D5948F0-0E17-2A44-7187-3A39E6E1F4D9}"/>
              </a:ext>
            </a:extLst>
          </p:cNvPr>
          <p:cNvPicPr>
            <a:picLocks noChangeAspect="1"/>
          </p:cNvPicPr>
          <p:nvPr/>
        </p:nvPicPr>
        <p:blipFill>
          <a:blip r:embed="rId3"/>
          <a:stretch>
            <a:fillRect/>
          </a:stretch>
        </p:blipFill>
        <p:spPr>
          <a:xfrm>
            <a:off x="3553938" y="2102518"/>
            <a:ext cx="1921825" cy="1481664"/>
          </a:xfrm>
          <a:prstGeom prst="rect">
            <a:avLst/>
          </a:prstGeom>
        </p:spPr>
      </p:pic>
    </p:spTree>
    <p:extLst>
      <p:ext uri="{BB962C8B-B14F-4D97-AF65-F5344CB8AC3E}">
        <p14:creationId xmlns:p14="http://schemas.microsoft.com/office/powerpoint/2010/main" val="28058919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175173"/>
            <a:ext cx="8568952" cy="2387600"/>
          </a:xfrm>
        </p:spPr>
        <p:txBody>
          <a:bodyPr/>
          <a:lstStyle/>
          <a:p>
            <a:r>
              <a:rPr lang="en-GB" sz="4000" b="1" i="1" dirty="0">
                <a:solidFill>
                  <a:schemeClr val="bg1"/>
                </a:solidFill>
              </a:rPr>
              <a:t>What are social determinants of health?</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567608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t>Social 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916832"/>
            <a:ext cx="7074786" cy="4078039"/>
          </a:xfrm>
          <a:prstGeom prst="rect">
            <a:avLst/>
          </a:prstGeom>
          <a:noFill/>
        </p:spPr>
        <p:txBody>
          <a:bodyPr wrap="square">
            <a:spAutoFit/>
          </a:bodyPr>
          <a:lstStyle/>
          <a:p>
            <a:pPr marL="342900" indent="-342900">
              <a:buFont typeface="Wingdings" panose="05000000000000000000" pitchFamily="2" charset="2"/>
              <a:buChar char="§"/>
            </a:pPr>
            <a:r>
              <a:rPr lang="en-GB" sz="2800" dirty="0">
                <a:cs typeface="Arial" panose="020B0604020202020204" pitchFamily="34" charset="0"/>
              </a:rPr>
              <a:t>The social determinants of health are the conditions in “which people are born, grow, live, work and age as well as the complex, interrelated social structures and economic systems that shape these conditions”.</a:t>
            </a:r>
          </a:p>
          <a:p>
            <a:r>
              <a:rPr lang="en-GB" sz="2800" dirty="0">
                <a:cs typeface="Arial" panose="020B0604020202020204" pitchFamily="34" charset="0"/>
              </a:rPr>
              <a:t>                                                         </a:t>
            </a:r>
            <a:r>
              <a:rPr lang="en-GB" dirty="0">
                <a:cs typeface="Arial" panose="020B0604020202020204" pitchFamily="34" charset="0"/>
              </a:rPr>
              <a:t>(WHO, 2022)</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3046513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BB617-8FFE-F2BC-904F-6AE1F93A46E9}"/>
              </a:ext>
            </a:extLst>
          </p:cNvPr>
          <p:cNvSpPr>
            <a:spLocks noGrp="1"/>
          </p:cNvSpPr>
          <p:nvPr>
            <p:ph type="title"/>
          </p:nvPr>
        </p:nvSpPr>
        <p:spPr/>
        <p:txBody>
          <a:bodyPr/>
          <a:lstStyle/>
          <a:p>
            <a:r>
              <a:rPr lang="en-GB" sz="4400" b="1" dirty="0"/>
              <a:t>Social determinants of health </a:t>
            </a:r>
            <a:endParaRPr lang="en-GB" dirty="0"/>
          </a:p>
        </p:txBody>
      </p:sp>
      <p:sp>
        <p:nvSpPr>
          <p:cNvPr id="3" name="Content Placeholder 2">
            <a:extLst>
              <a:ext uri="{FF2B5EF4-FFF2-40B4-BE49-F238E27FC236}">
                <a16:creationId xmlns:a16="http://schemas.microsoft.com/office/drawing/2014/main" id="{CCB8DE95-20E3-384E-0575-E4766E31FD44}"/>
              </a:ext>
            </a:extLst>
          </p:cNvPr>
          <p:cNvSpPr>
            <a:spLocks noGrp="1"/>
          </p:cNvSpPr>
          <p:nvPr>
            <p:ph idx="1"/>
          </p:nvPr>
        </p:nvSpPr>
        <p:spPr/>
        <p:txBody>
          <a:bodyPr>
            <a:normAutofit/>
          </a:bodyPr>
          <a:lstStyle/>
          <a:p>
            <a:pPr>
              <a:buFont typeface="Wingdings" panose="05000000000000000000" pitchFamily="2" charset="2"/>
              <a:buChar char="§"/>
            </a:pPr>
            <a:r>
              <a:rPr lang="en-GB" dirty="0"/>
              <a:t>According to Naidoo and Wills (2016), social determinants of health are “the specific features and pathways by which societal conditions affect health”.</a:t>
            </a:r>
          </a:p>
        </p:txBody>
      </p:sp>
    </p:spTree>
    <p:extLst>
      <p:ext uri="{BB962C8B-B14F-4D97-AF65-F5344CB8AC3E}">
        <p14:creationId xmlns:p14="http://schemas.microsoft.com/office/powerpoint/2010/main" val="2787901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BF502-EF02-419F-B65C-A461622AE92D}"/>
              </a:ext>
            </a:extLst>
          </p:cNvPr>
          <p:cNvSpPr>
            <a:spLocks noGrp="1"/>
          </p:cNvSpPr>
          <p:nvPr>
            <p:ph type="title"/>
          </p:nvPr>
        </p:nvSpPr>
        <p:spPr/>
        <p:txBody>
          <a:bodyPr/>
          <a:lstStyle/>
          <a:p>
            <a:pPr algn="ctr"/>
            <a:r>
              <a:rPr lang="en-GB" sz="4000" b="1" dirty="0"/>
              <a:t>Social determinants of health </a:t>
            </a:r>
          </a:p>
        </p:txBody>
      </p:sp>
      <p:sp>
        <p:nvSpPr>
          <p:cNvPr id="3" name="Content Placeholder 2">
            <a:extLst>
              <a:ext uri="{FF2B5EF4-FFF2-40B4-BE49-F238E27FC236}">
                <a16:creationId xmlns:a16="http://schemas.microsoft.com/office/drawing/2014/main" id="{78A64B19-9208-4838-BF75-5587FC3DFD43}"/>
              </a:ext>
            </a:extLst>
          </p:cNvPr>
          <p:cNvSpPr>
            <a:spLocks noGrp="1"/>
          </p:cNvSpPr>
          <p:nvPr>
            <p:ph idx="1"/>
          </p:nvPr>
        </p:nvSpPr>
        <p:spPr>
          <a:xfrm>
            <a:off x="800100" y="1340768"/>
            <a:ext cx="7886700" cy="3674269"/>
          </a:xfrm>
        </p:spPr>
        <p:txBody>
          <a:bodyPr>
            <a:noAutofit/>
          </a:bodyPr>
          <a:lstStyle/>
          <a:p>
            <a:pPr marL="0" indent="0">
              <a:buNone/>
            </a:pPr>
            <a:r>
              <a:rPr lang="en-GB" sz="2400" b="1" dirty="0"/>
              <a:t>Social determinants of health </a:t>
            </a:r>
            <a:r>
              <a:rPr lang="en-GB" sz="2400" dirty="0"/>
              <a:t>include aspects of </a:t>
            </a:r>
          </a:p>
          <a:p>
            <a:r>
              <a:rPr lang="en-GB" sz="2400" dirty="0"/>
              <a:t>The social environment (e.g., discrimination, income, education level, marital status), </a:t>
            </a:r>
          </a:p>
          <a:p>
            <a:r>
              <a:rPr lang="en-GB" sz="2400" dirty="0"/>
              <a:t>The physical environment (e.g., place of residence, crowding conditions, </a:t>
            </a:r>
          </a:p>
          <a:p>
            <a:r>
              <a:rPr lang="en-GB" sz="2400" dirty="0"/>
              <a:t>Built environment (i.e., buildings, spaces, transportation systems, and products that are created or modified by people), and </a:t>
            </a:r>
          </a:p>
          <a:p>
            <a:r>
              <a:rPr lang="en-GB" sz="2400" dirty="0"/>
              <a:t>Health services (e.g., access to and quality of care).</a:t>
            </a:r>
          </a:p>
          <a:p>
            <a:endParaRPr lang="en-GB" sz="2400" dirty="0"/>
          </a:p>
        </p:txBody>
      </p:sp>
    </p:spTree>
    <p:extLst>
      <p:ext uri="{BB962C8B-B14F-4D97-AF65-F5344CB8AC3E}">
        <p14:creationId xmlns:p14="http://schemas.microsoft.com/office/powerpoint/2010/main" val="12899567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87FFA-95AF-8303-DB66-42CC52AD6A2A}"/>
              </a:ext>
            </a:extLst>
          </p:cNvPr>
          <p:cNvSpPr>
            <a:spLocks noGrp="1"/>
          </p:cNvSpPr>
          <p:nvPr>
            <p:ph type="title"/>
          </p:nvPr>
        </p:nvSpPr>
        <p:spPr/>
        <p:txBody>
          <a:bodyPr/>
          <a:lstStyle/>
          <a:p>
            <a:r>
              <a:rPr lang="en-GB" b="1" dirty="0"/>
              <a:t>Wider determinants of health</a:t>
            </a:r>
          </a:p>
        </p:txBody>
      </p:sp>
      <p:sp>
        <p:nvSpPr>
          <p:cNvPr id="3" name="Content Placeholder 2">
            <a:extLst>
              <a:ext uri="{FF2B5EF4-FFF2-40B4-BE49-F238E27FC236}">
                <a16:creationId xmlns:a16="http://schemas.microsoft.com/office/drawing/2014/main" id="{BC58AF24-F96F-F90E-7F84-48B912FE2367}"/>
              </a:ext>
            </a:extLst>
          </p:cNvPr>
          <p:cNvSpPr>
            <a:spLocks noGrp="1"/>
          </p:cNvSpPr>
          <p:nvPr>
            <p:ph idx="1"/>
          </p:nvPr>
        </p:nvSpPr>
        <p:spPr/>
        <p:txBody>
          <a:bodyPr/>
          <a:lstStyle/>
          <a:p>
            <a:r>
              <a:rPr lang="en-GB" dirty="0"/>
              <a:t>Wider determinants of health (WDHs) are the “broader social, economic, political and environmental circumstances that influence health outcomes throughout life”.</a:t>
            </a:r>
          </a:p>
        </p:txBody>
      </p:sp>
    </p:spTree>
    <p:extLst>
      <p:ext uri="{BB962C8B-B14F-4D97-AF65-F5344CB8AC3E}">
        <p14:creationId xmlns:p14="http://schemas.microsoft.com/office/powerpoint/2010/main" val="836027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B816C-16D9-FB7E-7050-169188B0D7E6}"/>
              </a:ext>
            </a:extLst>
          </p:cNvPr>
          <p:cNvSpPr>
            <a:spLocks noGrp="1"/>
          </p:cNvSpPr>
          <p:nvPr>
            <p:ph type="title"/>
          </p:nvPr>
        </p:nvSpPr>
        <p:spPr/>
        <p:txBody>
          <a:bodyPr/>
          <a:lstStyle/>
          <a:p>
            <a:r>
              <a:rPr lang="en-GB" b="1" dirty="0"/>
              <a:t>Determinants of health</a:t>
            </a:r>
          </a:p>
        </p:txBody>
      </p:sp>
      <p:sp>
        <p:nvSpPr>
          <p:cNvPr id="3" name="Content Placeholder 2">
            <a:extLst>
              <a:ext uri="{FF2B5EF4-FFF2-40B4-BE49-F238E27FC236}">
                <a16:creationId xmlns:a16="http://schemas.microsoft.com/office/drawing/2014/main" id="{6B1A29E2-30F5-F731-EF17-E4BC28AE4387}"/>
              </a:ext>
            </a:extLst>
          </p:cNvPr>
          <p:cNvSpPr>
            <a:spLocks noGrp="1"/>
          </p:cNvSpPr>
          <p:nvPr>
            <p:ph idx="1"/>
          </p:nvPr>
        </p:nvSpPr>
        <p:spPr/>
        <p:txBody>
          <a:bodyPr/>
          <a:lstStyle/>
          <a:p>
            <a:pPr marL="0" indent="0">
              <a:buNone/>
            </a:pPr>
            <a:r>
              <a:rPr lang="en-GB" dirty="0"/>
              <a:t>The range of determinants discussed above influences an individual’s health at different levels and from different perspectives.</a:t>
            </a:r>
          </a:p>
          <a:p>
            <a:pPr marL="0" indent="0">
              <a:buNone/>
            </a:pPr>
            <a:endParaRPr lang="en-GB" dirty="0"/>
          </a:p>
          <a:p>
            <a:pPr marL="0" indent="0">
              <a:buNone/>
            </a:pPr>
            <a:r>
              <a:rPr lang="en-GB" dirty="0" err="1"/>
              <a:t>Dalgren</a:t>
            </a:r>
            <a:r>
              <a:rPr lang="en-GB" dirty="0"/>
              <a:t> and Whitehead modelled this concept in 1991. Their model is shown on the slide below:</a:t>
            </a:r>
          </a:p>
        </p:txBody>
      </p:sp>
    </p:spTree>
    <p:extLst>
      <p:ext uri="{BB962C8B-B14F-4D97-AF65-F5344CB8AC3E}">
        <p14:creationId xmlns:p14="http://schemas.microsoft.com/office/powerpoint/2010/main" val="40904480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7822BAE-B6AA-01DB-B247-F76FFD361239}"/>
              </a:ext>
            </a:extLst>
          </p:cNvPr>
          <p:cNvSpPr>
            <a:spLocks noGrp="1" noChangeArrowheads="1"/>
          </p:cNvSpPr>
          <p:nvPr>
            <p:ph type="title"/>
          </p:nvPr>
        </p:nvSpPr>
        <p:spPr>
          <a:xfrm>
            <a:off x="683568" y="116632"/>
            <a:ext cx="7886700" cy="1325563"/>
          </a:xfrm>
        </p:spPr>
        <p:txBody>
          <a:bodyPr>
            <a:normAutofit/>
          </a:bodyPr>
          <a:lstStyle/>
          <a:p>
            <a:pPr eaLnBrk="1" hangingPunct="1"/>
            <a:r>
              <a:rPr lang="en-US" sz="3200" b="1" dirty="0"/>
              <a:t>Main Determinants of Health Model</a:t>
            </a:r>
            <a:endParaRPr lang="en-GB" altLang="en-US" sz="3200" dirty="0">
              <a:latin typeface="Palatino Linotype" panose="02040502050505030304" pitchFamily="18" charset="0"/>
            </a:endParaRPr>
          </a:p>
        </p:txBody>
      </p:sp>
      <p:pic>
        <p:nvPicPr>
          <p:cNvPr id="21507" name="Picture 5" descr="DahlgrenandWhitehead">
            <a:extLst>
              <a:ext uri="{FF2B5EF4-FFF2-40B4-BE49-F238E27FC236}">
                <a16:creationId xmlns:a16="http://schemas.microsoft.com/office/drawing/2014/main" id="{9EE6DE2D-D8BE-1570-D051-F2DA64C0E6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442195"/>
            <a:ext cx="6840537" cy="3925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4BA12DB5-118D-66B4-3A22-AA793512C19F}"/>
              </a:ext>
            </a:extLst>
          </p:cNvPr>
          <p:cNvSpPr txBox="1"/>
          <p:nvPr/>
        </p:nvSpPr>
        <p:spPr>
          <a:xfrm>
            <a:off x="5580112" y="5367735"/>
            <a:ext cx="3456384" cy="369332"/>
          </a:xfrm>
          <a:prstGeom prst="rect">
            <a:avLst/>
          </a:prstGeom>
          <a:noFill/>
        </p:spPr>
        <p:txBody>
          <a:bodyPr wrap="square">
            <a:spAutoFit/>
          </a:bodyPr>
          <a:lstStyle/>
          <a:p>
            <a:r>
              <a:rPr lang="en-GB" dirty="0"/>
              <a:t>Dahlgren and Whitehead (1991)</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3CE3-AC36-75F7-249C-70E10E2D8A96}"/>
              </a:ext>
            </a:extLst>
          </p:cNvPr>
          <p:cNvSpPr>
            <a:spLocks noGrp="1"/>
          </p:cNvSpPr>
          <p:nvPr>
            <p:ph type="title"/>
          </p:nvPr>
        </p:nvSpPr>
        <p:spPr/>
        <p:txBody>
          <a:bodyPr/>
          <a:lstStyle/>
          <a:p>
            <a:r>
              <a:rPr lang="en-US" b="1" dirty="0"/>
              <a:t>Main Determinants of Health</a:t>
            </a:r>
            <a:endParaRPr lang="en-GB" dirty="0"/>
          </a:p>
        </p:txBody>
      </p:sp>
      <p:sp>
        <p:nvSpPr>
          <p:cNvPr id="3" name="Content Placeholder 2">
            <a:extLst>
              <a:ext uri="{FF2B5EF4-FFF2-40B4-BE49-F238E27FC236}">
                <a16:creationId xmlns:a16="http://schemas.microsoft.com/office/drawing/2014/main" id="{23CA29AD-FCE9-A607-6CB5-771D11EB2095}"/>
              </a:ext>
            </a:extLst>
          </p:cNvPr>
          <p:cNvSpPr>
            <a:spLocks noGrp="1"/>
          </p:cNvSpPr>
          <p:nvPr>
            <p:ph idx="1"/>
          </p:nvPr>
        </p:nvSpPr>
        <p:spPr/>
        <p:txBody>
          <a:bodyPr>
            <a:normAutofit fontScale="92500" lnSpcReduction="10000"/>
          </a:bodyPr>
          <a:lstStyle/>
          <a:p>
            <a:r>
              <a:rPr lang="en-GB" dirty="0">
                <a:latin typeface="Trebuchet MS" panose="020B0603020202020204" pitchFamily="34" charset="0"/>
              </a:rPr>
              <a:t>At the centre of this model are some factors such as sex, age and genetics.</a:t>
            </a:r>
          </a:p>
          <a:p>
            <a:r>
              <a:rPr lang="en-GB" dirty="0">
                <a:latin typeface="Trebuchet MS" panose="020B0603020202020204" pitchFamily="34" charset="0"/>
              </a:rPr>
              <a:t>The overlapping layers represent individual lifestyle factors, which is followed by the wider determinants.</a:t>
            </a:r>
          </a:p>
          <a:p>
            <a:r>
              <a:rPr lang="en-GB" dirty="0">
                <a:latin typeface="Trebuchet MS" panose="020B0603020202020204" pitchFamily="34" charset="0"/>
              </a:rPr>
              <a:t>The core attributes are relatively fixed but, as the layers of influence extend outwards, the determinants are responsive to change</a:t>
            </a:r>
          </a:p>
        </p:txBody>
      </p:sp>
      <p:sp>
        <p:nvSpPr>
          <p:cNvPr id="5" name="TextBox 4">
            <a:extLst>
              <a:ext uri="{FF2B5EF4-FFF2-40B4-BE49-F238E27FC236}">
                <a16:creationId xmlns:a16="http://schemas.microsoft.com/office/drawing/2014/main" id="{9C97EB83-BB41-CF9E-E6A9-34A51C652C06}"/>
              </a:ext>
            </a:extLst>
          </p:cNvPr>
          <p:cNvSpPr txBox="1"/>
          <p:nvPr/>
        </p:nvSpPr>
        <p:spPr>
          <a:xfrm>
            <a:off x="6156176" y="5300748"/>
            <a:ext cx="2862064" cy="369332"/>
          </a:xfrm>
          <a:prstGeom prst="rect">
            <a:avLst/>
          </a:prstGeom>
          <a:noFill/>
        </p:spPr>
        <p:txBody>
          <a:bodyPr wrap="square">
            <a:spAutoFit/>
          </a:bodyPr>
          <a:lstStyle/>
          <a:p>
            <a:r>
              <a:rPr lang="en-GB" dirty="0"/>
              <a:t>(Naidoo and Wills, 2016)</a:t>
            </a:r>
          </a:p>
        </p:txBody>
      </p:sp>
    </p:spTree>
    <p:extLst>
      <p:ext uri="{BB962C8B-B14F-4D97-AF65-F5344CB8AC3E}">
        <p14:creationId xmlns:p14="http://schemas.microsoft.com/office/powerpoint/2010/main" val="1624949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BEAD-E021-E2DB-4776-C96F899FC4D2}"/>
              </a:ext>
            </a:extLst>
          </p:cNvPr>
          <p:cNvSpPr>
            <a:spLocks noGrp="1"/>
          </p:cNvSpPr>
          <p:nvPr>
            <p:ph type="title"/>
          </p:nvPr>
        </p:nvSpPr>
        <p:spPr/>
        <p:txBody>
          <a:bodyPr>
            <a:normAutofit/>
          </a:bodyPr>
          <a:lstStyle/>
          <a:p>
            <a:r>
              <a:rPr lang="en-US" sz="3600" b="1" dirty="0"/>
              <a:t>Main Determinants of Health Layers </a:t>
            </a:r>
            <a:endParaRPr lang="en-GB" sz="3600" dirty="0"/>
          </a:p>
        </p:txBody>
      </p:sp>
      <p:sp>
        <p:nvSpPr>
          <p:cNvPr id="3" name="Content Placeholder 2">
            <a:extLst>
              <a:ext uri="{FF2B5EF4-FFF2-40B4-BE49-F238E27FC236}">
                <a16:creationId xmlns:a16="http://schemas.microsoft.com/office/drawing/2014/main" id="{664D5C7A-6E0A-0C17-3BC9-DAA0BB1717D9}"/>
              </a:ext>
            </a:extLst>
          </p:cNvPr>
          <p:cNvSpPr>
            <a:spLocks noGrp="1"/>
          </p:cNvSpPr>
          <p:nvPr>
            <p:ph idx="1"/>
          </p:nvPr>
        </p:nvSpPr>
        <p:spPr/>
        <p:txBody>
          <a:bodyPr>
            <a:normAutofit/>
          </a:bodyPr>
          <a:lstStyle/>
          <a:p>
            <a:pPr>
              <a:buFont typeface="Wingdings" panose="05000000000000000000" pitchFamily="2" charset="2"/>
              <a:buChar char="§"/>
            </a:pPr>
            <a:r>
              <a:rPr lang="en-GB" sz="2800" dirty="0">
                <a:latin typeface="Trebuchet MS" panose="020B0603020202020204" pitchFamily="34" charset="0"/>
              </a:rPr>
              <a:t>The </a:t>
            </a:r>
            <a:r>
              <a:rPr lang="en-GB" sz="2800" b="1" dirty="0">
                <a:latin typeface="Trebuchet MS" panose="020B0603020202020204" pitchFamily="34" charset="0"/>
              </a:rPr>
              <a:t>first layer</a:t>
            </a:r>
            <a:r>
              <a:rPr lang="en-GB" sz="2800" dirty="0">
                <a:latin typeface="Trebuchet MS" panose="020B0603020202020204" pitchFamily="34" charset="0"/>
              </a:rPr>
              <a:t> represents individual </a:t>
            </a:r>
            <a:r>
              <a:rPr lang="en-GB" sz="2800" b="1" i="1" dirty="0">
                <a:latin typeface="Trebuchet MS" panose="020B0603020202020204" pitchFamily="34" charset="0"/>
              </a:rPr>
              <a:t>lifestyle behaviours</a:t>
            </a:r>
            <a:r>
              <a:rPr lang="en-GB" sz="2800" dirty="0">
                <a:latin typeface="Trebuchet MS" panose="020B0603020202020204" pitchFamily="34" charset="0"/>
              </a:rPr>
              <a:t>, e.g. diet, physical activity, smoking and alcohol consumption.</a:t>
            </a:r>
          </a:p>
          <a:p>
            <a:pPr>
              <a:buFont typeface="Wingdings" panose="05000000000000000000" pitchFamily="2" charset="2"/>
              <a:buChar char="§"/>
            </a:pPr>
            <a:endParaRPr lang="en-GB" sz="2800" dirty="0">
              <a:latin typeface="Trebuchet MS" panose="020B0603020202020204" pitchFamily="34" charset="0"/>
            </a:endParaRPr>
          </a:p>
          <a:p>
            <a:pPr>
              <a:buFont typeface="Wingdings" panose="05000000000000000000" pitchFamily="2" charset="2"/>
              <a:buChar char="§"/>
            </a:pPr>
            <a:r>
              <a:rPr lang="en-GB" sz="2800" dirty="0">
                <a:latin typeface="Trebuchet MS" panose="020B0603020202020204" pitchFamily="34" charset="0"/>
              </a:rPr>
              <a:t>The </a:t>
            </a:r>
            <a:r>
              <a:rPr lang="en-GB" sz="2800" b="1" dirty="0">
                <a:latin typeface="Trebuchet MS" panose="020B0603020202020204" pitchFamily="34" charset="0"/>
              </a:rPr>
              <a:t>second layer </a:t>
            </a:r>
            <a:r>
              <a:rPr lang="en-GB" sz="2800" dirty="0">
                <a:latin typeface="Trebuchet MS" panose="020B0603020202020204" pitchFamily="34" charset="0"/>
              </a:rPr>
              <a:t>represents the </a:t>
            </a:r>
            <a:r>
              <a:rPr lang="en-GB" sz="2800" b="1" i="1" dirty="0">
                <a:latin typeface="Trebuchet MS" panose="020B0603020202020204" pitchFamily="34" charset="0"/>
              </a:rPr>
              <a:t>communities in which individuals live</a:t>
            </a:r>
            <a:r>
              <a:rPr lang="en-GB" sz="2800" dirty="0">
                <a:latin typeface="Trebuchet MS" panose="020B0603020202020204" pitchFamily="34" charset="0"/>
              </a:rPr>
              <a:t> which include social networks/relation/support that influence health and the health behaviours we exhibit.</a:t>
            </a:r>
          </a:p>
        </p:txBody>
      </p:sp>
      <p:sp>
        <p:nvSpPr>
          <p:cNvPr id="5" name="TextBox 4">
            <a:extLst>
              <a:ext uri="{FF2B5EF4-FFF2-40B4-BE49-F238E27FC236}">
                <a16:creationId xmlns:a16="http://schemas.microsoft.com/office/drawing/2014/main" id="{A4504D8C-0C0E-A3B9-4003-E96C94D70513}"/>
              </a:ext>
            </a:extLst>
          </p:cNvPr>
          <p:cNvSpPr txBox="1"/>
          <p:nvPr/>
        </p:nvSpPr>
        <p:spPr>
          <a:xfrm>
            <a:off x="5508104" y="5310273"/>
            <a:ext cx="3510136" cy="400110"/>
          </a:xfrm>
          <a:prstGeom prst="rect">
            <a:avLst/>
          </a:prstGeom>
          <a:noFill/>
        </p:spPr>
        <p:txBody>
          <a:bodyPr wrap="square">
            <a:spAutoFit/>
          </a:bodyPr>
          <a:lstStyle/>
          <a:p>
            <a:r>
              <a:rPr lang="en-GB" dirty="0">
                <a:cs typeface="Arial" panose="020B0604020202020204" pitchFamily="34" charset="0"/>
              </a:rPr>
              <a:t>(</a:t>
            </a:r>
            <a:r>
              <a:rPr lang="en-GB" sz="2000" dirty="0">
                <a:cs typeface="Arial" panose="020B0604020202020204" pitchFamily="34" charset="0"/>
              </a:rPr>
              <a:t>Naidoo and Wills, 2016)</a:t>
            </a:r>
          </a:p>
        </p:txBody>
      </p:sp>
    </p:spTree>
    <p:extLst>
      <p:ext uri="{BB962C8B-B14F-4D97-AF65-F5344CB8AC3E}">
        <p14:creationId xmlns:p14="http://schemas.microsoft.com/office/powerpoint/2010/main" val="2217678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A2663-CDA8-C4B4-765A-C6091C00912A}"/>
              </a:ext>
            </a:extLst>
          </p:cNvPr>
          <p:cNvSpPr>
            <a:spLocks noGrp="1"/>
          </p:cNvSpPr>
          <p:nvPr>
            <p:ph type="title"/>
          </p:nvPr>
        </p:nvSpPr>
        <p:spPr/>
        <p:txBody>
          <a:bodyPr/>
          <a:lstStyle/>
          <a:p>
            <a:r>
              <a:rPr kumimoji="0" lang="en-US" sz="3600" b="1" i="0" u="none" strike="noStrike" kern="1200" cap="none" spc="0" normalizeH="0" baseline="0" noProof="0" dirty="0">
                <a:ln>
                  <a:noFill/>
                </a:ln>
                <a:solidFill>
                  <a:prstClr val="black"/>
                </a:solidFill>
                <a:effectLst/>
                <a:uLnTx/>
                <a:uFillTx/>
                <a:latin typeface="Myriad Pro"/>
                <a:ea typeface="+mj-ea"/>
                <a:cs typeface="+mj-cs"/>
              </a:rPr>
              <a:t>Main Determinants of Health Layers </a:t>
            </a:r>
            <a:endParaRPr lang="en-GB" dirty="0"/>
          </a:p>
        </p:txBody>
      </p:sp>
      <p:sp>
        <p:nvSpPr>
          <p:cNvPr id="3" name="Content Placeholder 2">
            <a:extLst>
              <a:ext uri="{FF2B5EF4-FFF2-40B4-BE49-F238E27FC236}">
                <a16:creationId xmlns:a16="http://schemas.microsoft.com/office/drawing/2014/main" id="{86CC7E76-0CC1-46C9-58B4-FAFFA6EAC80B}"/>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b="1" i="1" dirty="0"/>
              <a:t>Living and working conditions </a:t>
            </a:r>
            <a:r>
              <a:rPr lang="en-GB" dirty="0"/>
              <a:t>have an influence on health, e.g. the quality of an individual’s employment, housing and education can determine people’s health.</a:t>
            </a:r>
          </a:p>
          <a:p>
            <a:pPr marL="0" indent="0">
              <a:buNone/>
            </a:pPr>
            <a:endParaRPr lang="en-GB" dirty="0"/>
          </a:p>
          <a:p>
            <a:pPr>
              <a:buFont typeface="Wingdings" panose="05000000000000000000" pitchFamily="2" charset="2"/>
              <a:buChar char="§"/>
            </a:pPr>
            <a:r>
              <a:rPr lang="en-GB" dirty="0"/>
              <a:t>Finally, the usual </a:t>
            </a:r>
            <a:r>
              <a:rPr lang="en-GB" b="1" i="1" dirty="0"/>
              <a:t>socioeconomic, cultural and environmental conditions </a:t>
            </a:r>
            <a:r>
              <a:rPr lang="en-GB" dirty="0"/>
              <a:t>affect the health of the whole population, and these are influenced by local, regional, national and international factors.</a:t>
            </a:r>
          </a:p>
        </p:txBody>
      </p:sp>
      <p:sp>
        <p:nvSpPr>
          <p:cNvPr id="7" name="TextBox 6">
            <a:extLst>
              <a:ext uri="{FF2B5EF4-FFF2-40B4-BE49-F238E27FC236}">
                <a16:creationId xmlns:a16="http://schemas.microsoft.com/office/drawing/2014/main" id="{4EBF2DF4-609C-452C-D66C-85FE813843B8}"/>
              </a:ext>
            </a:extLst>
          </p:cNvPr>
          <p:cNvSpPr txBox="1"/>
          <p:nvPr/>
        </p:nvSpPr>
        <p:spPr>
          <a:xfrm>
            <a:off x="6228184" y="5300748"/>
            <a:ext cx="3078088" cy="369332"/>
          </a:xfrm>
          <a:prstGeom prst="rect">
            <a:avLst/>
          </a:prstGeom>
          <a:noFill/>
        </p:spPr>
        <p:txBody>
          <a:bodyPr wrap="square">
            <a:spAutoFit/>
          </a:bodyPr>
          <a:lstStyle/>
          <a:p>
            <a:r>
              <a:rPr lang="en-GB" dirty="0">
                <a:cs typeface="Arial" panose="020B0604020202020204" pitchFamily="34" charset="0"/>
              </a:rPr>
              <a:t>(Naidoo and Wills, 2016</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6561388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461C8-C63C-9C2B-D6B1-77D09ED78C68}"/>
              </a:ext>
            </a:extLst>
          </p:cNvPr>
          <p:cNvSpPr>
            <a:spLocks noGrp="1"/>
          </p:cNvSpPr>
          <p:nvPr>
            <p:ph type="title"/>
          </p:nvPr>
        </p:nvSpPr>
        <p:spPr/>
        <p:txBody>
          <a:bodyPr/>
          <a:lstStyle/>
          <a:p>
            <a:r>
              <a:rPr lang="en-US" b="1" dirty="0">
                <a:latin typeface="Trebuchet MS" panose="020B0603020202020204" pitchFamily="34" charset="0"/>
              </a:rPr>
              <a:t>Main Determinants of Health</a:t>
            </a:r>
            <a:endParaRPr lang="en-GB" dirty="0">
              <a:latin typeface="Trebuchet MS" panose="020B0603020202020204" pitchFamily="34" charset="0"/>
            </a:endParaRPr>
          </a:p>
        </p:txBody>
      </p:sp>
      <p:sp>
        <p:nvSpPr>
          <p:cNvPr id="3" name="Content Placeholder 2">
            <a:extLst>
              <a:ext uri="{FF2B5EF4-FFF2-40B4-BE49-F238E27FC236}">
                <a16:creationId xmlns:a16="http://schemas.microsoft.com/office/drawing/2014/main" id="{109A5429-7C35-2C7D-DD79-B1471B80FCC1}"/>
              </a:ext>
            </a:extLst>
          </p:cNvPr>
          <p:cNvSpPr>
            <a:spLocks noGrp="1"/>
          </p:cNvSpPr>
          <p:nvPr>
            <p:ph idx="1"/>
          </p:nvPr>
        </p:nvSpPr>
        <p:spPr>
          <a:xfrm>
            <a:off x="251520" y="1417639"/>
            <a:ext cx="8435280" cy="4099594"/>
          </a:xfrm>
        </p:spPr>
        <p:txBody>
          <a:bodyPr>
            <a:normAutofit fontScale="40000" lnSpcReduction="20000"/>
          </a:bodyPr>
          <a:lstStyle/>
          <a:p>
            <a:pPr marL="0" indent="0">
              <a:buNone/>
            </a:pPr>
            <a:r>
              <a:rPr lang="en-GB" sz="5000" dirty="0">
                <a:latin typeface="Trebuchet MS" panose="020B0603020202020204" pitchFamily="34" charset="0"/>
              </a:rPr>
              <a:t>Dahlgren and Whitehead (1991) highlighted some main determinants of</a:t>
            </a:r>
          </a:p>
          <a:p>
            <a:pPr marL="0" indent="0">
              <a:buNone/>
            </a:pPr>
            <a:r>
              <a:rPr lang="en-GB" sz="5000" dirty="0">
                <a:latin typeface="Trebuchet MS" panose="020B0603020202020204" pitchFamily="34" charset="0"/>
              </a:rPr>
              <a:t>health that can be </a:t>
            </a:r>
            <a:r>
              <a:rPr lang="en-GB" sz="5000" b="1" dirty="0">
                <a:latin typeface="Trebuchet MS" panose="020B0603020202020204" pitchFamily="34" charset="0"/>
              </a:rPr>
              <a:t>modified,</a:t>
            </a:r>
            <a:r>
              <a:rPr lang="en-GB" sz="5000" dirty="0">
                <a:latin typeface="Trebuchet MS" panose="020B0603020202020204" pitchFamily="34" charset="0"/>
              </a:rPr>
              <a:t> including:</a:t>
            </a:r>
          </a:p>
          <a:p>
            <a:pPr marL="0" indent="0">
              <a:buNone/>
            </a:pPr>
            <a:endParaRPr lang="en-GB" sz="4400" dirty="0">
              <a:latin typeface="Trebuchet MS" panose="020B0603020202020204" pitchFamily="34" charset="0"/>
            </a:endParaRPr>
          </a:p>
          <a:p>
            <a:pPr marL="0" indent="0">
              <a:buNone/>
            </a:pPr>
            <a:r>
              <a:rPr lang="en-GB" sz="5000" dirty="0">
                <a:latin typeface="Trebuchet MS" panose="020B0603020202020204" pitchFamily="34" charset="0"/>
              </a:rPr>
              <a:t>Personal behaviour and lifestyle</a:t>
            </a:r>
          </a:p>
          <a:p>
            <a:pPr marL="0" indent="0">
              <a:buNone/>
            </a:pPr>
            <a:endParaRPr lang="en-GB" sz="4400" dirty="0">
              <a:latin typeface="Trebuchet MS" panose="020B0603020202020204" pitchFamily="34" charset="0"/>
            </a:endParaRPr>
          </a:p>
          <a:p>
            <a:pPr marL="0" indent="0">
              <a:buNone/>
            </a:pPr>
            <a:r>
              <a:rPr lang="en-GB" sz="3400" dirty="0">
                <a:latin typeface="Trebuchet MS" panose="020B0603020202020204" pitchFamily="34" charset="0"/>
              </a:rPr>
              <a:t> - </a:t>
            </a:r>
            <a:r>
              <a:rPr lang="en-GB" sz="5000" dirty="0">
                <a:latin typeface="Trebuchet MS" panose="020B0603020202020204" pitchFamily="34" charset="0"/>
              </a:rPr>
              <a:t>greater understanding and skills can enable individuals to make</a:t>
            </a:r>
          </a:p>
          <a:p>
            <a:pPr marL="0" indent="0">
              <a:buNone/>
            </a:pPr>
            <a:r>
              <a:rPr lang="en-GB" sz="5000" dirty="0">
                <a:latin typeface="Trebuchet MS" panose="020B0603020202020204" pitchFamily="34" charset="0"/>
              </a:rPr>
              <a:t>   changes in diet or physical activity</a:t>
            </a:r>
          </a:p>
          <a:p>
            <a:pPr marL="0" indent="0">
              <a:buNone/>
            </a:pPr>
            <a:r>
              <a:rPr lang="en-GB" sz="5000" dirty="0">
                <a:latin typeface="Trebuchet MS" panose="020B0603020202020204" pitchFamily="34" charset="0"/>
              </a:rPr>
              <a:t>   </a:t>
            </a:r>
            <a:endParaRPr lang="en-GB" sz="3400" dirty="0">
              <a:latin typeface="Trebuchet MS" panose="020B0603020202020204" pitchFamily="34" charset="0"/>
            </a:endParaRPr>
          </a:p>
          <a:p>
            <a:pPr marL="0" indent="0">
              <a:buNone/>
            </a:pPr>
            <a:r>
              <a:rPr lang="en-GB" sz="5100" dirty="0">
                <a:latin typeface="Trebuchet MS" panose="020B0603020202020204" pitchFamily="34" charset="0"/>
              </a:rPr>
              <a:t>- support and community influence can either sustain or destroy</a:t>
            </a:r>
          </a:p>
          <a:p>
            <a:pPr marL="0" indent="0">
              <a:buNone/>
            </a:pPr>
            <a:r>
              <a:rPr lang="en-GB" sz="5100" dirty="0">
                <a:latin typeface="Trebuchet MS" panose="020B0603020202020204" pitchFamily="34" charset="0"/>
              </a:rPr>
              <a:t>  people’s health.</a:t>
            </a:r>
          </a:p>
          <a:p>
            <a:pPr marL="0" indent="0">
              <a:buNone/>
            </a:pPr>
            <a:endParaRPr lang="en-GB" sz="4400" dirty="0">
              <a:latin typeface="Trebuchet MS" panose="020B0603020202020204" pitchFamily="34" charset="0"/>
            </a:endParaRPr>
          </a:p>
          <a:p>
            <a:pPr marL="0" indent="0">
              <a:buNone/>
            </a:pPr>
            <a:r>
              <a:rPr lang="en-GB" sz="5100" dirty="0">
                <a:latin typeface="Trebuchet MS" panose="020B0603020202020204" pitchFamily="34" charset="0"/>
              </a:rPr>
              <a:t>Living and working conditions and access to facilities and services.</a:t>
            </a:r>
          </a:p>
          <a:p>
            <a:endParaRPr lang="en-GB" dirty="0"/>
          </a:p>
        </p:txBody>
      </p:sp>
    </p:spTree>
    <p:extLst>
      <p:ext uri="{BB962C8B-B14F-4D97-AF65-F5344CB8AC3E}">
        <p14:creationId xmlns:p14="http://schemas.microsoft.com/office/powerpoint/2010/main" val="36797174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determinants of health – workstream update | Neurology Academy">
            <a:extLst>
              <a:ext uri="{FF2B5EF4-FFF2-40B4-BE49-F238E27FC236}">
                <a16:creationId xmlns:a16="http://schemas.microsoft.com/office/drawing/2014/main" id="{E6586931-5D05-25D9-2562-66D55D15D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8028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5C9F-D183-A44D-4AFF-8366312144E0}"/>
              </a:ext>
            </a:extLst>
          </p:cNvPr>
          <p:cNvSpPr>
            <a:spLocks noGrp="1"/>
          </p:cNvSpPr>
          <p:nvPr>
            <p:ph type="title"/>
          </p:nvPr>
        </p:nvSpPr>
        <p:spPr/>
        <p:txBody>
          <a:bodyPr/>
          <a:lstStyle/>
          <a:p>
            <a:r>
              <a:rPr lang="en-GB" b="1" dirty="0"/>
              <a:t>Social class and health</a:t>
            </a:r>
            <a:endParaRPr lang="en-GB" dirty="0"/>
          </a:p>
        </p:txBody>
      </p:sp>
      <p:sp>
        <p:nvSpPr>
          <p:cNvPr id="3" name="Content Placeholder 2">
            <a:extLst>
              <a:ext uri="{FF2B5EF4-FFF2-40B4-BE49-F238E27FC236}">
                <a16:creationId xmlns:a16="http://schemas.microsoft.com/office/drawing/2014/main" id="{A331FF39-98AC-C675-D2B2-19C2335A5125}"/>
              </a:ext>
            </a:extLst>
          </p:cNvPr>
          <p:cNvSpPr>
            <a:spLocks noGrp="1"/>
          </p:cNvSpPr>
          <p:nvPr>
            <p:ph idx="1"/>
          </p:nvPr>
        </p:nvSpPr>
        <p:spPr/>
        <p:txBody>
          <a:bodyPr>
            <a:normAutofit fontScale="92500" lnSpcReduction="10000"/>
          </a:bodyPr>
          <a:lstStyle/>
          <a:p>
            <a:r>
              <a:rPr lang="en-GB" dirty="0"/>
              <a:t>According to Acheson (1998), health and disease are socially patterned with the more affluent people in the society living longer and enjoying better health than the disadvantaged social groups.</a:t>
            </a:r>
          </a:p>
          <a:p>
            <a:r>
              <a:rPr lang="en-GB" dirty="0"/>
              <a:t>Even though the population health have improved drastically, there is a strong association between socioeconomic group and health status (Naidoo and Wills, 2016).</a:t>
            </a:r>
          </a:p>
        </p:txBody>
      </p:sp>
    </p:spTree>
    <p:extLst>
      <p:ext uri="{BB962C8B-B14F-4D97-AF65-F5344CB8AC3E}">
        <p14:creationId xmlns:p14="http://schemas.microsoft.com/office/powerpoint/2010/main" val="29849049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8306C-877D-88BF-C23D-BB51E2635527}"/>
              </a:ext>
            </a:extLst>
          </p:cNvPr>
          <p:cNvSpPr>
            <a:spLocks noGrp="1"/>
          </p:cNvSpPr>
          <p:nvPr>
            <p:ph type="title"/>
          </p:nvPr>
        </p:nvSpPr>
        <p:spPr/>
        <p:txBody>
          <a:bodyPr>
            <a:normAutofit fontScale="90000"/>
          </a:bodyPr>
          <a:lstStyle/>
          <a:p>
            <a:r>
              <a:rPr lang="en-GB" b="1" dirty="0"/>
              <a:t>Deprivation and life expectancy</a:t>
            </a:r>
          </a:p>
        </p:txBody>
      </p:sp>
      <p:sp>
        <p:nvSpPr>
          <p:cNvPr id="3" name="Content Placeholder 2">
            <a:extLst>
              <a:ext uri="{FF2B5EF4-FFF2-40B4-BE49-F238E27FC236}">
                <a16:creationId xmlns:a16="http://schemas.microsoft.com/office/drawing/2014/main" id="{7E750223-EDFB-381D-B6A5-50D371C06CE3}"/>
              </a:ext>
            </a:extLst>
          </p:cNvPr>
          <p:cNvSpPr>
            <a:spLocks noGrp="1"/>
          </p:cNvSpPr>
          <p:nvPr>
            <p:ph idx="1"/>
          </p:nvPr>
        </p:nvSpPr>
        <p:spPr/>
        <p:txBody>
          <a:bodyPr>
            <a:normAutofit/>
          </a:bodyPr>
          <a:lstStyle/>
          <a:p>
            <a:r>
              <a:rPr lang="en-GB" dirty="0"/>
              <a:t>Males living in the least deprived areas lived 9.7 years longer than those in the most deprived areas</a:t>
            </a:r>
          </a:p>
          <a:p>
            <a:r>
              <a:rPr lang="en-GB" dirty="0"/>
              <a:t>Women in the least deprived areas lived 7.9 years longer than those in the most deprived areas</a:t>
            </a:r>
          </a:p>
          <a:p>
            <a:pPr marL="0" indent="0">
              <a:buNone/>
            </a:pPr>
            <a:r>
              <a:rPr lang="en-GB" sz="1700" dirty="0"/>
              <a:t>Ref: Health state life expectancies by national deprivation deciles, England: 2018 to 2020 (published April 2022, GOV.UK)</a:t>
            </a:r>
          </a:p>
          <a:p>
            <a:pPr marL="0" indent="0">
              <a:buNone/>
            </a:pPr>
            <a:endParaRPr lang="en-GB" dirty="0"/>
          </a:p>
        </p:txBody>
      </p:sp>
    </p:spTree>
    <p:extLst>
      <p:ext uri="{BB962C8B-B14F-4D97-AF65-F5344CB8AC3E}">
        <p14:creationId xmlns:p14="http://schemas.microsoft.com/office/powerpoint/2010/main" val="15033891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517C1-3480-5E0E-3713-BABC7579D495}"/>
              </a:ext>
            </a:extLst>
          </p:cNvPr>
          <p:cNvSpPr>
            <a:spLocks noGrp="1"/>
          </p:cNvSpPr>
          <p:nvPr>
            <p:ph type="title"/>
          </p:nvPr>
        </p:nvSpPr>
        <p:spPr/>
        <p:txBody>
          <a:bodyPr>
            <a:normAutofit fontScale="90000"/>
          </a:bodyPr>
          <a:lstStyle/>
          <a:p>
            <a:r>
              <a:rPr lang="en-GB" b="1" dirty="0"/>
              <a:t>Deprivation and life expectancy</a:t>
            </a:r>
            <a:endParaRPr lang="en-GB" dirty="0"/>
          </a:p>
        </p:txBody>
      </p:sp>
      <p:sp>
        <p:nvSpPr>
          <p:cNvPr id="3" name="Content Placeholder 2">
            <a:extLst>
              <a:ext uri="{FF2B5EF4-FFF2-40B4-BE49-F238E27FC236}">
                <a16:creationId xmlns:a16="http://schemas.microsoft.com/office/drawing/2014/main" id="{5FAE3A85-1ED1-DAFF-866C-48EF1D940BD3}"/>
              </a:ext>
            </a:extLst>
          </p:cNvPr>
          <p:cNvSpPr>
            <a:spLocks noGrp="1"/>
          </p:cNvSpPr>
          <p:nvPr>
            <p:ph idx="1"/>
          </p:nvPr>
        </p:nvSpPr>
        <p:spPr/>
        <p:txBody>
          <a:bodyPr>
            <a:normAutofit/>
          </a:bodyPr>
          <a:lstStyle/>
          <a:p>
            <a:pPr marL="0" indent="0">
              <a:buNone/>
            </a:pPr>
            <a:r>
              <a:rPr lang="en-GB" sz="3000" dirty="0"/>
              <a:t>Between 2018-22, in the least deprived areas</a:t>
            </a:r>
          </a:p>
          <a:p>
            <a:pPr marL="0" indent="0">
              <a:buNone/>
            </a:pPr>
            <a:r>
              <a:rPr lang="en-GB" sz="3000" dirty="0"/>
              <a:t>-men lived 9.7 years longer than those in the</a:t>
            </a:r>
          </a:p>
          <a:p>
            <a:pPr marL="0" indent="0">
              <a:buNone/>
            </a:pPr>
            <a:r>
              <a:rPr lang="en-GB" sz="3000" dirty="0"/>
              <a:t> most deprived areas </a:t>
            </a:r>
          </a:p>
          <a:p>
            <a:pPr marL="0" indent="0">
              <a:buNone/>
            </a:pPr>
            <a:r>
              <a:rPr lang="en-GB" sz="3000" dirty="0"/>
              <a:t>and </a:t>
            </a:r>
          </a:p>
          <a:p>
            <a:pPr marL="0" indent="0">
              <a:buNone/>
            </a:pPr>
            <a:r>
              <a:rPr lang="en-GB" sz="3000" dirty="0"/>
              <a:t>-women lived 7.9 years longer than those in the </a:t>
            </a:r>
          </a:p>
          <a:p>
            <a:pPr marL="0" indent="0">
              <a:buNone/>
            </a:pPr>
            <a:r>
              <a:rPr lang="en-GB" sz="3000" dirty="0"/>
              <a:t> most deprived areas </a:t>
            </a:r>
          </a:p>
        </p:txBody>
      </p:sp>
    </p:spTree>
    <p:extLst>
      <p:ext uri="{BB962C8B-B14F-4D97-AF65-F5344CB8AC3E}">
        <p14:creationId xmlns:p14="http://schemas.microsoft.com/office/powerpoint/2010/main" val="18168941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1B012-C25F-920E-6D85-73C33B0920BF}"/>
              </a:ext>
            </a:extLst>
          </p:cNvPr>
          <p:cNvSpPr>
            <a:spLocks noGrp="1"/>
          </p:cNvSpPr>
          <p:nvPr>
            <p:ph type="title"/>
          </p:nvPr>
        </p:nvSpPr>
        <p:spPr/>
        <p:txBody>
          <a:bodyPr>
            <a:normAutofit fontScale="90000"/>
          </a:bodyPr>
          <a:lstStyle/>
          <a:p>
            <a:r>
              <a:rPr lang="en-GB" b="1" dirty="0"/>
              <a:t>Deprivation and life expectancy</a:t>
            </a:r>
            <a:endParaRPr lang="en-GB" dirty="0"/>
          </a:p>
        </p:txBody>
      </p:sp>
      <p:sp>
        <p:nvSpPr>
          <p:cNvPr id="3" name="Content Placeholder 2">
            <a:extLst>
              <a:ext uri="{FF2B5EF4-FFF2-40B4-BE49-F238E27FC236}">
                <a16:creationId xmlns:a16="http://schemas.microsoft.com/office/drawing/2014/main" id="{FB2A1B8B-8D77-AF49-9717-B75B8ACCAE37}"/>
              </a:ext>
            </a:extLst>
          </p:cNvPr>
          <p:cNvSpPr>
            <a:spLocks noGrp="1"/>
          </p:cNvSpPr>
          <p:nvPr>
            <p:ph idx="1"/>
          </p:nvPr>
        </p:nvSpPr>
        <p:spPr/>
        <p:txBody>
          <a:bodyPr/>
          <a:lstStyle/>
          <a:p>
            <a:pPr marL="0" indent="0">
              <a:buNone/>
            </a:pPr>
            <a:r>
              <a:rPr lang="en-GB" dirty="0"/>
              <a:t>Male life expectancy in the least deprived areas is 83.2 years, and in the most deprived areas is 73.5 years.</a:t>
            </a:r>
          </a:p>
          <a:p>
            <a:pPr marL="0" indent="0">
              <a:buNone/>
            </a:pPr>
            <a:endParaRPr lang="en-GB" dirty="0"/>
          </a:p>
          <a:p>
            <a:pPr marL="0" indent="0">
              <a:buNone/>
            </a:pPr>
            <a:r>
              <a:rPr lang="en-GB" dirty="0"/>
              <a:t>Female life expectancy in the least deprived areas is 86.3 years and in the least deprived areas it is 78.3 years. </a:t>
            </a:r>
          </a:p>
        </p:txBody>
      </p:sp>
    </p:spTree>
    <p:extLst>
      <p:ext uri="{BB962C8B-B14F-4D97-AF65-F5344CB8AC3E}">
        <p14:creationId xmlns:p14="http://schemas.microsoft.com/office/powerpoint/2010/main" val="3796521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C09622B-0707-D668-58D6-E75E3E58B9D3}"/>
              </a:ext>
            </a:extLst>
          </p:cNvPr>
          <p:cNvPicPr>
            <a:picLocks noChangeAspect="1"/>
          </p:cNvPicPr>
          <p:nvPr/>
        </p:nvPicPr>
        <p:blipFill>
          <a:blip r:embed="rId3"/>
          <a:stretch>
            <a:fillRect/>
          </a:stretch>
        </p:blipFill>
        <p:spPr>
          <a:xfrm>
            <a:off x="1294942" y="523469"/>
            <a:ext cx="6805450" cy="5065771"/>
          </a:xfrm>
          <a:prstGeom prst="rect">
            <a:avLst/>
          </a:prstGeom>
        </p:spPr>
      </p:pic>
    </p:spTree>
    <p:extLst>
      <p:ext uri="{BB962C8B-B14F-4D97-AF65-F5344CB8AC3E}">
        <p14:creationId xmlns:p14="http://schemas.microsoft.com/office/powerpoint/2010/main" val="7122339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F389D-3F06-C429-D8A7-B81462E8C58D}"/>
              </a:ext>
            </a:extLst>
          </p:cNvPr>
          <p:cNvSpPr>
            <a:spLocks noGrp="1"/>
          </p:cNvSpPr>
          <p:nvPr>
            <p:ph type="title"/>
          </p:nvPr>
        </p:nvSpPr>
        <p:spPr/>
        <p:txBody>
          <a:bodyPr/>
          <a:lstStyle/>
          <a:p>
            <a:r>
              <a:rPr lang="en-GB" b="1" dirty="0"/>
              <a:t>Housing and health</a:t>
            </a:r>
          </a:p>
        </p:txBody>
      </p:sp>
      <p:sp>
        <p:nvSpPr>
          <p:cNvPr id="3" name="Content Placeholder 2">
            <a:extLst>
              <a:ext uri="{FF2B5EF4-FFF2-40B4-BE49-F238E27FC236}">
                <a16:creationId xmlns:a16="http://schemas.microsoft.com/office/drawing/2014/main" id="{442E4A44-4807-5F93-4FA8-61482A3B9BC6}"/>
              </a:ext>
            </a:extLst>
          </p:cNvPr>
          <p:cNvSpPr>
            <a:spLocks noGrp="1"/>
          </p:cNvSpPr>
          <p:nvPr>
            <p:ph idx="1"/>
          </p:nvPr>
        </p:nvSpPr>
        <p:spPr/>
        <p:txBody>
          <a:bodyPr>
            <a:normAutofit/>
          </a:bodyPr>
          <a:lstStyle/>
          <a:p>
            <a:r>
              <a:rPr lang="en-GB" dirty="0"/>
              <a:t>Lack of good housing pose a risk to good health.</a:t>
            </a:r>
          </a:p>
          <a:p>
            <a:r>
              <a:rPr lang="en-GB" dirty="0"/>
              <a:t>Issues including dampness and  inadequate heating are key determinants of health </a:t>
            </a:r>
            <a:r>
              <a:rPr lang="en-GB" sz="2000" dirty="0"/>
              <a:t>(</a:t>
            </a:r>
            <a:r>
              <a:rPr lang="en-GB" sz="2000" dirty="0" err="1"/>
              <a:t>cont</a:t>
            </a:r>
            <a:r>
              <a:rPr lang="en-GB" sz="2000" dirty="0"/>
              <a:t>) </a:t>
            </a:r>
          </a:p>
          <a:p>
            <a:pPr marL="0" indent="0">
              <a:buNone/>
            </a:pPr>
            <a:r>
              <a:rPr lang="en-GB" dirty="0"/>
              <a:t>                       </a:t>
            </a:r>
          </a:p>
        </p:txBody>
      </p:sp>
    </p:spTree>
    <p:extLst>
      <p:ext uri="{BB962C8B-B14F-4D97-AF65-F5344CB8AC3E}">
        <p14:creationId xmlns:p14="http://schemas.microsoft.com/office/powerpoint/2010/main" val="24423031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50FBD-6EAA-AF22-F61B-A5AFA620FFD3}"/>
              </a:ext>
            </a:extLst>
          </p:cNvPr>
          <p:cNvSpPr>
            <a:spLocks noGrp="1"/>
          </p:cNvSpPr>
          <p:nvPr>
            <p:ph type="title"/>
          </p:nvPr>
        </p:nvSpPr>
        <p:spPr/>
        <p:txBody>
          <a:bodyPr/>
          <a:lstStyle/>
          <a:p>
            <a:r>
              <a:rPr lang="en-GB" b="1" dirty="0"/>
              <a:t>Housing and Health</a:t>
            </a:r>
          </a:p>
        </p:txBody>
      </p:sp>
      <p:sp>
        <p:nvSpPr>
          <p:cNvPr id="3" name="Content Placeholder 2">
            <a:extLst>
              <a:ext uri="{FF2B5EF4-FFF2-40B4-BE49-F238E27FC236}">
                <a16:creationId xmlns:a16="http://schemas.microsoft.com/office/drawing/2014/main" id="{190505D2-292C-0A60-A3D0-33720B00C78A}"/>
              </a:ext>
            </a:extLst>
          </p:cNvPr>
          <p:cNvSpPr>
            <a:spLocks noGrp="1"/>
          </p:cNvSpPr>
          <p:nvPr>
            <p:ph idx="1"/>
          </p:nvPr>
        </p:nvSpPr>
        <p:spPr/>
        <p:txBody>
          <a:bodyPr/>
          <a:lstStyle/>
          <a:p>
            <a:r>
              <a:rPr lang="en-GB" b="0" i="0" dirty="0">
                <a:solidFill>
                  <a:srgbClr val="000000"/>
                </a:solidFill>
                <a:effectLst/>
                <a:highlight>
                  <a:srgbClr val="FFFFFF"/>
                </a:highlight>
                <a:latin typeface="Lato" panose="020F0502020204030203" pitchFamily="34" charset="0"/>
              </a:rPr>
              <a:t>Poor-quality and overcrowded housing conditions are associated with increased risk of cardiovascular and respiratory diseases, depression and anxiety.                        </a:t>
            </a:r>
          </a:p>
          <a:p>
            <a:r>
              <a:rPr lang="en-GB" sz="2000" b="0" i="0" dirty="0">
                <a:solidFill>
                  <a:srgbClr val="000000"/>
                </a:solidFill>
                <a:effectLst/>
                <a:highlight>
                  <a:srgbClr val="FFFFFF"/>
                </a:highlight>
                <a:latin typeface="Lato" panose="020F0502020204030203" pitchFamily="34" charset="0"/>
              </a:rPr>
              <a:t>(King’s Fund 2022)</a:t>
            </a:r>
          </a:p>
          <a:p>
            <a:endParaRPr lang="en-GB" dirty="0"/>
          </a:p>
        </p:txBody>
      </p:sp>
    </p:spTree>
    <p:extLst>
      <p:ext uri="{BB962C8B-B14F-4D97-AF65-F5344CB8AC3E}">
        <p14:creationId xmlns:p14="http://schemas.microsoft.com/office/powerpoint/2010/main" val="35865631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B0B72-8DF4-C69E-0884-59A623A347FC}"/>
              </a:ext>
            </a:extLst>
          </p:cNvPr>
          <p:cNvSpPr>
            <a:spLocks noGrp="1"/>
          </p:cNvSpPr>
          <p:nvPr>
            <p:ph type="title"/>
          </p:nvPr>
        </p:nvSpPr>
        <p:spPr/>
        <p:txBody>
          <a:bodyPr/>
          <a:lstStyle/>
          <a:p>
            <a:r>
              <a:rPr lang="en-GB" b="1" dirty="0"/>
              <a:t>Income and Health</a:t>
            </a:r>
          </a:p>
        </p:txBody>
      </p:sp>
      <p:sp>
        <p:nvSpPr>
          <p:cNvPr id="3" name="Content Placeholder 2">
            <a:extLst>
              <a:ext uri="{FF2B5EF4-FFF2-40B4-BE49-F238E27FC236}">
                <a16:creationId xmlns:a16="http://schemas.microsoft.com/office/drawing/2014/main" id="{542F5E1C-75E3-AF27-7BF1-709E0B5F296B}"/>
              </a:ext>
            </a:extLst>
          </p:cNvPr>
          <p:cNvSpPr>
            <a:spLocks noGrp="1"/>
          </p:cNvSpPr>
          <p:nvPr>
            <p:ph idx="1"/>
          </p:nvPr>
        </p:nvSpPr>
        <p:spPr/>
        <p:txBody>
          <a:bodyPr>
            <a:normAutofit fontScale="85000" lnSpcReduction="10000"/>
          </a:bodyPr>
          <a:lstStyle/>
          <a:p>
            <a:r>
              <a:rPr lang="en-GB" dirty="0"/>
              <a:t>Better health is associated with income in the UK.</a:t>
            </a:r>
          </a:p>
          <a:p>
            <a:r>
              <a:rPr lang="en-GB" dirty="0"/>
              <a:t>Some people live in poverty in the UK and this resulted from unemployment, pensioners, lone parents, families with more than one children and the low paid.</a:t>
            </a:r>
          </a:p>
          <a:p>
            <a:r>
              <a:rPr lang="en-GB" dirty="0"/>
              <a:t>Poverty can affect health directly </a:t>
            </a:r>
            <a:r>
              <a:rPr lang="en-GB" dirty="0" err="1"/>
              <a:t>e.g</a:t>
            </a:r>
            <a:r>
              <a:rPr lang="en-GB" dirty="0"/>
              <a:t> Children lacking adequate food to eat and eating high processed food.</a:t>
            </a:r>
          </a:p>
          <a:p>
            <a:pPr marL="0" indent="0">
              <a:buNone/>
            </a:pPr>
            <a:r>
              <a:rPr lang="en-GB" dirty="0"/>
              <a:t>                                           (Naidoo and Wills, 2016)</a:t>
            </a:r>
          </a:p>
        </p:txBody>
      </p:sp>
    </p:spTree>
    <p:extLst>
      <p:ext uri="{BB962C8B-B14F-4D97-AF65-F5344CB8AC3E}">
        <p14:creationId xmlns:p14="http://schemas.microsoft.com/office/powerpoint/2010/main" val="20109107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A371B-F411-79E3-A6EE-2D8F4684425C}"/>
              </a:ext>
            </a:extLst>
          </p:cNvPr>
          <p:cNvSpPr>
            <a:spLocks noGrp="1"/>
          </p:cNvSpPr>
          <p:nvPr>
            <p:ph type="title"/>
          </p:nvPr>
        </p:nvSpPr>
        <p:spPr/>
        <p:txBody>
          <a:bodyPr/>
          <a:lstStyle/>
          <a:p>
            <a:r>
              <a:rPr lang="en-GB" b="1" dirty="0"/>
              <a:t>Ethnicity and health</a:t>
            </a:r>
          </a:p>
        </p:txBody>
      </p:sp>
      <p:sp>
        <p:nvSpPr>
          <p:cNvPr id="3" name="Content Placeholder 2">
            <a:extLst>
              <a:ext uri="{FF2B5EF4-FFF2-40B4-BE49-F238E27FC236}">
                <a16:creationId xmlns:a16="http://schemas.microsoft.com/office/drawing/2014/main" id="{DE5B97C2-BCCC-02A4-E88D-8186A43DEC10}"/>
              </a:ext>
            </a:extLst>
          </p:cNvPr>
          <p:cNvSpPr>
            <a:spLocks noGrp="1"/>
          </p:cNvSpPr>
          <p:nvPr>
            <p:ph idx="1"/>
          </p:nvPr>
        </p:nvSpPr>
        <p:spPr/>
        <p:txBody>
          <a:bodyPr>
            <a:normAutofit/>
          </a:bodyPr>
          <a:lstStyle/>
          <a:p>
            <a:r>
              <a:rPr lang="en-GB" dirty="0"/>
              <a:t>Ethnicity is a complex concept that is used to refer to those with shared culture, social background, language and religion.</a:t>
            </a:r>
          </a:p>
          <a:p>
            <a:r>
              <a:rPr lang="en-GB" dirty="0"/>
              <a:t>According to Bhopal (2007), different factors influence the health of ethnic minority group. This include</a:t>
            </a:r>
          </a:p>
          <a:p>
            <a:r>
              <a:rPr lang="en-GB" dirty="0"/>
              <a:t>Culture: </a:t>
            </a:r>
            <a:r>
              <a:rPr lang="en-GB" dirty="0" err="1"/>
              <a:t>e.g</a:t>
            </a:r>
            <a:r>
              <a:rPr lang="en-GB" dirty="0"/>
              <a:t> taboos on alcohol</a:t>
            </a:r>
          </a:p>
          <a:p>
            <a:endParaRPr lang="en-GB" dirty="0"/>
          </a:p>
          <a:p>
            <a:endParaRPr lang="en-GB" dirty="0"/>
          </a:p>
        </p:txBody>
      </p:sp>
    </p:spTree>
    <p:extLst>
      <p:ext uri="{BB962C8B-B14F-4D97-AF65-F5344CB8AC3E}">
        <p14:creationId xmlns:p14="http://schemas.microsoft.com/office/powerpoint/2010/main" val="20483520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B958-93A4-72E5-000A-77A3BF44A513}"/>
              </a:ext>
            </a:extLst>
          </p:cNvPr>
          <p:cNvSpPr>
            <a:spLocks noGrp="1"/>
          </p:cNvSpPr>
          <p:nvPr>
            <p:ph type="title"/>
          </p:nvPr>
        </p:nvSpPr>
        <p:spPr/>
        <p:txBody>
          <a:bodyPr/>
          <a:lstStyle/>
          <a:p>
            <a:r>
              <a:rPr lang="en-GB" b="1" dirty="0"/>
              <a:t>Ethnicity and health</a:t>
            </a:r>
            <a:endParaRPr lang="en-GB" dirty="0"/>
          </a:p>
        </p:txBody>
      </p:sp>
      <p:sp>
        <p:nvSpPr>
          <p:cNvPr id="3" name="Content Placeholder 2">
            <a:extLst>
              <a:ext uri="{FF2B5EF4-FFF2-40B4-BE49-F238E27FC236}">
                <a16:creationId xmlns:a16="http://schemas.microsoft.com/office/drawing/2014/main" id="{8A684D36-1BEF-64AF-D45B-BC4380B5D20B}"/>
              </a:ext>
            </a:extLst>
          </p:cNvPr>
          <p:cNvSpPr>
            <a:spLocks noGrp="1"/>
          </p:cNvSpPr>
          <p:nvPr>
            <p:ph idx="1"/>
          </p:nvPr>
        </p:nvSpPr>
        <p:spPr/>
        <p:txBody>
          <a:bodyPr>
            <a:normAutofit fontScale="85000" lnSpcReduction="10000"/>
          </a:bodyPr>
          <a:lstStyle/>
          <a:p>
            <a:r>
              <a:rPr lang="en-GB" dirty="0"/>
              <a:t>Social education and economic status </a:t>
            </a:r>
            <a:r>
              <a:rPr lang="en-GB" dirty="0" err="1"/>
              <a:t>e.g</a:t>
            </a:r>
            <a:r>
              <a:rPr lang="en-GB" dirty="0"/>
              <a:t> knowledge of health influences</a:t>
            </a:r>
          </a:p>
          <a:p>
            <a:r>
              <a:rPr lang="en-GB" dirty="0"/>
              <a:t>Lifestyle that is behaviour in relation to diet, alcohol and tobacco</a:t>
            </a:r>
          </a:p>
          <a:p>
            <a:r>
              <a:rPr lang="en-GB" dirty="0"/>
              <a:t>Access to health care advice, willingness to seek health and social care services</a:t>
            </a:r>
          </a:p>
          <a:p>
            <a:r>
              <a:rPr lang="en-GB" dirty="0"/>
              <a:t>Genetics and biological factors </a:t>
            </a:r>
            <a:r>
              <a:rPr lang="en-GB" dirty="0" err="1"/>
              <a:t>e.g</a:t>
            </a:r>
            <a:r>
              <a:rPr lang="en-GB" dirty="0"/>
              <a:t> birth weight </a:t>
            </a:r>
          </a:p>
          <a:p>
            <a:pPr marL="0" indent="0">
              <a:buNone/>
            </a:pPr>
            <a:r>
              <a:rPr lang="en-GB" dirty="0"/>
              <a:t>                                          (Naidoo and Wills, 2016)</a:t>
            </a:r>
          </a:p>
        </p:txBody>
      </p:sp>
    </p:spTree>
    <p:extLst>
      <p:ext uri="{BB962C8B-B14F-4D97-AF65-F5344CB8AC3E}">
        <p14:creationId xmlns:p14="http://schemas.microsoft.com/office/powerpoint/2010/main" val="33376281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A95FD-F593-2C20-B009-443556F7245A}"/>
              </a:ext>
            </a:extLst>
          </p:cNvPr>
          <p:cNvSpPr>
            <a:spLocks noGrp="1"/>
          </p:cNvSpPr>
          <p:nvPr>
            <p:ph type="title"/>
          </p:nvPr>
        </p:nvSpPr>
        <p:spPr/>
        <p:txBody>
          <a:bodyPr/>
          <a:lstStyle/>
          <a:p>
            <a:r>
              <a:rPr lang="en-GB" b="1" dirty="0"/>
              <a:t>Employment and Health</a:t>
            </a:r>
          </a:p>
        </p:txBody>
      </p:sp>
      <p:sp>
        <p:nvSpPr>
          <p:cNvPr id="3" name="Content Placeholder 2">
            <a:extLst>
              <a:ext uri="{FF2B5EF4-FFF2-40B4-BE49-F238E27FC236}">
                <a16:creationId xmlns:a16="http://schemas.microsoft.com/office/drawing/2014/main" id="{3EAF77BB-FF18-BBE9-6CDF-A1C2F7D72910}"/>
              </a:ext>
            </a:extLst>
          </p:cNvPr>
          <p:cNvSpPr>
            <a:spLocks noGrp="1"/>
          </p:cNvSpPr>
          <p:nvPr>
            <p:ph idx="1"/>
          </p:nvPr>
        </p:nvSpPr>
        <p:spPr/>
        <p:txBody>
          <a:bodyPr>
            <a:normAutofit fontScale="92500"/>
          </a:bodyPr>
          <a:lstStyle/>
          <a:p>
            <a:r>
              <a:rPr lang="en-GB" dirty="0"/>
              <a:t>Employment or work is crucial to consider as a social determinants of health because it </a:t>
            </a:r>
          </a:p>
          <a:p>
            <a:r>
              <a:rPr lang="en-GB" dirty="0"/>
              <a:t>Determines income levels</a:t>
            </a:r>
          </a:p>
          <a:p>
            <a:r>
              <a:rPr lang="en-GB" dirty="0"/>
              <a:t>Affects self esteem</a:t>
            </a:r>
          </a:p>
          <a:p>
            <a:r>
              <a:rPr lang="en-GB" dirty="0"/>
              <a:t>Types of employment may also have its own impact on health and wellbeing</a:t>
            </a:r>
          </a:p>
          <a:p>
            <a:pPr marL="0" indent="0">
              <a:buNone/>
            </a:pPr>
            <a:r>
              <a:rPr lang="en-GB" dirty="0"/>
              <a:t>                                 (Naidoo and Wills, 2016)</a:t>
            </a:r>
          </a:p>
          <a:p>
            <a:endParaRPr lang="en-GB" dirty="0"/>
          </a:p>
        </p:txBody>
      </p:sp>
    </p:spTree>
    <p:extLst>
      <p:ext uri="{BB962C8B-B14F-4D97-AF65-F5344CB8AC3E}">
        <p14:creationId xmlns:p14="http://schemas.microsoft.com/office/powerpoint/2010/main" val="22696016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fontScale="92500" lnSpcReduction="20000"/>
          </a:bodyPr>
          <a:lstStyle/>
          <a:p>
            <a:pPr marL="0" indent="0">
              <a:buNone/>
            </a:pPr>
            <a:r>
              <a:rPr lang="en-GB" dirty="0"/>
              <a:t>Working in groups discuss</a:t>
            </a:r>
          </a:p>
          <a:p>
            <a:r>
              <a:rPr lang="en-GB" dirty="0"/>
              <a:t>Can unemployment lead to deterioration of health or </a:t>
            </a:r>
          </a:p>
          <a:p>
            <a:r>
              <a:rPr lang="en-GB" dirty="0"/>
              <a:t>Is it poverty associated with unemployment that contributes to the poor health of the unemployed</a:t>
            </a:r>
          </a:p>
          <a:p>
            <a:pPr marL="0" indent="0">
              <a:buNone/>
            </a:pPr>
            <a:endParaRPr lang="en-GB" dirty="0"/>
          </a:p>
          <a:p>
            <a:pPr marL="0" indent="0" algn="ctr">
              <a:buNone/>
            </a:pPr>
            <a:r>
              <a:rPr lang="en-GB" sz="2800" b="1" dirty="0"/>
              <a:t>Feedback your findings to the whole class</a:t>
            </a:r>
          </a:p>
          <a:p>
            <a:pPr marL="0" indent="0" algn="ctr">
              <a:buNone/>
            </a:pPr>
            <a:r>
              <a:rPr lang="en-GB" sz="2800" b="1" dirty="0"/>
              <a:t>10mins</a:t>
            </a:r>
          </a:p>
        </p:txBody>
      </p:sp>
    </p:spTree>
    <p:extLst>
      <p:ext uri="{BB962C8B-B14F-4D97-AF65-F5344CB8AC3E}">
        <p14:creationId xmlns:p14="http://schemas.microsoft.com/office/powerpoint/2010/main" val="1027411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3D3A0-10F7-CA2A-0CF7-6AEC30E8FB14}"/>
              </a:ext>
            </a:extLst>
          </p:cNvPr>
          <p:cNvSpPr>
            <a:spLocks noGrp="1"/>
          </p:cNvSpPr>
          <p:nvPr>
            <p:ph type="ctrTitle"/>
          </p:nvPr>
        </p:nvSpPr>
        <p:spPr/>
        <p:txBody>
          <a:bodyPr/>
          <a:lstStyle/>
          <a:p>
            <a:r>
              <a:rPr lang="en-GB" b="1" dirty="0"/>
              <a:t>Health Inequalities </a:t>
            </a:r>
          </a:p>
        </p:txBody>
      </p:sp>
      <p:sp>
        <p:nvSpPr>
          <p:cNvPr id="3" name="Subtitle 2">
            <a:extLst>
              <a:ext uri="{FF2B5EF4-FFF2-40B4-BE49-F238E27FC236}">
                <a16:creationId xmlns:a16="http://schemas.microsoft.com/office/drawing/2014/main" id="{A91182A3-66EA-2B22-DD17-D426A333386E}"/>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527076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C16BB-A681-824B-4000-4EF13FE9A85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75A46F2A-137E-E886-A224-DB0C0C71A025}"/>
              </a:ext>
            </a:extLst>
          </p:cNvPr>
          <p:cNvSpPr>
            <a:spLocks noGrp="1"/>
          </p:cNvSpPr>
          <p:nvPr>
            <p:ph idx="1"/>
          </p:nvPr>
        </p:nvSpPr>
        <p:spPr>
          <a:xfrm>
            <a:off x="755576" y="1600201"/>
            <a:ext cx="7488832" cy="3917032"/>
          </a:xfrm>
        </p:spPr>
        <p:txBody>
          <a:bodyPr>
            <a:normAutofit/>
          </a:bodyPr>
          <a:lstStyle/>
          <a:p>
            <a:pPr>
              <a:buFont typeface="Wingdings" panose="05000000000000000000" pitchFamily="2" charset="2"/>
              <a:buChar char="§"/>
            </a:pPr>
            <a:r>
              <a:rPr lang="en-GB" sz="2800" dirty="0">
                <a:solidFill>
                  <a:srgbClr val="141414"/>
                </a:solidFill>
                <a:latin typeface="Arial" panose="020B0604020202020204" pitchFamily="34" charset="0"/>
                <a:cs typeface="Arial" panose="020B0604020202020204" pitchFamily="34" charset="0"/>
              </a:rPr>
              <a:t>Differences in health status and the things that determine it can be experienced by people grouped by a range of factors. </a:t>
            </a:r>
          </a:p>
          <a:p>
            <a:pPr>
              <a:buFont typeface="Wingdings" panose="05000000000000000000" pitchFamily="2" charset="2"/>
              <a:buChar char="§"/>
            </a:pPr>
            <a:endParaRPr lang="en-GB" sz="2800" dirty="0">
              <a:solidFill>
                <a:srgbClr val="141414"/>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solidFill>
                  <a:srgbClr val="141414"/>
                </a:solidFill>
                <a:latin typeface="Arial" panose="020B0604020202020204" pitchFamily="34" charset="0"/>
                <a:cs typeface="Arial" panose="020B0604020202020204" pitchFamily="34" charset="0"/>
              </a:rPr>
              <a:t>In England, health inequalities are often analysed and addressed by policy across four types of factors:</a:t>
            </a:r>
            <a:endParaRPr lang="en-GB"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3ED2B7C-839F-0C4C-8E91-7803DD63244E}"/>
              </a:ext>
            </a:extLst>
          </p:cNvPr>
          <p:cNvSpPr txBox="1"/>
          <p:nvPr/>
        </p:nvSpPr>
        <p:spPr>
          <a:xfrm>
            <a:off x="5983914" y="4662100"/>
            <a:ext cx="1674186" cy="300082"/>
          </a:xfrm>
          <a:prstGeom prst="rect">
            <a:avLst/>
          </a:prstGeom>
          <a:noFill/>
        </p:spPr>
        <p:txBody>
          <a:bodyPr wrap="square">
            <a:spAutoFit/>
          </a:bodyPr>
          <a:lstStyle/>
          <a:p>
            <a:r>
              <a:rPr lang="en-GB" sz="1350" dirty="0">
                <a:solidFill>
                  <a:srgbClr val="141414"/>
                </a:solidFill>
                <a:latin typeface="Arial" panose="020B0604020202020204" pitchFamily="34" charset="0"/>
                <a:cs typeface="Arial" panose="020B0604020202020204" pitchFamily="34" charset="0"/>
              </a:rPr>
              <a:t>(</a:t>
            </a:r>
            <a:r>
              <a:rPr lang="en-GB" sz="1350" dirty="0" err="1">
                <a:solidFill>
                  <a:srgbClr val="141414"/>
                </a:solidFill>
                <a:latin typeface="Arial" panose="020B0604020202020204" pitchFamily="34" charset="0"/>
                <a:cs typeface="Arial" panose="020B0604020202020204" pitchFamily="34" charset="0"/>
              </a:rPr>
              <a:t>Kingsfund</a:t>
            </a:r>
            <a:r>
              <a:rPr lang="en-GB" sz="1350" dirty="0">
                <a:solidFill>
                  <a:srgbClr val="141414"/>
                </a:solidFill>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5400515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DA184-4B8D-84D1-35B5-12ADA44ECE9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10A885FF-1C02-A9DD-05D6-7418AA1F6467}"/>
              </a:ext>
            </a:extLst>
          </p:cNvPr>
          <p:cNvSpPr>
            <a:spLocks noGrp="1"/>
          </p:cNvSpPr>
          <p:nvPr>
            <p:ph idx="1"/>
          </p:nvPr>
        </p:nvSpPr>
        <p:spPr>
          <a:xfrm>
            <a:off x="1259632" y="1417638"/>
            <a:ext cx="6840760" cy="3811562"/>
          </a:xfrm>
        </p:spPr>
        <p:txBody>
          <a:bodyPr>
            <a:normAutofit fontScale="85000" lnSpcReduction="20000"/>
          </a:bodyPr>
          <a:lstStyle/>
          <a:p>
            <a:pPr marL="0" indent="0">
              <a:buNone/>
            </a:pPr>
            <a:r>
              <a:rPr lang="en-GB" sz="2250" dirty="0">
                <a:solidFill>
                  <a:srgbClr val="141414"/>
                </a:solidFill>
                <a:latin typeface="Arial" panose="020B0604020202020204" pitchFamily="34" charset="0"/>
                <a:cs typeface="Arial" panose="020B0604020202020204" pitchFamily="34" charset="0"/>
              </a:rPr>
              <a:t>These four types of factors include</a:t>
            </a:r>
          </a:p>
          <a:p>
            <a:pPr marL="0" indent="0">
              <a:buNone/>
            </a:pPr>
            <a:endParaRPr lang="en-GB" sz="2250" dirty="0">
              <a:solidFill>
                <a:srgbClr val="141414"/>
              </a:solidFill>
              <a:latin typeface="Arial" panose="020B0604020202020204" pitchFamily="34" charset="0"/>
              <a:cs typeface="Arial" panose="020B0604020202020204" pitchFamily="34" charset="0"/>
            </a:endParaRPr>
          </a:p>
          <a:p>
            <a:pPr marL="0" indent="0" algn="l">
              <a:buNone/>
            </a:pPr>
            <a:r>
              <a:rPr lang="en-GB" sz="2250" dirty="0">
                <a:solidFill>
                  <a:srgbClr val="141414"/>
                </a:solidFill>
                <a:latin typeface="Arial" panose="020B0604020202020204" pitchFamily="34" charset="0"/>
                <a:cs typeface="Arial" panose="020B0604020202020204" pitchFamily="34" charset="0"/>
              </a:rPr>
              <a:t>Socio-economic factors, for example, income</a:t>
            </a:r>
          </a:p>
          <a:p>
            <a:pPr algn="l">
              <a:buFont typeface="Wingdings" panose="05000000000000000000" pitchFamily="2" charset="2"/>
              <a:buChar char="§"/>
            </a:pPr>
            <a:endParaRPr lang="en-GB" sz="2250" dirty="0">
              <a:solidFill>
                <a:srgbClr val="141414"/>
              </a:solidFill>
              <a:latin typeface="Arial" panose="020B0604020202020204" pitchFamily="34" charset="0"/>
              <a:cs typeface="Arial" panose="020B0604020202020204" pitchFamily="34" charset="0"/>
            </a:endParaRPr>
          </a:p>
          <a:p>
            <a:pPr marL="0" indent="0" algn="l">
              <a:buNone/>
            </a:pPr>
            <a:r>
              <a:rPr lang="en-GB" sz="2250" dirty="0">
                <a:solidFill>
                  <a:srgbClr val="141414"/>
                </a:solidFill>
                <a:latin typeface="Arial" panose="020B0604020202020204" pitchFamily="34" charset="0"/>
                <a:cs typeface="Arial" panose="020B0604020202020204" pitchFamily="34" charset="0"/>
              </a:rPr>
              <a:t>geography, for example, region or whether urban or rural</a:t>
            </a:r>
          </a:p>
          <a:p>
            <a:pPr marL="0" indent="0" algn="l">
              <a:buNone/>
            </a:pPr>
            <a:endParaRPr lang="en-GB" sz="2250" dirty="0">
              <a:solidFill>
                <a:srgbClr val="141414"/>
              </a:solidFill>
              <a:latin typeface="Arial" panose="020B0604020202020204" pitchFamily="34" charset="0"/>
              <a:cs typeface="Arial" panose="020B0604020202020204" pitchFamily="34" charset="0"/>
            </a:endParaRPr>
          </a:p>
          <a:p>
            <a:pPr marL="0" indent="0" algn="l">
              <a:buNone/>
            </a:pPr>
            <a:r>
              <a:rPr lang="en-GB" sz="2250" dirty="0">
                <a:solidFill>
                  <a:srgbClr val="141414"/>
                </a:solidFill>
                <a:latin typeface="Arial" panose="020B0604020202020204" pitchFamily="34" charset="0"/>
                <a:cs typeface="Arial" panose="020B0604020202020204" pitchFamily="34" charset="0"/>
              </a:rPr>
              <a:t>Specific characteristics including those protected in law, such</a:t>
            </a:r>
          </a:p>
          <a:p>
            <a:pPr marL="0" indent="0" algn="l">
              <a:buNone/>
            </a:pPr>
            <a:r>
              <a:rPr lang="en-GB" sz="2250" dirty="0">
                <a:solidFill>
                  <a:srgbClr val="141414"/>
                </a:solidFill>
                <a:latin typeface="Arial" panose="020B0604020202020204" pitchFamily="34" charset="0"/>
                <a:cs typeface="Arial" panose="020B0604020202020204" pitchFamily="34" charset="0"/>
              </a:rPr>
              <a:t>as sex, ethnicity or disability</a:t>
            </a:r>
          </a:p>
          <a:p>
            <a:pPr algn="l">
              <a:buFont typeface="Wingdings" panose="05000000000000000000" pitchFamily="2" charset="2"/>
              <a:buChar char="§"/>
            </a:pPr>
            <a:endParaRPr lang="en-GB" sz="2250" dirty="0">
              <a:solidFill>
                <a:srgbClr val="141414"/>
              </a:solidFill>
              <a:latin typeface="Arial" panose="020B0604020202020204" pitchFamily="34" charset="0"/>
              <a:cs typeface="Arial" panose="020B0604020202020204" pitchFamily="34" charset="0"/>
            </a:endParaRPr>
          </a:p>
          <a:p>
            <a:pPr marL="0" indent="0" algn="l">
              <a:buNone/>
            </a:pPr>
            <a:r>
              <a:rPr lang="en-GB" sz="2250" dirty="0">
                <a:solidFill>
                  <a:srgbClr val="141414"/>
                </a:solidFill>
                <a:latin typeface="Arial" panose="020B0604020202020204" pitchFamily="34" charset="0"/>
                <a:cs typeface="Arial" panose="020B0604020202020204" pitchFamily="34" charset="0"/>
              </a:rPr>
              <a:t>Socially excluded groups, for example, people experiencing homelessness.</a:t>
            </a:r>
          </a:p>
          <a:p>
            <a:pPr marL="0" indent="0">
              <a:buNone/>
            </a:pPr>
            <a:r>
              <a:rPr lang="en-GB" dirty="0">
                <a:solidFill>
                  <a:srgbClr val="141414"/>
                </a:solidFill>
                <a:latin typeface="Arial" panose="020B0604020202020204" pitchFamily="34" charset="0"/>
                <a:cs typeface="Arial" panose="020B0604020202020204" pitchFamily="34" charset="0"/>
              </a:rPr>
              <a:t>                                                 </a:t>
            </a:r>
            <a:r>
              <a:rPr lang="en-GB" sz="1950" dirty="0">
                <a:solidFill>
                  <a:srgbClr val="141414"/>
                </a:solidFill>
                <a:latin typeface="Arial" panose="020B0604020202020204" pitchFamily="34" charset="0"/>
                <a:cs typeface="Arial" panose="020B0604020202020204" pitchFamily="34" charset="0"/>
              </a:rPr>
              <a:t>(</a:t>
            </a:r>
            <a:r>
              <a:rPr lang="en-GB" sz="1950" dirty="0" err="1">
                <a:solidFill>
                  <a:srgbClr val="141414"/>
                </a:solidFill>
                <a:latin typeface="Arial" panose="020B0604020202020204" pitchFamily="34" charset="0"/>
                <a:cs typeface="Arial" panose="020B0604020202020204" pitchFamily="34" charset="0"/>
              </a:rPr>
              <a:t>Kingsfund</a:t>
            </a:r>
            <a:r>
              <a:rPr lang="en-GB" sz="1950" dirty="0">
                <a:solidFill>
                  <a:srgbClr val="141414"/>
                </a:solidFill>
                <a:latin typeface="Arial" panose="020B0604020202020204" pitchFamily="34" charset="0"/>
                <a:cs typeface="Arial" panose="020B0604020202020204" pitchFamily="34" charset="0"/>
              </a:rPr>
              <a:t>, 2022)</a:t>
            </a:r>
          </a:p>
          <a:p>
            <a:pPr algn="l">
              <a:buFont typeface="Arial" panose="020B0604020202020204" pitchFamily="34" charset="0"/>
              <a:buChar char="•"/>
            </a:pPr>
            <a:endParaRPr lang="en-GB" sz="2250" dirty="0">
              <a:solidFill>
                <a:srgbClr val="141414"/>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169448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Health inequalities</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259632" y="1484784"/>
            <a:ext cx="6624736" cy="3816424"/>
          </a:xfrm>
        </p:spPr>
        <p:txBody>
          <a:bodyPr>
            <a:normAutofit fontScale="70000" lnSpcReduction="20000"/>
          </a:bodyPr>
          <a:lstStyle/>
          <a:p>
            <a:pPr marL="0" indent="0">
              <a:buNone/>
            </a:pPr>
            <a:endParaRPr lang="en-GB" dirty="0"/>
          </a:p>
          <a:p>
            <a:pPr marL="0" indent="0">
              <a:buNone/>
            </a:pPr>
            <a:r>
              <a:rPr lang="en-GB" dirty="0">
                <a:cs typeface="Arial" panose="020B0604020202020204" pitchFamily="34" charset="0"/>
              </a:rPr>
              <a:t>Health inequalities are “the unjust and avoidable</a:t>
            </a:r>
          </a:p>
          <a:p>
            <a:pPr marL="0" indent="0">
              <a:buNone/>
            </a:pPr>
            <a:r>
              <a:rPr lang="en-GB" dirty="0">
                <a:cs typeface="Arial" panose="020B0604020202020204" pitchFamily="34" charset="0"/>
              </a:rPr>
              <a:t>differences in people's health across the population</a:t>
            </a:r>
          </a:p>
          <a:p>
            <a:pPr marL="0" indent="0">
              <a:buNone/>
            </a:pPr>
            <a:r>
              <a:rPr lang="en-GB" dirty="0">
                <a:cs typeface="Arial" panose="020B0604020202020204" pitchFamily="34" charset="0"/>
              </a:rPr>
              <a:t>and between specific population groups”. </a:t>
            </a:r>
          </a:p>
          <a:p>
            <a:pPr>
              <a:buFont typeface="Wingdings" panose="05000000000000000000" pitchFamily="2" charset="2"/>
              <a:buChar char="§"/>
            </a:pPr>
            <a:endParaRPr lang="en-GB" dirty="0">
              <a:cs typeface="Arial" panose="020B0604020202020204" pitchFamily="34" charset="0"/>
            </a:endParaRPr>
          </a:p>
          <a:p>
            <a:pPr marL="0" indent="0">
              <a:buNone/>
            </a:pPr>
            <a:r>
              <a:rPr lang="en-GB" u="sng" dirty="0">
                <a:hlinkClick r:id="rId3">
                  <a:extLst>
                    <a:ext uri="{A12FA001-AC4F-418D-AE19-62706E023703}">
                      <ahyp:hlinkClr xmlns:ahyp="http://schemas.microsoft.com/office/drawing/2018/hyperlinkcolor" val="tx"/>
                    </a:ext>
                  </a:extLst>
                </a:hlinkClick>
              </a:rPr>
              <a:t>Health inequalities</a:t>
            </a:r>
            <a:r>
              <a:rPr lang="en-GB" u="sng" dirty="0"/>
              <a:t> </a:t>
            </a:r>
            <a:r>
              <a:rPr lang="en-GB" dirty="0">
                <a:solidFill>
                  <a:srgbClr val="141414"/>
                </a:solidFill>
              </a:rPr>
              <a:t>are ultimately about differences</a:t>
            </a:r>
          </a:p>
          <a:p>
            <a:pPr marL="0" indent="0">
              <a:buNone/>
            </a:pPr>
            <a:r>
              <a:rPr lang="en-GB" dirty="0">
                <a:solidFill>
                  <a:srgbClr val="141414"/>
                </a:solidFill>
              </a:rPr>
              <a:t>in the status of people’s health.</a:t>
            </a:r>
            <a:endParaRPr lang="en-GB" dirty="0">
              <a:cs typeface="Arial" panose="020B0604020202020204" pitchFamily="34" charset="0"/>
            </a:endParaRPr>
          </a:p>
          <a:p>
            <a:pPr marL="0" indent="0">
              <a:buNone/>
            </a:pPr>
            <a:r>
              <a:rPr lang="en-GB" dirty="0">
                <a:cs typeface="Arial" panose="020B0604020202020204" pitchFamily="34" charset="0"/>
              </a:rPr>
              <a:t>                               </a:t>
            </a:r>
          </a:p>
          <a:p>
            <a:pPr marL="0" indent="0">
              <a:buNone/>
            </a:pPr>
            <a:r>
              <a:rPr lang="en-GB" dirty="0">
                <a:cs typeface="Arial" panose="020B0604020202020204" pitchFamily="34" charset="0"/>
              </a:rPr>
              <a:t>                                                                  (</a:t>
            </a:r>
            <a:r>
              <a:rPr lang="en-GB" sz="2000" dirty="0" err="1">
                <a:cs typeface="Arial" panose="020B0604020202020204" pitchFamily="34" charset="0"/>
              </a:rPr>
              <a:t>Kingsfund</a:t>
            </a:r>
            <a:r>
              <a:rPr lang="en-GB" sz="2000" dirty="0">
                <a:cs typeface="Arial" panose="020B0604020202020204" pitchFamily="34" charset="0"/>
              </a:rPr>
              <a:t>, 2020)                  </a:t>
            </a:r>
          </a:p>
          <a:p>
            <a:pPr marL="0" indent="0">
              <a:buNone/>
            </a:pPr>
            <a:r>
              <a:rPr lang="en-GB" dirty="0">
                <a:cs typeface="Arial" panose="020B0604020202020204" pitchFamily="34" charset="0"/>
              </a:rPr>
              <a:t>                                                                 </a:t>
            </a:r>
          </a:p>
        </p:txBody>
      </p:sp>
    </p:spTree>
    <p:extLst>
      <p:ext uri="{BB962C8B-B14F-4D97-AF65-F5344CB8AC3E}">
        <p14:creationId xmlns:p14="http://schemas.microsoft.com/office/powerpoint/2010/main" val="15809786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9EFC7-93FC-ADAA-A3C7-4C2DB617DA2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8A216714-5C94-E94B-60DA-7C868914A006}"/>
              </a:ext>
            </a:extLst>
          </p:cNvPr>
          <p:cNvSpPr>
            <a:spLocks noGrp="1"/>
          </p:cNvSpPr>
          <p:nvPr>
            <p:ph idx="1"/>
          </p:nvPr>
        </p:nvSpPr>
        <p:spPr/>
        <p:txBody>
          <a:bodyPr>
            <a:normAutofit fontScale="92500" lnSpcReduction="20000"/>
          </a:bodyPr>
          <a:lstStyle/>
          <a:p>
            <a:r>
              <a:rPr lang="en-GB" sz="2700" dirty="0">
                <a:solidFill>
                  <a:srgbClr val="141414"/>
                </a:solidFill>
                <a:latin typeface="Trebuchet MS" panose="020B0603020202020204" pitchFamily="34" charset="0"/>
              </a:rPr>
              <a:t>Health inequality is also used to refer to “differences in the care that people receive and the opportunities that they have to lead healthy lives – both of which can contribute to their health status”.</a:t>
            </a:r>
          </a:p>
          <a:p>
            <a:endParaRPr lang="en-GB" sz="2700" dirty="0">
              <a:solidFill>
                <a:srgbClr val="141414"/>
              </a:solidFill>
              <a:latin typeface="Trebuchet MS" panose="020B0603020202020204" pitchFamily="34" charset="0"/>
            </a:endParaRPr>
          </a:p>
          <a:p>
            <a:r>
              <a:rPr lang="en-GB" sz="2700" dirty="0">
                <a:solidFill>
                  <a:srgbClr val="141414"/>
                </a:solidFill>
                <a:latin typeface="Trebuchet MS" panose="020B0603020202020204" pitchFamily="34" charset="0"/>
              </a:rPr>
              <a:t>These differences have a huge impact, because they result in people who are worst off experiencing poorer health and shorter lives.</a:t>
            </a:r>
          </a:p>
          <a:p>
            <a:endParaRPr lang="en-GB" dirty="0">
              <a:solidFill>
                <a:srgbClr val="141414"/>
              </a:solidFill>
            </a:endParaRPr>
          </a:p>
          <a:p>
            <a:pPr marL="0" indent="0">
              <a:buNone/>
            </a:pPr>
            <a:r>
              <a:rPr lang="en-GB" dirty="0">
                <a:solidFill>
                  <a:srgbClr val="141414"/>
                </a:solidFill>
              </a:rPr>
              <a:t>                                                         </a:t>
            </a:r>
            <a:r>
              <a:rPr lang="en-GB" sz="1600" dirty="0">
                <a:cs typeface="Arial" panose="020B0604020202020204" pitchFamily="34" charset="0"/>
              </a:rPr>
              <a:t>(</a:t>
            </a:r>
            <a:r>
              <a:rPr lang="en-GB" sz="1600" dirty="0" err="1">
                <a:cs typeface="Arial" panose="020B0604020202020204" pitchFamily="34" charset="0"/>
              </a:rPr>
              <a:t>Kingsfund</a:t>
            </a:r>
            <a:r>
              <a:rPr lang="en-GB" sz="1600" dirty="0">
                <a:cs typeface="Arial" panose="020B0604020202020204" pitchFamily="34" charset="0"/>
              </a:rPr>
              <a:t>, 2020)    </a:t>
            </a:r>
            <a:r>
              <a:rPr lang="en-GB" sz="1600" dirty="0">
                <a:latin typeface="Arial" panose="020B0604020202020204" pitchFamily="34" charset="0"/>
                <a:cs typeface="Arial" panose="020B0604020202020204" pitchFamily="34" charset="0"/>
              </a:rPr>
              <a:t>              </a:t>
            </a:r>
            <a:r>
              <a:rPr lang="en-GB" sz="1600" dirty="0">
                <a:solidFill>
                  <a:srgbClr val="141414"/>
                </a:solidFill>
                <a:latin typeface="Lato" panose="020F0502020204030203" pitchFamily="34" charset="0"/>
              </a:rPr>
              <a:t>     </a:t>
            </a:r>
            <a:endParaRPr lang="en-GB" sz="1600" dirty="0"/>
          </a:p>
        </p:txBody>
      </p:sp>
    </p:spTree>
    <p:extLst>
      <p:ext uri="{BB962C8B-B14F-4D97-AF65-F5344CB8AC3E}">
        <p14:creationId xmlns:p14="http://schemas.microsoft.com/office/powerpoint/2010/main" val="38441584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A214F-7B31-7548-915D-AFFBAABD2BAD}"/>
              </a:ext>
            </a:extLst>
          </p:cNvPr>
          <p:cNvSpPr>
            <a:spLocks noGrp="1"/>
          </p:cNvSpPr>
          <p:nvPr>
            <p:ph type="title"/>
          </p:nvPr>
        </p:nvSpPr>
        <p:spPr/>
        <p:txBody>
          <a:bodyPr>
            <a:normAutofit/>
          </a:bodyPr>
          <a:lstStyle/>
          <a:p>
            <a:r>
              <a:rPr lang="en-GB" b="1" dirty="0"/>
              <a:t>Health inequalities</a:t>
            </a:r>
          </a:p>
        </p:txBody>
      </p:sp>
      <p:sp>
        <p:nvSpPr>
          <p:cNvPr id="3" name="Content Placeholder 2">
            <a:extLst>
              <a:ext uri="{FF2B5EF4-FFF2-40B4-BE49-F238E27FC236}">
                <a16:creationId xmlns:a16="http://schemas.microsoft.com/office/drawing/2014/main" id="{E9B2C515-5D14-B702-4BF6-45A971C9A864}"/>
              </a:ext>
            </a:extLst>
          </p:cNvPr>
          <p:cNvSpPr>
            <a:spLocks noGrp="1"/>
          </p:cNvSpPr>
          <p:nvPr>
            <p:ph idx="1"/>
          </p:nvPr>
        </p:nvSpPr>
        <p:spPr>
          <a:xfrm>
            <a:off x="1115616" y="1484784"/>
            <a:ext cx="7128792" cy="3744415"/>
          </a:xfrm>
        </p:spPr>
        <p:txBody>
          <a:bodyPr>
            <a:normAutofit fontScale="25000" lnSpcReduction="20000"/>
          </a:bodyPr>
          <a:lstStyle/>
          <a:p>
            <a:pPr marL="0" indent="0">
              <a:buNone/>
            </a:pPr>
            <a:r>
              <a:rPr lang="en-GB" sz="7200" dirty="0">
                <a:solidFill>
                  <a:srgbClr val="141414"/>
                </a:solidFill>
                <a:latin typeface="Trebuchet MS" panose="020B0603020202020204" pitchFamily="34" charset="0"/>
              </a:rPr>
              <a:t>Health inequalities can therefore involve differences in:</a:t>
            </a:r>
          </a:p>
          <a:p>
            <a:pPr marL="0" indent="0">
              <a:buNone/>
            </a:pPr>
            <a:endParaRPr lang="en-GB" sz="7200" dirty="0">
              <a:solidFill>
                <a:srgbClr val="141414"/>
              </a:solidFill>
              <a:latin typeface="Trebuchet MS" panose="020B0603020202020204" pitchFamily="34" charset="0"/>
            </a:endParaRPr>
          </a:p>
          <a:p>
            <a:pPr lvl="1">
              <a:buFont typeface="Arial" panose="020B0604020202020204" pitchFamily="34" charset="0"/>
              <a:buChar char="•"/>
            </a:pPr>
            <a:r>
              <a:rPr lang="en-GB" sz="7200" dirty="0">
                <a:solidFill>
                  <a:srgbClr val="141414"/>
                </a:solidFill>
                <a:latin typeface="Trebuchet MS" panose="020B0603020202020204" pitchFamily="34" charset="0"/>
              </a:rPr>
              <a:t>Health status, for example, life expectancy</a:t>
            </a:r>
          </a:p>
          <a:p>
            <a:pPr lvl="1">
              <a:buFont typeface="Arial" panose="020B0604020202020204" pitchFamily="34" charset="0"/>
              <a:buChar char="•"/>
            </a:pPr>
            <a:endParaRPr lang="en-GB" sz="7200" dirty="0">
              <a:solidFill>
                <a:srgbClr val="141414"/>
              </a:solidFill>
              <a:latin typeface="Trebuchet MS" panose="020B0603020202020204" pitchFamily="34" charset="0"/>
            </a:endParaRPr>
          </a:p>
          <a:p>
            <a:pPr lvl="1">
              <a:buFont typeface="Arial" panose="020B0604020202020204" pitchFamily="34" charset="0"/>
              <a:buChar char="•"/>
            </a:pPr>
            <a:r>
              <a:rPr lang="en-GB" sz="7200" dirty="0">
                <a:solidFill>
                  <a:srgbClr val="141414"/>
                </a:solidFill>
                <a:latin typeface="Trebuchet MS" panose="020B0603020202020204" pitchFamily="34" charset="0"/>
              </a:rPr>
              <a:t>Access to care, for example, availability of given services</a:t>
            </a:r>
          </a:p>
          <a:p>
            <a:pPr lvl="1">
              <a:buFont typeface="Arial" panose="020B0604020202020204" pitchFamily="34" charset="0"/>
              <a:buChar char="•"/>
            </a:pPr>
            <a:endParaRPr lang="en-GB" sz="7200" dirty="0">
              <a:solidFill>
                <a:srgbClr val="141414"/>
              </a:solidFill>
              <a:latin typeface="Trebuchet MS" panose="020B0603020202020204" pitchFamily="34" charset="0"/>
            </a:endParaRPr>
          </a:p>
          <a:p>
            <a:pPr lvl="1">
              <a:buFont typeface="Arial" panose="020B0604020202020204" pitchFamily="34" charset="0"/>
              <a:buChar char="•"/>
            </a:pPr>
            <a:r>
              <a:rPr lang="en-GB" sz="7200" dirty="0">
                <a:solidFill>
                  <a:srgbClr val="141414"/>
                </a:solidFill>
                <a:latin typeface="Trebuchet MS" panose="020B0603020202020204" pitchFamily="34" charset="0"/>
              </a:rPr>
              <a:t>Quality and experience of care, for example, levels of</a:t>
            </a:r>
          </a:p>
          <a:p>
            <a:pPr marL="457200" lvl="1" indent="0">
              <a:buNone/>
            </a:pPr>
            <a:r>
              <a:rPr lang="en-GB" sz="7200" dirty="0">
                <a:solidFill>
                  <a:srgbClr val="141414"/>
                </a:solidFill>
                <a:latin typeface="Trebuchet MS" panose="020B0603020202020204" pitchFamily="34" charset="0"/>
              </a:rPr>
              <a:t>    patient satisfaction</a:t>
            </a:r>
          </a:p>
          <a:p>
            <a:pPr lvl="1">
              <a:buFont typeface="Arial" panose="020B0604020202020204" pitchFamily="34" charset="0"/>
              <a:buChar char="•"/>
            </a:pPr>
            <a:endParaRPr lang="en-GB" sz="7200" dirty="0">
              <a:solidFill>
                <a:srgbClr val="141414"/>
              </a:solidFill>
              <a:latin typeface="Trebuchet MS" panose="020B0603020202020204" pitchFamily="34" charset="0"/>
            </a:endParaRPr>
          </a:p>
          <a:p>
            <a:pPr lvl="1">
              <a:buFont typeface="Arial" panose="020B0604020202020204" pitchFamily="34" charset="0"/>
              <a:buChar char="•"/>
            </a:pPr>
            <a:r>
              <a:rPr lang="en-GB" sz="7200" dirty="0">
                <a:solidFill>
                  <a:srgbClr val="141414"/>
                </a:solidFill>
                <a:latin typeface="Trebuchet MS" panose="020B0603020202020204" pitchFamily="34" charset="0"/>
              </a:rPr>
              <a:t>Behavioural risks to health, for example, smoking rates</a:t>
            </a:r>
          </a:p>
          <a:p>
            <a:pPr lvl="1">
              <a:buFont typeface="Arial" panose="020B0604020202020204" pitchFamily="34" charset="0"/>
              <a:buChar char="•"/>
            </a:pPr>
            <a:endParaRPr lang="en-GB" sz="7200" dirty="0">
              <a:solidFill>
                <a:srgbClr val="141414"/>
              </a:solidFill>
              <a:latin typeface="Trebuchet MS" panose="020B0603020202020204" pitchFamily="34" charset="0"/>
            </a:endParaRPr>
          </a:p>
          <a:p>
            <a:pPr lvl="1">
              <a:buFont typeface="Arial" panose="020B0604020202020204" pitchFamily="34" charset="0"/>
              <a:buChar char="•"/>
            </a:pPr>
            <a:r>
              <a:rPr lang="en-GB" sz="7200" dirty="0">
                <a:solidFill>
                  <a:srgbClr val="141414"/>
                </a:solidFill>
                <a:latin typeface="Trebuchet MS" panose="020B0603020202020204" pitchFamily="34" charset="0"/>
              </a:rPr>
              <a:t>Wider determinants of health, for example, quality of</a:t>
            </a:r>
          </a:p>
          <a:p>
            <a:pPr marL="457200" lvl="1" indent="0">
              <a:buNone/>
            </a:pPr>
            <a:r>
              <a:rPr lang="en-GB" sz="7200" dirty="0">
                <a:solidFill>
                  <a:srgbClr val="141414"/>
                </a:solidFill>
                <a:latin typeface="Trebuchet MS" panose="020B0603020202020204" pitchFamily="34" charset="0"/>
              </a:rPr>
              <a:t>     housing.                                            (</a:t>
            </a:r>
            <a:r>
              <a:rPr lang="en-GB" sz="4800" dirty="0">
                <a:solidFill>
                  <a:srgbClr val="141414"/>
                </a:solidFill>
                <a:latin typeface="Trebuchet MS" panose="020B0603020202020204" pitchFamily="34" charset="0"/>
              </a:rPr>
              <a:t>Scrambler 2021)</a:t>
            </a:r>
          </a:p>
          <a:p>
            <a:pPr marL="342900" lvl="1" indent="0">
              <a:buNone/>
            </a:pPr>
            <a:r>
              <a:rPr lang="en-GB" sz="7200" dirty="0">
                <a:solidFill>
                  <a:srgbClr val="141414"/>
                </a:solidFill>
              </a:rPr>
              <a:t>                                                          </a:t>
            </a:r>
          </a:p>
          <a:p>
            <a:pPr marL="342900" lvl="1" indent="0">
              <a:buNone/>
            </a:pPr>
            <a:r>
              <a:rPr lang="en-GB" sz="3300" dirty="0">
                <a:solidFill>
                  <a:srgbClr val="141414"/>
                </a:solidFill>
              </a:rPr>
              <a:t>                                                                            (</a:t>
            </a:r>
            <a:r>
              <a:rPr lang="en-GB" sz="3300" dirty="0" err="1">
                <a:solidFill>
                  <a:srgbClr val="222222"/>
                </a:solidFill>
                <a:ea typeface="Calibri" panose="020F0502020204030204" pitchFamily="34" charset="0"/>
              </a:rPr>
              <a:t>Scambler</a:t>
            </a:r>
            <a:r>
              <a:rPr lang="en-GB" sz="3300" dirty="0">
                <a:solidFill>
                  <a:srgbClr val="222222"/>
                </a:solidFill>
                <a:ea typeface="Calibri" panose="020F0502020204030204" pitchFamily="34" charset="0"/>
              </a:rPr>
              <a:t>, 2012)</a:t>
            </a:r>
            <a:endParaRPr lang="en-GB" sz="3300" dirty="0">
              <a:solidFill>
                <a:srgbClr val="141414"/>
              </a:solidFill>
            </a:endParaRPr>
          </a:p>
          <a:p>
            <a:pPr marL="300038" lvl="1" indent="0">
              <a:buNone/>
            </a:pPr>
            <a:endParaRPr lang="en-GB" sz="2550" b="1" dirty="0"/>
          </a:p>
          <a:p>
            <a:pPr marL="0" indent="0">
              <a:buNone/>
            </a:pPr>
            <a:endParaRPr lang="en-GB" dirty="0"/>
          </a:p>
        </p:txBody>
      </p:sp>
    </p:spTree>
    <p:extLst>
      <p:ext uri="{BB962C8B-B14F-4D97-AF65-F5344CB8AC3E}">
        <p14:creationId xmlns:p14="http://schemas.microsoft.com/office/powerpoint/2010/main" val="37499243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0A20E-A087-4016-0537-2D697659C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6008795C-5584-4F76-0EE3-5CBC4875EBF4}"/>
              </a:ext>
            </a:extLst>
          </p:cNvPr>
          <p:cNvSpPr>
            <a:spLocks noGrp="1"/>
          </p:cNvSpPr>
          <p:nvPr>
            <p:ph idx="1"/>
          </p:nvPr>
        </p:nvSpPr>
        <p:spPr>
          <a:xfrm>
            <a:off x="1547664" y="1960113"/>
            <a:ext cx="6172200" cy="2937774"/>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Working in group explore the link below</a:t>
            </a:r>
            <a:endParaRPr lang="en-GB" dirty="0">
              <a:hlinkClick r:id="" action="ppaction://noaction"/>
            </a:endParaRPr>
          </a:p>
          <a:p>
            <a:endParaRPr lang="en-GB" dirty="0">
              <a:hlinkClick r:id="" action="ppaction://noaction"/>
            </a:endParaRPr>
          </a:p>
          <a:p>
            <a:r>
              <a:rPr lang="en-GB" dirty="0">
                <a:hlinkClick r:id="" action="ppaction://noaction"/>
              </a:rPr>
              <a:t>https://www.health.org.uk/evidence-hub/health-inequalities</a:t>
            </a:r>
            <a:endParaRPr lang="en-GB" dirty="0"/>
          </a:p>
          <a:p>
            <a:endParaRPr lang="en-GB" dirty="0"/>
          </a:p>
          <a:p>
            <a:pPr marL="0" indent="0" algn="ctr">
              <a:buNone/>
            </a:pPr>
            <a:r>
              <a:rPr lang="en-GB" b="1" dirty="0"/>
              <a:t>Feedback your findings to the whole class</a:t>
            </a:r>
          </a:p>
        </p:txBody>
      </p:sp>
    </p:spTree>
    <p:extLst>
      <p:ext uri="{BB962C8B-B14F-4D97-AF65-F5344CB8AC3E}">
        <p14:creationId xmlns:p14="http://schemas.microsoft.com/office/powerpoint/2010/main" val="300488052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F77EB-6FF0-2665-972F-11C510AEB566}"/>
              </a:ext>
            </a:extLst>
          </p:cNvPr>
          <p:cNvSpPr>
            <a:spLocks noGrp="1"/>
          </p:cNvSpPr>
          <p:nvPr>
            <p:ph type="title"/>
          </p:nvPr>
        </p:nvSpPr>
        <p:spPr/>
        <p:txBody>
          <a:bodyPr>
            <a:normAutofit/>
          </a:bodyPr>
          <a:lstStyle/>
          <a:p>
            <a:r>
              <a:rPr lang="en-GB" b="1" dirty="0"/>
              <a:t>Activity</a:t>
            </a:r>
          </a:p>
        </p:txBody>
      </p:sp>
      <p:sp>
        <p:nvSpPr>
          <p:cNvPr id="3" name="Content Placeholder 2">
            <a:extLst>
              <a:ext uri="{FF2B5EF4-FFF2-40B4-BE49-F238E27FC236}">
                <a16:creationId xmlns:a16="http://schemas.microsoft.com/office/drawing/2014/main" id="{C8B8A2C8-60BD-4C48-7FCC-CD3CE6CEF795}"/>
              </a:ext>
            </a:extLst>
          </p:cNvPr>
          <p:cNvSpPr>
            <a:spLocks noGrp="1"/>
          </p:cNvSpPr>
          <p:nvPr>
            <p:ph idx="1"/>
          </p:nvPr>
        </p:nvSpPr>
        <p:spPr>
          <a:xfrm>
            <a:off x="1485900" y="2078850"/>
            <a:ext cx="6172200" cy="2937774"/>
          </a:xfrm>
        </p:spPr>
        <p:txBody>
          <a:bodyPr>
            <a:normAutofit fontScale="92500" lnSpcReduction="20000"/>
          </a:bodyPr>
          <a:lstStyle/>
          <a:p>
            <a:pPr marL="0" indent="0">
              <a:buNone/>
            </a:pPr>
            <a:r>
              <a:rPr lang="en-GB" dirty="0"/>
              <a:t>In small groups, discuss how to address these challenges of health inequalities </a:t>
            </a:r>
          </a:p>
          <a:p>
            <a:pPr marL="0" indent="0">
              <a:buNone/>
            </a:pPr>
            <a:endParaRPr lang="en-GB" dirty="0"/>
          </a:p>
          <a:p>
            <a:pPr marL="0" indent="0">
              <a:buNone/>
            </a:pPr>
            <a:endParaRPr lang="en-GB" dirty="0"/>
          </a:p>
          <a:p>
            <a:pPr marL="0" indent="0" algn="ctr">
              <a:buNone/>
            </a:pPr>
            <a:r>
              <a:rPr lang="en-GB" sz="2100" b="1" dirty="0"/>
              <a:t>Feedback your findings to the whole class</a:t>
            </a:r>
          </a:p>
          <a:p>
            <a:pPr marL="0" indent="0" algn="ctr">
              <a:buNone/>
            </a:pPr>
            <a:r>
              <a:rPr lang="en-GB" sz="2100" dirty="0"/>
              <a:t> </a:t>
            </a:r>
            <a:r>
              <a:rPr lang="en-GB" sz="2100" b="1" dirty="0"/>
              <a:t>10 mins</a:t>
            </a:r>
          </a:p>
        </p:txBody>
      </p:sp>
    </p:spTree>
    <p:extLst>
      <p:ext uri="{BB962C8B-B14F-4D97-AF65-F5344CB8AC3E}">
        <p14:creationId xmlns:p14="http://schemas.microsoft.com/office/powerpoint/2010/main" val="171081372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F151-592E-4F34-8A39-362C59D20873}"/>
              </a:ext>
            </a:extLst>
          </p:cNvPr>
          <p:cNvSpPr>
            <a:spLocks noGrp="1"/>
          </p:cNvSpPr>
          <p:nvPr>
            <p:ph type="title"/>
          </p:nvPr>
        </p:nvSpPr>
        <p:spPr/>
        <p:txBody>
          <a:bodyPr/>
          <a:lstStyle/>
          <a:p>
            <a:r>
              <a:rPr lang="en-GB" b="1" dirty="0"/>
              <a:t>Marmot Review</a:t>
            </a:r>
            <a:endParaRPr lang="en-GB" dirty="0"/>
          </a:p>
        </p:txBody>
      </p:sp>
      <p:sp>
        <p:nvSpPr>
          <p:cNvPr id="3" name="Content Placeholder 2">
            <a:extLst>
              <a:ext uri="{FF2B5EF4-FFF2-40B4-BE49-F238E27FC236}">
                <a16:creationId xmlns:a16="http://schemas.microsoft.com/office/drawing/2014/main" id="{F7D531BD-779C-470F-8976-28A4FF8DBEA2}"/>
              </a:ext>
            </a:extLst>
          </p:cNvPr>
          <p:cNvSpPr>
            <a:spLocks noGrp="1"/>
          </p:cNvSpPr>
          <p:nvPr>
            <p:ph idx="1"/>
          </p:nvPr>
        </p:nvSpPr>
        <p:spPr/>
        <p:txBody>
          <a:bodyPr>
            <a:normAutofit/>
          </a:bodyPr>
          <a:lstStyle/>
          <a:p>
            <a:pPr>
              <a:buFont typeface="Wingdings" panose="05000000000000000000" pitchFamily="2" charset="2"/>
              <a:buChar char="§"/>
            </a:pPr>
            <a:r>
              <a:rPr lang="en-GB" sz="1800" dirty="0">
                <a:latin typeface="Arial" panose="020B0604020202020204" pitchFamily="34" charset="0"/>
                <a:cs typeface="Arial" panose="020B0604020202020204" pitchFamily="34" charset="0"/>
              </a:rPr>
              <a:t>The report, titled 'Fair Society, Healthy Lives', proposes a new way to reduce health inequalities in England post-2010.</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It argues that, traditionally, government policies have focused resources only on some segments of society. </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To improve health for all of us and to reduce unfair and unjust inequalities in health, action is needed across the social gradient.</a:t>
            </a:r>
          </a:p>
        </p:txBody>
      </p:sp>
    </p:spTree>
    <p:extLst>
      <p:ext uri="{BB962C8B-B14F-4D97-AF65-F5344CB8AC3E}">
        <p14:creationId xmlns:p14="http://schemas.microsoft.com/office/powerpoint/2010/main" val="1910150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3AE83-8583-027C-2A66-C67FB7338F1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10A21BD-06A6-5893-2706-5AC3E8B190D1}"/>
              </a:ext>
            </a:extLst>
          </p:cNvPr>
          <p:cNvSpPr>
            <a:spLocks noGrp="1"/>
          </p:cNvSpPr>
          <p:nvPr>
            <p:ph idx="1"/>
          </p:nvPr>
        </p:nvSpPr>
        <p:spPr/>
        <p:txBody>
          <a:bodyPr/>
          <a:lstStyle/>
          <a:p>
            <a:pPr marL="0" indent="0">
              <a:buNone/>
            </a:pPr>
            <a:r>
              <a:rPr lang="en-GB" sz="2100" dirty="0"/>
              <a:t>Working in group explore the report</a:t>
            </a:r>
          </a:p>
          <a:p>
            <a:endParaRPr lang="en-GB" sz="2100" dirty="0"/>
          </a:p>
          <a:p>
            <a:r>
              <a:rPr lang="en-GB" sz="2100" dirty="0">
                <a:hlinkClick r:id="rId2"/>
              </a:rPr>
              <a:t>https://www.instituteofhealthequity.org/resources-reports/fair-society-healthy-lives-the-marmot-review/fair-society-healthy-lives-full-report-pdf.pdf</a:t>
            </a:r>
            <a:endParaRPr lang="en-GB" sz="2100" dirty="0"/>
          </a:p>
          <a:p>
            <a:pPr marL="0" indent="0">
              <a:buNone/>
            </a:pPr>
            <a:endParaRPr lang="en-GB" sz="2100" dirty="0"/>
          </a:p>
          <a:p>
            <a:pPr marL="0" indent="0" algn="ctr">
              <a:buNone/>
              <a:defRPr/>
            </a:pPr>
            <a:r>
              <a:rPr lang="en-GB" sz="2100" b="1" dirty="0">
                <a:solidFill>
                  <a:prstClr val="black"/>
                </a:solidFill>
              </a:rPr>
              <a:t>Feedback your findings to the whole class</a:t>
            </a:r>
          </a:p>
          <a:p>
            <a:endParaRPr lang="en-GB" dirty="0"/>
          </a:p>
          <a:p>
            <a:endParaRPr lang="en-GB" dirty="0"/>
          </a:p>
        </p:txBody>
      </p:sp>
    </p:spTree>
    <p:extLst>
      <p:ext uri="{BB962C8B-B14F-4D97-AF65-F5344CB8AC3E}">
        <p14:creationId xmlns:p14="http://schemas.microsoft.com/office/powerpoint/2010/main" val="31992380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432A9-1282-3B33-FE63-7A491C4D908D}"/>
              </a:ext>
            </a:extLst>
          </p:cNvPr>
          <p:cNvSpPr>
            <a:spLocks noGrp="1"/>
          </p:cNvSpPr>
          <p:nvPr>
            <p:ph type="title"/>
          </p:nvPr>
        </p:nvSpPr>
        <p:spPr/>
        <p:txBody>
          <a:bodyPr>
            <a:normAutofit/>
          </a:bodyPr>
          <a:lstStyle/>
          <a:p>
            <a:r>
              <a:rPr lang="en-GB" b="1" dirty="0"/>
              <a:t>Summary: Activity</a:t>
            </a:r>
          </a:p>
        </p:txBody>
      </p:sp>
      <p:sp>
        <p:nvSpPr>
          <p:cNvPr id="3" name="Content Placeholder 2">
            <a:extLst>
              <a:ext uri="{FF2B5EF4-FFF2-40B4-BE49-F238E27FC236}">
                <a16:creationId xmlns:a16="http://schemas.microsoft.com/office/drawing/2014/main" id="{5D7E1EAB-76A2-6812-0DB8-41D1E65297F8}"/>
              </a:ext>
            </a:extLst>
          </p:cNvPr>
          <p:cNvSpPr>
            <a:spLocks noGrp="1"/>
          </p:cNvSpPr>
          <p:nvPr>
            <p:ph idx="1"/>
          </p:nvPr>
        </p:nvSpPr>
        <p:spPr>
          <a:xfrm>
            <a:off x="1485900" y="2078850"/>
            <a:ext cx="6172200" cy="2937774"/>
          </a:xfrm>
        </p:spPr>
        <p:txBody>
          <a:bodyPr>
            <a:normAutofit fontScale="85000" lnSpcReduction="10000"/>
          </a:bodyPr>
          <a:lstStyle/>
          <a:p>
            <a:pPr marL="0" indent="0">
              <a:buNone/>
            </a:pPr>
            <a:r>
              <a:rPr lang="en-GB" dirty="0"/>
              <a:t>Lets watch the video below to conclude health inequalities to achieve equality:  steps in health system in UK.</a:t>
            </a:r>
          </a:p>
          <a:p>
            <a:pPr marL="0" indent="0">
              <a:buNone/>
            </a:pPr>
            <a:endParaRPr lang="en-GB" dirty="0">
              <a:hlinkClick r:id="" action="ppaction://noaction"/>
            </a:endParaRPr>
          </a:p>
          <a:p>
            <a:pPr marL="0" indent="0" algn="ctr">
              <a:buNone/>
            </a:pPr>
            <a:r>
              <a:rPr lang="en-GB" dirty="0">
                <a:hlinkClick r:id="" action="ppaction://noaction"/>
              </a:rPr>
              <a:t>Improving Access for All – YouTube</a:t>
            </a:r>
            <a:endParaRPr lang="en-GB" dirty="0"/>
          </a:p>
          <a:p>
            <a:endParaRPr lang="en-GB" dirty="0"/>
          </a:p>
          <a:p>
            <a:pPr marL="0" indent="0" algn="ctr">
              <a:buNone/>
            </a:pPr>
            <a:r>
              <a:rPr lang="en-GB" sz="1950" b="1" dirty="0"/>
              <a:t>Feedback what you have learnt to the whole class</a:t>
            </a:r>
          </a:p>
        </p:txBody>
      </p:sp>
    </p:spTree>
    <p:extLst>
      <p:ext uri="{BB962C8B-B14F-4D97-AF65-F5344CB8AC3E}">
        <p14:creationId xmlns:p14="http://schemas.microsoft.com/office/powerpoint/2010/main" val="50144123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E7710-4679-930D-A819-150A20C68449}"/>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027AFF00-9708-F315-D851-6E209F1424B2}"/>
              </a:ext>
            </a:extLst>
          </p:cNvPr>
          <p:cNvSpPr>
            <a:spLocks noGrp="1"/>
          </p:cNvSpPr>
          <p:nvPr>
            <p:ph idx="1"/>
          </p:nvPr>
        </p:nvSpPr>
        <p:spPr/>
        <p:txBody>
          <a:bodyPr>
            <a:normAutofit fontScale="92500" lnSpcReduction="10000"/>
          </a:bodyPr>
          <a:lstStyle/>
          <a:p>
            <a:pPr>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Feather (2021) Public Health: Determinant of Health-an overview in Kumar and Clark's Clinical Medicine, Available at:</a:t>
            </a:r>
            <a:r>
              <a:rPr lang="en-GB" sz="2000" dirty="0">
                <a:hlinkClick r:id="rId2"/>
              </a:rPr>
              <a:t>https://www.sciencedirect.com/topics/medicine-and-dentistry/determinants-of-health</a:t>
            </a:r>
            <a:r>
              <a:rPr lang="en-GB" sz="2000" dirty="0"/>
              <a:t> (Accessed date 22</a:t>
            </a:r>
            <a:r>
              <a:rPr lang="en-GB" sz="2000" baseline="30000" dirty="0"/>
              <a:t>nd</a:t>
            </a:r>
            <a:r>
              <a:rPr lang="en-GB" sz="2000" dirty="0"/>
              <a:t> August 2022)</a:t>
            </a:r>
            <a:endParaRPr lang="en-GB" sz="2000" dirty="0">
              <a:solidFill>
                <a:prstClr val="black"/>
              </a:solidFill>
              <a:latin typeface="Myriad Pro"/>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2000" b="0" i="0" u="none" strike="noStrike" kern="1200" cap="none" spc="0" normalizeH="0" baseline="0" noProof="0" dirty="0">
                <a:ln>
                  <a:noFill/>
                </a:ln>
                <a:solidFill>
                  <a:prstClr val="black"/>
                </a:solidFill>
                <a:effectLst/>
                <a:uLnTx/>
                <a:uFillTx/>
                <a:latin typeface="Myriad Pro"/>
                <a:ea typeface="+mn-ea"/>
                <a:cs typeface="+mn-cs"/>
              </a:rPr>
              <a:t>, (2015) Concepts of Health and Disease, Integrative Approaches for Health, Academic Press, Available at: </a:t>
            </a:r>
            <a:r>
              <a:rPr lang="en-GB" sz="2000" dirty="0">
                <a:hlinkClick r:id="rId2"/>
              </a:rPr>
              <a:t>https://www.sciencedirect.com/topics/medicine-and-dentistry/determinants-of-health</a:t>
            </a:r>
            <a:r>
              <a:rPr lang="en-GB" sz="2000" dirty="0"/>
              <a:t> (Accessed date 10th October 2022)</a:t>
            </a:r>
          </a:p>
          <a:p>
            <a:r>
              <a:rPr lang="en-GB" sz="2000" dirty="0"/>
              <a:t>World Health Organisation (2017) Determinants of Health Available at: </a:t>
            </a:r>
            <a:r>
              <a:rPr lang="en-GB" sz="2000" dirty="0">
                <a:hlinkClick r:id="rId3"/>
              </a:rPr>
              <a:t>https://www.who.int/news-room/questions-and-answers/item/determinants-of-health#:~:text=The%20determinants%20of%20health%20include,person%27s%20individual%20characteristics%20and%20behaviours</a:t>
            </a:r>
            <a:r>
              <a:rPr lang="en-GB" sz="2000" dirty="0"/>
              <a:t>. (Accessed date 22</a:t>
            </a:r>
            <a:r>
              <a:rPr lang="en-GB" sz="2000" baseline="30000" dirty="0"/>
              <a:t>nd</a:t>
            </a:r>
            <a:r>
              <a:rPr lang="en-GB" sz="2000" dirty="0"/>
              <a:t> August 2022).</a:t>
            </a:r>
          </a:p>
        </p:txBody>
      </p:sp>
    </p:spTree>
    <p:extLst>
      <p:ext uri="{BB962C8B-B14F-4D97-AF65-F5344CB8AC3E}">
        <p14:creationId xmlns:p14="http://schemas.microsoft.com/office/powerpoint/2010/main" val="125308273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E3A6-7703-E88E-14B8-5F698653BD5B}"/>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AD9D34B9-BD4F-B3BB-5E6B-C01227742D50}"/>
              </a:ext>
            </a:extLst>
          </p:cNvPr>
          <p:cNvSpPr>
            <a:spLocks noGrp="1"/>
          </p:cNvSpPr>
          <p:nvPr>
            <p:ph idx="1"/>
          </p:nvPr>
        </p:nvSpPr>
        <p:spPr/>
        <p:txBody>
          <a:bodyPr>
            <a:normAutofit fontScale="85000" lnSpcReduction="20000"/>
          </a:bodyPr>
          <a:lstStyle/>
          <a:p>
            <a:r>
              <a:rPr lang="en-US" sz="2000" dirty="0"/>
              <a:t>Scotland, N. (2020). What are health inequalities?. [online] </a:t>
            </a:r>
            <a:r>
              <a:rPr lang="en-US" sz="2000" dirty="0" err="1"/>
              <a:t>Healthscotland.scot</a:t>
            </a:r>
            <a:r>
              <a:rPr lang="en-US" sz="2000" dirty="0"/>
              <a:t>. Available at: http://www.healthscotland.scot/health-inequalities/what-are-health-inequalities [Accessed 7 Jan. 2020].</a:t>
            </a:r>
          </a:p>
          <a:p>
            <a:r>
              <a:rPr lang="en-GB" sz="2000" dirty="0"/>
              <a:t>World Health Organisation (2022)  Social determinants of health Available at </a:t>
            </a:r>
            <a:r>
              <a:rPr lang="en-GB" sz="2000" dirty="0">
                <a:hlinkClick r:id="rId2"/>
              </a:rPr>
              <a:t>https://www.who.int/health-topics/social-determinants-of-health#tab=tab_1</a:t>
            </a:r>
            <a:r>
              <a:rPr lang="en-GB" sz="2000" dirty="0"/>
              <a:t>. Accessed date 07</a:t>
            </a:r>
            <a:r>
              <a:rPr lang="en-GB" sz="2000" baseline="30000" dirty="0"/>
              <a:t>th</a:t>
            </a:r>
            <a:r>
              <a:rPr lang="en-GB" sz="2000" dirty="0"/>
              <a:t>  August 2022 </a:t>
            </a:r>
          </a:p>
          <a:p>
            <a:r>
              <a:rPr lang="en-GB" sz="2000" dirty="0"/>
              <a:t>United Nation (2022) </a:t>
            </a:r>
            <a:r>
              <a:rPr lang="en-GB" sz="2000" dirty="0">
                <a:hlinkClick r:id="rId3">
                  <a:extLst>
                    <a:ext uri="{A12FA001-AC4F-418D-AE19-62706E023703}">
                      <ahyp:hlinkClr xmlns:ahyp="http://schemas.microsoft.com/office/drawing/2018/hyperlinkcolor" val="tx"/>
                    </a:ext>
                  </a:extLst>
                </a:hlinkClick>
              </a:rPr>
              <a:t>Take Action for the Sustainable Development Goals - United Nations Sustainable Development</a:t>
            </a:r>
            <a:r>
              <a:rPr lang="en-GB" sz="2000" dirty="0"/>
              <a:t>  Available at: </a:t>
            </a:r>
            <a:r>
              <a:rPr lang="en-GB" sz="2000" dirty="0">
                <a:hlinkClick r:id="rId3"/>
              </a:rPr>
              <a:t>https://www.un.org/sustainabledevelopment/sustainable-development-goals/</a:t>
            </a:r>
            <a:r>
              <a:rPr lang="en-GB" sz="2000" dirty="0"/>
              <a:t> (Accessed date 07</a:t>
            </a:r>
            <a:r>
              <a:rPr lang="en-GB" sz="2000" baseline="30000" dirty="0"/>
              <a:t>th</a:t>
            </a:r>
            <a:r>
              <a:rPr lang="en-GB" sz="2000" dirty="0"/>
              <a:t> October 2022)</a:t>
            </a:r>
          </a:p>
          <a:p>
            <a:r>
              <a:rPr lang="en-GB" sz="2000" dirty="0">
                <a:hlinkClick r:id="rId4"/>
              </a:rPr>
              <a:t>https://www.kingsfund.org.uk/insight-and-analysis/long-reads/what-are</a:t>
            </a:r>
            <a:r>
              <a:rPr lang="en-GB" sz="2000" dirty="0"/>
              <a:t> </a:t>
            </a:r>
            <a:r>
              <a:rPr lang="en-GB" sz="2000" dirty="0" err="1"/>
              <a:t>healthinequalities?gad_source</a:t>
            </a:r>
            <a:r>
              <a:rPr lang="en-GB" sz="2000" dirty="0"/>
              <a:t>=1&amp;gclid=Cj0KCQjww5u2BhDeARIsALBuLnNdpJ8uMWqEY1R0EIsJxhwsikUn1TpATIqa5cp8PB31xaqGFOncPvsaAgbYEALw_wcB#tackling-health-inequalities</a:t>
            </a:r>
          </a:p>
          <a:p>
            <a:r>
              <a:rPr lang="en-GB" sz="2000" dirty="0"/>
              <a:t>https://www.ons.gov.uk/peoplepopulationandcommunity/healthandsocialcare/healthinequalities/bulletins/healthstatelifeexpectanciesbyindexofmultipledeprivationimd/ (published April 2022)</a:t>
            </a:r>
          </a:p>
          <a:p>
            <a:endParaRPr lang="en-GB" dirty="0"/>
          </a:p>
        </p:txBody>
      </p:sp>
    </p:spTree>
    <p:extLst>
      <p:ext uri="{BB962C8B-B14F-4D97-AF65-F5344CB8AC3E}">
        <p14:creationId xmlns:p14="http://schemas.microsoft.com/office/powerpoint/2010/main" val="46331652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BAC28-9299-2B61-0FB4-7C5EB2D32C09}"/>
              </a:ext>
            </a:extLst>
          </p:cNvPr>
          <p:cNvSpPr>
            <a:spLocks noGrp="1"/>
          </p:cNvSpPr>
          <p:nvPr>
            <p:ph type="title"/>
          </p:nvPr>
        </p:nvSpPr>
        <p:spPr>
          <a:xfrm>
            <a:off x="1485900" y="1063228"/>
            <a:ext cx="6172200" cy="421556"/>
          </a:xfrm>
        </p:spPr>
        <p:txBody>
          <a:bodyPr>
            <a:normAutofit fontScale="90000"/>
          </a:bodyPr>
          <a:lstStyle/>
          <a:p>
            <a:r>
              <a:rPr lang="en-GB" b="1" dirty="0"/>
              <a:t>References</a:t>
            </a:r>
          </a:p>
        </p:txBody>
      </p:sp>
      <p:sp>
        <p:nvSpPr>
          <p:cNvPr id="3" name="Content Placeholder 2">
            <a:extLst>
              <a:ext uri="{FF2B5EF4-FFF2-40B4-BE49-F238E27FC236}">
                <a16:creationId xmlns:a16="http://schemas.microsoft.com/office/drawing/2014/main" id="{DFC06950-4692-48DA-31A3-39FBB8DD9D8E}"/>
              </a:ext>
            </a:extLst>
          </p:cNvPr>
          <p:cNvSpPr>
            <a:spLocks noGrp="1"/>
          </p:cNvSpPr>
          <p:nvPr>
            <p:ph idx="1"/>
          </p:nvPr>
        </p:nvSpPr>
        <p:spPr>
          <a:xfrm>
            <a:off x="1485900" y="1646803"/>
            <a:ext cx="6172200" cy="2741299"/>
          </a:xfrm>
        </p:spPr>
        <p:txBody>
          <a:bodyPr>
            <a:normAutofit/>
          </a:bodyPr>
          <a:lstStyle/>
          <a:p>
            <a:r>
              <a:rPr lang="en-GB" sz="1500" dirty="0">
                <a:solidFill>
                  <a:srgbClr val="222222"/>
                </a:solidFill>
              </a:rPr>
              <a:t>Jarosz, E., 2018. Lifestyle behaviours or socioeconomic characteristics? Gender differences in covariates of BMI in Hungary. </a:t>
            </a:r>
            <a:r>
              <a:rPr lang="en-GB" sz="1500" i="1" dirty="0">
                <a:solidFill>
                  <a:srgbClr val="222222"/>
                </a:solidFill>
              </a:rPr>
              <a:t>Obesity Science &amp; Practice</a:t>
            </a:r>
            <a:r>
              <a:rPr lang="en-GB" sz="1500" dirty="0">
                <a:solidFill>
                  <a:srgbClr val="222222"/>
                </a:solidFill>
              </a:rPr>
              <a:t>, </a:t>
            </a:r>
            <a:r>
              <a:rPr lang="en-GB" sz="1500" i="1" dirty="0">
                <a:solidFill>
                  <a:srgbClr val="222222"/>
                </a:solidFill>
              </a:rPr>
              <a:t>4</a:t>
            </a:r>
            <a:r>
              <a:rPr lang="en-GB" sz="1500" dirty="0">
                <a:solidFill>
                  <a:srgbClr val="222222"/>
                </a:solidFill>
              </a:rPr>
              <a:t>(6), pp.591-599.</a:t>
            </a:r>
          </a:p>
          <a:p>
            <a:r>
              <a:rPr lang="en-GB" sz="1500" dirty="0"/>
              <a:t>Marmot Report (2010) 'Fair Society, Healthy Lives Available at: </a:t>
            </a:r>
            <a:r>
              <a:rPr lang="en-GB" sz="1500" dirty="0">
                <a:hlinkClick r:id="rId3"/>
              </a:rPr>
              <a:t>https://www.local.gov.uk/marmot-review-report-fair-society-healthy-lives</a:t>
            </a:r>
            <a:r>
              <a:rPr lang="en-GB" sz="1500" dirty="0"/>
              <a:t> (Accessed Date: 21</a:t>
            </a:r>
            <a:r>
              <a:rPr lang="en-GB" sz="1500" baseline="30000" dirty="0"/>
              <a:t>st</a:t>
            </a:r>
            <a:r>
              <a:rPr lang="en-GB" sz="1500" dirty="0"/>
              <a:t> October 2022)</a:t>
            </a:r>
          </a:p>
          <a:p>
            <a:endParaRPr lang="en-GB" dirty="0"/>
          </a:p>
        </p:txBody>
      </p:sp>
    </p:spTree>
    <p:extLst>
      <p:ext uri="{BB962C8B-B14F-4D97-AF65-F5344CB8AC3E}">
        <p14:creationId xmlns:p14="http://schemas.microsoft.com/office/powerpoint/2010/main" val="31192052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1528</TotalTime>
  <Words>3103</Words>
  <Application>Microsoft Office PowerPoint</Application>
  <PresentationFormat>On-screen Show (4:3)</PresentationFormat>
  <Paragraphs>354</Paragraphs>
  <Slides>60</Slides>
  <Notes>14</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60</vt:i4>
      </vt:variant>
    </vt:vector>
  </HeadingPairs>
  <TitlesOfParts>
    <vt:vector size="72" baseType="lpstr">
      <vt:lpstr>Arial</vt:lpstr>
      <vt:lpstr>Calibri</vt:lpstr>
      <vt:lpstr>Calibri Light</vt:lpstr>
      <vt:lpstr>Helvetica</vt:lpstr>
      <vt:lpstr>Lato</vt:lpstr>
      <vt:lpstr>Myriad Pro</vt:lpstr>
      <vt:lpstr>Palatino Linotype</vt:lpstr>
      <vt:lpstr>Times New Roman</vt:lpstr>
      <vt:lpstr>Trebuchet MS</vt:lpstr>
      <vt:lpstr>Wingdings</vt:lpstr>
      <vt:lpstr>20140311PresentationUWTSDTemplate</vt:lpstr>
      <vt:lpstr>Office Theme</vt:lpstr>
      <vt:lpstr>INTRODUCTION TO PUBLIC HEALTH</vt:lpstr>
      <vt:lpstr>Learning outcomes</vt:lpstr>
      <vt:lpstr>Module Summary</vt:lpstr>
      <vt:lpstr>Module evaluation</vt:lpstr>
      <vt:lpstr>Aims of the Session</vt:lpstr>
      <vt:lpstr> What are   ‘determinants of health?’</vt:lpstr>
      <vt:lpstr>PowerPoint Presentation</vt:lpstr>
      <vt:lpstr>Activity </vt:lpstr>
      <vt:lpstr>What factors can influence health?  Check the list below after the discussion to see if there are any factors that you have missed</vt:lpstr>
      <vt:lpstr>Factors that influence health</vt:lpstr>
      <vt:lpstr>Determinants of health </vt:lpstr>
      <vt:lpstr>Determinants of health cont..</vt:lpstr>
      <vt:lpstr>Determinants of Health</vt:lpstr>
      <vt:lpstr>Summary </vt:lpstr>
      <vt:lpstr>Cont…..</vt:lpstr>
      <vt:lpstr>Determinants of Health</vt:lpstr>
      <vt:lpstr>Determinants of Health</vt:lpstr>
      <vt:lpstr>Determinants of Health</vt:lpstr>
      <vt:lpstr>Break</vt:lpstr>
      <vt:lpstr>PowerPoint Presentation</vt:lpstr>
      <vt:lpstr>PowerPoint Presentation</vt:lpstr>
      <vt:lpstr>PowerPoint Presentation</vt:lpstr>
      <vt:lpstr>What are social determinants of health?</vt:lpstr>
      <vt:lpstr>Social determinants of health </vt:lpstr>
      <vt:lpstr>Social determinants of health </vt:lpstr>
      <vt:lpstr>Social determinants of health </vt:lpstr>
      <vt:lpstr>Wider determinants of health</vt:lpstr>
      <vt:lpstr>Determinants of health</vt:lpstr>
      <vt:lpstr>Main Determinants of Health Model</vt:lpstr>
      <vt:lpstr>Main Determinants of Health</vt:lpstr>
      <vt:lpstr>Main Determinants of Health Layers </vt:lpstr>
      <vt:lpstr>Main Determinants of Health Layers </vt:lpstr>
      <vt:lpstr>Main Determinants of Health</vt:lpstr>
      <vt:lpstr>PowerPoint Presentation</vt:lpstr>
      <vt:lpstr>Social class and health</vt:lpstr>
      <vt:lpstr>Deprivation and life expectancy</vt:lpstr>
      <vt:lpstr>Deprivation and life expectancy</vt:lpstr>
      <vt:lpstr>Deprivation and life expectancy</vt:lpstr>
      <vt:lpstr>PowerPoint Presentation</vt:lpstr>
      <vt:lpstr>Housing and health</vt:lpstr>
      <vt:lpstr>Housing and Health</vt:lpstr>
      <vt:lpstr>Income and Health</vt:lpstr>
      <vt:lpstr>Ethnicity and health</vt:lpstr>
      <vt:lpstr>Ethnicity and health</vt:lpstr>
      <vt:lpstr>Employment and Health</vt:lpstr>
      <vt:lpstr>Activity</vt:lpstr>
      <vt:lpstr>Health Inequalities </vt:lpstr>
      <vt:lpstr>Health Inequality</vt:lpstr>
      <vt:lpstr>Health Inequality</vt:lpstr>
      <vt:lpstr>Health inequalities</vt:lpstr>
      <vt:lpstr>Health inequality</vt:lpstr>
      <vt:lpstr>Health inequalities</vt:lpstr>
      <vt:lpstr>Activity</vt:lpstr>
      <vt:lpstr>Activity</vt:lpstr>
      <vt:lpstr>Marmot Review</vt:lpstr>
      <vt:lpstr>Activity</vt:lpstr>
      <vt:lpstr>Summary: Activity</vt:lpstr>
      <vt:lpstr>References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Gillian Weaver</cp:lastModifiedBy>
  <cp:revision>94</cp:revision>
  <dcterms:created xsi:type="dcterms:W3CDTF">2015-04-14T15:21:28Z</dcterms:created>
  <dcterms:modified xsi:type="dcterms:W3CDTF">2026-02-16T17:30:35Z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