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047" autoAdjust="0"/>
  </p:normalViewPr>
  <p:slideViewPr>
    <p:cSldViewPr snapToGrid="0">
      <p:cViewPr varScale="1">
        <p:scale>
          <a:sx n="55" d="100"/>
          <a:sy n="55" d="100"/>
        </p:scale>
        <p:origin x="13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92EA8F-CB13-4F40-9532-2413295E6B75}" type="datetimeFigureOut">
              <a:rPr lang="en-IN" smtClean="0"/>
              <a:t>12-03-2024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EC329-3A25-4C08-B649-AB4DFB0855D7}" type="slidenum">
              <a:rPr lang="en-IN" smtClean="0"/>
              <a:t>‹#›</a:t>
            </a:fld>
            <a:endParaRPr lang="en-IN"/>
          </a:p>
        </p:txBody>
      </p:sp>
    </p:spTree>
    <p:extLst>
      <p:ext uri="{BB962C8B-B14F-4D97-AF65-F5344CB8AC3E}">
        <p14:creationId xmlns:p14="http://schemas.microsoft.com/office/powerpoint/2010/main" val="2252147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nami.org/Blogs/NAMI-Blog/October-2021/Understanding-and-Addressing-the-Ambiguity-in-Psychiatry" TargetMode="External"/><Relationship Id="rId3" Type="http://schemas.openxmlformats.org/officeDocument/2006/relationships/hyperlink" Target="https://www.england.nhs.uk/nhsbirthday/about-the-nhs-birthday/nhs-history/" TargetMode="External"/><Relationship Id="rId7" Type="http://schemas.openxmlformats.org/officeDocument/2006/relationships/hyperlink" Target="https://www.mind.org.uk/about-us/our-policy-work/the-nhs-long-term-plan/#:~:text=Improving%20access%20to%20IAPT%20talking,like%20sanctuaries%20and%20crisis%20cafes" TargetMode="External"/><Relationship Id="rId12" Type="http://schemas.openxmlformats.org/officeDocument/2006/relationships/hyperlink" Target="https://www.vantagefit.io/blog/mental-health-awarenes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livingisforeveryone.com.au/mental-health-services/" TargetMode="External"/><Relationship Id="rId11" Type="http://schemas.openxmlformats.org/officeDocument/2006/relationships/hyperlink" Target="https://www.statista.com/statistics/317669/healthcare-expenditure-in-the-united-kingdom/#:~:text=Healthcare%20expenditure%20in%20the%20UK%202000%2D2022&amp;text=Healthcare%20spending%20in%20the%20United,to%20282.62%20billion%20British%20pounds" TargetMode="External"/><Relationship Id="rId5" Type="http://schemas.openxmlformats.org/officeDocument/2006/relationships/hyperlink" Target="https://www.linkedin.com/pulse/prioritizing-mental-health-corporate-world-path-success-sumeet-shinde" TargetMode="External"/><Relationship Id="rId10" Type="http://schemas.openxmlformats.org/officeDocument/2006/relationships/hyperlink" Target="https://themaskedamhp.blogspot.com/2020/07/june-assessment-under-mental-health-act.html" TargetMode="External"/><Relationship Id="rId4" Type="http://schemas.openxmlformats.org/officeDocument/2006/relationships/hyperlink" Target="https://www.expatica.com/uk/healthcare/healthcare-services/mental-health-and-therapy-in-the-uk-103706/" TargetMode="External"/><Relationship Id="rId9" Type="http://schemas.openxmlformats.org/officeDocument/2006/relationships/hyperlink" Target="https://www.news-medical.net/health/Mental-Health-Comorbidities.aspx"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Along with this, the influence of NHS on ‘The Mental Health Act 1959’ will also be illustrated through this presentation. In addition, this presentation will also illustrate the contribution of the NHS to community welfare and mental health awareness. Furthermore, this presentation will outline the mental health guidelines of the NHS. Additionally, the initiatives of the NHS to promote mental health will also be discussed in this presentation. Moreover, the long-term plan of the NHS to support mental health will also be highlighted through this presentation.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2</a:t>
            </a:fld>
            <a:endParaRPr lang="en-IN"/>
          </a:p>
        </p:txBody>
      </p:sp>
    </p:spTree>
    <p:extLst>
      <p:ext uri="{BB962C8B-B14F-4D97-AF65-F5344CB8AC3E}">
        <p14:creationId xmlns:p14="http://schemas.microsoft.com/office/powerpoint/2010/main" val="167131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provide treatment for people having common mental health problems including body dysmorphic disorder (BDD), agoraphobia and so on. The percentage of children with mental disorders increased by 12% from 2017 to 2023 (Baker and Esme, 2024).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3</a:t>
            </a:fld>
            <a:endParaRPr lang="en-IN"/>
          </a:p>
        </p:txBody>
      </p:sp>
    </p:spTree>
    <p:extLst>
      <p:ext uri="{BB962C8B-B14F-4D97-AF65-F5344CB8AC3E}">
        <p14:creationId xmlns:p14="http://schemas.microsoft.com/office/powerpoint/2010/main" val="2714159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initial period of this legislation, there were no rules for obtaining the consent of the patients before starting treatment. In 1983, this legislation was revised and the issue of consent was raised. The changes in </a:t>
            </a:r>
            <a:r>
              <a:rPr lang="en-IN" sz="1200" i="1" kern="1200" dirty="0">
                <a:solidFill>
                  <a:schemeClr val="tx1"/>
                </a:solidFill>
                <a:effectLst/>
                <a:latin typeface="+mn-lt"/>
                <a:ea typeface="+mn-ea"/>
                <a:cs typeface="+mn-cs"/>
              </a:rPr>
              <a:t>The Mental Health Act 1959</a:t>
            </a:r>
            <a:r>
              <a:rPr lang="en-IN" sz="1200" kern="1200" dirty="0">
                <a:solidFill>
                  <a:schemeClr val="tx1"/>
                </a:solidFill>
                <a:effectLst/>
                <a:latin typeface="+mn-lt"/>
                <a:ea typeface="+mn-ea"/>
                <a:cs typeface="+mn-cs"/>
              </a:rPr>
              <a:t>, introduced the chance of the patients being treated informally.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4</a:t>
            </a:fld>
            <a:endParaRPr lang="en-IN"/>
          </a:p>
        </p:txBody>
      </p:sp>
    </p:spTree>
    <p:extLst>
      <p:ext uri="{BB962C8B-B14F-4D97-AF65-F5344CB8AC3E}">
        <p14:creationId xmlns:p14="http://schemas.microsoft.com/office/powerpoint/2010/main" val="648733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Along with this, the community developed by the government of Winston Churchill also proposed that the barriers between mental health and the broader aspects of the NHS need to be nullified as early as possible.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5</a:t>
            </a:fld>
            <a:endParaRPr lang="en-IN"/>
          </a:p>
        </p:txBody>
      </p:sp>
    </p:spTree>
    <p:extLst>
      <p:ext uri="{BB962C8B-B14F-4D97-AF65-F5344CB8AC3E}">
        <p14:creationId xmlns:p14="http://schemas.microsoft.com/office/powerpoint/2010/main" val="1101448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has actively worked in recent years to provide effective healthcare services to individuals with critical mental health conditions. This association has increased the number by more than 120,000 to provide mental health treatment by specialists in the last 3 years (England.nhs.uk, 2024).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6</a:t>
            </a:fld>
            <a:endParaRPr lang="en-IN"/>
          </a:p>
        </p:txBody>
      </p:sp>
    </p:spTree>
    <p:extLst>
      <p:ext uri="{BB962C8B-B14F-4D97-AF65-F5344CB8AC3E}">
        <p14:creationId xmlns:p14="http://schemas.microsoft.com/office/powerpoint/2010/main" val="2526051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Along with this, the guidelines also facilitate people to learn new skills as this significantly an individual to construct a sense of purpose and connect with others. These guidelines also suggest that people should pay attention to the present moment.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7</a:t>
            </a:fld>
            <a:endParaRPr lang="en-IN"/>
          </a:p>
        </p:txBody>
      </p:sp>
    </p:spTree>
    <p:extLst>
      <p:ext uri="{BB962C8B-B14F-4D97-AF65-F5344CB8AC3E}">
        <p14:creationId xmlns:p14="http://schemas.microsoft.com/office/powerpoint/2010/main" val="4158380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Along with this, NHS provides a helpline number to the people which allows the people to have mental care support from NHS as per their needs and health crisis.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8</a:t>
            </a:fld>
            <a:endParaRPr lang="en-IN"/>
          </a:p>
        </p:txBody>
      </p:sp>
    </p:spTree>
    <p:extLst>
      <p:ext uri="{BB962C8B-B14F-4D97-AF65-F5344CB8AC3E}">
        <p14:creationId xmlns:p14="http://schemas.microsoft.com/office/powerpoint/2010/main" val="1919978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order to promote mental health the NHS integrates effective initiatives which include mental health liaison teams and talking therapies.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9</a:t>
            </a:fld>
            <a:endParaRPr lang="en-IN"/>
          </a:p>
        </p:txBody>
      </p:sp>
    </p:spTree>
    <p:extLst>
      <p:ext uri="{BB962C8B-B14F-4D97-AF65-F5344CB8AC3E}">
        <p14:creationId xmlns:p14="http://schemas.microsoft.com/office/powerpoint/2010/main" val="1623343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Along with this, the organisation has promised that all individuals with critical mental health conditions will be able to access all-time mental health care crisis support through NHS 111 by the end of 2028-2029. </a:t>
            </a: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10</a:t>
            </a:fld>
            <a:endParaRPr lang="en-IN"/>
          </a:p>
        </p:txBody>
      </p:sp>
    </p:spTree>
    <p:extLst>
      <p:ext uri="{BB962C8B-B14F-4D97-AF65-F5344CB8AC3E}">
        <p14:creationId xmlns:p14="http://schemas.microsoft.com/office/powerpoint/2010/main" val="3583406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The presentation has illustrated the initiatives by the NHS to promote mental health. Along with this, this study has outlined the long-term plan of the NHS to support mental health. </a:t>
            </a:r>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11</a:t>
            </a:fld>
            <a:endParaRPr lang="en-IN"/>
          </a:p>
        </p:txBody>
      </p:sp>
    </p:spTree>
    <p:extLst>
      <p:ext uri="{BB962C8B-B14F-4D97-AF65-F5344CB8AC3E}">
        <p14:creationId xmlns:p14="http://schemas.microsoft.com/office/powerpoint/2010/main" val="1941187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England.nhs.uk, 2024. NHS History. Available at: </a:t>
            </a:r>
            <a:r>
              <a:rPr lang="en-IN" sz="1200" u="none" strike="noStrike" kern="1200" dirty="0">
                <a:solidFill>
                  <a:schemeClr val="tx1"/>
                </a:solidFill>
                <a:effectLst/>
                <a:latin typeface="+mn-lt"/>
                <a:ea typeface="+mn-ea"/>
                <a:cs typeface="+mn-cs"/>
                <a:hlinkClick r:id="rId3"/>
              </a:rPr>
              <a:t>https://www.england.nhs.uk/nhsbirthday/about-the-nhs-birthday/nhs-history/</a:t>
            </a:r>
            <a:r>
              <a:rPr lang="en-IN" sz="1200" kern="1200" dirty="0">
                <a:solidFill>
                  <a:schemeClr val="tx1"/>
                </a:solidFill>
                <a:effectLst/>
                <a:latin typeface="+mn-lt"/>
                <a:ea typeface="+mn-ea"/>
                <a:cs typeface="+mn-cs"/>
              </a:rPr>
              <a:t> [Accessed On: 12th March 2024]</a:t>
            </a:r>
          </a:p>
          <a:p>
            <a:r>
              <a:rPr lang="en-IN" sz="1200" kern="1200" dirty="0">
                <a:solidFill>
                  <a:schemeClr val="tx1"/>
                </a:solidFill>
                <a:effectLst/>
                <a:latin typeface="+mn-lt"/>
                <a:ea typeface="+mn-ea"/>
                <a:cs typeface="+mn-cs"/>
              </a:rPr>
              <a:t>Expatica.com, 2024. Available at:    </a:t>
            </a:r>
            <a:r>
              <a:rPr lang="en-IN" sz="1200" u="none" strike="noStrike" kern="1200" dirty="0">
                <a:solidFill>
                  <a:schemeClr val="tx1"/>
                </a:solidFill>
                <a:effectLst/>
                <a:latin typeface="+mn-lt"/>
                <a:ea typeface="+mn-ea"/>
                <a:cs typeface="+mn-cs"/>
                <a:hlinkClick r:id="rId4"/>
              </a:rPr>
              <a:t>https://www.expatica.com/uk/healthcare/healthcare-services/mental-health-and-therapy-in-the-uk-103706/</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Linkedin.com, 2023. Available at: </a:t>
            </a:r>
            <a:r>
              <a:rPr lang="en-IN" sz="1200" u="none" strike="noStrike" kern="1200" dirty="0">
                <a:solidFill>
                  <a:schemeClr val="tx1"/>
                </a:solidFill>
                <a:effectLst/>
                <a:latin typeface="+mn-lt"/>
                <a:ea typeface="+mn-ea"/>
                <a:cs typeface="+mn-cs"/>
                <a:hlinkClick r:id="rId5"/>
              </a:rPr>
              <a:t>https://www.linkedin.com/pulse/prioritizing-mental-health-corporate-world-path-success-sumeet-shinde</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Livingisforeveryone.com, 2022. Available at:  </a:t>
            </a:r>
            <a:r>
              <a:rPr lang="en-IN" sz="1200" u="none" strike="noStrike" kern="1200" dirty="0">
                <a:solidFill>
                  <a:schemeClr val="tx1"/>
                </a:solidFill>
                <a:effectLst/>
                <a:latin typeface="+mn-lt"/>
                <a:ea typeface="+mn-ea"/>
                <a:cs typeface="+mn-cs"/>
                <a:hlinkClick r:id="rId6"/>
              </a:rPr>
              <a:t>https://livingisforeveryone.com.au/mental-health-services/</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Mind.org.uk, 2024. Mental health services in the NHS. Available at: </a:t>
            </a:r>
            <a:r>
              <a:rPr lang="en-IN" sz="1200" u="none" strike="noStrike" kern="1200" dirty="0">
                <a:solidFill>
                  <a:schemeClr val="tx1"/>
                </a:solidFill>
                <a:effectLst/>
                <a:latin typeface="+mn-lt"/>
                <a:ea typeface="+mn-ea"/>
                <a:cs typeface="+mn-cs"/>
                <a:hlinkClick r:id="rId7"/>
              </a:rPr>
              <a:t>https://www.mind.org.uk/about-us/our-policy-work/the-nhs-long-term-plan/#:~:text=Improving%20access%20to%20IAPT%20talking,like%20sanctuaries%20and%20crisis%20cafes</a:t>
            </a:r>
            <a:r>
              <a:rPr lang="en-IN" sz="1200" kern="1200" dirty="0">
                <a:solidFill>
                  <a:schemeClr val="tx1"/>
                </a:solidFill>
                <a:effectLst/>
                <a:latin typeface="+mn-lt"/>
                <a:ea typeface="+mn-ea"/>
                <a:cs typeface="+mn-cs"/>
              </a:rPr>
              <a:t> [Accessed On: 12th March 2024] </a:t>
            </a:r>
          </a:p>
          <a:p>
            <a:r>
              <a:rPr lang="en-IN" sz="1200" kern="1200" dirty="0">
                <a:solidFill>
                  <a:schemeClr val="tx1"/>
                </a:solidFill>
                <a:effectLst/>
                <a:latin typeface="+mn-lt"/>
                <a:ea typeface="+mn-ea"/>
                <a:cs typeface="+mn-cs"/>
              </a:rPr>
              <a:t>Nami.org, 2021. Available at: </a:t>
            </a:r>
            <a:r>
              <a:rPr lang="en-IN" sz="1200" u="none" strike="noStrike" kern="1200" dirty="0">
                <a:solidFill>
                  <a:schemeClr val="tx1"/>
                </a:solidFill>
                <a:effectLst/>
                <a:latin typeface="+mn-lt"/>
                <a:ea typeface="+mn-ea"/>
                <a:cs typeface="+mn-cs"/>
                <a:hlinkClick r:id="rId8"/>
              </a:rPr>
              <a:t>https://www.nami.org/Blogs/NAMI-Blog/October-2021/Understanding-and-Addressing-the-Ambiguity-in-Psychiatry</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News-medical.net, 2024. Available at: </a:t>
            </a:r>
            <a:r>
              <a:rPr lang="en-IN" sz="1200" u="none" strike="noStrike" kern="1200" dirty="0">
                <a:solidFill>
                  <a:schemeClr val="tx1"/>
                </a:solidFill>
                <a:effectLst/>
                <a:latin typeface="+mn-lt"/>
                <a:ea typeface="+mn-ea"/>
                <a:cs typeface="+mn-cs"/>
                <a:hlinkClick r:id="rId9"/>
              </a:rPr>
              <a:t>https://www.news-medical.net/health/Mental-Health-Comorbidities.aspx</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Themaskedamhp.blogspot.com, 2020. Available at:     </a:t>
            </a:r>
            <a:r>
              <a:rPr lang="en-IN" sz="1200" u="none" strike="noStrike" kern="1200" dirty="0">
                <a:solidFill>
                  <a:schemeClr val="tx1"/>
                </a:solidFill>
                <a:effectLst/>
                <a:latin typeface="+mn-lt"/>
                <a:ea typeface="+mn-ea"/>
                <a:cs typeface="+mn-cs"/>
                <a:hlinkClick r:id="rId10"/>
              </a:rPr>
              <a:t>https://themaskedamhp.blogspot.com/2020/07/june-assessment-under-mental-health-act.html</a:t>
            </a:r>
            <a:r>
              <a:rPr lang="en-IN" sz="1200" kern="1200" dirty="0">
                <a:solidFill>
                  <a:schemeClr val="tx1"/>
                </a:solidFill>
                <a:effectLst/>
                <a:latin typeface="+mn-lt"/>
                <a:ea typeface="+mn-ea"/>
                <a:cs typeface="+mn-cs"/>
              </a:rPr>
              <a:t> </a:t>
            </a:r>
          </a:p>
          <a:p>
            <a:r>
              <a:rPr lang="en-IN" sz="1200" kern="1200" dirty="0" err="1">
                <a:solidFill>
                  <a:schemeClr val="tx1"/>
                </a:solidFill>
                <a:effectLst/>
                <a:latin typeface="+mn-lt"/>
                <a:ea typeface="+mn-ea"/>
                <a:cs typeface="+mn-cs"/>
              </a:rPr>
              <a:t>Vankar</a:t>
            </a:r>
            <a:r>
              <a:rPr lang="en-IN" sz="1200" kern="1200" dirty="0">
                <a:solidFill>
                  <a:schemeClr val="tx1"/>
                </a:solidFill>
                <a:effectLst/>
                <a:latin typeface="+mn-lt"/>
                <a:ea typeface="+mn-ea"/>
                <a:cs typeface="+mn-cs"/>
              </a:rPr>
              <a:t>, P., 2023. Total healthcare expenditure in the United Kingdom from 2000 to 2022. Available at: </a:t>
            </a:r>
            <a:r>
              <a:rPr lang="en-IN" sz="1200" u="none" strike="noStrike" kern="1200" dirty="0">
                <a:solidFill>
                  <a:schemeClr val="tx1"/>
                </a:solidFill>
                <a:effectLst/>
                <a:latin typeface="+mn-lt"/>
                <a:ea typeface="+mn-ea"/>
                <a:cs typeface="+mn-cs"/>
                <a:hlinkClick r:id="rId11"/>
              </a:rPr>
              <a:t>https://www.statista.com/statistics/317669/healthcare-expenditure-in-the-united-kingdom/#:~:text=Healthcare%20expenditure%20in%20the%20UK%202000%2D2022&amp;text=Healthcare%20spending%20in%20the%20United,to%20282.62%20billion%20British%20pounds</a:t>
            </a:r>
            <a:r>
              <a:rPr lang="en-IN" sz="1200" kern="1200" dirty="0">
                <a:solidFill>
                  <a:schemeClr val="tx1"/>
                </a:solidFill>
                <a:effectLst/>
                <a:latin typeface="+mn-lt"/>
                <a:ea typeface="+mn-ea"/>
                <a:cs typeface="+mn-cs"/>
              </a:rPr>
              <a:t> [Accessed On: 12th March 2024] </a:t>
            </a:r>
          </a:p>
          <a:p>
            <a:r>
              <a:rPr lang="en-IN" sz="1200" kern="1200" dirty="0">
                <a:solidFill>
                  <a:schemeClr val="tx1"/>
                </a:solidFill>
                <a:effectLst/>
                <a:latin typeface="+mn-lt"/>
                <a:ea typeface="+mn-ea"/>
                <a:cs typeface="+mn-cs"/>
              </a:rPr>
              <a:t>Vantagefit.io, 2021. Available at: </a:t>
            </a:r>
            <a:r>
              <a:rPr lang="en-IN" sz="1200" u="none" strike="noStrike" kern="1200" dirty="0">
                <a:solidFill>
                  <a:schemeClr val="tx1"/>
                </a:solidFill>
                <a:effectLst/>
                <a:latin typeface="+mn-lt"/>
                <a:ea typeface="+mn-ea"/>
                <a:cs typeface="+mn-cs"/>
                <a:hlinkClick r:id="rId12"/>
              </a:rPr>
              <a:t>https://www.vantagefit.io/blog/mental-health-awareness/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B6EC329-3A25-4C08-B649-AB4DFB0855D7}" type="slidenum">
              <a:rPr lang="en-IN" smtClean="0"/>
              <a:t>12</a:t>
            </a:fld>
            <a:endParaRPr lang="en-IN"/>
          </a:p>
        </p:txBody>
      </p:sp>
    </p:spTree>
    <p:extLst>
      <p:ext uri="{BB962C8B-B14F-4D97-AF65-F5344CB8AC3E}">
        <p14:creationId xmlns:p14="http://schemas.microsoft.com/office/powerpoint/2010/main" val="4284580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3/12/2024</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3/12/2024</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0724" y="708026"/>
            <a:ext cx="11491414" cy="2267186"/>
          </a:xfrm>
        </p:spPr>
        <p:style>
          <a:lnRef idx="2">
            <a:schemeClr val="accent1"/>
          </a:lnRef>
          <a:fillRef idx="1">
            <a:schemeClr val="lt1"/>
          </a:fillRef>
          <a:effectRef idx="0">
            <a:schemeClr val="accent1"/>
          </a:effectRef>
          <a:fontRef idx="minor">
            <a:schemeClr val="dk1"/>
          </a:fontRef>
        </p:style>
        <p:txBody>
          <a:bodyPr anchor="ctr">
            <a:noAutofit/>
          </a:bodyPr>
          <a:lstStyle/>
          <a:p>
            <a:pPr algn="ctr">
              <a:lnSpc>
                <a:spcPct val="150000"/>
              </a:lnSpc>
            </a:pP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CERTIFICATE OF HIGHER EDUCATION IN HEALTH AND SOCIAL CARE</a:t>
            </a:r>
            <a:b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IN"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TO HEALTH AND SOCIAL CARE</a:t>
            </a:r>
            <a:br>
              <a:rPr lang="en-IN"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IN"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LCHS4003</a:t>
            </a:r>
            <a:br>
              <a:rPr lang="en-IN"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IN"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TASK 1- Individual Presentation </a:t>
            </a:r>
          </a:p>
        </p:txBody>
      </p:sp>
      <p:sp>
        <p:nvSpPr>
          <p:cNvPr id="3" name="Subtitle 2"/>
          <p:cNvSpPr>
            <a:spLocks noGrp="1"/>
          </p:cNvSpPr>
          <p:nvPr>
            <p:ph type="subTitle" idx="1"/>
          </p:nvPr>
        </p:nvSpPr>
        <p:spPr>
          <a:xfrm>
            <a:off x="627798" y="5718411"/>
            <a:ext cx="10877266" cy="504967"/>
          </a:xfrm>
          <a:ln>
            <a:solidFill>
              <a:schemeClr val="bg1"/>
            </a:solidFill>
          </a:ln>
        </p:spPr>
        <p:txBody>
          <a:bodyPr anchor="ctr">
            <a:noAutofit/>
          </a:bodyPr>
          <a:lstStyle/>
          <a:p>
            <a:pPr algn="ctr">
              <a:lnSpc>
                <a:spcPct val="150000"/>
              </a:lnSpc>
            </a:pPr>
            <a:r>
              <a:rPr lang="en-IN" sz="1100" b="1" dirty="0">
                <a:solidFill>
                  <a:schemeClr val="bg1"/>
                </a:solidFill>
                <a:latin typeface="Arial" panose="020B0604020202020204" pitchFamily="34" charset="0"/>
                <a:cs typeface="Arial" panose="020B0604020202020204" pitchFamily="34" charset="0"/>
              </a:rPr>
              <a:t>Student Name</a:t>
            </a:r>
            <a:r>
              <a:rPr lang="en-IN" sz="1100" dirty="0">
                <a:solidFill>
                  <a:schemeClr val="bg1"/>
                </a:solidFill>
                <a:latin typeface="Arial" panose="020B0604020202020204" pitchFamily="34" charset="0"/>
                <a:cs typeface="Arial" panose="020B0604020202020204" pitchFamily="34" charset="0"/>
              </a:rPr>
              <a:t>		Oana livadaru			</a:t>
            </a:r>
            <a:r>
              <a:rPr lang="en-IN" sz="1100" b="1" dirty="0">
                <a:solidFill>
                  <a:schemeClr val="bg1"/>
                </a:solidFill>
                <a:latin typeface="Arial" panose="020B0604020202020204" pitchFamily="34" charset="0"/>
                <a:cs typeface="Arial" panose="020B0604020202020204" pitchFamily="34" charset="0"/>
              </a:rPr>
              <a:t>Student Id:</a:t>
            </a:r>
            <a:r>
              <a:rPr lang="en-IN" sz="1100" dirty="0">
                <a:solidFill>
                  <a:schemeClr val="bg1"/>
                </a:solidFill>
                <a:latin typeface="Arial" panose="020B0604020202020204" pitchFamily="34" charset="0"/>
                <a:cs typeface="Arial" panose="020B0604020202020204" pitchFamily="34" charset="0"/>
              </a:rPr>
              <a:t>		231	6786			</a:t>
            </a:r>
          </a:p>
        </p:txBody>
      </p:sp>
      <p:pic>
        <p:nvPicPr>
          <p:cNvPr id="4" name="Picture 3"/>
          <p:cNvPicPr>
            <a:picLocks noChangeAspect="1"/>
          </p:cNvPicPr>
          <p:nvPr/>
        </p:nvPicPr>
        <p:blipFill>
          <a:blip r:embed="rId2"/>
          <a:stretch>
            <a:fillRect/>
          </a:stretch>
        </p:blipFill>
        <p:spPr>
          <a:xfrm>
            <a:off x="2552131" y="3177415"/>
            <a:ext cx="6359857" cy="23978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37728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IN" b="1" dirty="0">
                <a:latin typeface="Arial" panose="020B0604020202020204" pitchFamily="34" charset="0"/>
                <a:cs typeface="Arial" panose="020B0604020202020204" pitchFamily="34" charset="0"/>
              </a:rPr>
              <a:t>Introduction</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4097" y="2233246"/>
            <a:ext cx="6436869" cy="4442699"/>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The National Health Service (NHS) is the association for the publicly funded healthcare systems of the United Kingdom. </a:t>
            </a:r>
          </a:p>
          <a:p>
            <a:pPr lvl="0" algn="just">
              <a:lnSpc>
                <a:spcPct val="150000"/>
              </a:lnSpc>
            </a:pPr>
            <a:r>
              <a:rPr lang="en-IN" dirty="0">
                <a:solidFill>
                  <a:schemeClr val="tx1"/>
                </a:solidFill>
                <a:latin typeface="Arial" panose="020B0604020202020204" pitchFamily="34" charset="0"/>
                <a:cs typeface="Arial" panose="020B0604020202020204" pitchFamily="34" charset="0"/>
              </a:rPr>
              <a:t>NHS was established on 5th July 1948 (England.nhs.uk, 2024). </a:t>
            </a:r>
          </a:p>
          <a:p>
            <a:pPr lvl="0" algn="just">
              <a:lnSpc>
                <a:spcPct val="150000"/>
              </a:lnSpc>
            </a:pPr>
            <a:r>
              <a:rPr lang="en-IN" dirty="0">
                <a:solidFill>
                  <a:schemeClr val="tx1"/>
                </a:solidFill>
                <a:latin typeface="Arial" panose="020B0604020202020204" pitchFamily="34" charset="0"/>
                <a:cs typeface="Arial" panose="020B0604020202020204" pitchFamily="34" charset="0"/>
              </a:rPr>
              <a:t>This presentation will highlight the current healthcare scenario in the UK. </a:t>
            </a:r>
          </a:p>
          <a:p>
            <a:pPr marL="0" lvl="0" indent="0" algn="just">
              <a:lnSpc>
                <a:spcPct val="150000"/>
              </a:lnSpc>
              <a:buNone/>
            </a:pPr>
            <a:r>
              <a:rPr lang="en-IN" dirty="0">
                <a:solidFill>
                  <a:schemeClr val="tx1"/>
                </a:solidFill>
                <a:latin typeface="Arial" panose="020B0604020202020204" pitchFamily="34" charset="0"/>
                <a:cs typeface="Arial" panose="020B0604020202020204" pitchFamily="34" charset="0"/>
              </a:rPr>
              <a:t>                                     ( </a:t>
            </a:r>
            <a:r>
              <a:rPr lang="en-IN" dirty="0" err="1">
                <a:solidFill>
                  <a:schemeClr val="tx1"/>
                </a:solidFill>
                <a:latin typeface="Arial" panose="020B0604020202020204" pitchFamily="34" charset="0"/>
                <a:cs typeface="Arial" panose="020B0604020202020204" pitchFamily="34" charset="0"/>
              </a:rPr>
              <a:t>Nhs,England</a:t>
            </a:r>
            <a:r>
              <a:rPr lang="en-IN" dirty="0">
                <a:solidFill>
                  <a:schemeClr val="tx1"/>
                </a:solidFill>
                <a:latin typeface="Arial" panose="020B0604020202020204" pitchFamily="34" charset="0"/>
                <a:cs typeface="Arial" panose="020B0604020202020204" pitchFamily="34" charset="0"/>
              </a:rPr>
              <a:t> ,2024)</a:t>
            </a:r>
          </a:p>
        </p:txBody>
      </p:sp>
      <p:pic>
        <p:nvPicPr>
          <p:cNvPr id="2050" name="Picture 2" descr="File:National Health Service (England) logo.svg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1769" y="3109515"/>
            <a:ext cx="4856134" cy="1960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7508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scenario of mental healthcare in the UK</a:t>
            </a:r>
            <a:endParaRPr lang="en-IN"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98959" y="2263354"/>
            <a:ext cx="6185077" cy="4366046"/>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Mental health care professionals provide effective guidelines to the sufferers, which allows them to handle stress and develop healthy choices (England.nhs.uk, 2024). </a:t>
            </a:r>
          </a:p>
          <a:p>
            <a:pPr lvl="0" algn="just">
              <a:lnSpc>
                <a:spcPct val="150000"/>
              </a:lnSpc>
            </a:pPr>
            <a:r>
              <a:rPr lang="en-IN" dirty="0">
                <a:solidFill>
                  <a:schemeClr val="tx1"/>
                </a:solidFill>
                <a:latin typeface="Arial" panose="020B0604020202020204" pitchFamily="34" charset="0"/>
                <a:cs typeface="Arial" panose="020B0604020202020204" pitchFamily="34" charset="0"/>
              </a:rPr>
              <a:t>As per a report published by </a:t>
            </a:r>
            <a:r>
              <a:rPr lang="en-IN" dirty="0" err="1">
                <a:solidFill>
                  <a:schemeClr val="tx1"/>
                </a:solidFill>
                <a:latin typeface="Arial" panose="020B0604020202020204" pitchFamily="34" charset="0"/>
                <a:cs typeface="Arial" panose="020B0604020202020204" pitchFamily="34" charset="0"/>
              </a:rPr>
              <a:t>Vankar</a:t>
            </a:r>
            <a:r>
              <a:rPr lang="en-IN" dirty="0">
                <a:solidFill>
                  <a:schemeClr val="tx1"/>
                </a:solidFill>
                <a:latin typeface="Arial" panose="020B0604020202020204" pitchFamily="34" charset="0"/>
                <a:cs typeface="Arial" panose="020B0604020202020204" pitchFamily="34" charset="0"/>
              </a:rPr>
              <a:t> (2023), the total expenditure on healthcare was approximately 282.62 billion GBP in the UK, by the end of 2022. </a:t>
            </a:r>
          </a:p>
          <a:p>
            <a:pPr lvl="0" algn="just">
              <a:lnSpc>
                <a:spcPct val="150000"/>
              </a:lnSpc>
            </a:pPr>
            <a:r>
              <a:rPr lang="en-IN" dirty="0">
                <a:solidFill>
                  <a:schemeClr val="tx1"/>
                </a:solidFill>
                <a:latin typeface="Arial" panose="020B0604020202020204" pitchFamily="34" charset="0"/>
                <a:cs typeface="Arial" panose="020B0604020202020204" pitchFamily="34" charset="0"/>
              </a:rPr>
              <a:t>In 2022/2023, approximately 1.76 million individuals in England were referred to the Talking Therapies for Anxiety and Depression Programme (TTAD) (Baker and Esme, 2024). </a:t>
            </a:r>
          </a:p>
          <a:p>
            <a:pPr lvl="0" algn="just">
              <a:lnSpc>
                <a:spcPct val="150000"/>
              </a:lnSpc>
            </a:pPr>
            <a:r>
              <a:rPr lang="en-IN" dirty="0">
                <a:solidFill>
                  <a:schemeClr val="tx1"/>
                </a:solidFill>
                <a:latin typeface="Arial" panose="020B0604020202020204" pitchFamily="34" charset="0"/>
                <a:cs typeface="Arial" panose="020B0604020202020204" pitchFamily="34" charset="0"/>
              </a:rPr>
              <a:t>As per a survey conducted by Baker and Esme, (2024), 20% of children aged 8-16 years had been found with probable mental disorders in 2023. </a:t>
            </a:r>
          </a:p>
        </p:txBody>
      </p:sp>
      <p:pic>
        <p:nvPicPr>
          <p:cNvPr id="1026" name="Picture 2" descr="Mental health and therapy in the UK | Expat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963" y="2263354"/>
            <a:ext cx="4872672" cy="32484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19737" y="6050946"/>
            <a:ext cx="3660897"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Expatica.com, 2024)</a:t>
            </a:r>
          </a:p>
        </p:txBody>
      </p:sp>
    </p:spTree>
    <p:extLst>
      <p:ext uri="{BB962C8B-B14F-4D97-AF65-F5344CB8AC3E}">
        <p14:creationId xmlns:p14="http://schemas.microsoft.com/office/powerpoint/2010/main" val="1487186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gn="ctr">
              <a:lnSpc>
                <a:spcPct val="150000"/>
              </a:lnSpc>
            </a:pP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Consideration of</a:t>
            </a:r>
            <a:r>
              <a:rPr lang="en-IN"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Mental Health Act 1959’</a:t>
            </a:r>
            <a:endParaRPr lang="en-IN"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3431" y="2213921"/>
            <a:ext cx="6236909" cy="4181105"/>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In the year of 1959, the parliament of the UK enacted </a:t>
            </a:r>
            <a:r>
              <a:rPr lang="en-IN" b="1" i="1" dirty="0">
                <a:solidFill>
                  <a:schemeClr val="tx1"/>
                </a:solidFill>
                <a:latin typeface="Arial" panose="020B0604020202020204" pitchFamily="34" charset="0"/>
                <a:cs typeface="Arial" panose="020B0604020202020204" pitchFamily="34" charset="0"/>
              </a:rPr>
              <a:t>The Metal Health Act 1959. </a:t>
            </a:r>
            <a:endParaRPr lang="en-IN" dirty="0">
              <a:solidFill>
                <a:schemeClr val="tx1"/>
              </a:solidFill>
              <a:latin typeface="Arial" panose="020B0604020202020204" pitchFamily="34" charset="0"/>
              <a:cs typeface="Arial" panose="020B0604020202020204" pitchFamily="34" charset="0"/>
            </a:endParaRPr>
          </a:p>
          <a:p>
            <a:pPr lvl="0" algn="just">
              <a:lnSpc>
                <a:spcPct val="150000"/>
              </a:lnSpc>
            </a:pPr>
            <a:r>
              <a:rPr lang="en-IN" dirty="0">
                <a:solidFill>
                  <a:schemeClr val="tx1"/>
                </a:solidFill>
                <a:latin typeface="Arial" panose="020B0604020202020204" pitchFamily="34" charset="0"/>
                <a:cs typeface="Arial" panose="020B0604020202020204" pitchFamily="34" charset="0"/>
              </a:rPr>
              <a:t>This act was published to ensure the entry of patients to the hospitals based on their medical situation rather than legal terms. </a:t>
            </a:r>
          </a:p>
          <a:p>
            <a:pPr lvl="0" algn="just">
              <a:lnSpc>
                <a:spcPct val="150000"/>
              </a:lnSpc>
            </a:pPr>
            <a:r>
              <a:rPr lang="en-IN" dirty="0">
                <a:solidFill>
                  <a:schemeClr val="tx1"/>
                </a:solidFill>
                <a:latin typeface="Arial" panose="020B0604020202020204" pitchFamily="34" charset="0"/>
                <a:cs typeface="Arial" panose="020B0604020202020204" pitchFamily="34" charset="0"/>
              </a:rPr>
              <a:t>In addition to this, through this legislation, the government attempted to incorporate mental health services into the broader aspect of the NHS.</a:t>
            </a:r>
          </a:p>
          <a:p>
            <a:pPr lvl="0" algn="just">
              <a:lnSpc>
                <a:spcPct val="150000"/>
              </a:lnSpc>
            </a:pPr>
            <a:r>
              <a:rPr lang="en-IN" dirty="0">
                <a:solidFill>
                  <a:schemeClr val="tx1"/>
                </a:solidFill>
                <a:latin typeface="Arial" panose="020B0604020202020204" pitchFamily="34" charset="0"/>
                <a:cs typeface="Arial" panose="020B0604020202020204" pitchFamily="34" charset="0"/>
              </a:rPr>
              <a:t>However, in the initial stage, the implementation of mental health services into the wider aspects of the NHS was restricted. </a:t>
            </a:r>
          </a:p>
        </p:txBody>
      </p:sp>
      <p:pic>
        <p:nvPicPr>
          <p:cNvPr id="2050" name="Picture 2" descr="The Masked AMHP: June: An Assessment Under the Mental Health Act 195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8685" y="2475887"/>
            <a:ext cx="4402123" cy="308148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988493" y="5801600"/>
            <a:ext cx="3938469" cy="375552"/>
          </a:xfrm>
          <a:prstGeom prst="rect">
            <a:avLst/>
          </a:prstGeom>
          <a:noFill/>
        </p:spPr>
        <p:txBody>
          <a:bodyPr wrap="square" rtlCol="0">
            <a:spAutoFit/>
          </a:bodyPr>
          <a:lstStyle/>
          <a:p>
            <a:pPr algn="ctr">
              <a:lnSpc>
                <a:spcPct val="150000"/>
              </a:lnSpc>
            </a:pPr>
            <a:r>
              <a:rPr lang="en-US" sz="1400" dirty="0">
                <a:latin typeface="Arial" panose="020B0604020202020204" pitchFamily="34" charset="0"/>
                <a:cs typeface="Arial" panose="020B0604020202020204" pitchFamily="34" charset="0"/>
              </a:rPr>
              <a:t>(S </a:t>
            </a:r>
            <a:r>
              <a:rPr lang="en-IN" sz="1400" dirty="0">
                <a:latin typeface="Arial" panose="020B0604020202020204" pitchFamily="34" charset="0"/>
                <a:cs typeface="Arial" panose="020B0604020202020204" pitchFamily="34" charset="0"/>
              </a:rPr>
              <a:t>Themaskedamhp.blogspot.com, 2020)</a:t>
            </a:r>
          </a:p>
        </p:txBody>
      </p:sp>
    </p:spTree>
    <p:extLst>
      <p:ext uri="{BB962C8B-B14F-4D97-AF65-F5344CB8AC3E}">
        <p14:creationId xmlns:p14="http://schemas.microsoft.com/office/powerpoint/2010/main" val="1562411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306" y="710045"/>
            <a:ext cx="11029616" cy="1013800"/>
          </a:xfrm>
        </p:spPr>
        <p:txBody>
          <a:bodyPr anchor="ctr">
            <a:normAutofit fontScale="90000"/>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Community Welfare and Awareness of Mental Health</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44842" y="2107217"/>
            <a:ext cx="6366680" cy="455735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0" algn="just">
              <a:lnSpc>
                <a:spcPct val="150000"/>
              </a:lnSpc>
            </a:pPr>
            <a:r>
              <a:rPr lang="en-IN" sz="2000" dirty="0">
                <a:solidFill>
                  <a:schemeClr val="tx1"/>
                </a:solidFill>
                <a:latin typeface="Arial" panose="020B0604020202020204" pitchFamily="34" charset="0"/>
                <a:cs typeface="Arial" panose="020B0604020202020204" pitchFamily="34" charset="0"/>
              </a:rPr>
              <a:t>There are multiple successive government initiatives which significantly influenced community-centred care for individuals with mental health challenges. </a:t>
            </a:r>
          </a:p>
          <a:p>
            <a:pPr lvl="0" algn="just">
              <a:lnSpc>
                <a:spcPct val="150000"/>
              </a:lnSpc>
            </a:pPr>
            <a:r>
              <a:rPr lang="en-IN" sz="2000" dirty="0">
                <a:solidFill>
                  <a:schemeClr val="tx1"/>
                </a:solidFill>
                <a:latin typeface="Arial" panose="020B0604020202020204" pitchFamily="34" charset="0"/>
                <a:cs typeface="Arial" panose="020B0604020202020204" pitchFamily="34" charset="0"/>
              </a:rPr>
              <a:t>In 1954, before </a:t>
            </a:r>
            <a:r>
              <a:rPr lang="en-IN" sz="2000" i="1" dirty="0">
                <a:solidFill>
                  <a:schemeClr val="tx1"/>
                </a:solidFill>
                <a:latin typeface="Arial" panose="020B0604020202020204" pitchFamily="34" charset="0"/>
                <a:cs typeface="Arial" panose="020B0604020202020204" pitchFamily="34" charset="0"/>
              </a:rPr>
              <a:t>The Mental Health Act 1959</a:t>
            </a:r>
            <a:r>
              <a:rPr lang="en-IN" sz="2000" dirty="0">
                <a:solidFill>
                  <a:schemeClr val="tx1"/>
                </a:solidFill>
                <a:latin typeface="Arial" panose="020B0604020202020204" pitchFamily="34" charset="0"/>
                <a:cs typeface="Arial" panose="020B0604020202020204" pitchFamily="34" charset="0"/>
              </a:rPr>
              <a:t>, the government of Winston Churchill developed the Percy Commission in order to review the detention of people with critical mental health conditions. </a:t>
            </a:r>
          </a:p>
          <a:p>
            <a:pPr lvl="0" algn="just">
              <a:lnSpc>
                <a:spcPct val="150000"/>
              </a:lnSpc>
            </a:pPr>
            <a:r>
              <a:rPr lang="en-IN" sz="2000" dirty="0">
                <a:solidFill>
                  <a:schemeClr val="tx1"/>
                </a:solidFill>
                <a:latin typeface="Arial" panose="020B0604020202020204" pitchFamily="34" charset="0"/>
                <a:cs typeface="Arial" panose="020B0604020202020204" pitchFamily="34" charset="0"/>
              </a:rPr>
              <a:t>The Percy Commission argued that people with mental health conditions must be treated within the community whenever it is possible; rather than within healthcare institutions.</a:t>
            </a:r>
          </a:p>
        </p:txBody>
      </p:sp>
      <p:pic>
        <p:nvPicPr>
          <p:cNvPr id="3074" name="Picture 2" descr="10 Ways to Raise Mental Health Awareness at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478" y="3089718"/>
            <a:ext cx="4713554" cy="26440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235438" y="5733739"/>
            <a:ext cx="3559126"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a:t>
            </a:r>
            <a:r>
              <a:rPr lang="en-IN" sz="1600" dirty="0">
                <a:latin typeface="Arial" panose="020B0604020202020204" pitchFamily="34" charset="0"/>
                <a:cs typeface="Arial" panose="020B0604020202020204" pitchFamily="34" charset="0"/>
              </a:rPr>
              <a:t>Vantagefit.io, 2021)</a:t>
            </a:r>
          </a:p>
        </p:txBody>
      </p:sp>
    </p:spTree>
    <p:extLst>
      <p:ext uri="{BB962C8B-B14F-4D97-AF65-F5344CB8AC3E}">
        <p14:creationId xmlns:p14="http://schemas.microsoft.com/office/powerpoint/2010/main" val="266212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081" y="702156"/>
            <a:ext cx="11260186" cy="1013800"/>
          </a:xfrm>
        </p:spPr>
        <p:txBody>
          <a:bodyPr anchor="ctr">
            <a:noAutofit/>
          </a:bodyPr>
          <a:lstStyle/>
          <a:p>
            <a:pPr algn="ctr">
              <a:lnSpc>
                <a:spcPct val="150000"/>
              </a:lnSpc>
            </a:pP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Community Welfare and Awareness on Mental Health (Contd..)</a:t>
            </a:r>
            <a:endParaRPr lang="en-IN"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8830" y="2032023"/>
            <a:ext cx="5926246" cy="4685300"/>
          </a:xfrm>
        </p:spPr>
        <p:style>
          <a:lnRef idx="2">
            <a:schemeClr val="accent1"/>
          </a:lnRef>
          <a:fillRef idx="1">
            <a:schemeClr val="lt1"/>
          </a:fillRef>
          <a:effectRef idx="0">
            <a:schemeClr val="accent1"/>
          </a:effectRef>
          <a:fontRef idx="minor">
            <a:schemeClr val="dk1"/>
          </a:fontRef>
        </p:style>
        <p:txBody>
          <a:bodyPr>
            <a:noAutofit/>
          </a:bodyPr>
          <a:lstStyle/>
          <a:p>
            <a:pPr lvl="0" algn="just">
              <a:lnSpc>
                <a:spcPct val="150000"/>
              </a:lnSpc>
            </a:pPr>
            <a:r>
              <a:rPr lang="en-IN" sz="1600" dirty="0">
                <a:solidFill>
                  <a:schemeClr val="tx1"/>
                </a:solidFill>
                <a:latin typeface="Arial" panose="020B0604020202020204" pitchFamily="34" charset="0"/>
                <a:cs typeface="Arial" panose="020B0604020202020204" pitchFamily="34" charset="0"/>
              </a:rPr>
              <a:t>After the enactment of</a:t>
            </a:r>
            <a:r>
              <a:rPr lang="en-IN" sz="1600" i="1" dirty="0">
                <a:solidFill>
                  <a:schemeClr val="tx1"/>
                </a:solidFill>
                <a:latin typeface="Arial" panose="020B0604020202020204" pitchFamily="34" charset="0"/>
                <a:cs typeface="Arial" panose="020B0604020202020204" pitchFamily="34" charset="0"/>
              </a:rPr>
              <a:t> The Mental Health Act 1959</a:t>
            </a:r>
            <a:r>
              <a:rPr lang="en-IN" sz="1600" dirty="0">
                <a:solidFill>
                  <a:schemeClr val="tx1"/>
                </a:solidFill>
                <a:latin typeface="Arial" panose="020B0604020202020204" pitchFamily="34" charset="0"/>
                <a:cs typeface="Arial" panose="020B0604020202020204" pitchFamily="34" charset="0"/>
              </a:rPr>
              <a:t>, community care in the United Kingdom was further encouraged. </a:t>
            </a:r>
          </a:p>
          <a:p>
            <a:pPr lvl="0" algn="just">
              <a:lnSpc>
                <a:spcPct val="150000"/>
              </a:lnSpc>
            </a:pPr>
            <a:r>
              <a:rPr lang="en-IN" sz="1600" dirty="0">
                <a:solidFill>
                  <a:schemeClr val="tx1"/>
                </a:solidFill>
                <a:latin typeface="Arial" panose="020B0604020202020204" pitchFamily="34" charset="0"/>
                <a:cs typeface="Arial" panose="020B0604020202020204" pitchFamily="34" charset="0"/>
              </a:rPr>
              <a:t>However, the changes associated with healthcare services were not up to mark as per the requirement.</a:t>
            </a:r>
          </a:p>
          <a:p>
            <a:pPr lvl="0" algn="just">
              <a:lnSpc>
                <a:spcPct val="150000"/>
              </a:lnSpc>
            </a:pPr>
            <a:r>
              <a:rPr lang="en-IN" sz="1600" dirty="0">
                <a:solidFill>
                  <a:schemeClr val="tx1"/>
                </a:solidFill>
                <a:latin typeface="Arial" panose="020B0604020202020204" pitchFamily="34" charset="0"/>
                <a:cs typeface="Arial" panose="020B0604020202020204" pitchFamily="34" charset="0"/>
              </a:rPr>
              <a:t>In this context, at the end of the 1990s, the idea of community care had provoked some anxiety among the common people after a few numbers of incidents regarding psychiatric patients were publicised by a group of unsympathetic press.</a:t>
            </a:r>
          </a:p>
        </p:txBody>
      </p:sp>
      <p:pic>
        <p:nvPicPr>
          <p:cNvPr id="4098" name="Picture 2" descr="Prioritizing Mental Health in the Corporate World: A Path to Sustainable  Succ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822" y="2280870"/>
            <a:ext cx="5233349" cy="34921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259768" y="5777428"/>
            <a:ext cx="4142984"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(Source: </a:t>
            </a:r>
            <a:r>
              <a:rPr lang="en-IN" sz="1600" dirty="0">
                <a:latin typeface="Arial" panose="020B0604020202020204" pitchFamily="34" charset="0"/>
                <a:cs typeface="Arial" panose="020B0604020202020204" pitchFamily="34" charset="0"/>
              </a:rPr>
              <a:t>Linkedin.com, 2023)</a:t>
            </a:r>
          </a:p>
        </p:txBody>
      </p:sp>
    </p:spTree>
    <p:extLst>
      <p:ext uri="{BB962C8B-B14F-4D97-AF65-F5344CB8AC3E}">
        <p14:creationId xmlns:p14="http://schemas.microsoft.com/office/powerpoint/2010/main" val="142254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92" y="581459"/>
            <a:ext cx="11029616" cy="1013800"/>
          </a:xfrm>
        </p:spPr>
        <p:txBody>
          <a:bodyPr>
            <a:normAutofit/>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Health Guidelines by NHS</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59356" y="2143901"/>
            <a:ext cx="5529024" cy="4161364"/>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gn="just">
              <a:lnSpc>
                <a:spcPct val="170000"/>
              </a:lnSpc>
            </a:pPr>
            <a:r>
              <a:rPr lang="en-IN" sz="2000" dirty="0">
                <a:solidFill>
                  <a:schemeClr val="tx1"/>
                </a:solidFill>
                <a:latin typeface="Arial" panose="020B0604020202020204" pitchFamily="34" charset="0"/>
                <a:cs typeface="Arial" panose="020B0604020202020204" pitchFamily="34" charset="0"/>
              </a:rPr>
              <a:t>The NHS has provided effective mental health guidelines to ensure the mental wellbeing of the people, which are as follows:</a:t>
            </a:r>
          </a:p>
          <a:p>
            <a:pPr lvl="0" algn="just">
              <a:lnSpc>
                <a:spcPct val="170000"/>
              </a:lnSpc>
            </a:pPr>
            <a:r>
              <a:rPr lang="en-IN" sz="2000" dirty="0">
                <a:solidFill>
                  <a:schemeClr val="tx1"/>
                </a:solidFill>
                <a:latin typeface="Arial" panose="020B0604020202020204" pitchFamily="34" charset="0"/>
                <a:cs typeface="Arial" panose="020B0604020202020204" pitchFamily="34" charset="0"/>
              </a:rPr>
              <a:t>The guidelines provided by the NHS encourage people to connect with others as this helps an individual to develop a sense of self-worth and belonging through providing the opportunity to share positive experiences. </a:t>
            </a:r>
          </a:p>
          <a:p>
            <a:pPr lvl="0" algn="just">
              <a:lnSpc>
                <a:spcPct val="170000"/>
              </a:lnSpc>
            </a:pPr>
            <a:r>
              <a:rPr lang="en-IN" sz="2000" dirty="0">
                <a:solidFill>
                  <a:schemeClr val="tx1"/>
                </a:solidFill>
                <a:latin typeface="Arial" panose="020B0604020202020204" pitchFamily="34" charset="0"/>
                <a:cs typeface="Arial" panose="020B0604020202020204" pitchFamily="34" charset="0"/>
              </a:rPr>
              <a:t> In order to ensure mental well-being the guidelines by the NHS also encourage people to be physically active as this allows to raise self-esteem. </a:t>
            </a:r>
          </a:p>
        </p:txBody>
      </p:sp>
      <p:sp>
        <p:nvSpPr>
          <p:cNvPr id="4" name="TextBox 3"/>
          <p:cNvSpPr txBox="1"/>
          <p:nvPr/>
        </p:nvSpPr>
        <p:spPr>
          <a:xfrm>
            <a:off x="999710" y="6070070"/>
            <a:ext cx="4009292"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Livingisforeveryone.com, 2022)</a:t>
            </a:r>
          </a:p>
        </p:txBody>
      </p:sp>
      <p:pic>
        <p:nvPicPr>
          <p:cNvPr id="5" name="Picture 4"/>
          <p:cNvPicPr>
            <a:picLocks noChangeAspect="1"/>
          </p:cNvPicPr>
          <p:nvPr/>
        </p:nvPicPr>
        <p:blipFill>
          <a:blip r:embed="rId3"/>
          <a:stretch>
            <a:fillRect/>
          </a:stretch>
        </p:blipFill>
        <p:spPr>
          <a:xfrm>
            <a:off x="1231997" y="2133315"/>
            <a:ext cx="3544719" cy="38147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66259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618" y="670169"/>
            <a:ext cx="11029616" cy="1013800"/>
          </a:xfrm>
        </p:spPr>
        <p:txBody>
          <a:bodyPr anchor="ctr">
            <a:normAutofit/>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Initiatives by NHS to promote Mental Health</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6523" y="2294446"/>
            <a:ext cx="5934151" cy="4405292"/>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60000"/>
              </a:lnSpc>
            </a:pPr>
            <a:r>
              <a:rPr lang="en-IN" dirty="0">
                <a:solidFill>
                  <a:schemeClr val="tx1"/>
                </a:solidFill>
                <a:latin typeface="Arial" panose="020B0604020202020204" pitchFamily="34" charset="0"/>
                <a:cs typeface="Arial" panose="020B0604020202020204" pitchFamily="34" charset="0"/>
              </a:rPr>
              <a:t>The NHS pays major attention to integrating effective initiatives to promote mental health and ensure the mental well-being of the people. </a:t>
            </a:r>
          </a:p>
          <a:p>
            <a:pPr lvl="0" algn="just">
              <a:lnSpc>
                <a:spcPct val="160000"/>
              </a:lnSpc>
            </a:pPr>
            <a:r>
              <a:rPr lang="en-IN" dirty="0">
                <a:solidFill>
                  <a:schemeClr val="tx1"/>
                </a:solidFill>
                <a:latin typeface="Arial" panose="020B0604020202020204" pitchFamily="34" charset="0"/>
                <a:cs typeface="Arial" panose="020B0604020202020204" pitchFamily="34" charset="0"/>
              </a:rPr>
              <a:t>This association significantly promotes mental health through organising the Mental Health Safety Improvement Programme.</a:t>
            </a:r>
          </a:p>
          <a:p>
            <a:pPr lvl="0" algn="just">
              <a:lnSpc>
                <a:spcPct val="160000"/>
              </a:lnSpc>
            </a:pPr>
            <a:r>
              <a:rPr lang="en-IN" dirty="0">
                <a:solidFill>
                  <a:schemeClr val="tx1"/>
                </a:solidFill>
                <a:latin typeface="Arial" panose="020B0604020202020204" pitchFamily="34" charset="0"/>
                <a:cs typeface="Arial" panose="020B0604020202020204" pitchFamily="34" charset="0"/>
              </a:rPr>
              <a:t>In addition to this, the NHS promotes mental health by conducting Autism Inpatient Quality Transformation and Learning Disability Programme. </a:t>
            </a:r>
          </a:p>
        </p:txBody>
      </p:sp>
      <p:pic>
        <p:nvPicPr>
          <p:cNvPr id="6148" name="Picture 4" descr="Mental illness is invisible, insidious, and everyone's issue - Boston  Business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0364" y="2758759"/>
            <a:ext cx="4730162" cy="26594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211051" y="5556738"/>
            <a:ext cx="3488788"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Bizjournals.com, 2020)</a:t>
            </a:r>
          </a:p>
        </p:txBody>
      </p:sp>
    </p:spTree>
    <p:extLst>
      <p:ext uri="{BB962C8B-B14F-4D97-AF65-F5344CB8AC3E}">
        <p14:creationId xmlns:p14="http://schemas.microsoft.com/office/powerpoint/2010/main" val="5211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gn="ctr">
              <a:lnSpc>
                <a:spcPct val="150000"/>
              </a:lnSpc>
            </a:pPr>
            <a:r>
              <a:rPr lang="en-IN"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Initiatives by NHS to promote Mental Health (Contd..)</a:t>
            </a:r>
            <a:endParaRPr lang="en-IN"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18428" y="2478058"/>
            <a:ext cx="6260782" cy="4154198"/>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pPr>
            <a:r>
              <a:rPr lang="en-IN" dirty="0">
                <a:solidFill>
                  <a:schemeClr val="tx1"/>
                </a:solidFill>
                <a:latin typeface="Arial" panose="020B0604020202020204" pitchFamily="34" charset="0"/>
                <a:cs typeface="Arial" panose="020B0604020202020204" pitchFamily="34" charset="0"/>
              </a:rPr>
              <a:t>The NHS promote mental health by ensuring the development of services in the hospitals as well as the communities. </a:t>
            </a:r>
          </a:p>
          <a:p>
            <a:pPr lvl="0" algn="just">
              <a:lnSpc>
                <a:spcPct val="150000"/>
              </a:lnSpc>
            </a:pPr>
            <a:r>
              <a:rPr lang="en-IN" dirty="0">
                <a:solidFill>
                  <a:schemeClr val="tx1"/>
                </a:solidFill>
                <a:latin typeface="Arial" panose="020B0604020202020204" pitchFamily="34" charset="0"/>
                <a:cs typeface="Arial" panose="020B0604020202020204" pitchFamily="34" charset="0"/>
              </a:rPr>
              <a:t>Along with this, to promote mental health, the NHS has made the commitment to improve physical health care for individuals with severe mental illness (SMI). </a:t>
            </a:r>
          </a:p>
        </p:txBody>
      </p:sp>
      <p:pic>
        <p:nvPicPr>
          <p:cNvPr id="7170" name="Picture 2" descr="Understanding and Addressing the Ambiguity in Psychiatry | NAMI: National  Alliance on Mental Ill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90" y="2483440"/>
            <a:ext cx="4481115" cy="2985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101060" y="5936111"/>
            <a:ext cx="3913797"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Nami.org, 2021)</a:t>
            </a:r>
          </a:p>
        </p:txBody>
      </p:sp>
    </p:spTree>
    <p:extLst>
      <p:ext uri="{BB962C8B-B14F-4D97-AF65-F5344CB8AC3E}">
        <p14:creationId xmlns:p14="http://schemas.microsoft.com/office/powerpoint/2010/main" val="3576919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637970"/>
            <a:ext cx="11029616" cy="1013800"/>
          </a:xfrm>
        </p:spPr>
        <p:txBody>
          <a:bodyPr anchor="ctr">
            <a:normAutofit/>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Long-term plan of NHS to support mental health</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3431" y="2533763"/>
            <a:ext cx="5902569" cy="3726097"/>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pPr>
            <a:r>
              <a:rPr lang="en-IN" sz="1600" dirty="0">
                <a:solidFill>
                  <a:schemeClr val="tx1"/>
                </a:solidFill>
                <a:latin typeface="Arial" panose="020B0604020202020204" pitchFamily="34" charset="0"/>
                <a:cs typeface="Arial" panose="020B0604020202020204" pitchFamily="34" charset="0"/>
              </a:rPr>
              <a:t>The NHS has developed a long-term plan in order to support mental health more efficiently, in the coming years.</a:t>
            </a:r>
          </a:p>
          <a:p>
            <a:pPr lvl="0" algn="just">
              <a:lnSpc>
                <a:spcPct val="150000"/>
              </a:lnSpc>
            </a:pPr>
            <a:r>
              <a:rPr lang="en-IN" sz="1600" dirty="0">
                <a:solidFill>
                  <a:schemeClr val="tx1"/>
                </a:solidFill>
                <a:latin typeface="Arial" panose="020B0604020202020204" pitchFamily="34" charset="0"/>
                <a:cs typeface="Arial" panose="020B0604020202020204" pitchFamily="34" charset="0"/>
              </a:rPr>
              <a:t>In this context, this association is improving access to IAPT in terms of taking therapies for people with depression, anxiety as well as other common mental health problems (Mind.org.uk, 2024). </a:t>
            </a:r>
          </a:p>
        </p:txBody>
      </p:sp>
      <p:pic>
        <p:nvPicPr>
          <p:cNvPr id="8194" name="Picture 2" descr="Mental Health Comorbidi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9769" y="2310458"/>
            <a:ext cx="4569095" cy="37260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059584" y="6156964"/>
            <a:ext cx="3629464" cy="416011"/>
          </a:xfrm>
          <a:prstGeom prst="rect">
            <a:avLst/>
          </a:prstGeom>
          <a:noFill/>
        </p:spPr>
        <p:txBody>
          <a:bodyPr wrap="square" rtlCol="0">
            <a:spAutoFit/>
          </a:bodyPr>
          <a:lstStyle/>
          <a:p>
            <a:pPr algn="ctr">
              <a:lnSpc>
                <a:spcPct val="150000"/>
              </a:lnSpc>
            </a:pPr>
            <a:r>
              <a:rPr lang="en-US" sz="1600" dirty="0">
                <a:latin typeface="Arial" panose="020B0604020202020204" pitchFamily="34" charset="0"/>
                <a:cs typeface="Arial" panose="020B0604020202020204" pitchFamily="34" charset="0"/>
              </a:rPr>
              <a:t>( </a:t>
            </a:r>
            <a:r>
              <a:rPr lang="en-IN" sz="1600" dirty="0">
                <a:latin typeface="Arial" panose="020B0604020202020204" pitchFamily="34" charset="0"/>
                <a:cs typeface="Arial" panose="020B0604020202020204" pitchFamily="34" charset="0"/>
              </a:rPr>
              <a:t>News-medical.net, 2024)</a:t>
            </a:r>
          </a:p>
        </p:txBody>
      </p:sp>
    </p:spTree>
    <p:extLst>
      <p:ext uri="{BB962C8B-B14F-4D97-AF65-F5344CB8AC3E}">
        <p14:creationId xmlns:p14="http://schemas.microsoft.com/office/powerpoint/2010/main" val="2118228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240" y="708553"/>
            <a:ext cx="11029616" cy="1013800"/>
          </a:xfrm>
        </p:spPr>
        <p:txBody>
          <a:bodyPr anchor="ctr">
            <a:noAutofit/>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09177" y="2209892"/>
            <a:ext cx="6335547" cy="4520555"/>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pPr>
            <a:r>
              <a:rPr lang="en-IN" sz="1600" dirty="0">
                <a:solidFill>
                  <a:schemeClr val="tx1"/>
                </a:solidFill>
                <a:latin typeface="Arial" panose="020B0604020202020204" pitchFamily="34" charset="0"/>
                <a:cs typeface="Arial" panose="020B0604020202020204" pitchFamily="34" charset="0"/>
              </a:rPr>
              <a:t>The presentation has provided the current scenario of mental healthcare in the UK, supported with relevant data.</a:t>
            </a:r>
          </a:p>
          <a:p>
            <a:pPr lvl="0" algn="just">
              <a:lnSpc>
                <a:spcPct val="150000"/>
              </a:lnSpc>
            </a:pPr>
            <a:r>
              <a:rPr lang="en-IN" sz="1600" dirty="0">
                <a:solidFill>
                  <a:schemeClr val="tx1"/>
                </a:solidFill>
                <a:latin typeface="Arial" panose="020B0604020202020204" pitchFamily="34" charset="0"/>
                <a:cs typeface="Arial" panose="020B0604020202020204" pitchFamily="34" charset="0"/>
              </a:rPr>
              <a:t>The presentation has also outlined the aspects of </a:t>
            </a:r>
            <a:r>
              <a:rPr lang="en-IN" sz="1600" i="1" dirty="0">
                <a:solidFill>
                  <a:schemeClr val="tx1"/>
                </a:solidFill>
                <a:latin typeface="Arial" panose="020B0604020202020204" pitchFamily="34" charset="0"/>
                <a:cs typeface="Arial" panose="020B0604020202020204" pitchFamily="34" charset="0"/>
              </a:rPr>
              <a:t>The Mental Health Care Act 1959</a:t>
            </a:r>
            <a:r>
              <a:rPr lang="en-IN" sz="1600" dirty="0">
                <a:solidFill>
                  <a:schemeClr val="tx1"/>
                </a:solidFill>
                <a:latin typeface="Arial" panose="020B0604020202020204" pitchFamily="34" charset="0"/>
                <a:cs typeface="Arial" panose="020B0604020202020204" pitchFamily="34" charset="0"/>
              </a:rPr>
              <a:t> and has discussed the relevance of community welfare and awareness of mental health.</a:t>
            </a:r>
          </a:p>
          <a:p>
            <a:pPr lvl="0" algn="just">
              <a:lnSpc>
                <a:spcPct val="150000"/>
              </a:lnSpc>
            </a:pPr>
            <a:r>
              <a:rPr lang="en-IN" sz="1600" dirty="0">
                <a:solidFill>
                  <a:schemeClr val="tx1"/>
                </a:solidFill>
                <a:latin typeface="Arial" panose="020B0604020202020204" pitchFamily="34" charset="0"/>
                <a:cs typeface="Arial" panose="020B0604020202020204" pitchFamily="34" charset="0"/>
              </a:rPr>
              <a:t>The Mental health guidelines by the NHS to ensure mental well-being has also been highlighted throughout this presentation. </a:t>
            </a:r>
          </a:p>
        </p:txBody>
      </p:sp>
      <p:pic>
        <p:nvPicPr>
          <p:cNvPr id="9218" name="Picture 2" descr="Conclusion, inference, outcome, result, lightbulb, thinker icon - Download  on Iconfi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240" y="2002461"/>
            <a:ext cx="3378431" cy="337843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4863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1" y="685359"/>
            <a:ext cx="11029616" cy="1013800"/>
          </a:xfrm>
        </p:spPr>
        <p:txBody>
          <a:bodyPr anchor="ctr">
            <a:noAutofit/>
          </a:bodyPr>
          <a:lstStyle/>
          <a:p>
            <a:pPr algn="ctr">
              <a:lnSpc>
                <a:spcPct val="150000"/>
              </a:lnSpc>
            </a:pPr>
            <a:r>
              <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17419" y="1924334"/>
            <a:ext cx="11292360" cy="4735773"/>
          </a:xfrm>
        </p:spPr>
        <p:style>
          <a:lnRef idx="2">
            <a:schemeClr val="accent1"/>
          </a:lnRef>
          <a:fillRef idx="1">
            <a:schemeClr val="lt1"/>
          </a:fillRef>
          <a:effectRef idx="0">
            <a:schemeClr val="accent1"/>
          </a:effectRef>
          <a:fontRef idx="minor">
            <a:schemeClr val="dk1"/>
          </a:fontRef>
        </p:style>
        <p:txBody>
          <a:bodyPr>
            <a:noAutofit/>
          </a:bodyPr>
          <a:lstStyle/>
          <a:p>
            <a:pPr algn="just">
              <a:lnSpc>
                <a:spcPct val="150000"/>
              </a:lnSpc>
            </a:pPr>
            <a:r>
              <a:rPr lang="en-IN" sz="1400" dirty="0">
                <a:solidFill>
                  <a:schemeClr val="tx1"/>
                </a:solidFill>
                <a:latin typeface="Arial" panose="020B0604020202020204" pitchFamily="34" charset="0"/>
                <a:cs typeface="Arial" panose="020B0604020202020204" pitchFamily="34" charset="0"/>
              </a:rPr>
              <a:t>Baker, C. and Esme, K. W., 2024. Mental health statistics: prevalence, services and funding in England. Available at: https://commonslibrary.parliament.uk/research-briefings/sn06988/#:~:text=In%202022%2F23%2C%201.76%20million,every%20local%20area%20of%20England [Accessed On: 12th March 2024</a:t>
            </a:r>
          </a:p>
          <a:p>
            <a:pPr algn="just">
              <a:lnSpc>
                <a:spcPct val="150000"/>
              </a:lnSpc>
            </a:pPr>
            <a:r>
              <a:rPr lang="en-IN" sz="1400" dirty="0">
                <a:solidFill>
                  <a:schemeClr val="tx1"/>
                </a:solidFill>
                <a:latin typeface="Arial" panose="020B0604020202020204" pitchFamily="34" charset="0"/>
                <a:cs typeface="Arial" panose="020B0604020202020204" pitchFamily="34" charset="0"/>
              </a:rPr>
              <a:t>Baker, C. and Esme, K. W., 2024. Mental health statistics: prevalence, services and funding in England. Available at: https://commonslibrary.parliament.uk/research-briefings/sn06988/#:~:text=A%202023%20survey%20of%20children,rising%20to%2023%25%20in%202023 [Accessed On: 12th March 2024]</a:t>
            </a:r>
          </a:p>
          <a:p>
            <a:pPr algn="just">
              <a:lnSpc>
                <a:spcPct val="150000"/>
              </a:lnSpc>
            </a:pPr>
            <a:r>
              <a:rPr lang="en-IN" sz="1400" dirty="0">
                <a:solidFill>
                  <a:schemeClr val="tx1"/>
                </a:solidFill>
                <a:latin typeface="Arial" panose="020B0604020202020204" pitchFamily="34" charset="0"/>
                <a:cs typeface="Arial" panose="020B0604020202020204" pitchFamily="34" charset="0"/>
              </a:rPr>
              <a:t>Bizjournals.com, 2020. Available at:  https://www.bizjournals.com/boston/news/2020/01/02/editorial-mental-illness-is-invisible-insidious.html</a:t>
            </a:r>
          </a:p>
          <a:p>
            <a:pPr algn="just">
              <a:lnSpc>
                <a:spcPct val="150000"/>
              </a:lnSpc>
            </a:pPr>
            <a:r>
              <a:rPr lang="en-IN" sz="1400" dirty="0">
                <a:solidFill>
                  <a:schemeClr val="tx1"/>
                </a:solidFill>
                <a:latin typeface="Arial" panose="020B0604020202020204" pitchFamily="34" charset="0"/>
                <a:cs typeface="Arial" panose="020B0604020202020204" pitchFamily="34" charset="0"/>
              </a:rPr>
              <a:t>England.nhs.uk, 2024. Available at:  https://www.england.nhs.uk/nhsidentity/identity-guidelines/nhs-logo/ </a:t>
            </a:r>
          </a:p>
          <a:p>
            <a:pPr algn="just">
              <a:lnSpc>
                <a:spcPct val="150000"/>
              </a:lnSpc>
            </a:pPr>
            <a:r>
              <a:rPr lang="en-IN" sz="1400" dirty="0">
                <a:solidFill>
                  <a:schemeClr val="tx1"/>
                </a:solidFill>
                <a:latin typeface="Arial" panose="020B0604020202020204" pitchFamily="34" charset="0"/>
                <a:cs typeface="Arial" panose="020B0604020202020204" pitchFamily="34" charset="0"/>
              </a:rPr>
              <a:t>England.nhs.uk, 2024. Mental health. Available at: https://www.england.nhs.uk/five-year-forward-view/next-steps-on-the-nhs-five-year-forward-view/mental-health/ [Accessed On: 12th March 2024]</a:t>
            </a:r>
          </a:p>
        </p:txBody>
      </p:sp>
    </p:spTree>
    <p:extLst>
      <p:ext uri="{BB962C8B-B14F-4D97-AF65-F5344CB8AC3E}">
        <p14:creationId xmlns:p14="http://schemas.microsoft.com/office/powerpoint/2010/main" val="3343293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descr="4 Better Ways to Say &quot;Thank You&quot; | Inc.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727" y="1819076"/>
            <a:ext cx="11313995" cy="503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53319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1929</Words>
  <Application>Microsoft Office PowerPoint</Application>
  <PresentationFormat>Widescreen</PresentationFormat>
  <Paragraphs>88</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Wingdings 2</vt:lpstr>
      <vt:lpstr>Dividend</vt:lpstr>
      <vt:lpstr>CERTIFICATE OF HIGHER EDUCATION IN HEALTH AND SOCIAL CARE INTRODUCTION TO HEALTH AND SOCIAL CARE Module Code: LCHS4003 TASK 1- Individual Presentation </vt:lpstr>
      <vt:lpstr>Introduction</vt:lpstr>
      <vt:lpstr>Current scenario of mental healthcare in the UK</vt:lpstr>
      <vt:lpstr>Consideration of ‘The Mental Health Act 1959’</vt:lpstr>
      <vt:lpstr>Community Welfare and Awareness of Mental Health</vt:lpstr>
      <vt:lpstr>Community Welfare and Awareness on Mental Health (Contd..)</vt:lpstr>
      <vt:lpstr>Mental Health Guidelines by NHS</vt:lpstr>
      <vt:lpstr>Initiatives by NHS to promote Mental Health</vt:lpstr>
      <vt:lpstr>Initiatives by NHS to promote Mental Health (Contd..)</vt:lpstr>
      <vt:lpstr>Long-term plan of NHS to support mental health</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INTRODUCTION TO HEALTH AND SOCIAL CARE Module Code: LCHS4003 TASK 1- Individual Presentation</dc:title>
  <dc:creator>user</dc:creator>
  <cp:lastModifiedBy>Oana Livadaru (2316786)</cp:lastModifiedBy>
  <cp:revision>10</cp:revision>
  <dcterms:created xsi:type="dcterms:W3CDTF">2024-03-12T09:28:30Z</dcterms:created>
  <dcterms:modified xsi:type="dcterms:W3CDTF">2024-03-12T12:31:29Z</dcterms:modified>
</cp:coreProperties>
</file>