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71" r:id="rId3"/>
    <p:sldId id="275" r:id="rId4"/>
    <p:sldId id="272" r:id="rId5"/>
    <p:sldId id="259" r:id="rId6"/>
    <p:sldId id="266" r:id="rId7"/>
    <p:sldId id="260" r:id="rId8"/>
    <p:sldId id="265" r:id="rId9"/>
    <p:sldId id="267" r:id="rId10"/>
    <p:sldId id="273" r:id="rId11"/>
    <p:sldId id="269" r:id="rId12"/>
    <p:sldId id="274" r:id="rId13"/>
    <p:sldId id="261" r:id="rId14"/>
    <p:sldId id="262" r:id="rId15"/>
    <p:sldId id="258" r:id="rId16"/>
    <p:sldId id="270"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71"/>
    <p:restoredTop sz="94654"/>
  </p:normalViewPr>
  <p:slideViewPr>
    <p:cSldViewPr snapToGrid="0" snapToObjects="1">
      <p:cViewPr varScale="1">
        <p:scale>
          <a:sx n="111" d="100"/>
          <a:sy n="111" d="100"/>
        </p:scale>
        <p:origin x="77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F86AF-9B16-5E48-8D04-DE82E0A1CD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362F98-8F56-E943-9E0D-0EFC62E107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177206F-9003-A440-BAF8-4E6EBB88B106}"/>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A0803137-7A2F-1641-A4E9-909986CE58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CB25DC-BFF1-9944-9C7F-39AFB242AD8C}"/>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654950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4E59-072E-E743-8B03-5DDAEEFB9B5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8FE0A3-30D5-AC4F-A37B-9DDF2F9FE84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7E4BFC-1CE2-DF44-8871-F0436913DA41}"/>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AB79F036-CEC4-E44A-AE16-B8F939689F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5BAE40-B525-A54A-BFAF-CC708DD66718}"/>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2949641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C1D7-B87A-0546-96EB-9AC0E7F685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9C00D5-9018-7D45-B6C0-0ED25A4370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BB2CED7-46BC-2A4C-94E2-12C5C4130751}"/>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84966CE4-8D59-2944-95C1-5D54D884BB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D7AADB-83B0-3A45-B828-754608D53E40}"/>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14717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CE80-79A2-9244-9817-091F8B1017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1C6D27-122B-4C43-818A-B261C6DB0DE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263B25-047C-C44D-893B-C5BCFE929BE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BAF5C1-AB1F-5849-9CE6-E835786D1190}"/>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6" name="Footer Placeholder 5">
            <a:extLst>
              <a:ext uri="{FF2B5EF4-FFF2-40B4-BE49-F238E27FC236}">
                <a16:creationId xmlns:a16="http://schemas.microsoft.com/office/drawing/2014/main" id="{C9AACCFF-134C-564E-AEEB-2E29C77D95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380CCD-EDCA-134F-96EA-E2F34CD69DDF}"/>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3795009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ADD2-C1AA-9645-B236-569AA7B235A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1B8394-5BF3-614F-BFBD-FCF683FDB9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CE61B98-DEA3-BF4C-9194-F19FA4CEEED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FD4174-1B7B-B842-A217-724E1F55B9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3408DA-A704-AC4C-B60D-242602AAA33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9FE00D0-719F-154C-B2C9-D6206780633F}"/>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8" name="Footer Placeholder 7">
            <a:extLst>
              <a:ext uri="{FF2B5EF4-FFF2-40B4-BE49-F238E27FC236}">
                <a16:creationId xmlns:a16="http://schemas.microsoft.com/office/drawing/2014/main" id="{802AA4FC-2DDA-344A-88EA-EDFF621DCB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4DA940-BDAA-8B47-A911-0C3D8089F0EB}"/>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050465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658EB-F54A-8D40-BEE7-5C13B98C44F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2A17484-7C20-6D4C-9EDC-6DD16E5F84D8}"/>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4" name="Footer Placeholder 3">
            <a:extLst>
              <a:ext uri="{FF2B5EF4-FFF2-40B4-BE49-F238E27FC236}">
                <a16:creationId xmlns:a16="http://schemas.microsoft.com/office/drawing/2014/main" id="{3C2F6B10-9109-CC4B-9981-9A8C3E7480F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0202FCE-F6A1-AF4F-B348-C48E83891292}"/>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321278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795C45-E566-CC4C-88A8-8B2A7DC6A96C}"/>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3" name="Footer Placeholder 2">
            <a:extLst>
              <a:ext uri="{FF2B5EF4-FFF2-40B4-BE49-F238E27FC236}">
                <a16:creationId xmlns:a16="http://schemas.microsoft.com/office/drawing/2014/main" id="{64DC734F-A8AB-114D-B044-DA07786EAE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D7BB37-5BF4-624F-A25B-2162873FC459}"/>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412119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A515A-E2AC-EF4E-ABFB-008065632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FBA98E-FA59-4E44-8DC7-B636350900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A59D2E-F7B1-7A4F-8024-D09A0B9F7D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D322905-6B93-0A44-8384-5D72B89DA0B7}"/>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6" name="Footer Placeholder 5">
            <a:extLst>
              <a:ext uri="{FF2B5EF4-FFF2-40B4-BE49-F238E27FC236}">
                <a16:creationId xmlns:a16="http://schemas.microsoft.com/office/drawing/2014/main" id="{DE8DA414-B8EB-3346-A923-98F2C39BA1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809B5F-93E4-A944-9C1B-98F492CD1C82}"/>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330351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4424-B185-BC4C-852E-A829BC621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9A58B30-28C7-9A4E-BD11-6DF0A41299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D38415C-7002-0F41-929E-1062EAFE80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311FBBD-975E-214E-8255-F4B001DA5291}"/>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6" name="Footer Placeholder 5">
            <a:extLst>
              <a:ext uri="{FF2B5EF4-FFF2-40B4-BE49-F238E27FC236}">
                <a16:creationId xmlns:a16="http://schemas.microsoft.com/office/drawing/2014/main" id="{70D1A07C-E43C-2640-A4DA-E87C13EF3E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F66BEC-AF03-EF49-B829-CC3C5D5C5B34}"/>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3210158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63582-315A-D343-BD59-D11A338D74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BD7B124-5749-E44A-823A-7AFB4A9FD99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90B4F0-ECEB-0D44-8A2B-CB05D837E9F4}"/>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368657CD-4BA2-1B44-A242-F2D6CA65D4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231166-F447-2F44-8228-125F5C4CA944}"/>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693516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17F8F-D64B-BD41-B6F2-23F33EAC9CB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B28C5BF-688C-364B-B6AC-D993BD9F601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AFA10C-3B25-EF44-8E0D-E26E37DEED53}"/>
              </a:ext>
            </a:extLst>
          </p:cNvPr>
          <p:cNvSpPr>
            <a:spLocks noGrp="1"/>
          </p:cNvSpPr>
          <p:nvPr>
            <p:ph type="dt" sz="half" idx="10"/>
          </p:nvPr>
        </p:nvSpPr>
        <p:spPr/>
        <p:txBody>
          <a:body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E7185CC3-EFA0-3B42-82FF-E25350F04F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84FEEE-EA07-3940-8D90-680176866719}"/>
              </a:ext>
            </a:extLst>
          </p:cNvPr>
          <p:cNvSpPr>
            <a:spLocks noGrp="1"/>
          </p:cNvSpPr>
          <p:nvPr>
            <p:ph type="sldNum" sz="quarter" idx="12"/>
          </p:nvPr>
        </p:nvSpPr>
        <p:spPr/>
        <p:txBody>
          <a:bodyPr/>
          <a:lstStyle/>
          <a:p>
            <a:fld id="{7B9C3EC0-1364-2D4B-9F39-1CA37B293ADD}" type="slidenum">
              <a:rPr lang="en-US" smtClean="0"/>
              <a:t>‹#›</a:t>
            </a:fld>
            <a:endParaRPr lang="en-US"/>
          </a:p>
        </p:txBody>
      </p:sp>
    </p:spTree>
    <p:extLst>
      <p:ext uri="{BB962C8B-B14F-4D97-AF65-F5344CB8AC3E}">
        <p14:creationId xmlns:p14="http://schemas.microsoft.com/office/powerpoint/2010/main" val="122287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B1A686-F10B-5B45-B9FE-92762E2C66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477D221-15B2-0E46-B88F-30B8EAADFB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FE6B15C-383A-B94A-9614-1BFA987B21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8D01CA-64D4-2940-A8F2-0B3051835D70}" type="datetimeFigureOut">
              <a:rPr lang="en-US" smtClean="0"/>
              <a:t>10/24/23</a:t>
            </a:fld>
            <a:endParaRPr lang="en-US"/>
          </a:p>
        </p:txBody>
      </p:sp>
      <p:sp>
        <p:nvSpPr>
          <p:cNvPr id="5" name="Footer Placeholder 4">
            <a:extLst>
              <a:ext uri="{FF2B5EF4-FFF2-40B4-BE49-F238E27FC236}">
                <a16:creationId xmlns:a16="http://schemas.microsoft.com/office/drawing/2014/main" id="{304B1B21-B9FA-CD4F-85A4-51EE7522C6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CEC3230-C375-3440-9142-3126943918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C3EC0-1364-2D4B-9F39-1CA37B293ADD}" type="slidenum">
              <a:rPr lang="en-US" smtClean="0"/>
              <a:t>‹#›</a:t>
            </a:fld>
            <a:endParaRPr lang="en-US"/>
          </a:p>
        </p:txBody>
      </p:sp>
    </p:spTree>
    <p:extLst>
      <p:ext uri="{BB962C8B-B14F-4D97-AF65-F5344CB8AC3E}">
        <p14:creationId xmlns:p14="http://schemas.microsoft.com/office/powerpoint/2010/main" val="2363031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www.cynulliad.cymru/" TargetMode="External"/><Relationship Id="rId3" Type="http://schemas.openxmlformats.org/officeDocument/2006/relationships/hyperlink" Target="https://cynnalcymru.com/the-wales-we-want-national-conversation/" TargetMode="External"/><Relationship Id="rId7" Type="http://schemas.openxmlformats.org/officeDocument/2006/relationships/hyperlink" Target="https://businesswales.gov.wales/cy/newyddion-blogiau/newyddion/siarter-datblygu-cynaliadwy-llywodraeth-cymru" TargetMode="External"/><Relationship Id="rId2" Type="http://schemas.openxmlformats.org/officeDocument/2006/relationships/hyperlink" Target="http://www.gov.wales/" TargetMode="External"/><Relationship Id="rId1" Type="http://schemas.openxmlformats.org/officeDocument/2006/relationships/slideLayout" Target="../slideLayouts/slideLayout2.xml"/><Relationship Id="rId6" Type="http://schemas.openxmlformats.org/officeDocument/2006/relationships/hyperlink" Target="http://www.llyw.cymru/" TargetMode="External"/><Relationship Id="rId5" Type="http://schemas.openxmlformats.org/officeDocument/2006/relationships/hyperlink" Target="http://www.assembly.wales/" TargetMode="External"/><Relationship Id="rId4" Type="http://schemas.openxmlformats.org/officeDocument/2006/relationships/hyperlink" Target="https://businesswales.gov.wales/news-and-blogs/news/welsh-governments-sustainable-development-charte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hyperlink" Target="https://www.urdd.cymru/cy/neges-heddwch-eleni/negeseuon-archi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urdd.cymru/en/peace-and-goodwil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rdd.cymru/cy/neges-heddwch-eleni/"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peoplescollection.wales/collections/50356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rdd.cymru/cy/neges-heddwch-eleni/" TargetMode="External"/><Relationship Id="rId7" Type="http://schemas.openxmlformats.org/officeDocument/2006/relationships/hyperlink" Target="https://www.youtube.com/watch?v=x1acX9o7zZM" TargetMode="External"/><Relationship Id="rId2" Type="http://schemas.openxmlformats.org/officeDocument/2006/relationships/hyperlink" Target="https://www.urdd.cymru/en/peace-and-goodwill/" TargetMode="External"/><Relationship Id="rId1" Type="http://schemas.openxmlformats.org/officeDocument/2006/relationships/slideLayout" Target="../slideLayouts/slideLayout2.xml"/><Relationship Id="rId6" Type="http://schemas.openxmlformats.org/officeDocument/2006/relationships/hyperlink" Target="https://www.futuregenerations.wales/cy/about-us/future-generations-act/" TargetMode="External"/><Relationship Id="rId5" Type="http://schemas.openxmlformats.org/officeDocument/2006/relationships/hyperlink" Target="https://futuregenerations.wales/cy/deddf-llesiant-cenedlaethaur-dyfodol/" TargetMode="External"/><Relationship Id="rId4" Type="http://schemas.openxmlformats.org/officeDocument/2006/relationships/hyperlink" Target="https://futuregenerations.wales/about-us/future-generations-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D8A8-D3F5-524C-B336-37C9A5B13882}"/>
              </a:ext>
            </a:extLst>
          </p:cNvPr>
          <p:cNvSpPr>
            <a:spLocks noGrp="1"/>
          </p:cNvSpPr>
          <p:nvPr>
            <p:ph type="ctrTitle"/>
          </p:nvPr>
        </p:nvSpPr>
        <p:spPr>
          <a:xfrm>
            <a:off x="5887843" y="186210"/>
            <a:ext cx="5583043" cy="1720297"/>
          </a:xfrm>
        </p:spPr>
        <p:txBody>
          <a:bodyPr>
            <a:normAutofit/>
          </a:bodyPr>
          <a:lstStyle/>
          <a:p>
            <a:r>
              <a:rPr lang="en-GB" sz="7200" i="1" dirty="0" err="1">
                <a:solidFill>
                  <a:schemeClr val="accent1">
                    <a:lumMod val="75000"/>
                  </a:schemeClr>
                </a:solidFill>
              </a:rPr>
              <a:t>Maniffesto</a:t>
            </a:r>
            <a:endParaRPr lang="en-GB" sz="7200" i="1" dirty="0">
              <a:solidFill>
                <a:schemeClr val="accent1">
                  <a:lumMod val="75000"/>
                </a:schemeClr>
              </a:solidFill>
            </a:endParaRPr>
          </a:p>
        </p:txBody>
      </p:sp>
      <p:sp>
        <p:nvSpPr>
          <p:cNvPr id="3" name="Subtitle 2">
            <a:extLst>
              <a:ext uri="{FF2B5EF4-FFF2-40B4-BE49-F238E27FC236}">
                <a16:creationId xmlns:a16="http://schemas.microsoft.com/office/drawing/2014/main" id="{775C0854-49EF-7543-8284-5F0DE243B952}"/>
              </a:ext>
            </a:extLst>
          </p:cNvPr>
          <p:cNvSpPr>
            <a:spLocks noGrp="1"/>
          </p:cNvSpPr>
          <p:nvPr>
            <p:ph type="subTitle" idx="1"/>
          </p:nvPr>
        </p:nvSpPr>
        <p:spPr>
          <a:xfrm>
            <a:off x="5887843" y="3336516"/>
            <a:ext cx="6304157" cy="2863562"/>
          </a:xfrm>
        </p:spPr>
        <p:txBody>
          <a:bodyPr>
            <a:noAutofit/>
          </a:bodyPr>
          <a:lstStyle/>
          <a:p>
            <a:r>
              <a:rPr lang="en-GB" sz="3000" b="1" dirty="0" err="1">
                <a:solidFill>
                  <a:schemeClr val="accent1">
                    <a:lumMod val="75000"/>
                  </a:schemeClr>
                </a:solidFill>
              </a:rPr>
              <a:t>Deddf</a:t>
            </a:r>
            <a:r>
              <a:rPr lang="en-GB" sz="3000" b="1" dirty="0">
                <a:solidFill>
                  <a:schemeClr val="accent1">
                    <a:lumMod val="75000"/>
                  </a:schemeClr>
                </a:solidFill>
              </a:rPr>
              <a:t> </a:t>
            </a:r>
            <a:r>
              <a:rPr lang="en-GB" sz="3000" b="1" dirty="0" err="1">
                <a:solidFill>
                  <a:schemeClr val="accent1">
                    <a:lumMod val="75000"/>
                  </a:schemeClr>
                </a:solidFill>
              </a:rPr>
              <a:t>Llesiant</a:t>
            </a:r>
            <a:r>
              <a:rPr lang="en-GB" sz="3000" b="1" dirty="0">
                <a:solidFill>
                  <a:schemeClr val="accent1">
                    <a:lumMod val="75000"/>
                  </a:schemeClr>
                </a:solidFill>
              </a:rPr>
              <a:t> </a:t>
            </a:r>
            <a:br>
              <a:rPr lang="en-GB" sz="3000" b="1" dirty="0">
                <a:solidFill>
                  <a:schemeClr val="accent1">
                    <a:lumMod val="75000"/>
                  </a:schemeClr>
                </a:solidFill>
              </a:rPr>
            </a:br>
            <a:r>
              <a:rPr lang="en-GB" sz="3000" b="1" dirty="0" err="1">
                <a:solidFill>
                  <a:schemeClr val="accent1">
                    <a:lumMod val="75000"/>
                  </a:schemeClr>
                </a:solidFill>
              </a:rPr>
              <a:t>Cenedlaethau’r</a:t>
            </a:r>
            <a:r>
              <a:rPr lang="en-GB" sz="3000" b="1" dirty="0">
                <a:solidFill>
                  <a:schemeClr val="accent1">
                    <a:lumMod val="75000"/>
                  </a:schemeClr>
                </a:solidFill>
              </a:rPr>
              <a:t> </a:t>
            </a:r>
            <a:r>
              <a:rPr lang="en-GB" sz="3000" b="1" dirty="0" err="1">
                <a:solidFill>
                  <a:schemeClr val="accent1">
                    <a:lumMod val="75000"/>
                  </a:schemeClr>
                </a:solidFill>
              </a:rPr>
              <a:t>Dyfodol</a:t>
            </a:r>
            <a:r>
              <a:rPr lang="en-GB" sz="3000" b="1" dirty="0">
                <a:solidFill>
                  <a:schemeClr val="accent1">
                    <a:lumMod val="75000"/>
                  </a:schemeClr>
                </a:solidFill>
              </a:rPr>
              <a:t> (</a:t>
            </a:r>
            <a:r>
              <a:rPr lang="en-GB" sz="3000" b="1" dirty="0" err="1">
                <a:solidFill>
                  <a:schemeClr val="accent1">
                    <a:lumMod val="75000"/>
                  </a:schemeClr>
                </a:solidFill>
              </a:rPr>
              <a:t>Cymru</a:t>
            </a:r>
            <a:r>
              <a:rPr lang="en-GB" sz="3000" b="1" dirty="0">
                <a:solidFill>
                  <a:schemeClr val="accent1">
                    <a:lumMod val="75000"/>
                  </a:schemeClr>
                </a:solidFill>
              </a:rPr>
              <a:t>) 2015</a:t>
            </a:r>
          </a:p>
          <a:p>
            <a:r>
              <a:rPr lang="en-GB" sz="3000" dirty="0">
                <a:solidFill>
                  <a:schemeClr val="accent1">
                    <a:lumMod val="75000"/>
                  </a:schemeClr>
                </a:solidFill>
              </a:rPr>
              <a:t>Urdd </a:t>
            </a:r>
            <a:r>
              <a:rPr lang="en-GB" sz="3000" dirty="0" err="1">
                <a:solidFill>
                  <a:schemeClr val="accent1">
                    <a:lumMod val="75000"/>
                  </a:schemeClr>
                </a:solidFill>
              </a:rPr>
              <a:t>Gobaith</a:t>
            </a:r>
            <a:r>
              <a:rPr lang="en-GB" sz="3000" dirty="0">
                <a:solidFill>
                  <a:schemeClr val="accent1">
                    <a:lumMod val="75000"/>
                  </a:schemeClr>
                </a:solidFill>
              </a:rPr>
              <a:t> Cymru </a:t>
            </a:r>
            <a:br>
              <a:rPr lang="en-GB" sz="3000" dirty="0"/>
            </a:br>
            <a:r>
              <a:rPr lang="en-GB" sz="3000" b="1" i="1" dirty="0" err="1">
                <a:solidFill>
                  <a:schemeClr val="accent1">
                    <a:lumMod val="75000"/>
                  </a:schemeClr>
                </a:solidFill>
              </a:rPr>
              <a:t>Neges</a:t>
            </a:r>
            <a:r>
              <a:rPr lang="en-GB" sz="3000" b="1" i="1" dirty="0">
                <a:solidFill>
                  <a:schemeClr val="accent1">
                    <a:lumMod val="75000"/>
                  </a:schemeClr>
                </a:solidFill>
              </a:rPr>
              <a:t> </a:t>
            </a:r>
            <a:r>
              <a:rPr lang="en-GB" sz="3000" b="1" i="1" dirty="0" err="1">
                <a:solidFill>
                  <a:schemeClr val="accent1">
                    <a:lumMod val="75000"/>
                  </a:schemeClr>
                </a:solidFill>
              </a:rPr>
              <a:t>Heddwch</a:t>
            </a:r>
            <a:r>
              <a:rPr lang="en-GB" sz="3000" b="1" i="1" dirty="0">
                <a:solidFill>
                  <a:schemeClr val="accent1">
                    <a:lumMod val="75000"/>
                  </a:schemeClr>
                </a:solidFill>
              </a:rPr>
              <a:t> ac </a:t>
            </a:r>
            <a:r>
              <a:rPr lang="en-GB" sz="3000" b="1" i="1" dirty="0" err="1">
                <a:solidFill>
                  <a:schemeClr val="accent1">
                    <a:lumMod val="75000"/>
                  </a:schemeClr>
                </a:solidFill>
              </a:rPr>
              <a:t>Ewyllys</a:t>
            </a:r>
            <a:r>
              <a:rPr lang="en-GB" sz="3000" b="1" i="1" dirty="0">
                <a:solidFill>
                  <a:schemeClr val="accent1">
                    <a:lumMod val="75000"/>
                  </a:schemeClr>
                </a:solidFill>
              </a:rPr>
              <a:t> Da 2023</a:t>
            </a:r>
          </a:p>
        </p:txBody>
      </p:sp>
      <p:sp>
        <p:nvSpPr>
          <p:cNvPr id="4" name="Title 1">
            <a:extLst>
              <a:ext uri="{FF2B5EF4-FFF2-40B4-BE49-F238E27FC236}">
                <a16:creationId xmlns:a16="http://schemas.microsoft.com/office/drawing/2014/main" id="{22289C68-C8D6-1447-BA90-0443A46CB69A}"/>
              </a:ext>
            </a:extLst>
          </p:cNvPr>
          <p:cNvSpPr txBox="1">
            <a:spLocks/>
          </p:cNvSpPr>
          <p:nvPr/>
        </p:nvSpPr>
        <p:spPr>
          <a:xfrm>
            <a:off x="382858" y="309227"/>
            <a:ext cx="4902819" cy="172029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7200" dirty="0">
                <a:latin typeface="Arial" panose="020B0604020202020204" pitchFamily="34" charset="0"/>
                <a:cs typeface="Arial" panose="020B0604020202020204" pitchFamily="34" charset="0"/>
              </a:rPr>
              <a:t>Manifesto</a:t>
            </a:r>
            <a:endParaRPr lang="en-GB" sz="7200" i="1" dirty="0">
              <a:solidFill>
                <a:schemeClr val="accent1">
                  <a:lumMod val="75000"/>
                </a:schemeClr>
              </a:solidFill>
              <a:latin typeface="Arial" panose="020B0604020202020204" pitchFamily="34" charset="0"/>
              <a:cs typeface="Arial" panose="020B0604020202020204" pitchFamily="34" charset="0"/>
            </a:endParaRPr>
          </a:p>
        </p:txBody>
      </p:sp>
      <p:sp>
        <p:nvSpPr>
          <p:cNvPr id="5" name="Subtitle 2">
            <a:extLst>
              <a:ext uri="{FF2B5EF4-FFF2-40B4-BE49-F238E27FC236}">
                <a16:creationId xmlns:a16="http://schemas.microsoft.com/office/drawing/2014/main" id="{AC7727D4-FA51-7842-9CA6-AD4927561FE7}"/>
              </a:ext>
            </a:extLst>
          </p:cNvPr>
          <p:cNvSpPr txBox="1">
            <a:spLocks/>
          </p:cNvSpPr>
          <p:nvPr/>
        </p:nvSpPr>
        <p:spPr>
          <a:xfrm>
            <a:off x="204438" y="3429000"/>
            <a:ext cx="5683405" cy="286356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000" b="1" dirty="0">
                <a:latin typeface="Arial" panose="020B0604020202020204" pitchFamily="34" charset="0"/>
                <a:cs typeface="Arial" panose="020B0604020202020204" pitchFamily="34" charset="0"/>
              </a:rPr>
              <a:t>Well-being of Future </a:t>
            </a: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Generations (Wales) Act 2015</a:t>
            </a:r>
          </a:p>
          <a:p>
            <a:r>
              <a:rPr lang="en-GB" sz="3000" dirty="0">
                <a:latin typeface="Arial" panose="020B0604020202020204" pitchFamily="34" charset="0"/>
                <a:cs typeface="Arial" panose="020B0604020202020204" pitchFamily="34" charset="0"/>
              </a:rPr>
              <a:t>Urdd </a:t>
            </a:r>
            <a:r>
              <a:rPr lang="en-GB" sz="3000" dirty="0" err="1">
                <a:latin typeface="Arial" panose="020B0604020202020204" pitchFamily="34" charset="0"/>
                <a:cs typeface="Arial" panose="020B0604020202020204" pitchFamily="34" charset="0"/>
              </a:rPr>
              <a:t>Gobaith</a:t>
            </a:r>
            <a:r>
              <a:rPr lang="en-GB" sz="3000" dirty="0">
                <a:latin typeface="Arial" panose="020B0604020202020204" pitchFamily="34" charset="0"/>
                <a:cs typeface="Arial" panose="020B0604020202020204" pitchFamily="34" charset="0"/>
              </a:rPr>
              <a:t> Cymru </a:t>
            </a:r>
            <a:br>
              <a:rPr lang="en-GB" sz="3000"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Peace and Goodwill Message 2023</a:t>
            </a:r>
          </a:p>
          <a:p>
            <a:endParaRPr lang="en-GB"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2650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F66766-F2A2-BE46-9E25-8552749C3ECC}"/>
              </a:ext>
            </a:extLst>
          </p:cNvPr>
          <p:cNvSpPr>
            <a:spLocks noGrp="1"/>
          </p:cNvSpPr>
          <p:nvPr>
            <p:ph idx="1"/>
          </p:nvPr>
        </p:nvSpPr>
        <p:spPr>
          <a:xfrm>
            <a:off x="213731" y="379141"/>
            <a:ext cx="11093605" cy="2821259"/>
          </a:xfrm>
        </p:spPr>
        <p:txBody>
          <a:bodyPr>
            <a:normAutofit/>
          </a:bodyPr>
          <a:lstStyle/>
          <a:p>
            <a:pPr marL="0" indent="0">
              <a:buNone/>
            </a:pPr>
            <a:r>
              <a:rPr lang="en-GB" b="1" dirty="0"/>
              <a:t>Manifesto Writing</a:t>
            </a:r>
            <a:r>
              <a:rPr lang="en-GB" dirty="0"/>
              <a:t>: Write a Micro-manifesto of 8 short statements regarding your beliefs, work and practice. Please submit these 8 statements, but do not count them in your 500 words. </a:t>
            </a:r>
          </a:p>
          <a:p>
            <a:pPr marL="0" indent="0">
              <a:buNone/>
            </a:pPr>
            <a:r>
              <a:rPr lang="en-GB" dirty="0"/>
              <a:t>With a particular focus on three of your manifesto statements, write a 500 word overview of your beliefs. </a:t>
            </a:r>
          </a:p>
        </p:txBody>
      </p:sp>
      <p:sp>
        <p:nvSpPr>
          <p:cNvPr id="4" name="Content Placeholder 2">
            <a:extLst>
              <a:ext uri="{FF2B5EF4-FFF2-40B4-BE49-F238E27FC236}">
                <a16:creationId xmlns:a16="http://schemas.microsoft.com/office/drawing/2014/main" id="{7AEAB4DE-5642-FD44-A045-BFA8345537CD}"/>
              </a:ext>
            </a:extLst>
          </p:cNvPr>
          <p:cNvSpPr txBox="1">
            <a:spLocks/>
          </p:cNvSpPr>
          <p:nvPr/>
        </p:nvSpPr>
        <p:spPr>
          <a:xfrm>
            <a:off x="691375" y="3468958"/>
            <a:ext cx="11143785" cy="29699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b="1" dirty="0" err="1">
                <a:solidFill>
                  <a:schemeClr val="accent1">
                    <a:lumMod val="75000"/>
                  </a:schemeClr>
                </a:solidFill>
                <a:latin typeface="Arial" panose="020B0604020202020204" pitchFamily="34" charset="0"/>
                <a:cs typeface="Arial" panose="020B0604020202020204" pitchFamily="34" charset="0"/>
              </a:rPr>
              <a:t>Ysgrifennu</a:t>
            </a:r>
            <a:r>
              <a:rPr lang="en-US" sz="3000" b="1" dirty="0">
                <a:solidFill>
                  <a:schemeClr val="accent1">
                    <a:lumMod val="75000"/>
                  </a:schemeClr>
                </a:solidFill>
                <a:latin typeface="Arial" panose="020B0604020202020204" pitchFamily="34" charset="0"/>
                <a:cs typeface="Arial" panose="020B0604020202020204" pitchFamily="34" charset="0"/>
              </a:rPr>
              <a:t> </a:t>
            </a:r>
            <a:r>
              <a:rPr lang="en-US" sz="3000" b="1" dirty="0" err="1">
                <a:solidFill>
                  <a:schemeClr val="accent1">
                    <a:lumMod val="75000"/>
                  </a:schemeClr>
                </a:solidFill>
                <a:latin typeface="Arial" panose="020B0604020202020204" pitchFamily="34" charset="0"/>
                <a:cs typeface="Arial" panose="020B0604020202020204" pitchFamily="34" charset="0"/>
              </a:rPr>
              <a:t>Maniffesto</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Ysgrifennwch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ficro-maniffesto</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mewn</a:t>
            </a:r>
            <a:r>
              <a:rPr lang="en-US" sz="3000" dirty="0">
                <a:solidFill>
                  <a:schemeClr val="accent1">
                    <a:lumMod val="75000"/>
                  </a:schemeClr>
                </a:solidFill>
                <a:latin typeface="Arial" panose="020B0604020202020204" pitchFamily="34" charset="0"/>
                <a:cs typeface="Arial" panose="020B0604020202020204" pitchFamily="34" charset="0"/>
              </a:rPr>
              <a:t> 8 </a:t>
            </a:r>
            <a:r>
              <a:rPr lang="en-US" sz="3000" dirty="0" err="1">
                <a:solidFill>
                  <a:schemeClr val="accent1">
                    <a:lumMod val="75000"/>
                  </a:schemeClr>
                </a:solidFill>
                <a:latin typeface="Arial" panose="020B0604020202020204" pitchFamily="34" charset="0"/>
                <a:cs typeface="Arial" panose="020B0604020202020204" pitchFamily="34" charset="0"/>
              </a:rPr>
              <a:t>datganiad</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byr</a:t>
            </a:r>
            <a:r>
              <a:rPr lang="en-US" sz="3000" dirty="0">
                <a:solidFill>
                  <a:schemeClr val="accent1">
                    <a:lumMod val="75000"/>
                  </a:schemeClr>
                </a:solidFill>
                <a:latin typeface="Arial" panose="020B0604020202020204" pitchFamily="34" charset="0"/>
                <a:cs typeface="Arial" panose="020B0604020202020204" pitchFamily="34" charset="0"/>
              </a:rPr>
              <a:t> </a:t>
            </a:r>
            <a:r>
              <a:rPr lang="cy-GB" sz="3000" dirty="0">
                <a:solidFill>
                  <a:schemeClr val="accent1">
                    <a:lumMod val="75000"/>
                  </a:schemeClr>
                </a:solidFill>
              </a:rPr>
              <a:t>ynglŷn â'ch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credoau</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eich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gwaith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a'ch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arfer</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Cyflwynwch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yr</a:t>
            </a:r>
            <a:r>
              <a:rPr lang="en-US" sz="3000" dirty="0">
                <a:solidFill>
                  <a:schemeClr val="accent1">
                    <a:lumMod val="75000"/>
                  </a:schemeClr>
                </a:solidFill>
                <a:latin typeface="Arial" panose="020B0604020202020204" pitchFamily="34" charset="0"/>
                <a:cs typeface="Arial" panose="020B0604020202020204" pitchFamily="34" charset="0"/>
              </a:rPr>
              <a:t> 8 </a:t>
            </a:r>
            <a:r>
              <a:rPr lang="en-US" sz="3000" dirty="0" err="1">
                <a:solidFill>
                  <a:schemeClr val="accent1">
                    <a:lumMod val="75000"/>
                  </a:schemeClr>
                </a:solidFill>
                <a:latin typeface="Arial" panose="020B0604020202020204" pitchFamily="34" charset="0"/>
                <a:cs typeface="Arial" panose="020B0604020202020204" pitchFamily="34" charset="0"/>
              </a:rPr>
              <a:t>datganiad</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hyn</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ond</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peidiwch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â'u</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cyfrif</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yn</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eich</a:t>
            </a:r>
            <a:r>
              <a:rPr lang="en-US" sz="3000" dirty="0">
                <a:solidFill>
                  <a:schemeClr val="accent1">
                    <a:lumMod val="75000"/>
                  </a:schemeClr>
                </a:solidFill>
                <a:latin typeface="Arial" panose="020B0604020202020204" pitchFamily="34" charset="0"/>
                <a:cs typeface="Arial" panose="020B0604020202020204" pitchFamily="34" charset="0"/>
              </a:rPr>
              <a:t> 500 </a:t>
            </a:r>
            <a:r>
              <a:rPr lang="en-US" sz="3000" dirty="0" err="1">
                <a:solidFill>
                  <a:schemeClr val="accent1">
                    <a:lumMod val="75000"/>
                  </a:schemeClr>
                </a:solidFill>
                <a:latin typeface="Arial" panose="020B0604020202020204" pitchFamily="34" charset="0"/>
                <a:cs typeface="Arial" panose="020B0604020202020204" pitchFamily="34" charset="0"/>
              </a:rPr>
              <a:t>gair</a:t>
            </a:r>
            <a:r>
              <a:rPr lang="en-US" sz="3000" dirty="0">
                <a:solidFill>
                  <a:schemeClr val="accent1">
                    <a:lumMod val="75000"/>
                  </a:schemeClr>
                </a:solidFill>
                <a:latin typeface="Arial" panose="020B0604020202020204" pitchFamily="34" charset="0"/>
                <a:cs typeface="Arial" panose="020B0604020202020204" pitchFamily="34" charset="0"/>
              </a:rPr>
              <a:t>.</a:t>
            </a:r>
          </a:p>
          <a:p>
            <a:pPr marL="0" indent="0">
              <a:buNone/>
            </a:pPr>
            <a:r>
              <a:rPr lang="en-US" sz="3000" dirty="0">
                <a:solidFill>
                  <a:schemeClr val="accent1">
                    <a:lumMod val="75000"/>
                  </a:schemeClr>
                </a:solidFill>
                <a:latin typeface="Arial" panose="020B0604020202020204" pitchFamily="34" charset="0"/>
                <a:cs typeface="Arial" panose="020B0604020202020204" pitchFamily="34" charset="0"/>
              </a:rPr>
              <a:t>Gan </a:t>
            </a:r>
            <a:r>
              <a:rPr lang="en-US" sz="3000" dirty="0" err="1">
                <a:solidFill>
                  <a:schemeClr val="accent1">
                    <a:lumMod val="75000"/>
                  </a:schemeClr>
                </a:solidFill>
                <a:latin typeface="Arial" panose="020B0604020202020204" pitchFamily="34" charset="0"/>
                <a:cs typeface="Arial" panose="020B0604020202020204" pitchFamily="34" charset="0"/>
              </a:rPr>
              <a:t>ganolbwyntio'n</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benodol</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ar</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dri</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o'ch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datganiadau</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maniffesto</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ysgrifennwch</a:t>
            </a:r>
            <a:r>
              <a:rPr lang="en-US" sz="3000" dirty="0">
                <a:solidFill>
                  <a:schemeClr val="accent1">
                    <a:lumMod val="75000"/>
                  </a:schemeClr>
                </a:solidFill>
                <a:latin typeface="Arial" panose="020B0604020202020204" pitchFamily="34" charset="0"/>
                <a:cs typeface="Arial" panose="020B0604020202020204" pitchFamily="34" charset="0"/>
              </a:rPr>
              <a:t> </a:t>
            </a:r>
            <a:r>
              <a:rPr lang="en-US" sz="3000" dirty="0" err="1">
                <a:solidFill>
                  <a:schemeClr val="accent1">
                    <a:lumMod val="75000"/>
                  </a:schemeClr>
                </a:solidFill>
                <a:latin typeface="Arial" panose="020B0604020202020204" pitchFamily="34" charset="0"/>
                <a:cs typeface="Arial" panose="020B0604020202020204" pitchFamily="34" charset="0"/>
              </a:rPr>
              <a:t>drosolwg</a:t>
            </a:r>
            <a:r>
              <a:rPr lang="en-US" sz="3000" dirty="0">
                <a:solidFill>
                  <a:schemeClr val="accent1">
                    <a:lumMod val="75000"/>
                  </a:schemeClr>
                </a:solidFill>
                <a:latin typeface="Arial" panose="020B0604020202020204" pitchFamily="34" charset="0"/>
                <a:cs typeface="Arial" panose="020B0604020202020204" pitchFamily="34" charset="0"/>
              </a:rPr>
              <a:t> 500 </a:t>
            </a:r>
            <a:r>
              <a:rPr lang="cy-GB" sz="3000" dirty="0">
                <a:solidFill>
                  <a:schemeClr val="accent1">
                    <a:lumMod val="75000"/>
                  </a:schemeClr>
                </a:solidFill>
              </a:rPr>
              <a:t>o eiriau ynglŷn â'ch credoau.</a:t>
            </a:r>
          </a:p>
          <a:p>
            <a:pPr marL="0" indent="0">
              <a:buNone/>
            </a:pPr>
            <a:endParaRPr lang="en-GB" sz="3600" dirty="0">
              <a:solidFill>
                <a:schemeClr val="accent1">
                  <a:lumMod val="75000"/>
                </a:schemeClr>
              </a:solidFill>
            </a:endParaRPr>
          </a:p>
        </p:txBody>
      </p:sp>
    </p:spTree>
    <p:extLst>
      <p:ext uri="{BB962C8B-B14F-4D97-AF65-F5344CB8AC3E}">
        <p14:creationId xmlns:p14="http://schemas.microsoft.com/office/powerpoint/2010/main" val="2357634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DC169-B88D-AB46-AF8D-00BA8CCCDB2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DF0A82-72A6-1E4C-9414-6AF1F1128744}"/>
              </a:ext>
            </a:extLst>
          </p:cNvPr>
          <p:cNvSpPr>
            <a:spLocks noGrp="1"/>
          </p:cNvSpPr>
          <p:nvPr>
            <p:ph idx="1"/>
          </p:nvPr>
        </p:nvSpPr>
        <p:spPr/>
        <p:txBody>
          <a:bodyPr/>
          <a:lstStyle/>
          <a:p>
            <a:pPr marL="0" indent="0" algn="ctr">
              <a:buNone/>
            </a:pPr>
            <a:r>
              <a:rPr lang="en-US" sz="3600" dirty="0"/>
              <a:t>‘What Wales is doing today, the world will do tomorrow.’</a:t>
            </a:r>
          </a:p>
          <a:p>
            <a:pPr marL="0" indent="0" algn="r">
              <a:buNone/>
            </a:pPr>
            <a:r>
              <a:rPr lang="en-US" dirty="0"/>
              <a:t> UN spokesman, Nikhil Seth.</a:t>
            </a:r>
          </a:p>
          <a:p>
            <a:endParaRPr lang="en-US" dirty="0"/>
          </a:p>
        </p:txBody>
      </p:sp>
    </p:spTree>
    <p:extLst>
      <p:ext uri="{BB962C8B-B14F-4D97-AF65-F5344CB8AC3E}">
        <p14:creationId xmlns:p14="http://schemas.microsoft.com/office/powerpoint/2010/main" val="546345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47DA-5AC7-314A-851C-E7A11884AE55}"/>
              </a:ext>
            </a:extLst>
          </p:cNvPr>
          <p:cNvSpPr>
            <a:spLocks noGrp="1"/>
          </p:cNvSpPr>
          <p:nvPr>
            <p:ph type="title"/>
          </p:nvPr>
        </p:nvSpPr>
        <p:spPr>
          <a:xfrm>
            <a:off x="169127" y="164403"/>
            <a:ext cx="5897135" cy="1661222"/>
          </a:xfrm>
        </p:spPr>
        <p:txBody>
          <a:bodyPr>
            <a:noAutofit/>
          </a:bodyPr>
          <a:lstStyle/>
          <a:p>
            <a:r>
              <a:rPr lang="en-GB" sz="4000" b="1" dirty="0"/>
              <a:t>Well-being of Future </a:t>
            </a:r>
            <a:br>
              <a:rPr lang="en-GB" sz="4000" b="1" dirty="0"/>
            </a:br>
            <a:r>
              <a:rPr lang="en-GB" sz="4000" b="1" dirty="0"/>
              <a:t>Generations (Wales) Act 2015</a:t>
            </a:r>
            <a:endParaRPr lang="en-GB" sz="4000" dirty="0"/>
          </a:p>
        </p:txBody>
      </p:sp>
      <p:sp>
        <p:nvSpPr>
          <p:cNvPr id="3" name="Content Placeholder 2">
            <a:extLst>
              <a:ext uri="{FF2B5EF4-FFF2-40B4-BE49-F238E27FC236}">
                <a16:creationId xmlns:a16="http://schemas.microsoft.com/office/drawing/2014/main" id="{32312C52-258E-1144-AF90-100BC06972F8}"/>
              </a:ext>
            </a:extLst>
          </p:cNvPr>
          <p:cNvSpPr>
            <a:spLocks noGrp="1"/>
          </p:cNvSpPr>
          <p:nvPr>
            <p:ph idx="1"/>
          </p:nvPr>
        </p:nvSpPr>
        <p:spPr>
          <a:xfrm>
            <a:off x="6066261" y="2182457"/>
            <a:ext cx="5828373" cy="4351338"/>
          </a:xfrm>
        </p:spPr>
        <p:txBody>
          <a:bodyPr>
            <a:noAutofit/>
          </a:bodyPr>
          <a:lstStyle/>
          <a:p>
            <a:pPr marL="0" indent="0">
              <a:buNone/>
            </a:pPr>
            <a:r>
              <a:rPr lang="en-GB" sz="3600" dirty="0">
                <a:solidFill>
                  <a:schemeClr val="accent1">
                    <a:lumMod val="75000"/>
                  </a:schemeClr>
                </a:solidFill>
              </a:rPr>
              <a:t>Mae </a:t>
            </a:r>
            <a:r>
              <a:rPr lang="en-GB" sz="3600" dirty="0" err="1">
                <a:solidFill>
                  <a:schemeClr val="accent1">
                    <a:lumMod val="75000"/>
                  </a:schemeClr>
                </a:solidFill>
              </a:rPr>
              <a:t>Deddf</a:t>
            </a:r>
            <a:r>
              <a:rPr lang="en-GB" sz="3600" dirty="0">
                <a:solidFill>
                  <a:schemeClr val="accent1">
                    <a:lumMod val="75000"/>
                  </a:schemeClr>
                </a:solidFill>
              </a:rPr>
              <a:t> </a:t>
            </a:r>
            <a:r>
              <a:rPr lang="en-GB" sz="3600" dirty="0" err="1">
                <a:solidFill>
                  <a:schemeClr val="accent1">
                    <a:lumMod val="75000"/>
                  </a:schemeClr>
                </a:solidFill>
              </a:rPr>
              <a:t>Llesiant</a:t>
            </a:r>
            <a:r>
              <a:rPr lang="en-GB" sz="3600" dirty="0">
                <a:solidFill>
                  <a:schemeClr val="accent1">
                    <a:lumMod val="75000"/>
                  </a:schemeClr>
                </a:solidFill>
              </a:rPr>
              <a:t> </a:t>
            </a:r>
            <a:r>
              <a:rPr lang="en-GB" sz="3600" dirty="0" err="1">
                <a:solidFill>
                  <a:schemeClr val="accent1">
                    <a:lumMod val="75000"/>
                  </a:schemeClr>
                </a:solidFill>
              </a:rPr>
              <a:t>Cenedlaethau’r</a:t>
            </a:r>
            <a:r>
              <a:rPr lang="en-GB" sz="3600" dirty="0">
                <a:solidFill>
                  <a:schemeClr val="accent1">
                    <a:lumMod val="75000"/>
                  </a:schemeClr>
                </a:solidFill>
              </a:rPr>
              <a:t> </a:t>
            </a:r>
            <a:r>
              <a:rPr lang="en-GB" sz="3600" dirty="0" err="1">
                <a:solidFill>
                  <a:schemeClr val="accent1">
                    <a:lumMod val="75000"/>
                  </a:schemeClr>
                </a:solidFill>
              </a:rPr>
              <a:t>Dyfodol</a:t>
            </a:r>
            <a:r>
              <a:rPr lang="en-GB" sz="3600" dirty="0">
                <a:solidFill>
                  <a:schemeClr val="accent1">
                    <a:lumMod val="75000"/>
                  </a:schemeClr>
                </a:solidFill>
              </a:rPr>
              <a:t> </a:t>
            </a:r>
            <a:r>
              <a:rPr lang="en-GB" sz="3600" dirty="0" err="1">
                <a:solidFill>
                  <a:schemeClr val="accent1">
                    <a:lumMod val="75000"/>
                  </a:schemeClr>
                </a:solidFill>
              </a:rPr>
              <a:t>yn</a:t>
            </a:r>
            <a:r>
              <a:rPr lang="en-GB" sz="3600" dirty="0">
                <a:solidFill>
                  <a:schemeClr val="accent1">
                    <a:lumMod val="75000"/>
                  </a:schemeClr>
                </a:solidFill>
              </a:rPr>
              <a:t> </a:t>
            </a:r>
            <a:r>
              <a:rPr lang="en-GB" sz="3600" dirty="0" err="1">
                <a:solidFill>
                  <a:schemeClr val="accent1">
                    <a:lumMod val="75000"/>
                  </a:schemeClr>
                </a:solidFill>
              </a:rPr>
              <a:t>rhoi'r</a:t>
            </a:r>
            <a:r>
              <a:rPr lang="en-GB" sz="3600" dirty="0">
                <a:solidFill>
                  <a:schemeClr val="accent1">
                    <a:lumMod val="75000"/>
                  </a:schemeClr>
                </a:solidFill>
              </a:rPr>
              <a:t> </a:t>
            </a:r>
            <a:r>
              <a:rPr lang="en-GB" sz="3600" dirty="0" err="1">
                <a:solidFill>
                  <a:schemeClr val="accent1">
                    <a:lumMod val="75000"/>
                  </a:schemeClr>
                </a:solidFill>
              </a:rPr>
              <a:t>uchelgais</a:t>
            </a:r>
            <a:r>
              <a:rPr lang="en-GB" sz="3600" dirty="0">
                <a:solidFill>
                  <a:schemeClr val="accent1">
                    <a:lumMod val="75000"/>
                  </a:schemeClr>
                </a:solidFill>
              </a:rPr>
              <a:t>, </a:t>
            </a:r>
            <a:r>
              <a:rPr lang="en-GB" sz="3600" dirty="0" err="1">
                <a:solidFill>
                  <a:schemeClr val="accent1">
                    <a:lumMod val="75000"/>
                  </a:schemeClr>
                </a:solidFill>
              </a:rPr>
              <a:t>caniatâd</a:t>
            </a:r>
            <a:r>
              <a:rPr lang="en-GB" sz="3600" dirty="0">
                <a:solidFill>
                  <a:schemeClr val="accent1">
                    <a:lumMod val="75000"/>
                  </a:schemeClr>
                </a:solidFill>
              </a:rPr>
              <a:t> a </a:t>
            </a:r>
            <a:r>
              <a:rPr lang="en-GB" sz="3600" dirty="0" err="1">
                <a:solidFill>
                  <a:schemeClr val="accent1">
                    <a:lumMod val="75000"/>
                  </a:schemeClr>
                </a:solidFill>
              </a:rPr>
              <a:t>rhwymedigaeth</a:t>
            </a:r>
            <a:r>
              <a:rPr lang="en-GB" sz="3600" dirty="0">
                <a:solidFill>
                  <a:schemeClr val="accent1">
                    <a:lumMod val="75000"/>
                  </a:schemeClr>
                </a:solidFill>
              </a:rPr>
              <a:t> </a:t>
            </a:r>
            <a:r>
              <a:rPr lang="en-GB" sz="3600" dirty="0" err="1">
                <a:solidFill>
                  <a:schemeClr val="accent1">
                    <a:lumMod val="75000"/>
                  </a:schemeClr>
                </a:solidFill>
              </a:rPr>
              <a:t>gyfreithiol</a:t>
            </a:r>
            <a:r>
              <a:rPr lang="en-GB" sz="3600" dirty="0">
                <a:solidFill>
                  <a:schemeClr val="accent1">
                    <a:lumMod val="75000"/>
                  </a:schemeClr>
                </a:solidFill>
              </a:rPr>
              <a:t> </a:t>
            </a:r>
            <a:r>
              <a:rPr lang="en-GB" sz="3600" dirty="0" err="1">
                <a:solidFill>
                  <a:schemeClr val="accent1">
                    <a:lumMod val="75000"/>
                  </a:schemeClr>
                </a:solidFill>
              </a:rPr>
              <a:t>i</a:t>
            </a:r>
            <a:r>
              <a:rPr lang="en-GB" sz="3600" dirty="0">
                <a:solidFill>
                  <a:schemeClr val="accent1">
                    <a:lumMod val="75000"/>
                  </a:schemeClr>
                </a:solidFill>
              </a:rPr>
              <a:t> </a:t>
            </a:r>
            <a:r>
              <a:rPr lang="en-GB" sz="3600" dirty="0" err="1">
                <a:solidFill>
                  <a:schemeClr val="accent1">
                    <a:lumMod val="75000"/>
                  </a:schemeClr>
                </a:solidFill>
              </a:rPr>
              <a:t>wella</a:t>
            </a:r>
            <a:r>
              <a:rPr lang="en-GB" sz="3600" dirty="0">
                <a:solidFill>
                  <a:schemeClr val="accent1">
                    <a:lumMod val="75000"/>
                  </a:schemeClr>
                </a:solidFill>
              </a:rPr>
              <a:t> </a:t>
            </a:r>
            <a:r>
              <a:rPr lang="en-GB" sz="3600" dirty="0" err="1">
                <a:solidFill>
                  <a:schemeClr val="accent1">
                    <a:lumMod val="75000"/>
                  </a:schemeClr>
                </a:solidFill>
              </a:rPr>
              <a:t>ein</a:t>
            </a:r>
            <a:r>
              <a:rPr lang="en-GB" sz="3600" dirty="0">
                <a:solidFill>
                  <a:schemeClr val="accent1">
                    <a:lumMod val="75000"/>
                  </a:schemeClr>
                </a:solidFill>
              </a:rPr>
              <a:t> </a:t>
            </a:r>
            <a:r>
              <a:rPr lang="en-GB" sz="3600" dirty="0" err="1">
                <a:solidFill>
                  <a:schemeClr val="accent1">
                    <a:lumMod val="75000"/>
                  </a:schemeClr>
                </a:solidFill>
              </a:rPr>
              <a:t>llesiant</a:t>
            </a:r>
            <a:r>
              <a:rPr lang="en-GB" sz="3600" dirty="0">
                <a:solidFill>
                  <a:schemeClr val="accent1">
                    <a:lumMod val="75000"/>
                  </a:schemeClr>
                </a:solidFill>
              </a:rPr>
              <a:t> </a:t>
            </a:r>
            <a:r>
              <a:rPr lang="en-GB" sz="3600" dirty="0" err="1">
                <a:solidFill>
                  <a:schemeClr val="accent1">
                    <a:lumMod val="75000"/>
                  </a:schemeClr>
                </a:solidFill>
              </a:rPr>
              <a:t>cymdeithasol</a:t>
            </a:r>
            <a:r>
              <a:rPr lang="en-GB" sz="3600" dirty="0">
                <a:solidFill>
                  <a:schemeClr val="accent1">
                    <a:lumMod val="75000"/>
                  </a:schemeClr>
                </a:solidFill>
              </a:rPr>
              <a:t>, </a:t>
            </a:r>
            <a:r>
              <a:rPr lang="en-GB" sz="3600" dirty="0" err="1">
                <a:solidFill>
                  <a:schemeClr val="accent1">
                    <a:lumMod val="75000"/>
                  </a:schemeClr>
                </a:solidFill>
              </a:rPr>
              <a:t>diwylliannol</a:t>
            </a:r>
            <a:r>
              <a:rPr lang="en-GB" sz="3600" dirty="0">
                <a:solidFill>
                  <a:schemeClr val="accent1">
                    <a:lumMod val="75000"/>
                  </a:schemeClr>
                </a:solidFill>
              </a:rPr>
              <a:t>, </a:t>
            </a:r>
            <a:r>
              <a:rPr lang="en-GB" sz="3600" dirty="0" err="1">
                <a:solidFill>
                  <a:schemeClr val="accent1">
                    <a:lumMod val="75000"/>
                  </a:schemeClr>
                </a:solidFill>
              </a:rPr>
              <a:t>amgylcheddol</a:t>
            </a:r>
            <a:r>
              <a:rPr lang="en-GB" sz="3600" dirty="0">
                <a:solidFill>
                  <a:schemeClr val="accent1">
                    <a:lumMod val="75000"/>
                  </a:schemeClr>
                </a:solidFill>
              </a:rPr>
              <a:t> ac </a:t>
            </a:r>
            <a:r>
              <a:rPr lang="en-GB" sz="3600" dirty="0" err="1">
                <a:solidFill>
                  <a:schemeClr val="accent1">
                    <a:lumMod val="75000"/>
                  </a:schemeClr>
                </a:solidFill>
              </a:rPr>
              <a:t>economaidd</a:t>
            </a:r>
            <a:r>
              <a:rPr lang="en-GB" sz="3600" dirty="0">
                <a:solidFill>
                  <a:schemeClr val="accent1">
                    <a:lumMod val="75000"/>
                  </a:schemeClr>
                </a:solidFill>
              </a:rPr>
              <a:t>.</a:t>
            </a:r>
          </a:p>
        </p:txBody>
      </p:sp>
      <p:sp>
        <p:nvSpPr>
          <p:cNvPr id="4" name="Title 1">
            <a:extLst>
              <a:ext uri="{FF2B5EF4-FFF2-40B4-BE49-F238E27FC236}">
                <a16:creationId xmlns:a16="http://schemas.microsoft.com/office/drawing/2014/main" id="{6C45C7B5-DF6F-F943-86EB-C94D481CA340}"/>
              </a:ext>
            </a:extLst>
          </p:cNvPr>
          <p:cNvSpPr txBox="1">
            <a:spLocks/>
          </p:cNvSpPr>
          <p:nvPr/>
        </p:nvSpPr>
        <p:spPr>
          <a:xfrm>
            <a:off x="5843239" y="164403"/>
            <a:ext cx="6348762" cy="1661222"/>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err="1">
                <a:solidFill>
                  <a:schemeClr val="accent1">
                    <a:lumMod val="75000"/>
                  </a:schemeClr>
                </a:solidFill>
              </a:rPr>
              <a:t>Deddf</a:t>
            </a:r>
            <a:r>
              <a:rPr lang="en-GB" sz="4000" b="1" dirty="0">
                <a:solidFill>
                  <a:schemeClr val="accent1">
                    <a:lumMod val="75000"/>
                  </a:schemeClr>
                </a:solidFill>
              </a:rPr>
              <a:t> </a:t>
            </a:r>
            <a:r>
              <a:rPr lang="en-GB" sz="4000" b="1" dirty="0" err="1">
                <a:solidFill>
                  <a:schemeClr val="accent1">
                    <a:lumMod val="75000"/>
                  </a:schemeClr>
                </a:solidFill>
              </a:rPr>
              <a:t>Llesiant</a:t>
            </a:r>
            <a:r>
              <a:rPr lang="en-GB" sz="4000" b="1" dirty="0">
                <a:solidFill>
                  <a:schemeClr val="accent1">
                    <a:lumMod val="75000"/>
                  </a:schemeClr>
                </a:solidFill>
              </a:rPr>
              <a:t> </a:t>
            </a:r>
            <a:br>
              <a:rPr lang="en-GB" sz="4000" b="1" dirty="0">
                <a:solidFill>
                  <a:schemeClr val="accent1">
                    <a:lumMod val="75000"/>
                  </a:schemeClr>
                </a:solidFill>
              </a:rPr>
            </a:br>
            <a:r>
              <a:rPr lang="en-GB" sz="4000" b="1" dirty="0" err="1">
                <a:solidFill>
                  <a:schemeClr val="accent1">
                    <a:lumMod val="75000"/>
                  </a:schemeClr>
                </a:solidFill>
              </a:rPr>
              <a:t>Cenedlaethau’r</a:t>
            </a:r>
            <a:r>
              <a:rPr lang="en-GB" sz="4000" b="1" dirty="0">
                <a:solidFill>
                  <a:schemeClr val="accent1">
                    <a:lumMod val="75000"/>
                  </a:schemeClr>
                </a:solidFill>
              </a:rPr>
              <a:t> </a:t>
            </a:r>
            <a:r>
              <a:rPr lang="en-GB" sz="4000" b="1" dirty="0" err="1">
                <a:solidFill>
                  <a:schemeClr val="accent1">
                    <a:lumMod val="75000"/>
                  </a:schemeClr>
                </a:solidFill>
              </a:rPr>
              <a:t>Dyfodol</a:t>
            </a:r>
            <a:r>
              <a:rPr lang="en-GB" sz="4000" b="1" dirty="0">
                <a:solidFill>
                  <a:schemeClr val="accent1">
                    <a:lumMod val="75000"/>
                  </a:schemeClr>
                </a:solidFill>
              </a:rPr>
              <a:t> (</a:t>
            </a:r>
            <a:r>
              <a:rPr lang="en-GB" sz="4000" b="1" dirty="0" err="1">
                <a:solidFill>
                  <a:schemeClr val="accent1">
                    <a:lumMod val="75000"/>
                  </a:schemeClr>
                </a:solidFill>
              </a:rPr>
              <a:t>Cymru</a:t>
            </a:r>
            <a:r>
              <a:rPr lang="en-GB" sz="4000" b="1" dirty="0">
                <a:solidFill>
                  <a:schemeClr val="accent1">
                    <a:lumMod val="75000"/>
                  </a:schemeClr>
                </a:solidFill>
              </a:rPr>
              <a:t>) 2015</a:t>
            </a:r>
          </a:p>
        </p:txBody>
      </p:sp>
      <p:sp>
        <p:nvSpPr>
          <p:cNvPr id="5" name="Content Placeholder 2">
            <a:extLst>
              <a:ext uri="{FF2B5EF4-FFF2-40B4-BE49-F238E27FC236}">
                <a16:creationId xmlns:a16="http://schemas.microsoft.com/office/drawing/2014/main" id="{85A694BE-530E-F54B-B512-CFB52BCC40B2}"/>
              </a:ext>
            </a:extLst>
          </p:cNvPr>
          <p:cNvSpPr txBox="1">
            <a:spLocks/>
          </p:cNvSpPr>
          <p:nvPr/>
        </p:nvSpPr>
        <p:spPr>
          <a:xfrm>
            <a:off x="297364" y="2260519"/>
            <a:ext cx="554587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t>The Well-being of Future Generations Act gives us the ambition, permission and legal obligation to improve our social, cultural, environmental and economic well-being.</a:t>
            </a:r>
            <a:endParaRPr lang="en-GB" sz="3600" dirty="0">
              <a:solidFill>
                <a:schemeClr val="accent1">
                  <a:lumMod val="75000"/>
                </a:schemeClr>
              </a:solidFill>
            </a:endParaRPr>
          </a:p>
        </p:txBody>
      </p:sp>
    </p:spTree>
    <p:extLst>
      <p:ext uri="{BB962C8B-B14F-4D97-AF65-F5344CB8AC3E}">
        <p14:creationId xmlns:p14="http://schemas.microsoft.com/office/powerpoint/2010/main" val="4121187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DB55B964-44E5-734D-AA97-8D0DD5CD1E8A}"/>
              </a:ext>
            </a:extLst>
          </p:cNvPr>
          <p:cNvPicPr>
            <a:picLocks noChangeAspect="1" noChangeArrowheads="1"/>
          </p:cNvPicPr>
          <p:nvPr/>
        </p:nvPicPr>
        <p:blipFill rotWithShape="1">
          <a:blip r:embed="rId2" cstate="print">
            <a:alphaModFix/>
            <a:extLst>
              <a:ext uri="{BEBA8EAE-BF5A-486C-A8C5-ECC9F3942E4B}">
                <a14:imgProps xmlns:a14="http://schemas.microsoft.com/office/drawing/2010/main">
                  <a14:imgLayer r:embed="rId3">
                    <a14:imgEffect>
                      <a14:backgroundRemoval t="2098" b="97902" l="1568" r="97561"/>
                    </a14:imgEffect>
                  </a14:imgLayer>
                </a14:imgProps>
              </a:ext>
              <a:ext uri="{28A0092B-C50C-407E-A947-70E740481C1C}">
                <a14:useLocalDpi xmlns:a14="http://schemas.microsoft.com/office/drawing/2010/main"/>
              </a:ext>
            </a:extLst>
          </a:blip>
          <a:srcRect t="2431"/>
          <a:stretch/>
        </p:blipFill>
        <p:spPr bwMode="auto">
          <a:xfrm>
            <a:off x="6444291" y="1248228"/>
            <a:ext cx="5328592" cy="5242025"/>
          </a:xfrm>
          <a:prstGeom prst="rect">
            <a:avLst/>
          </a:prstGeom>
          <a:solidFill>
            <a:srgbClr val="FFF4C7"/>
          </a:solidFill>
          <a:ln w="9525">
            <a:noFill/>
            <a:miter lim="800000"/>
            <a:headEnd/>
            <a:tailEnd/>
          </a:ln>
          <a:effectLst>
            <a:softEdge rad="0"/>
          </a:effectLst>
        </p:spPr>
      </p:pic>
      <p:pic>
        <p:nvPicPr>
          <p:cNvPr id="9" name="Dalfan Cynnwys 13">
            <a:extLst>
              <a:ext uri="{FF2B5EF4-FFF2-40B4-BE49-F238E27FC236}">
                <a16:creationId xmlns:a16="http://schemas.microsoft.com/office/drawing/2014/main" id="{F1F56097-FAA6-404A-8249-D506E60FC955}"/>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12535" y="365125"/>
            <a:ext cx="5111750" cy="5086191"/>
          </a:xfrm>
        </p:spPr>
      </p:pic>
      <p:sp>
        <p:nvSpPr>
          <p:cNvPr id="10" name="TextBox 9">
            <a:extLst>
              <a:ext uri="{FF2B5EF4-FFF2-40B4-BE49-F238E27FC236}">
                <a16:creationId xmlns:a16="http://schemas.microsoft.com/office/drawing/2014/main" id="{72962A64-E94C-C04D-BEAA-C3BC1B4AB421}"/>
              </a:ext>
            </a:extLst>
          </p:cNvPr>
          <p:cNvSpPr txBox="1"/>
          <p:nvPr/>
        </p:nvSpPr>
        <p:spPr>
          <a:xfrm>
            <a:off x="5624285" y="365125"/>
            <a:ext cx="1085554" cy="646331"/>
          </a:xfrm>
          <a:prstGeom prst="rect">
            <a:avLst/>
          </a:prstGeom>
          <a:noFill/>
        </p:spPr>
        <p:txBody>
          <a:bodyPr wrap="none" rtlCol="0">
            <a:spAutoFit/>
          </a:bodyPr>
          <a:lstStyle/>
          <a:p>
            <a:r>
              <a:rPr lang="en-GB" sz="3600" dirty="0"/>
              <a:t>MAP</a:t>
            </a:r>
          </a:p>
        </p:txBody>
      </p:sp>
    </p:spTree>
    <p:extLst>
      <p:ext uri="{BB962C8B-B14F-4D97-AF65-F5344CB8AC3E}">
        <p14:creationId xmlns:p14="http://schemas.microsoft.com/office/powerpoint/2010/main" val="2291818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ACD49EB-9EF0-D040-84D1-EBB3E424BE40}"/>
              </a:ext>
            </a:extLst>
          </p:cNvPr>
          <p:cNvPicPr>
            <a:picLocks noGrp="1" noChangeAspect="1"/>
          </p:cNvPicPr>
          <p:nvPr>
            <p:ph idx="1"/>
          </p:nvPr>
        </p:nvPicPr>
        <p:blipFill>
          <a:blip r:embed="rId2"/>
          <a:stretch>
            <a:fillRect/>
          </a:stretch>
        </p:blipFill>
        <p:spPr>
          <a:xfrm>
            <a:off x="6344598" y="1524001"/>
            <a:ext cx="5789346" cy="4522334"/>
          </a:xfrm>
        </p:spPr>
      </p:pic>
      <p:pic>
        <p:nvPicPr>
          <p:cNvPr id="9" name="Picture 8">
            <a:extLst>
              <a:ext uri="{FF2B5EF4-FFF2-40B4-BE49-F238E27FC236}">
                <a16:creationId xmlns:a16="http://schemas.microsoft.com/office/drawing/2014/main" id="{071337FB-F3F4-C246-88DD-5C98C8321B2E}"/>
              </a:ext>
            </a:extLst>
          </p:cNvPr>
          <p:cNvPicPr>
            <a:picLocks noChangeAspect="1"/>
          </p:cNvPicPr>
          <p:nvPr/>
        </p:nvPicPr>
        <p:blipFill>
          <a:blip r:embed="rId3"/>
          <a:stretch>
            <a:fillRect/>
          </a:stretch>
        </p:blipFill>
        <p:spPr>
          <a:xfrm>
            <a:off x="149679" y="120650"/>
            <a:ext cx="6062058" cy="4886779"/>
          </a:xfrm>
          <a:prstGeom prst="rect">
            <a:avLst/>
          </a:prstGeom>
        </p:spPr>
      </p:pic>
    </p:spTree>
    <p:extLst>
      <p:ext uri="{BB962C8B-B14F-4D97-AF65-F5344CB8AC3E}">
        <p14:creationId xmlns:p14="http://schemas.microsoft.com/office/powerpoint/2010/main" val="365061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8A02E-5EF9-434F-9766-FC9BC30ED6D3}"/>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75D32AB7-DA7A-CB46-B3D8-35922ED38E40}"/>
              </a:ext>
            </a:extLst>
          </p:cNvPr>
          <p:cNvPicPr>
            <a:picLocks noChangeAspect="1"/>
          </p:cNvPicPr>
          <p:nvPr/>
        </p:nvPicPr>
        <p:blipFill>
          <a:blip r:embed="rId2"/>
          <a:stretch>
            <a:fillRect/>
          </a:stretch>
        </p:blipFill>
        <p:spPr>
          <a:xfrm>
            <a:off x="6264729" y="269747"/>
            <a:ext cx="5996468" cy="6406822"/>
          </a:xfrm>
          <a:prstGeom prst="rect">
            <a:avLst/>
          </a:prstGeom>
        </p:spPr>
      </p:pic>
      <p:pic>
        <p:nvPicPr>
          <p:cNvPr id="11" name="Content Placeholder 10">
            <a:extLst>
              <a:ext uri="{FF2B5EF4-FFF2-40B4-BE49-F238E27FC236}">
                <a16:creationId xmlns:a16="http://schemas.microsoft.com/office/drawing/2014/main" id="{B5380DB7-014E-CE4F-B691-8868975227AD}"/>
              </a:ext>
            </a:extLst>
          </p:cNvPr>
          <p:cNvPicPr>
            <a:picLocks noGrp="1" noChangeAspect="1"/>
          </p:cNvPicPr>
          <p:nvPr>
            <p:ph idx="1"/>
          </p:nvPr>
        </p:nvPicPr>
        <p:blipFill>
          <a:blip r:embed="rId3"/>
          <a:stretch>
            <a:fillRect/>
          </a:stretch>
        </p:blipFill>
        <p:spPr>
          <a:xfrm>
            <a:off x="152678" y="269746"/>
            <a:ext cx="5876081" cy="6406823"/>
          </a:xfrm>
        </p:spPr>
      </p:pic>
    </p:spTree>
    <p:extLst>
      <p:ext uri="{BB962C8B-B14F-4D97-AF65-F5344CB8AC3E}">
        <p14:creationId xmlns:p14="http://schemas.microsoft.com/office/powerpoint/2010/main" val="2441966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2DF2-1882-2243-9489-DF3943476735}"/>
              </a:ext>
            </a:extLst>
          </p:cNvPr>
          <p:cNvSpPr>
            <a:spLocks noGrp="1"/>
          </p:cNvSpPr>
          <p:nvPr>
            <p:ph type="title"/>
          </p:nvPr>
        </p:nvSpPr>
        <p:spPr>
          <a:xfrm>
            <a:off x="838200" y="365125"/>
            <a:ext cx="4459514" cy="1325563"/>
          </a:xfrm>
        </p:spPr>
        <p:txBody>
          <a:bodyPr/>
          <a:lstStyle/>
          <a:p>
            <a:r>
              <a:rPr lang="en-GB" dirty="0"/>
              <a:t>More information </a:t>
            </a:r>
          </a:p>
        </p:txBody>
      </p:sp>
      <p:sp>
        <p:nvSpPr>
          <p:cNvPr id="3" name="Content Placeholder 2">
            <a:extLst>
              <a:ext uri="{FF2B5EF4-FFF2-40B4-BE49-F238E27FC236}">
                <a16:creationId xmlns:a16="http://schemas.microsoft.com/office/drawing/2014/main" id="{C8E8D219-14EC-1146-9BF8-D8099206D57E}"/>
              </a:ext>
            </a:extLst>
          </p:cNvPr>
          <p:cNvSpPr>
            <a:spLocks noGrp="1"/>
          </p:cNvSpPr>
          <p:nvPr>
            <p:ph idx="1"/>
          </p:nvPr>
        </p:nvSpPr>
        <p:spPr>
          <a:xfrm>
            <a:off x="838200" y="1825625"/>
            <a:ext cx="5344886" cy="4351338"/>
          </a:xfrm>
        </p:spPr>
        <p:txBody>
          <a:bodyPr>
            <a:normAutofit/>
          </a:bodyPr>
          <a:lstStyle/>
          <a:p>
            <a:r>
              <a:rPr lang="en-GB" dirty="0">
                <a:hlinkClick r:id="rId2"/>
              </a:rPr>
              <a:t>Welsh Government </a:t>
            </a:r>
            <a:endParaRPr lang="en-GB" dirty="0"/>
          </a:p>
          <a:p>
            <a:r>
              <a:rPr lang="en-GB" dirty="0">
                <a:hlinkClick r:id="rId3"/>
              </a:rPr>
              <a:t>The Wales We Want</a:t>
            </a:r>
            <a:r>
              <a:rPr lang="en-GB" dirty="0"/>
              <a:t> </a:t>
            </a:r>
          </a:p>
          <a:p>
            <a:r>
              <a:rPr lang="en-GB" dirty="0">
                <a:hlinkClick r:id="rId4"/>
              </a:rPr>
              <a:t>Sustainable Development Charter</a:t>
            </a:r>
          </a:p>
          <a:p>
            <a:r>
              <a:rPr lang="en-GB" dirty="0">
                <a:hlinkClick r:id="rId4"/>
              </a:rPr>
              <a:t> </a:t>
            </a:r>
            <a:r>
              <a:rPr lang="en-GB" dirty="0">
                <a:hlinkClick r:id="rId5"/>
              </a:rPr>
              <a:t>National Assembly for Wales</a:t>
            </a:r>
            <a:endParaRPr lang="en-GB" dirty="0"/>
          </a:p>
        </p:txBody>
      </p:sp>
      <p:sp>
        <p:nvSpPr>
          <p:cNvPr id="5" name="Content Placeholder 2">
            <a:extLst>
              <a:ext uri="{FF2B5EF4-FFF2-40B4-BE49-F238E27FC236}">
                <a16:creationId xmlns:a16="http://schemas.microsoft.com/office/drawing/2014/main" id="{89086F7B-3971-FC41-93D7-4DC198122142}"/>
              </a:ext>
            </a:extLst>
          </p:cNvPr>
          <p:cNvSpPr txBox="1">
            <a:spLocks/>
          </p:cNvSpPr>
          <p:nvPr/>
        </p:nvSpPr>
        <p:spPr>
          <a:xfrm>
            <a:off x="6564086" y="1825625"/>
            <a:ext cx="534488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hlinkClick r:id="rId6"/>
              </a:rPr>
              <a:t>Llywodraeth </a:t>
            </a:r>
            <a:r>
              <a:rPr lang="en-GB">
                <a:hlinkClick r:id="rId6"/>
              </a:rPr>
              <a:t>Cymru </a:t>
            </a:r>
            <a:endParaRPr lang="en-GB"/>
          </a:p>
          <a:p>
            <a:r>
              <a:rPr lang="en-GB"/>
              <a:t>Y </a:t>
            </a:r>
            <a:r>
              <a:rPr lang="en-GB" dirty="0" err="1"/>
              <a:t>Gymru</a:t>
            </a:r>
            <a:r>
              <a:rPr lang="en-GB" dirty="0"/>
              <a:t> a </a:t>
            </a:r>
            <a:r>
              <a:rPr lang="en-GB" dirty="0" err="1"/>
              <a:t>Garem</a:t>
            </a:r>
            <a:r>
              <a:rPr lang="en-GB" dirty="0"/>
              <a:t> </a:t>
            </a:r>
          </a:p>
          <a:p>
            <a:r>
              <a:rPr lang="en-GB" dirty="0">
                <a:hlinkClick r:id="rId7"/>
              </a:rPr>
              <a:t>Siarter Datblygu Cynaliadwy</a:t>
            </a:r>
          </a:p>
          <a:p>
            <a:r>
              <a:rPr lang="en-GB" dirty="0">
                <a:hlinkClick r:id="rId8"/>
              </a:rPr>
              <a:t>Cynulliad Cenedlaethol Cymru</a:t>
            </a:r>
            <a:endParaRPr lang="en-GB" dirty="0"/>
          </a:p>
        </p:txBody>
      </p:sp>
      <p:sp>
        <p:nvSpPr>
          <p:cNvPr id="6" name="Title 1">
            <a:extLst>
              <a:ext uri="{FF2B5EF4-FFF2-40B4-BE49-F238E27FC236}">
                <a16:creationId xmlns:a16="http://schemas.microsoft.com/office/drawing/2014/main" id="{E4FC8D1F-D0C8-E849-B4E6-E96F47D00F96}"/>
              </a:ext>
            </a:extLst>
          </p:cNvPr>
          <p:cNvSpPr txBox="1">
            <a:spLocks/>
          </p:cNvSpPr>
          <p:nvPr/>
        </p:nvSpPr>
        <p:spPr>
          <a:xfrm>
            <a:off x="6404428" y="365125"/>
            <a:ext cx="525054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Am </a:t>
            </a:r>
            <a:r>
              <a:rPr lang="en-GB" dirty="0" err="1"/>
              <a:t>fwy</a:t>
            </a:r>
            <a:r>
              <a:rPr lang="en-GB" dirty="0"/>
              <a:t> o </a:t>
            </a:r>
            <a:r>
              <a:rPr lang="en-GB" dirty="0" err="1"/>
              <a:t>wybodaeth</a:t>
            </a:r>
            <a:endParaRPr lang="en-GB" dirty="0"/>
          </a:p>
        </p:txBody>
      </p:sp>
    </p:spTree>
    <p:extLst>
      <p:ext uri="{BB962C8B-B14F-4D97-AF65-F5344CB8AC3E}">
        <p14:creationId xmlns:p14="http://schemas.microsoft.com/office/powerpoint/2010/main" val="2742368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FA5D1-7230-EC41-9092-D1B76A08C102}"/>
              </a:ext>
            </a:extLst>
          </p:cNvPr>
          <p:cNvSpPr>
            <a:spLocks noGrp="1"/>
          </p:cNvSpPr>
          <p:nvPr>
            <p:ph type="title"/>
          </p:nvPr>
        </p:nvSpPr>
        <p:spPr/>
        <p:txBody>
          <a:bodyPr/>
          <a:lstStyle/>
          <a:p>
            <a:r>
              <a:rPr lang="en-GB" dirty="0"/>
              <a:t>A Wales of </a:t>
            </a:r>
          </a:p>
        </p:txBody>
      </p:sp>
      <p:pic>
        <p:nvPicPr>
          <p:cNvPr id="4" name="Picture 3">
            <a:extLst>
              <a:ext uri="{FF2B5EF4-FFF2-40B4-BE49-F238E27FC236}">
                <a16:creationId xmlns:a16="http://schemas.microsoft.com/office/drawing/2014/main" id="{55ED359E-4191-2A42-9717-D8A06DD5C6EA}"/>
              </a:ext>
            </a:extLst>
          </p:cNvPr>
          <p:cNvPicPr>
            <a:picLocks noChangeAspect="1"/>
          </p:cNvPicPr>
          <p:nvPr/>
        </p:nvPicPr>
        <p:blipFill rotWithShape="1">
          <a:blip r:embed="rId2"/>
          <a:srcRect t="63468" b="16633"/>
          <a:stretch/>
        </p:blipFill>
        <p:spPr>
          <a:xfrm>
            <a:off x="170542" y="678145"/>
            <a:ext cx="10195083" cy="1635466"/>
          </a:xfrm>
          <a:prstGeom prst="rect">
            <a:avLst/>
          </a:prstGeom>
        </p:spPr>
      </p:pic>
      <p:pic>
        <p:nvPicPr>
          <p:cNvPr id="7" name="Content Placeholder 6">
            <a:extLst>
              <a:ext uri="{FF2B5EF4-FFF2-40B4-BE49-F238E27FC236}">
                <a16:creationId xmlns:a16="http://schemas.microsoft.com/office/drawing/2014/main" id="{D8CB01AA-FF1C-CB4C-8EAD-364272E08094}"/>
              </a:ext>
            </a:extLst>
          </p:cNvPr>
          <p:cNvPicPr>
            <a:picLocks noGrp="1" noChangeAspect="1"/>
          </p:cNvPicPr>
          <p:nvPr>
            <p:ph idx="1"/>
          </p:nvPr>
        </p:nvPicPr>
        <p:blipFill rotWithShape="1">
          <a:blip r:embed="rId3"/>
          <a:srcRect t="65451" b="14869"/>
          <a:stretch/>
        </p:blipFill>
        <p:spPr>
          <a:xfrm>
            <a:off x="1236088" y="4572001"/>
            <a:ext cx="10518177" cy="1367858"/>
          </a:xfrm>
        </p:spPr>
      </p:pic>
    </p:spTree>
    <p:extLst>
      <p:ext uri="{BB962C8B-B14F-4D97-AF65-F5344CB8AC3E}">
        <p14:creationId xmlns:p14="http://schemas.microsoft.com/office/powerpoint/2010/main" val="1708593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F1525-33C1-BC48-9916-3088D9346999}"/>
              </a:ext>
            </a:extLst>
          </p:cNvPr>
          <p:cNvSpPr>
            <a:spLocks noGrp="1"/>
          </p:cNvSpPr>
          <p:nvPr>
            <p:ph type="title"/>
          </p:nvPr>
        </p:nvSpPr>
        <p:spPr/>
        <p:txBody>
          <a:bodyPr/>
          <a:lstStyle/>
          <a:p>
            <a:endParaRPr lang="en-GB"/>
          </a:p>
        </p:txBody>
      </p:sp>
      <p:pic>
        <p:nvPicPr>
          <p:cNvPr id="4" name="trim 1">
            <a:hlinkClick r:id="" action="ppaction://media"/>
            <a:extLst>
              <a:ext uri="{FF2B5EF4-FFF2-40B4-BE49-F238E27FC236}">
                <a16:creationId xmlns:a16="http://schemas.microsoft.com/office/drawing/2014/main" id="{00D9AEBA-74A4-FF4B-B13E-80103C80C0D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63529" y="365125"/>
            <a:ext cx="10576177" cy="5948965"/>
          </a:xfrm>
        </p:spPr>
      </p:pic>
    </p:spTree>
    <p:extLst>
      <p:ext uri="{BB962C8B-B14F-4D97-AF65-F5344CB8AC3E}">
        <p14:creationId xmlns:p14="http://schemas.microsoft.com/office/powerpoint/2010/main" val="48080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3462AC-0FAD-114B-88CF-691016B1D5BD}"/>
              </a:ext>
            </a:extLst>
          </p:cNvPr>
          <p:cNvPicPr>
            <a:picLocks noChangeAspect="1"/>
          </p:cNvPicPr>
          <p:nvPr/>
        </p:nvPicPr>
        <p:blipFill rotWithShape="1">
          <a:blip r:embed="rId2"/>
          <a:srcRect t="81288"/>
          <a:stretch/>
        </p:blipFill>
        <p:spPr>
          <a:xfrm>
            <a:off x="135164" y="880212"/>
            <a:ext cx="10746171" cy="1620951"/>
          </a:xfrm>
          <a:prstGeom prst="rect">
            <a:avLst/>
          </a:prstGeom>
        </p:spPr>
      </p:pic>
      <p:pic>
        <p:nvPicPr>
          <p:cNvPr id="5" name="Content Placeholder 6">
            <a:extLst>
              <a:ext uri="{FF2B5EF4-FFF2-40B4-BE49-F238E27FC236}">
                <a16:creationId xmlns:a16="http://schemas.microsoft.com/office/drawing/2014/main" id="{6344E034-4D98-A147-BC5B-62EB66D52F56}"/>
              </a:ext>
            </a:extLst>
          </p:cNvPr>
          <p:cNvPicPr>
            <a:picLocks noChangeAspect="1"/>
          </p:cNvPicPr>
          <p:nvPr/>
        </p:nvPicPr>
        <p:blipFill rotWithShape="1">
          <a:blip r:embed="rId3"/>
          <a:srcRect t="84730"/>
          <a:stretch/>
        </p:blipFill>
        <p:spPr>
          <a:xfrm>
            <a:off x="707572" y="3831771"/>
            <a:ext cx="11353800" cy="1354303"/>
          </a:xfrm>
          <a:prstGeom prst="rect">
            <a:avLst/>
          </a:prstGeom>
        </p:spPr>
      </p:pic>
    </p:spTree>
    <p:extLst>
      <p:ext uri="{BB962C8B-B14F-4D97-AF65-F5344CB8AC3E}">
        <p14:creationId xmlns:p14="http://schemas.microsoft.com/office/powerpoint/2010/main" val="204848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0DDA-248C-584C-9C2B-A64C6BFA7C2A}"/>
              </a:ext>
            </a:extLst>
          </p:cNvPr>
          <p:cNvSpPr>
            <a:spLocks noGrp="1"/>
          </p:cNvSpPr>
          <p:nvPr>
            <p:ph type="title"/>
          </p:nvPr>
        </p:nvSpPr>
        <p:spPr/>
        <p:txBody>
          <a:bodyPr/>
          <a:lstStyle/>
          <a:p>
            <a:endParaRPr lang="en-GB"/>
          </a:p>
        </p:txBody>
      </p:sp>
      <p:pic>
        <p:nvPicPr>
          <p:cNvPr id="4" name="trim 2">
            <a:hlinkClick r:id="" action="ppaction://media"/>
            <a:extLst>
              <a:ext uri="{FF2B5EF4-FFF2-40B4-BE49-F238E27FC236}">
                <a16:creationId xmlns:a16="http://schemas.microsoft.com/office/drawing/2014/main" id="{ED39E699-DBC2-BA46-A05D-ED7108AF890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52026" y="293920"/>
            <a:ext cx="10843799" cy="6099499"/>
          </a:xfrm>
        </p:spPr>
      </p:pic>
    </p:spTree>
    <p:extLst>
      <p:ext uri="{BB962C8B-B14F-4D97-AF65-F5344CB8AC3E}">
        <p14:creationId xmlns:p14="http://schemas.microsoft.com/office/powerpoint/2010/main" val="213423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2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31A7F-4735-A140-8979-7BDC5860EBF2}"/>
              </a:ext>
            </a:extLst>
          </p:cNvPr>
          <p:cNvSpPr>
            <a:spLocks noGrp="1"/>
          </p:cNvSpPr>
          <p:nvPr>
            <p:ph type="title"/>
          </p:nvPr>
        </p:nvSpPr>
        <p:spPr>
          <a:xfrm>
            <a:off x="486137" y="365125"/>
            <a:ext cx="10867663" cy="1325563"/>
          </a:xfrm>
        </p:spPr>
        <p:txBody>
          <a:bodyPr/>
          <a:lstStyle/>
          <a:p>
            <a:r>
              <a:rPr lang="en-GB" dirty="0">
                <a:solidFill>
                  <a:schemeClr val="accent1">
                    <a:lumMod val="75000"/>
                  </a:schemeClr>
                </a:solidFill>
              </a:rPr>
              <a:t>Urdd </a:t>
            </a:r>
            <a:r>
              <a:rPr lang="en-GB" dirty="0" err="1">
                <a:solidFill>
                  <a:schemeClr val="accent1">
                    <a:lumMod val="75000"/>
                  </a:schemeClr>
                </a:solidFill>
              </a:rPr>
              <a:t>Gobaith</a:t>
            </a:r>
            <a:r>
              <a:rPr lang="en-GB" dirty="0">
                <a:solidFill>
                  <a:schemeClr val="accent1">
                    <a:lumMod val="75000"/>
                  </a:schemeClr>
                </a:solidFill>
              </a:rPr>
              <a:t> Cymru </a:t>
            </a:r>
            <a:br>
              <a:rPr lang="en-GB" dirty="0"/>
            </a:br>
            <a:r>
              <a:rPr lang="en-GB" b="1" dirty="0" err="1">
                <a:solidFill>
                  <a:schemeClr val="accent1">
                    <a:lumMod val="75000"/>
                  </a:schemeClr>
                </a:solidFill>
              </a:rPr>
              <a:t>Neges</a:t>
            </a:r>
            <a:r>
              <a:rPr lang="en-GB" b="1" dirty="0">
                <a:solidFill>
                  <a:schemeClr val="accent1">
                    <a:lumMod val="75000"/>
                  </a:schemeClr>
                </a:solidFill>
              </a:rPr>
              <a:t> </a:t>
            </a:r>
            <a:r>
              <a:rPr lang="en-GB" b="1" dirty="0" err="1">
                <a:solidFill>
                  <a:schemeClr val="accent1">
                    <a:lumMod val="75000"/>
                  </a:schemeClr>
                </a:solidFill>
              </a:rPr>
              <a:t>Heddwch</a:t>
            </a:r>
            <a:r>
              <a:rPr lang="en-GB" b="1" dirty="0">
                <a:solidFill>
                  <a:schemeClr val="accent1">
                    <a:lumMod val="75000"/>
                  </a:schemeClr>
                </a:solidFill>
              </a:rPr>
              <a:t> ac </a:t>
            </a:r>
            <a:r>
              <a:rPr lang="en-GB" b="1" dirty="0" err="1">
                <a:solidFill>
                  <a:schemeClr val="accent1">
                    <a:lumMod val="75000"/>
                  </a:schemeClr>
                </a:solidFill>
              </a:rPr>
              <a:t>Ewyllys</a:t>
            </a:r>
            <a:r>
              <a:rPr lang="en-GB" b="1" dirty="0">
                <a:solidFill>
                  <a:schemeClr val="accent1">
                    <a:lumMod val="75000"/>
                  </a:schemeClr>
                </a:solidFill>
              </a:rPr>
              <a:t> Da 2023</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CD284A51-8271-F047-B11A-D1D56E6C9F5A}"/>
              </a:ext>
            </a:extLst>
          </p:cNvPr>
          <p:cNvSpPr>
            <a:spLocks noGrp="1"/>
          </p:cNvSpPr>
          <p:nvPr>
            <p:ph idx="1"/>
          </p:nvPr>
        </p:nvSpPr>
        <p:spPr>
          <a:xfrm>
            <a:off x="368300" y="1886672"/>
            <a:ext cx="11582400" cy="4717327"/>
          </a:xfrm>
        </p:spPr>
        <p:txBody>
          <a:bodyPr>
            <a:normAutofit fontScale="92500" lnSpcReduction="20000"/>
          </a:bodyPr>
          <a:lstStyle/>
          <a:p>
            <a:pPr marL="0" indent="0">
              <a:buNone/>
            </a:pPr>
            <a:r>
              <a:rPr lang="en-GB" b="1" dirty="0">
                <a:solidFill>
                  <a:schemeClr val="accent1">
                    <a:lumMod val="75000"/>
                  </a:schemeClr>
                </a:solidFill>
              </a:rPr>
              <a:t>Hanes y </a:t>
            </a:r>
            <a:r>
              <a:rPr lang="en-GB" b="1" dirty="0" err="1">
                <a:solidFill>
                  <a:schemeClr val="accent1">
                    <a:lumMod val="75000"/>
                  </a:schemeClr>
                </a:solidFill>
              </a:rPr>
              <a:t>Neges</a:t>
            </a:r>
            <a:endParaRPr lang="en-GB" b="1" dirty="0">
              <a:solidFill>
                <a:schemeClr val="accent1">
                  <a:lumMod val="75000"/>
                </a:schemeClr>
              </a:solidFill>
            </a:endParaRPr>
          </a:p>
          <a:p>
            <a:pPr algn="l"/>
            <a:r>
              <a:rPr lang="en-GB" b="0" i="0" dirty="0" err="1">
                <a:solidFill>
                  <a:schemeClr val="accent1">
                    <a:lumMod val="75000"/>
                  </a:schemeClr>
                </a:solidFill>
                <a:effectLst/>
                <a:latin typeface="Gotham Rounded SSm A"/>
              </a:rPr>
              <a:t>Ers</a:t>
            </a:r>
            <a:r>
              <a:rPr lang="en-GB" b="0" i="0" dirty="0">
                <a:solidFill>
                  <a:schemeClr val="accent1">
                    <a:lumMod val="75000"/>
                  </a:schemeClr>
                </a:solidFill>
                <a:effectLst/>
                <a:latin typeface="Gotham Rounded SSm A"/>
              </a:rPr>
              <a:t> 1922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ddi-dor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mae’r</a:t>
            </a:r>
            <a:r>
              <a:rPr lang="en-GB" b="0" i="0" dirty="0">
                <a:solidFill>
                  <a:schemeClr val="accent1">
                    <a:lumMod val="75000"/>
                  </a:schemeClr>
                </a:solidFill>
                <a:effectLst/>
                <a:latin typeface="Gotham Rounded SSm A"/>
              </a:rPr>
              <a:t> broses </a:t>
            </a:r>
            <a:r>
              <a:rPr lang="en-GB" b="0" i="0" dirty="0" err="1">
                <a:solidFill>
                  <a:schemeClr val="accent1">
                    <a:lumMod val="75000"/>
                  </a:schemeClr>
                </a:solidFill>
                <a:effectLst/>
                <a:latin typeface="Gotham Rounded SSm A"/>
              </a:rPr>
              <a:t>flynyddol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ar</a:t>
            </a:r>
            <a:r>
              <a:rPr lang="en-GB" b="0" i="0" dirty="0">
                <a:solidFill>
                  <a:schemeClr val="accent1">
                    <a:lumMod val="75000"/>
                  </a:schemeClr>
                </a:solidFill>
                <a:effectLst/>
                <a:latin typeface="Gotham Rounded SSm A"/>
              </a:rPr>
              <a:t> Fai 18 o </a:t>
            </a:r>
            <a:r>
              <a:rPr lang="en-GB" b="0" i="0" dirty="0" err="1">
                <a:solidFill>
                  <a:schemeClr val="accent1">
                    <a:lumMod val="75000"/>
                  </a:schemeClr>
                </a:solidFill>
                <a:effectLst/>
                <a:latin typeface="Gotham Rounded SSm A"/>
              </a:rPr>
              <a:t>anfon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neges</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ar</a:t>
            </a:r>
            <a:r>
              <a:rPr lang="en-GB" b="0" i="0" dirty="0">
                <a:solidFill>
                  <a:schemeClr val="accent1">
                    <a:lumMod val="75000"/>
                  </a:schemeClr>
                </a:solidFill>
                <a:effectLst/>
                <a:latin typeface="Gotham Rounded SSm A"/>
              </a:rPr>
              <a:t> ran </a:t>
            </a:r>
            <a:r>
              <a:rPr lang="en-GB" b="0" i="0" dirty="0" err="1">
                <a:solidFill>
                  <a:schemeClr val="accent1">
                    <a:lumMod val="75000"/>
                  </a:schemeClr>
                </a:solidFill>
                <a:effectLst/>
                <a:latin typeface="Gotham Rounded SSm A"/>
              </a:rPr>
              <a:t>bobl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ifanc</a:t>
            </a:r>
            <a:r>
              <a:rPr lang="en-GB" b="0" i="0" dirty="0">
                <a:solidFill>
                  <a:schemeClr val="accent1">
                    <a:lumMod val="75000"/>
                  </a:schemeClr>
                </a:solidFill>
                <a:effectLst/>
                <a:latin typeface="Gotham Rounded SSm A"/>
              </a:rPr>
              <a:t> Cymru </a:t>
            </a:r>
            <a:r>
              <a:rPr lang="en-GB" b="0" i="0" dirty="0" err="1">
                <a:solidFill>
                  <a:schemeClr val="accent1">
                    <a:lumMod val="75000"/>
                  </a:schemeClr>
                </a:solidFill>
                <a:effectLst/>
                <a:latin typeface="Gotham Rounded SSm A"/>
              </a:rPr>
              <a:t>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bobl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ifanc</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yng</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ngweddill</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byd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wedi</a:t>
            </a:r>
            <a:r>
              <a:rPr lang="en-GB" b="0" i="0" dirty="0">
                <a:solidFill>
                  <a:schemeClr val="accent1">
                    <a:lumMod val="75000"/>
                  </a:schemeClr>
                </a:solidFill>
                <a:effectLst/>
                <a:latin typeface="Gotham Rounded SSm A"/>
              </a:rPr>
              <a:t> bod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ysgogi</a:t>
            </a:r>
            <a:r>
              <a:rPr lang="en-GB" b="0" i="0" dirty="0">
                <a:solidFill>
                  <a:schemeClr val="accent1">
                    <a:lumMod val="75000"/>
                  </a:schemeClr>
                </a:solidFill>
                <a:effectLst/>
                <a:latin typeface="Gotham Rounded SSm A"/>
              </a:rPr>
              <a:t> ac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ysbrydoli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gweithgarwch</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dyngarol</a:t>
            </a:r>
            <a:r>
              <a:rPr lang="en-GB" b="0" i="0" dirty="0">
                <a:solidFill>
                  <a:schemeClr val="accent1">
                    <a:lumMod val="75000"/>
                  </a:schemeClr>
                </a:solidFill>
                <a:effectLst/>
                <a:latin typeface="Gotham Rounded SSm A"/>
              </a:rPr>
              <a:t> a </a:t>
            </a:r>
            <a:r>
              <a:rPr lang="en-GB" b="0" i="0" dirty="0" err="1">
                <a:solidFill>
                  <a:schemeClr val="accent1">
                    <a:lumMod val="75000"/>
                  </a:schemeClr>
                </a:solidFill>
                <a:effectLst/>
                <a:latin typeface="Gotham Rounded SSm A"/>
              </a:rPr>
              <a:t>rhyngwladol</a:t>
            </a:r>
            <a:r>
              <a:rPr lang="en-GB" b="0" i="0" dirty="0">
                <a:solidFill>
                  <a:schemeClr val="accent1">
                    <a:lumMod val="75000"/>
                  </a:schemeClr>
                </a:solidFill>
                <a:effectLst/>
                <a:latin typeface="Gotham Rounded SSm A"/>
              </a:rPr>
              <a:t>.  </a:t>
            </a:r>
          </a:p>
          <a:p>
            <a:pPr algn="l"/>
            <a:r>
              <a:rPr lang="en-GB" b="0" i="0" dirty="0">
                <a:solidFill>
                  <a:schemeClr val="accent1">
                    <a:lumMod val="75000"/>
                  </a:schemeClr>
                </a:solidFill>
                <a:effectLst/>
                <a:latin typeface="Gotham Rounded SSm A"/>
              </a:rPr>
              <a:t>Does dim un </a:t>
            </a:r>
            <a:r>
              <a:rPr lang="en-GB" b="0" i="0" dirty="0" err="1">
                <a:solidFill>
                  <a:schemeClr val="accent1">
                    <a:lumMod val="75000"/>
                  </a:schemeClr>
                </a:solidFill>
                <a:effectLst/>
                <a:latin typeface="Gotham Rounded SSm A"/>
              </a:rPr>
              <a:t>gwlad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arall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byd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wedi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llwyddo</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wneud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hyn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gan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oroesi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rhyfeloedd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byd</a:t>
            </a:r>
            <a:r>
              <a:rPr lang="en-GB" b="0" i="0" dirty="0">
                <a:solidFill>
                  <a:schemeClr val="accent1">
                    <a:lumMod val="75000"/>
                  </a:schemeClr>
                </a:solidFill>
                <a:effectLst/>
                <a:latin typeface="Gotham Rounded SSm A"/>
              </a:rPr>
              <a:t> a </a:t>
            </a:r>
            <a:r>
              <a:rPr lang="en-GB" b="0" i="0" dirty="0" err="1">
                <a:solidFill>
                  <a:schemeClr val="accent1">
                    <a:lumMod val="75000"/>
                  </a:schemeClr>
                </a:solidFill>
                <a:effectLst/>
                <a:latin typeface="Gotham Rounded SSm A"/>
              </a:rPr>
              <a:t>newidiadau</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sylweddol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mewn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dulliau</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cyfathrebu</a:t>
            </a:r>
            <a:r>
              <a:rPr lang="en-GB" b="0" i="0" dirty="0">
                <a:solidFill>
                  <a:schemeClr val="accent1">
                    <a:lumMod val="75000"/>
                  </a:schemeClr>
                </a:solidFill>
                <a:effectLst/>
                <a:latin typeface="Gotham Rounded SSm A"/>
              </a:rPr>
              <a:t>, o </a:t>
            </a:r>
            <a:r>
              <a:rPr lang="en-GB" b="0" i="1" dirty="0">
                <a:solidFill>
                  <a:schemeClr val="accent1">
                    <a:lumMod val="75000"/>
                  </a:schemeClr>
                </a:solidFill>
                <a:effectLst/>
                <a:latin typeface="Gotham Rounded SSm A"/>
              </a:rPr>
              <a:t>Morse Code</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a:t>
            </a:r>
            <a:r>
              <a:rPr lang="en-GB" b="0" i="0" dirty="0">
                <a:solidFill>
                  <a:schemeClr val="accent1">
                    <a:lumMod val="75000"/>
                  </a:schemeClr>
                </a:solidFill>
                <a:effectLst/>
                <a:latin typeface="Gotham Rounded SSm A"/>
              </a:rPr>
              <a:t> radio </a:t>
            </a:r>
            <a:r>
              <a:rPr lang="en-GB" b="0" i="0" dirty="0" err="1">
                <a:solidFill>
                  <a:schemeClr val="accent1">
                    <a:lumMod val="75000"/>
                  </a:schemeClr>
                </a:solidFill>
                <a:effectLst/>
                <a:latin typeface="Gotham Rounded SSm A"/>
              </a:rPr>
              <a:t>a'r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gwasanaeth</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bostio</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rhwydweithiau</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digidol</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heddiw</a:t>
            </a:r>
            <a:r>
              <a:rPr lang="en-GB" b="0" i="0" dirty="0">
                <a:solidFill>
                  <a:schemeClr val="accent1">
                    <a:lumMod val="75000"/>
                  </a:schemeClr>
                </a:solidFill>
                <a:effectLst/>
                <a:latin typeface="Gotham Rounded SSm A"/>
              </a:rPr>
              <a:t>.  </a:t>
            </a:r>
          </a:p>
          <a:p>
            <a:pPr algn="l"/>
            <a:r>
              <a:rPr lang="en-GB" b="1" i="0" dirty="0">
                <a:solidFill>
                  <a:schemeClr val="accent1">
                    <a:lumMod val="75000"/>
                  </a:schemeClr>
                </a:solidFill>
                <a:effectLst/>
                <a:latin typeface="Gotham Rounded SSm A"/>
              </a:rPr>
              <a:t>Y Parch Gwilym Davies o </a:t>
            </a:r>
            <a:r>
              <a:rPr lang="en-GB" b="1" i="0" dirty="0" err="1">
                <a:solidFill>
                  <a:schemeClr val="accent1">
                    <a:lumMod val="75000"/>
                  </a:schemeClr>
                </a:solidFill>
                <a:effectLst/>
                <a:latin typeface="Gotham Rounded SSm A"/>
              </a:rPr>
              <a:t>Gwm</a:t>
            </a:r>
            <a:r>
              <a:rPr lang="en-GB" b="1" i="0" dirty="0">
                <a:solidFill>
                  <a:schemeClr val="accent1">
                    <a:lumMod val="75000"/>
                  </a:schemeClr>
                </a:solidFill>
                <a:effectLst/>
                <a:latin typeface="Gotham Rounded SSm A"/>
              </a:rPr>
              <a:t> </a:t>
            </a:r>
            <a:r>
              <a:rPr lang="en-GB" b="1" i="0" dirty="0" err="1">
                <a:solidFill>
                  <a:schemeClr val="accent1">
                    <a:lumMod val="75000"/>
                  </a:schemeClr>
                </a:solidFill>
                <a:effectLst/>
                <a:latin typeface="Gotham Rounded SSm A"/>
              </a:rPr>
              <a:t>Rhymni</a:t>
            </a:r>
            <a:r>
              <a:rPr lang="en-GB" b="1"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arloeswr</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Neges</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Roedd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heddychwr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mawr</a:t>
            </a:r>
            <a:r>
              <a:rPr lang="en-GB" b="0" i="0" dirty="0">
                <a:solidFill>
                  <a:schemeClr val="accent1">
                    <a:lumMod val="75000"/>
                  </a:schemeClr>
                </a:solidFill>
                <a:effectLst/>
                <a:latin typeface="Gotham Rounded SSm A"/>
              </a:rPr>
              <a:t> ac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flaenllaw</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wrth</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sefydlu</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Undeb</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Cymreig</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Cenhedloedd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Unedig</a:t>
            </a:r>
            <a:r>
              <a:rPr lang="en-GB" b="0" i="0" dirty="0">
                <a:solidFill>
                  <a:schemeClr val="accent1">
                    <a:lumMod val="75000"/>
                  </a:schemeClr>
                </a:solidFill>
                <a:effectLst/>
                <a:latin typeface="Gotham Rounded SSm A"/>
              </a:rPr>
              <a:t> ac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ddiweddarach</a:t>
            </a:r>
            <a:r>
              <a:rPr lang="en-GB" b="0" i="0" dirty="0">
                <a:solidFill>
                  <a:schemeClr val="accent1">
                    <a:lumMod val="75000"/>
                  </a:schemeClr>
                </a:solidFill>
                <a:effectLst/>
                <a:latin typeface="Gotham Rounded SSm A"/>
              </a:rPr>
              <a:t> UNESCO. </a:t>
            </a:r>
            <a:r>
              <a:rPr lang="en-GB" b="0" i="0" dirty="0" err="1">
                <a:solidFill>
                  <a:schemeClr val="accent1">
                    <a:lumMod val="75000"/>
                  </a:schemeClr>
                </a:solidFill>
                <a:effectLst/>
                <a:latin typeface="Gotham Rounded SSm A"/>
              </a:rPr>
              <a:t>Credai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mewn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dod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â</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phlant</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cenhedloedd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ynghyd</a:t>
            </a:r>
            <a:r>
              <a:rPr lang="en-GB" b="0" i="0" dirty="0">
                <a:solidFill>
                  <a:schemeClr val="accent1">
                    <a:lumMod val="75000"/>
                  </a:schemeClr>
                </a:solidFill>
                <a:effectLst/>
                <a:latin typeface="Gotham Rounded SSm A"/>
              </a:rPr>
              <a:t>, ac </a:t>
            </a:r>
            <a:r>
              <a:rPr lang="en-GB" b="0" i="0" dirty="0" err="1">
                <a:solidFill>
                  <a:schemeClr val="accent1">
                    <a:lumMod val="75000"/>
                  </a:schemeClr>
                </a:solidFill>
                <a:effectLst/>
                <a:latin typeface="Gotham Rounded SSm A"/>
              </a:rPr>
              <a:t>fe</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benderfynodd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Syr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Ifan</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dylai’r</a:t>
            </a:r>
            <a:r>
              <a:rPr lang="en-GB" b="0" i="0" dirty="0">
                <a:solidFill>
                  <a:schemeClr val="accent1">
                    <a:lumMod val="75000"/>
                  </a:schemeClr>
                </a:solidFill>
                <a:effectLst/>
                <a:latin typeface="Gotham Rounded SSm A"/>
              </a:rPr>
              <a:t> Urdd </a:t>
            </a:r>
            <a:r>
              <a:rPr lang="en-GB" b="0" i="0" dirty="0" err="1">
                <a:solidFill>
                  <a:schemeClr val="accent1">
                    <a:lumMod val="75000"/>
                  </a:schemeClr>
                </a:solidFill>
                <a:effectLst/>
                <a:latin typeface="Gotham Rounded SSm A"/>
              </a:rPr>
              <a:t>ymuno</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gyda’r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fenter</a:t>
            </a:r>
            <a:r>
              <a:rPr lang="en-GB" b="0" i="0" dirty="0">
                <a:solidFill>
                  <a:schemeClr val="accent1">
                    <a:lumMod val="75000"/>
                  </a:schemeClr>
                </a:solidFill>
                <a:effectLst/>
                <a:latin typeface="Gotham Rounded SSm A"/>
              </a:rPr>
              <a:t> o </a:t>
            </a:r>
            <a:r>
              <a:rPr lang="en-GB" b="0" i="0" dirty="0" err="1">
                <a:solidFill>
                  <a:schemeClr val="accent1">
                    <a:lumMod val="75000"/>
                  </a:schemeClr>
                </a:solidFill>
                <a:effectLst/>
                <a:latin typeface="Gotham Rounded SSm A"/>
              </a:rPr>
              <a:t>gyhoeddi’r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neges</a:t>
            </a:r>
            <a:r>
              <a:rPr lang="en-GB" b="0" i="0" dirty="0">
                <a:solidFill>
                  <a:schemeClr val="accent1">
                    <a:lumMod val="75000"/>
                  </a:schemeClr>
                </a:solidFill>
                <a:effectLst/>
                <a:latin typeface="Gotham Rounded SSm A"/>
              </a:rPr>
              <a:t> er </a:t>
            </a:r>
            <a:r>
              <a:rPr lang="en-GB" b="0" i="0" dirty="0" err="1">
                <a:solidFill>
                  <a:schemeClr val="accent1">
                    <a:lumMod val="75000"/>
                  </a:schemeClr>
                </a:solidFill>
                <a:effectLst/>
                <a:latin typeface="Gotham Rounded SSm A"/>
              </a:rPr>
              <a:t>mwyn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dileu’r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anwybodaeth</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a’r</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rhagfarnau</a:t>
            </a:r>
            <a:r>
              <a:rPr lang="en-GB" b="0" i="0" dirty="0">
                <a:solidFill>
                  <a:schemeClr val="accent1">
                    <a:lumMod val="75000"/>
                  </a:schemeClr>
                </a:solidFill>
                <a:effectLst/>
                <a:latin typeface="Gotham Rounded SSm A"/>
              </a:rPr>
              <a:t> a </a:t>
            </a:r>
            <a:r>
              <a:rPr lang="en-GB" b="0" i="0" dirty="0" err="1">
                <a:solidFill>
                  <a:schemeClr val="accent1">
                    <a:lumMod val="75000"/>
                  </a:schemeClr>
                </a:solidFill>
                <a:effectLst/>
                <a:latin typeface="Gotham Rounded SSm A"/>
              </a:rPr>
              <a:t>oedd</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yn</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bodoli</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rhwng</a:t>
            </a:r>
            <a:r>
              <a:rPr lang="en-GB" b="0" i="0" dirty="0">
                <a:solidFill>
                  <a:schemeClr val="accent1">
                    <a:lumMod val="75000"/>
                  </a:schemeClr>
                </a:solidFill>
                <a:effectLst/>
                <a:latin typeface="Gotham Rounded SSm A"/>
              </a:rPr>
              <a:t> </a:t>
            </a:r>
            <a:r>
              <a:rPr lang="en-GB" b="0" i="0" dirty="0" err="1">
                <a:solidFill>
                  <a:schemeClr val="accent1">
                    <a:lumMod val="75000"/>
                  </a:schemeClr>
                </a:solidFill>
                <a:effectLst/>
                <a:latin typeface="Gotham Rounded SSm A"/>
              </a:rPr>
              <a:t>cenhedloedd</a:t>
            </a:r>
            <a:r>
              <a:rPr lang="en-GB" b="0" i="0" dirty="0">
                <a:solidFill>
                  <a:schemeClr val="accent1">
                    <a:lumMod val="75000"/>
                  </a:schemeClr>
                </a:solidFill>
                <a:effectLst/>
                <a:latin typeface="Gotham Rounded SSm A"/>
              </a:rPr>
              <a:t> y </a:t>
            </a:r>
            <a:r>
              <a:rPr lang="en-GB" b="0" i="0" dirty="0" err="1">
                <a:solidFill>
                  <a:schemeClr val="accent1">
                    <a:lumMod val="75000"/>
                  </a:schemeClr>
                </a:solidFill>
                <a:effectLst/>
                <a:latin typeface="Gotham Rounded SSm A"/>
              </a:rPr>
              <a:t>byd</a:t>
            </a:r>
            <a:endParaRPr lang="en-GB" b="0" i="0" dirty="0">
              <a:solidFill>
                <a:schemeClr val="accent1">
                  <a:lumMod val="75000"/>
                </a:schemeClr>
              </a:solidFill>
              <a:effectLst/>
              <a:latin typeface="Gotham Rounded SSm A"/>
            </a:endParaRPr>
          </a:p>
          <a:p>
            <a:pPr marL="0" indent="0">
              <a:buNone/>
            </a:pPr>
            <a:r>
              <a:rPr lang="en-GB" dirty="0">
                <a:hlinkClick r:id="rId2"/>
              </a:rPr>
              <a:t>https://www.urdd.cymru/cy/neges-heddwch-eleni/negeseuon-archif/</a:t>
            </a:r>
            <a:endParaRPr lang="en-GB" dirty="0"/>
          </a:p>
          <a:p>
            <a:endParaRPr lang="en-GB" dirty="0"/>
          </a:p>
          <a:p>
            <a:endParaRPr lang="en-GB" dirty="0"/>
          </a:p>
        </p:txBody>
      </p:sp>
    </p:spTree>
    <p:extLst>
      <p:ext uri="{BB962C8B-B14F-4D97-AF65-F5344CB8AC3E}">
        <p14:creationId xmlns:p14="http://schemas.microsoft.com/office/powerpoint/2010/main" val="4121398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7DE96-A130-664F-A20C-F7B4C8B667BF}"/>
              </a:ext>
            </a:extLst>
          </p:cNvPr>
          <p:cNvSpPr>
            <a:spLocks noGrp="1"/>
          </p:cNvSpPr>
          <p:nvPr>
            <p:ph type="title"/>
          </p:nvPr>
        </p:nvSpPr>
        <p:spPr>
          <a:xfrm>
            <a:off x="330200" y="365125"/>
            <a:ext cx="11023600" cy="1325563"/>
          </a:xfrm>
        </p:spPr>
        <p:txBody>
          <a:bodyPr>
            <a:normAutofit/>
          </a:bodyPr>
          <a:lstStyle/>
          <a:p>
            <a:r>
              <a:rPr lang="en-GB" dirty="0"/>
              <a:t>Urdd </a:t>
            </a:r>
            <a:r>
              <a:rPr lang="en-GB" dirty="0" err="1"/>
              <a:t>Gobaith</a:t>
            </a:r>
            <a:r>
              <a:rPr lang="en-GB" dirty="0"/>
              <a:t> Cymru </a:t>
            </a:r>
            <a:br>
              <a:rPr lang="en-GB" dirty="0"/>
            </a:br>
            <a:r>
              <a:rPr lang="en-GB" b="1" dirty="0"/>
              <a:t>Peace and Goodwill Message 2023</a:t>
            </a:r>
            <a:endParaRPr lang="en-GB" dirty="0"/>
          </a:p>
        </p:txBody>
      </p:sp>
      <p:sp>
        <p:nvSpPr>
          <p:cNvPr id="3" name="Content Placeholder 2">
            <a:extLst>
              <a:ext uri="{FF2B5EF4-FFF2-40B4-BE49-F238E27FC236}">
                <a16:creationId xmlns:a16="http://schemas.microsoft.com/office/drawing/2014/main" id="{87113067-A2EF-DE4F-BE6D-A84018C20982}"/>
              </a:ext>
            </a:extLst>
          </p:cNvPr>
          <p:cNvSpPr>
            <a:spLocks noGrp="1"/>
          </p:cNvSpPr>
          <p:nvPr>
            <p:ph idx="1"/>
          </p:nvPr>
        </p:nvSpPr>
        <p:spPr>
          <a:xfrm>
            <a:off x="330200" y="1825625"/>
            <a:ext cx="11544300" cy="4762744"/>
          </a:xfrm>
        </p:spPr>
        <p:txBody>
          <a:bodyPr>
            <a:normAutofit fontScale="85000" lnSpcReduction="10000"/>
          </a:bodyPr>
          <a:lstStyle/>
          <a:p>
            <a:pPr marL="0" indent="0">
              <a:buNone/>
            </a:pPr>
            <a:r>
              <a:rPr lang="en-GB" b="1" dirty="0"/>
              <a:t>The history of the message</a:t>
            </a:r>
          </a:p>
          <a:p>
            <a:pPr algn="l"/>
            <a:r>
              <a:rPr lang="en-GB" b="1" i="0" dirty="0">
                <a:solidFill>
                  <a:srgbClr val="000000"/>
                </a:solidFill>
                <a:effectLst/>
                <a:latin typeface="Gotham Rounded SSm A"/>
              </a:rPr>
              <a:t>Background and History of the Message</a:t>
            </a:r>
          </a:p>
          <a:p>
            <a:pPr algn="l"/>
            <a:r>
              <a:rPr lang="en-GB" b="0" i="0" dirty="0">
                <a:solidFill>
                  <a:srgbClr val="000000"/>
                </a:solidFill>
                <a:effectLst/>
                <a:latin typeface="Gotham Rounded SSm A"/>
              </a:rPr>
              <a:t>Every year since 1922 without fail the process of sending a message of peace and goodwill on behalf of the young people of Wales to young people around the world on May 18 has been encouraging and inspiring humanitarian and international activity.</a:t>
            </a:r>
          </a:p>
          <a:p>
            <a:pPr algn="l"/>
            <a:r>
              <a:rPr lang="en-GB" b="0" i="0" dirty="0">
                <a:solidFill>
                  <a:srgbClr val="000000"/>
                </a:solidFill>
                <a:effectLst/>
                <a:latin typeface="Gotham Rounded SSm A"/>
              </a:rPr>
              <a:t>No other country in the world has achieved this, overcoming wars and major changes in methods of communication, from Morse Code to radio and the postal service, to the digital networks of today</a:t>
            </a:r>
          </a:p>
          <a:p>
            <a:pPr algn="l"/>
            <a:r>
              <a:rPr lang="en-GB" b="0" i="0" dirty="0">
                <a:solidFill>
                  <a:srgbClr val="000000"/>
                </a:solidFill>
                <a:effectLst/>
                <a:latin typeface="Gotham Rounded SSm A"/>
              </a:rPr>
              <a:t>T</a:t>
            </a:r>
            <a:r>
              <a:rPr lang="en-GB" b="1" i="0" dirty="0">
                <a:solidFill>
                  <a:srgbClr val="000000"/>
                </a:solidFill>
                <a:effectLst/>
                <a:latin typeface="Gotham Rounded SSm A"/>
              </a:rPr>
              <a:t>he first message was sent by Reverend Gwilym Davies from Cwm </a:t>
            </a:r>
            <a:r>
              <a:rPr lang="en-GB" b="1" i="0" dirty="0" err="1">
                <a:solidFill>
                  <a:srgbClr val="000000"/>
                </a:solidFill>
                <a:effectLst/>
                <a:latin typeface="Gotham Rounded SSm A"/>
              </a:rPr>
              <a:t>Rhymni</a:t>
            </a:r>
            <a:r>
              <a:rPr lang="en-GB" b="1" i="0" dirty="0">
                <a:solidFill>
                  <a:srgbClr val="000000"/>
                </a:solidFill>
                <a:effectLst/>
                <a:latin typeface="Gotham Rounded SSm A"/>
              </a:rPr>
              <a:t>.</a:t>
            </a:r>
            <a:r>
              <a:rPr lang="en-GB" b="0" i="0" dirty="0">
                <a:solidFill>
                  <a:srgbClr val="000000"/>
                </a:solidFill>
                <a:effectLst/>
                <a:latin typeface="Gotham Rounded SSm A"/>
              </a:rPr>
              <a:t> He was a pacifist and was prominent in the establishing of the Welsh Union of the League of Nations and UNESCO. He believed in uniting the children of the world. Sir </a:t>
            </a:r>
            <a:r>
              <a:rPr lang="en-GB" b="0" i="0" dirty="0" err="1">
                <a:solidFill>
                  <a:srgbClr val="000000"/>
                </a:solidFill>
                <a:effectLst/>
                <a:latin typeface="Gotham Rounded SSm A"/>
              </a:rPr>
              <a:t>Ifan</a:t>
            </a:r>
            <a:r>
              <a:rPr lang="en-GB" b="0" i="0" dirty="0">
                <a:solidFill>
                  <a:srgbClr val="000000"/>
                </a:solidFill>
                <a:effectLst/>
                <a:latin typeface="Gotham Rounded SSm A"/>
              </a:rPr>
              <a:t> decided to support the campaign so that ignorance and prejudice could be abolished.</a:t>
            </a:r>
          </a:p>
          <a:p>
            <a:r>
              <a:rPr lang="en-US" sz="2800" dirty="0">
                <a:latin typeface="Arial" panose="020B0604020202020204" pitchFamily="34" charset="0"/>
                <a:cs typeface="Arial" panose="020B0604020202020204" pitchFamily="34" charset="0"/>
                <a:hlinkClick r:id="rId2"/>
              </a:rPr>
              <a:t>https://www.urdd.cymru/en/peace-and-goodwill/</a:t>
            </a:r>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3559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DE35-4BC6-78D7-CF95-7114A6CF087E}"/>
              </a:ext>
            </a:extLst>
          </p:cNvPr>
          <p:cNvSpPr>
            <a:spLocks noGrp="1"/>
          </p:cNvSpPr>
          <p:nvPr>
            <p:ph type="title"/>
          </p:nvPr>
        </p:nvSpPr>
        <p:spPr>
          <a:xfrm>
            <a:off x="280416" y="365125"/>
            <a:ext cx="11704320" cy="1325563"/>
          </a:xfrm>
        </p:spPr>
        <p:txBody>
          <a:bodyPr>
            <a:normAutofit fontScale="90000"/>
          </a:bodyPr>
          <a:lstStyle/>
          <a:p>
            <a:r>
              <a:rPr lang="en-GB" b="1" i="0" dirty="0" err="1">
                <a:solidFill>
                  <a:schemeClr val="accent1">
                    <a:lumMod val="75000"/>
                  </a:schemeClr>
                </a:solidFill>
                <a:effectLst/>
                <a:latin typeface="Gotham Rounded SSm A"/>
              </a:rPr>
              <a:t>Neges</a:t>
            </a:r>
            <a:r>
              <a:rPr lang="en-GB" b="1" i="0" dirty="0">
                <a:solidFill>
                  <a:schemeClr val="accent1">
                    <a:lumMod val="75000"/>
                  </a:schemeClr>
                </a:solidFill>
                <a:effectLst/>
                <a:latin typeface="Gotham Rounded SSm A"/>
              </a:rPr>
              <a:t> </a:t>
            </a:r>
            <a:r>
              <a:rPr lang="en-GB" b="1" i="0" dirty="0" err="1">
                <a:solidFill>
                  <a:schemeClr val="accent1">
                    <a:lumMod val="75000"/>
                  </a:schemeClr>
                </a:solidFill>
                <a:effectLst/>
                <a:latin typeface="Gotham Rounded SSm A"/>
              </a:rPr>
              <a:t>Heddwch</a:t>
            </a:r>
            <a:r>
              <a:rPr lang="en-GB" b="1" i="0" dirty="0">
                <a:solidFill>
                  <a:schemeClr val="accent1">
                    <a:lumMod val="75000"/>
                  </a:schemeClr>
                </a:solidFill>
                <a:effectLst/>
                <a:latin typeface="Gotham Rounded SSm A"/>
              </a:rPr>
              <a:t> ac </a:t>
            </a:r>
            <a:r>
              <a:rPr lang="en-GB" b="1" i="0" dirty="0" err="1">
                <a:solidFill>
                  <a:schemeClr val="accent1">
                    <a:lumMod val="75000"/>
                  </a:schemeClr>
                </a:solidFill>
                <a:effectLst/>
                <a:latin typeface="Gotham Rounded SSm A"/>
              </a:rPr>
              <a:t>Ewyllys</a:t>
            </a:r>
            <a:r>
              <a:rPr lang="en-GB" b="1" i="0" dirty="0">
                <a:solidFill>
                  <a:schemeClr val="accent1">
                    <a:lumMod val="75000"/>
                  </a:schemeClr>
                </a:solidFill>
                <a:effectLst/>
                <a:latin typeface="Gotham Rounded SSm A"/>
              </a:rPr>
              <a:t> Da 2023: </a:t>
            </a:r>
            <a:r>
              <a:rPr lang="en-GB" b="1" i="0" dirty="0" err="1">
                <a:solidFill>
                  <a:schemeClr val="accent1">
                    <a:lumMod val="75000"/>
                  </a:schemeClr>
                </a:solidFill>
                <a:effectLst/>
                <a:latin typeface="Gotham Rounded SSm A"/>
              </a:rPr>
              <a:t>Gwrth-hiliaeth</a:t>
            </a:r>
            <a:br>
              <a:rPr lang="en-GB" b="1" i="0" dirty="0">
                <a:solidFill>
                  <a:srgbClr val="000000"/>
                </a:solidFill>
                <a:effectLst/>
                <a:latin typeface="Gotham Rounded SSm A"/>
              </a:rPr>
            </a:br>
            <a:r>
              <a:rPr lang="en-GB" b="1" i="0" dirty="0">
                <a:solidFill>
                  <a:srgbClr val="000000"/>
                </a:solidFill>
                <a:effectLst/>
                <a:latin typeface="Gotham Rounded SSm A"/>
              </a:rPr>
              <a:t>2023 Peace and Goodwill Message: Anti-racism</a:t>
            </a:r>
            <a:endParaRPr lang="en-US" dirty="0"/>
          </a:p>
        </p:txBody>
      </p:sp>
      <p:pic>
        <p:nvPicPr>
          <p:cNvPr id="5" name="Content Placeholder 4" descr="A screenshot of a computer&#10;&#10;Description automatically generated">
            <a:extLst>
              <a:ext uri="{FF2B5EF4-FFF2-40B4-BE49-F238E27FC236}">
                <a16:creationId xmlns:a16="http://schemas.microsoft.com/office/drawing/2014/main" id="{9584D35F-623F-BC2E-FF9E-A6ADD92DDDAF}"/>
              </a:ext>
            </a:extLst>
          </p:cNvPr>
          <p:cNvPicPr>
            <a:picLocks noGrp="1" noChangeAspect="1"/>
          </p:cNvPicPr>
          <p:nvPr>
            <p:ph idx="1"/>
          </p:nvPr>
        </p:nvPicPr>
        <p:blipFill>
          <a:blip r:embed="rId2"/>
          <a:stretch>
            <a:fillRect/>
          </a:stretch>
        </p:blipFill>
        <p:spPr>
          <a:xfrm>
            <a:off x="437757" y="1701594"/>
            <a:ext cx="5315109" cy="4791281"/>
          </a:xfrm>
        </p:spPr>
      </p:pic>
      <p:sp>
        <p:nvSpPr>
          <p:cNvPr id="6" name="TextBox 5">
            <a:extLst>
              <a:ext uri="{FF2B5EF4-FFF2-40B4-BE49-F238E27FC236}">
                <a16:creationId xmlns:a16="http://schemas.microsoft.com/office/drawing/2014/main" id="{8ED73754-71C6-B6BE-F9DD-6F5A9EEA8D5D}"/>
              </a:ext>
            </a:extLst>
          </p:cNvPr>
          <p:cNvSpPr txBox="1"/>
          <p:nvPr/>
        </p:nvSpPr>
        <p:spPr>
          <a:xfrm>
            <a:off x="6230112" y="1865551"/>
            <a:ext cx="5524131" cy="4401205"/>
          </a:xfrm>
          <a:prstGeom prst="rect">
            <a:avLst/>
          </a:prstGeom>
          <a:noFill/>
        </p:spPr>
        <p:txBody>
          <a:bodyPr wrap="square" rtlCol="0">
            <a:spAutoFit/>
          </a:bodyPr>
          <a:lstStyle/>
          <a:p>
            <a:r>
              <a:rPr lang="en-GB" sz="2000" b="0" i="0" dirty="0">
                <a:solidFill>
                  <a:schemeClr val="accent1">
                    <a:lumMod val="75000"/>
                  </a:schemeClr>
                </a:solidFill>
                <a:effectLst/>
                <a:latin typeface="Arial" panose="020B0604020202020204" pitchFamily="34" charset="0"/>
                <a:cs typeface="Arial" panose="020B0604020202020204" pitchFamily="34" charset="0"/>
              </a:rPr>
              <a:t>Mae </a:t>
            </a:r>
            <a:r>
              <a:rPr lang="en-GB" sz="2000" b="0" i="0" dirty="0" err="1">
                <a:solidFill>
                  <a:schemeClr val="accent1">
                    <a:lumMod val="75000"/>
                  </a:schemeClr>
                </a:solidFill>
                <a:effectLst/>
                <a:latin typeface="Arial" panose="020B0604020202020204" pitchFamily="34" charset="0"/>
                <a:cs typeface="Arial" panose="020B0604020202020204" pitchFamily="34" charset="0"/>
              </a:rPr>
              <a:t>neges</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Heddwch</a:t>
            </a:r>
            <a:r>
              <a:rPr lang="en-GB" sz="2000" b="0" i="0" dirty="0">
                <a:solidFill>
                  <a:schemeClr val="accent1">
                    <a:lumMod val="75000"/>
                  </a:schemeClr>
                </a:solidFill>
                <a:effectLst/>
                <a:latin typeface="Arial" panose="020B0604020202020204" pitchFamily="34" charset="0"/>
                <a:cs typeface="Arial" panose="020B0604020202020204" pitchFamily="34" charset="0"/>
              </a:rPr>
              <a:t> ac </a:t>
            </a:r>
            <a:r>
              <a:rPr lang="en-GB" sz="2000" b="0" i="0" dirty="0" err="1">
                <a:solidFill>
                  <a:schemeClr val="accent1">
                    <a:lumMod val="75000"/>
                  </a:schemeClr>
                </a:solidFill>
                <a:effectLst/>
                <a:latin typeface="Arial" panose="020B0604020202020204" pitchFamily="34" charset="0"/>
                <a:cs typeface="Arial" panose="020B0604020202020204" pitchFamily="34" charset="0"/>
              </a:rPr>
              <a:t>Ewyllys</a:t>
            </a:r>
            <a:r>
              <a:rPr lang="en-GB" sz="2000" b="0" i="0" dirty="0">
                <a:solidFill>
                  <a:schemeClr val="accent1">
                    <a:lumMod val="75000"/>
                  </a:schemeClr>
                </a:solidFill>
                <a:effectLst/>
                <a:latin typeface="Arial" panose="020B0604020202020204" pitchFamily="34" charset="0"/>
                <a:cs typeface="Arial" panose="020B0604020202020204" pitchFamily="34" charset="0"/>
              </a:rPr>
              <a:t> Da 2023 </a:t>
            </a:r>
            <a:r>
              <a:rPr lang="en-GB" sz="2000" b="0" i="0" dirty="0" err="1">
                <a:solidFill>
                  <a:schemeClr val="accent1">
                    <a:lumMod val="75000"/>
                  </a:schemeClr>
                </a:solidFill>
                <a:effectLst/>
                <a:latin typeface="Arial" panose="020B0604020202020204" pitchFamily="34" charset="0"/>
                <a:cs typeface="Arial" panose="020B0604020202020204" pitchFamily="34" charset="0"/>
              </a:rPr>
              <a:t>yr</a:t>
            </a:r>
            <a:r>
              <a:rPr lang="en-GB" sz="2000" b="0" i="0" dirty="0">
                <a:solidFill>
                  <a:schemeClr val="accent1">
                    <a:lumMod val="75000"/>
                  </a:schemeClr>
                </a:solidFill>
                <a:effectLst/>
                <a:latin typeface="Arial" panose="020B0604020202020204" pitchFamily="34" charset="0"/>
                <a:cs typeface="Arial" panose="020B0604020202020204" pitchFamily="34" charset="0"/>
              </a:rPr>
              <a:t> Urdd </a:t>
            </a:r>
            <a:r>
              <a:rPr lang="en-GB" sz="2000" b="0" i="0" dirty="0" err="1">
                <a:solidFill>
                  <a:schemeClr val="accent1">
                    <a:lumMod val="75000"/>
                  </a:schemeClr>
                </a:solidFill>
                <a:effectLst/>
                <a:latin typeface="Arial" panose="020B0604020202020204" pitchFamily="34" charset="0"/>
                <a:cs typeface="Arial" panose="020B0604020202020204" pitchFamily="34" charset="0"/>
              </a:rPr>
              <a:t>yn</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ffocysu</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ar</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wrth-hiliaeth</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Mae’n</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datgan</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nad</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oes</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lle</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i</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hiliaeth</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yn</a:t>
            </a:r>
            <a:r>
              <a:rPr lang="en-GB" sz="2000" b="1" i="0" dirty="0">
                <a:solidFill>
                  <a:schemeClr val="accent1">
                    <a:lumMod val="75000"/>
                  </a:schemeClr>
                </a:solidFill>
                <a:effectLst/>
                <a:latin typeface="Arial" panose="020B0604020202020204" pitchFamily="34" charset="0"/>
                <a:cs typeface="Arial" panose="020B0604020202020204" pitchFamily="34" charset="0"/>
              </a:rPr>
              <a:t> y </a:t>
            </a:r>
            <a:r>
              <a:rPr lang="en-GB" sz="2000" b="1" i="0" dirty="0" err="1">
                <a:solidFill>
                  <a:schemeClr val="accent1">
                    <a:lumMod val="75000"/>
                  </a:schemeClr>
                </a:solidFill>
                <a:effectLst/>
                <a:latin typeface="Arial" panose="020B0604020202020204" pitchFamily="34" charset="0"/>
                <a:cs typeface="Arial" panose="020B0604020202020204" pitchFamily="34" charset="0"/>
              </a:rPr>
              <a:t>byd</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a:solidFill>
                  <a:schemeClr val="accent1">
                    <a:lumMod val="75000"/>
                  </a:schemeClr>
                </a:solidFill>
                <a:effectLst/>
                <a:latin typeface="Arial" panose="020B0604020202020204" pitchFamily="34" charset="0"/>
                <a:cs typeface="Arial" panose="020B0604020202020204" pitchFamily="34" charset="0"/>
              </a:rPr>
              <a:t>ac </a:t>
            </a:r>
            <a:r>
              <a:rPr lang="en-GB" sz="2000" b="0" i="0" dirty="0" err="1">
                <a:solidFill>
                  <a:schemeClr val="accent1">
                    <a:lumMod val="75000"/>
                  </a:schemeClr>
                </a:solidFill>
                <a:effectLst/>
                <a:latin typeface="Arial" panose="020B0604020202020204" pitchFamily="34" charset="0"/>
                <a:cs typeface="Arial" panose="020B0604020202020204" pitchFamily="34" charset="0"/>
              </a:rPr>
              <a:t>os</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ydym</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yn</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0" i="0" dirty="0" err="1">
                <a:solidFill>
                  <a:schemeClr val="accent1">
                    <a:lumMod val="75000"/>
                  </a:schemeClr>
                </a:solidFill>
                <a:effectLst/>
                <a:latin typeface="Arial" panose="020B0604020202020204" pitchFamily="34" charset="0"/>
                <a:cs typeface="Arial" panose="020B0604020202020204" pitchFamily="34" charset="0"/>
              </a:rPr>
              <a:t>ei</a:t>
            </a:r>
            <a:r>
              <a:rPr lang="en-GB" sz="2000" b="0" i="0" dirty="0">
                <a:solidFill>
                  <a:schemeClr val="accent1">
                    <a:lumMod val="75000"/>
                  </a:schemeClr>
                </a:solidFill>
                <a:effectLst/>
                <a:latin typeface="Arial" panose="020B0604020202020204" pitchFamily="34" charset="0"/>
                <a:cs typeface="Arial" panose="020B0604020202020204" pitchFamily="34" charset="0"/>
              </a:rPr>
              <a:t> weld, </a:t>
            </a:r>
            <a:r>
              <a:rPr lang="en-GB" sz="2000" b="0" i="0" dirty="0" err="1">
                <a:solidFill>
                  <a:schemeClr val="accent1">
                    <a:lumMod val="75000"/>
                  </a:schemeClr>
                </a:solidFill>
                <a:effectLst/>
                <a:latin typeface="Arial" panose="020B0604020202020204" pitchFamily="34" charset="0"/>
                <a:cs typeface="Arial" panose="020B0604020202020204" pitchFamily="34" charset="0"/>
              </a:rPr>
              <a:t>rhaid</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Galw</a:t>
            </a:r>
            <a:r>
              <a:rPr lang="en-GB" sz="2000" b="1" i="0" dirty="0">
                <a:solidFill>
                  <a:schemeClr val="accent1">
                    <a:lumMod val="75000"/>
                  </a:schemeClr>
                </a:solidFill>
                <a:effectLst/>
                <a:latin typeface="Arial" panose="020B0604020202020204" pitchFamily="34" charset="0"/>
                <a:cs typeface="Arial" panose="020B0604020202020204" pitchFamily="34" charset="0"/>
              </a:rPr>
              <a:t> </a:t>
            </a:r>
            <a:r>
              <a:rPr lang="en-GB" sz="2000" b="1" i="0" dirty="0" err="1">
                <a:solidFill>
                  <a:schemeClr val="accent1">
                    <a:lumMod val="75000"/>
                  </a:schemeClr>
                </a:solidFill>
                <a:effectLst/>
                <a:latin typeface="Arial" panose="020B0604020202020204" pitchFamily="34" charset="0"/>
                <a:cs typeface="Arial" panose="020B0604020202020204" pitchFamily="34" charset="0"/>
              </a:rPr>
              <a:t>Nhw</a:t>
            </a:r>
            <a:r>
              <a:rPr lang="en-GB" sz="2000" b="1" i="0" dirty="0">
                <a:solidFill>
                  <a:schemeClr val="accent1">
                    <a:lumMod val="75000"/>
                  </a:schemeClr>
                </a:solidFill>
                <a:effectLst/>
                <a:latin typeface="Arial" panose="020B0604020202020204" pitchFamily="34" charset="0"/>
                <a:cs typeface="Arial" panose="020B0604020202020204" pitchFamily="34" charset="0"/>
              </a:rPr>
              <a:t> Allan.</a:t>
            </a:r>
            <a:r>
              <a:rPr lang="en-GB" sz="2000" b="0" i="0" dirty="0">
                <a:solidFill>
                  <a:schemeClr val="accent1">
                    <a:lumMod val="75000"/>
                  </a:schemeClr>
                </a:solidFill>
                <a:effectLst/>
                <a:latin typeface="Arial" panose="020B0604020202020204" pitchFamily="34" charset="0"/>
                <a:cs typeface="Arial" panose="020B0604020202020204" pitchFamily="34" charset="0"/>
              </a:rPr>
              <a:t>  </a:t>
            </a:r>
          </a:p>
          <a:p>
            <a:endParaRPr lang="en-GB" sz="2000" b="0" i="0" dirty="0">
              <a:solidFill>
                <a:srgbClr val="000000"/>
              </a:solidFill>
              <a:effectLst/>
              <a:latin typeface="Arial" panose="020B0604020202020204" pitchFamily="34" charset="0"/>
              <a:cs typeface="Arial" panose="020B0604020202020204" pitchFamily="34" charset="0"/>
            </a:endParaRPr>
          </a:p>
          <a:p>
            <a:endParaRPr lang="en-GB" sz="2000" b="0" i="0" dirty="0">
              <a:solidFill>
                <a:srgbClr val="000000"/>
              </a:solidFill>
              <a:effectLst/>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hlinkClick r:id="rId3"/>
              </a:rPr>
              <a:t>https://www.urdd.cymru/cy/neges-heddwch-eleni/</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GB" sz="2000" b="0" i="0" dirty="0">
                <a:solidFill>
                  <a:srgbClr val="000000"/>
                </a:solidFill>
                <a:effectLst/>
                <a:latin typeface="Arial" panose="020B0604020202020204" pitchFamily="34" charset="0"/>
                <a:cs typeface="Arial" panose="020B0604020202020204" pitchFamily="34" charset="0"/>
              </a:rPr>
              <a:t>The Urdd's 2023 Peace and Goodwill Message focuses on anti-racism. It declares that </a:t>
            </a:r>
            <a:r>
              <a:rPr lang="en-GB" sz="2000" b="1" i="0" dirty="0">
                <a:solidFill>
                  <a:srgbClr val="000000"/>
                </a:solidFill>
                <a:effectLst/>
                <a:latin typeface="Arial" panose="020B0604020202020204" pitchFamily="34" charset="0"/>
                <a:cs typeface="Arial" panose="020B0604020202020204" pitchFamily="34" charset="0"/>
              </a:rPr>
              <a:t>there is no place for racism in the world</a:t>
            </a:r>
            <a:r>
              <a:rPr lang="en-GB" sz="2000" b="0" i="0" dirty="0">
                <a:solidFill>
                  <a:srgbClr val="000000"/>
                </a:solidFill>
                <a:effectLst/>
                <a:latin typeface="Arial" panose="020B0604020202020204" pitchFamily="34" charset="0"/>
                <a:cs typeface="Arial" panose="020B0604020202020204" pitchFamily="34" charset="0"/>
              </a:rPr>
              <a:t>, and if we see it, we must </a:t>
            </a:r>
            <a:r>
              <a:rPr lang="en-GB" sz="2000" b="1" i="0" dirty="0">
                <a:solidFill>
                  <a:srgbClr val="000000"/>
                </a:solidFill>
                <a:effectLst/>
                <a:latin typeface="Arial" panose="020B0604020202020204" pitchFamily="34" charset="0"/>
                <a:cs typeface="Arial" panose="020B0604020202020204" pitchFamily="34" charset="0"/>
              </a:rPr>
              <a:t>Call Them Out.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9953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04D07-5102-BE4A-9595-56C8777380D2}"/>
              </a:ext>
            </a:extLst>
          </p:cNvPr>
          <p:cNvSpPr>
            <a:spLocks noGrp="1"/>
          </p:cNvSpPr>
          <p:nvPr>
            <p:ph type="title"/>
          </p:nvPr>
        </p:nvSpPr>
        <p:spPr>
          <a:xfrm>
            <a:off x="838200" y="365125"/>
            <a:ext cx="5161156" cy="1325563"/>
          </a:xfrm>
        </p:spPr>
        <p:txBody>
          <a:bodyPr/>
          <a:lstStyle/>
          <a:p>
            <a:r>
              <a:rPr lang="en-GB" dirty="0"/>
              <a:t>People’s Collection Wales Archive</a:t>
            </a:r>
          </a:p>
        </p:txBody>
      </p:sp>
      <p:sp>
        <p:nvSpPr>
          <p:cNvPr id="3" name="Content Placeholder 2">
            <a:extLst>
              <a:ext uri="{FF2B5EF4-FFF2-40B4-BE49-F238E27FC236}">
                <a16:creationId xmlns:a16="http://schemas.microsoft.com/office/drawing/2014/main" id="{79DA26C3-CF19-3B46-93EC-9C45237D3074}"/>
              </a:ext>
            </a:extLst>
          </p:cNvPr>
          <p:cNvSpPr>
            <a:spLocks noGrp="1"/>
          </p:cNvSpPr>
          <p:nvPr>
            <p:ph idx="1"/>
          </p:nvPr>
        </p:nvSpPr>
        <p:spPr>
          <a:xfrm>
            <a:off x="1856882" y="6249896"/>
            <a:ext cx="8478235" cy="551667"/>
          </a:xfrm>
        </p:spPr>
        <p:txBody>
          <a:bodyPr>
            <a:normAutofit fontScale="92500"/>
          </a:bodyPr>
          <a:lstStyle/>
          <a:p>
            <a:pPr marL="0" indent="0">
              <a:buNone/>
            </a:pPr>
            <a:r>
              <a:rPr lang="en-GB" dirty="0">
                <a:hlinkClick r:id="rId2"/>
              </a:rPr>
              <a:t>https://www.peoplescollection.wales/collections/503567</a:t>
            </a:r>
            <a:endParaRPr lang="en-GB" dirty="0"/>
          </a:p>
          <a:p>
            <a:endParaRPr lang="en-GB" dirty="0"/>
          </a:p>
        </p:txBody>
      </p:sp>
      <p:sp>
        <p:nvSpPr>
          <p:cNvPr id="4" name="Title 1">
            <a:extLst>
              <a:ext uri="{FF2B5EF4-FFF2-40B4-BE49-F238E27FC236}">
                <a16:creationId xmlns:a16="http://schemas.microsoft.com/office/drawing/2014/main" id="{A8171098-F066-3A4C-B538-EF08A6595AD7}"/>
              </a:ext>
            </a:extLst>
          </p:cNvPr>
          <p:cNvSpPr txBox="1">
            <a:spLocks/>
          </p:cNvSpPr>
          <p:nvPr/>
        </p:nvSpPr>
        <p:spPr>
          <a:xfrm>
            <a:off x="6192644" y="306504"/>
            <a:ext cx="5161156"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solidFill>
                  <a:schemeClr val="accent1">
                    <a:lumMod val="75000"/>
                  </a:schemeClr>
                </a:solidFill>
              </a:rPr>
              <a:t>Archif</a:t>
            </a:r>
            <a:r>
              <a:rPr lang="en-GB" dirty="0">
                <a:solidFill>
                  <a:schemeClr val="accent1">
                    <a:lumMod val="75000"/>
                  </a:schemeClr>
                </a:solidFill>
              </a:rPr>
              <a:t> </a:t>
            </a:r>
            <a:r>
              <a:rPr lang="en-GB" dirty="0" err="1">
                <a:solidFill>
                  <a:schemeClr val="accent1">
                    <a:lumMod val="75000"/>
                  </a:schemeClr>
                </a:solidFill>
              </a:rPr>
              <a:t>Casgliad</a:t>
            </a:r>
            <a:r>
              <a:rPr lang="en-GB" dirty="0">
                <a:solidFill>
                  <a:schemeClr val="accent1">
                    <a:lumMod val="75000"/>
                  </a:schemeClr>
                </a:solidFill>
              </a:rPr>
              <a:t> y </a:t>
            </a:r>
            <a:r>
              <a:rPr lang="en-GB" dirty="0" err="1">
                <a:solidFill>
                  <a:schemeClr val="accent1">
                    <a:lumMod val="75000"/>
                  </a:schemeClr>
                </a:solidFill>
              </a:rPr>
              <a:t>Werin</a:t>
            </a:r>
            <a:r>
              <a:rPr lang="en-GB" dirty="0">
                <a:solidFill>
                  <a:schemeClr val="accent1">
                    <a:lumMod val="75000"/>
                  </a:schemeClr>
                </a:solidFill>
              </a:rPr>
              <a:t> </a:t>
            </a:r>
            <a:r>
              <a:rPr lang="en-GB" dirty="0" err="1">
                <a:solidFill>
                  <a:schemeClr val="accent1">
                    <a:lumMod val="75000"/>
                  </a:schemeClr>
                </a:solidFill>
              </a:rPr>
              <a:t>Cymru</a:t>
            </a:r>
            <a:endParaRPr lang="en-GB" dirty="0">
              <a:solidFill>
                <a:schemeClr val="accent1">
                  <a:lumMod val="75000"/>
                </a:schemeClr>
              </a:solidFill>
            </a:endParaRPr>
          </a:p>
        </p:txBody>
      </p:sp>
      <p:pic>
        <p:nvPicPr>
          <p:cNvPr id="6" name="Picture 5" descr="A screenshot of a document&#10;&#10;Description automatically generated">
            <a:extLst>
              <a:ext uri="{FF2B5EF4-FFF2-40B4-BE49-F238E27FC236}">
                <a16:creationId xmlns:a16="http://schemas.microsoft.com/office/drawing/2014/main" id="{11410116-EA1A-D052-7F3F-8C236D0F9EA2}"/>
              </a:ext>
            </a:extLst>
          </p:cNvPr>
          <p:cNvPicPr>
            <a:picLocks noChangeAspect="1"/>
          </p:cNvPicPr>
          <p:nvPr/>
        </p:nvPicPr>
        <p:blipFill>
          <a:blip r:embed="rId3"/>
          <a:stretch>
            <a:fillRect/>
          </a:stretch>
        </p:blipFill>
        <p:spPr>
          <a:xfrm>
            <a:off x="2309371" y="1609582"/>
            <a:ext cx="7573258" cy="4607459"/>
          </a:xfrm>
          <a:prstGeom prst="rect">
            <a:avLst/>
          </a:prstGeom>
        </p:spPr>
      </p:pic>
    </p:spTree>
    <p:extLst>
      <p:ext uri="{BB962C8B-B14F-4D97-AF65-F5344CB8AC3E}">
        <p14:creationId xmlns:p14="http://schemas.microsoft.com/office/powerpoint/2010/main" val="541841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D9BB8-ECDF-BB42-B985-031C4BB9659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3A0F57E-48CB-3C46-9700-C01E1C135864}"/>
              </a:ext>
            </a:extLst>
          </p:cNvPr>
          <p:cNvSpPr>
            <a:spLocks noGrp="1"/>
          </p:cNvSpPr>
          <p:nvPr>
            <p:ph idx="1"/>
          </p:nvPr>
        </p:nvSpPr>
        <p:spPr>
          <a:xfrm>
            <a:off x="838200" y="1359877"/>
            <a:ext cx="10515600" cy="5287108"/>
          </a:xfrm>
        </p:spPr>
        <p:txBody>
          <a:bodyPr>
            <a:normAutofit fontScale="70000" lnSpcReduction="20000"/>
          </a:bodyPr>
          <a:lstStyle/>
          <a:p>
            <a:pPr marL="0" indent="0">
              <a:buNone/>
            </a:pPr>
            <a:r>
              <a:rPr lang="en-GB" i="1" dirty="0"/>
              <a:t>Urdd </a:t>
            </a:r>
            <a:r>
              <a:rPr lang="en-GB" dirty="0"/>
              <a:t>(2023) </a:t>
            </a:r>
            <a:r>
              <a:rPr lang="en-GB" i="1" dirty="0"/>
              <a:t>Peace and Goodwill Message 2022</a:t>
            </a:r>
            <a:r>
              <a:rPr lang="en-GB" dirty="0"/>
              <a:t>. Available at: </a:t>
            </a:r>
            <a:r>
              <a:rPr lang="en-US" sz="2800" dirty="0">
                <a:latin typeface="Arial" panose="020B0604020202020204" pitchFamily="34" charset="0"/>
                <a:cs typeface="Arial" panose="020B0604020202020204" pitchFamily="34" charset="0"/>
                <a:hlinkClick r:id="rId2"/>
              </a:rPr>
              <a:t>https://www.urdd.cymru/en/peace-and-goodwill/</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a:t>
            </a:r>
            <a:r>
              <a:rPr lang="en-GB" dirty="0"/>
              <a:t>ccessed: 23/10/23)</a:t>
            </a:r>
          </a:p>
          <a:p>
            <a:pPr marL="0" indent="0">
              <a:buNone/>
            </a:pPr>
            <a:endParaRPr lang="en-GB" dirty="0"/>
          </a:p>
          <a:p>
            <a:pPr marL="0" indent="0">
              <a:buNone/>
            </a:pPr>
            <a:r>
              <a:rPr lang="en-GB" i="1" dirty="0"/>
              <a:t>Urdd </a:t>
            </a:r>
            <a:r>
              <a:rPr lang="en-GB" dirty="0"/>
              <a:t>(2023) </a:t>
            </a:r>
            <a:r>
              <a:rPr lang="en-GB" i="1" dirty="0" err="1"/>
              <a:t>Neges</a:t>
            </a:r>
            <a:r>
              <a:rPr lang="en-GB" i="1" dirty="0"/>
              <a:t> </a:t>
            </a:r>
            <a:r>
              <a:rPr lang="en-GB" i="1" dirty="0" err="1"/>
              <a:t>Heddwch</a:t>
            </a:r>
            <a:r>
              <a:rPr lang="en-GB" i="1" dirty="0"/>
              <a:t> ac </a:t>
            </a:r>
            <a:r>
              <a:rPr lang="en-GB" i="1" dirty="0" err="1"/>
              <a:t>Ewyllys</a:t>
            </a:r>
            <a:r>
              <a:rPr lang="en-GB" i="1" dirty="0"/>
              <a:t> Da 2022. </a:t>
            </a:r>
            <a:r>
              <a:rPr lang="en-GB" i="1" dirty="0" err="1"/>
              <a:t>A</a:t>
            </a:r>
            <a:r>
              <a:rPr lang="en-GB" dirty="0" err="1"/>
              <a:t>r</a:t>
            </a:r>
            <a:r>
              <a:rPr lang="en-GB" dirty="0"/>
              <a:t> </a:t>
            </a:r>
            <a:r>
              <a:rPr lang="en-GB" dirty="0" err="1"/>
              <a:t>gael</a:t>
            </a:r>
            <a:r>
              <a:rPr lang="en-GB" dirty="0"/>
              <a:t> </a:t>
            </a:r>
            <a:r>
              <a:rPr lang="en-GB" dirty="0" err="1"/>
              <a:t>ar</a:t>
            </a:r>
            <a:r>
              <a:rPr lang="en-GB" dirty="0"/>
              <a:t>:</a:t>
            </a:r>
          </a:p>
          <a:p>
            <a:pPr marL="0" indent="0">
              <a:buNone/>
            </a:pPr>
            <a:r>
              <a:rPr lang="en-US" sz="2800" dirty="0">
                <a:latin typeface="Arial" panose="020B0604020202020204" pitchFamily="34" charset="0"/>
                <a:cs typeface="Arial" panose="020B0604020202020204" pitchFamily="34" charset="0"/>
                <a:hlinkClick r:id="rId3"/>
              </a:rPr>
              <a:t>https://www.urdd.cymru/cy/neges-heddwch-eleni/</a:t>
            </a:r>
            <a:r>
              <a:rPr lang="en-US"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
            </a:r>
            <a:r>
              <a:rPr lang="en-GB" dirty="0" err="1"/>
              <a:t>yrchwyd</a:t>
            </a:r>
            <a:r>
              <a:rPr lang="en-GB" dirty="0"/>
              <a:t>: 23/10/23)</a:t>
            </a:r>
          </a:p>
          <a:p>
            <a:pPr marL="0" indent="0">
              <a:buNone/>
            </a:pPr>
            <a:br>
              <a:rPr lang="en-GB" dirty="0"/>
            </a:br>
            <a:r>
              <a:rPr lang="en-GB" i="1" dirty="0"/>
              <a:t>Well-being of Future Generations (Wales) Act 2015</a:t>
            </a:r>
            <a:r>
              <a:rPr lang="en-GB" dirty="0"/>
              <a:t>. Available at:</a:t>
            </a:r>
          </a:p>
          <a:p>
            <a:pPr marL="0" indent="0">
              <a:buNone/>
            </a:pPr>
            <a:r>
              <a:rPr lang="en-GB" dirty="0">
                <a:hlinkClick r:id="rId4"/>
              </a:rPr>
              <a:t>https://futuregenerations.wales/about-us/future-generations-act/</a:t>
            </a:r>
            <a:r>
              <a:rPr lang="en-GB" dirty="0"/>
              <a:t> (Accessed: 23/10/23)</a:t>
            </a:r>
          </a:p>
          <a:p>
            <a:pPr marL="0" indent="0">
              <a:buNone/>
            </a:pPr>
            <a:endParaRPr lang="en-GB" dirty="0"/>
          </a:p>
          <a:p>
            <a:pPr marL="0" indent="0">
              <a:buNone/>
            </a:pPr>
            <a:r>
              <a:rPr lang="en-GB" i="1" dirty="0" err="1"/>
              <a:t>Deddf</a:t>
            </a:r>
            <a:r>
              <a:rPr lang="en-GB" i="1" dirty="0"/>
              <a:t> </a:t>
            </a:r>
            <a:r>
              <a:rPr lang="en-GB" i="1" dirty="0" err="1"/>
              <a:t>Llesiant</a:t>
            </a:r>
            <a:r>
              <a:rPr lang="en-GB" i="1" dirty="0"/>
              <a:t> </a:t>
            </a:r>
            <a:r>
              <a:rPr lang="en-GB" i="1" dirty="0" err="1"/>
              <a:t>Cenedlaethau’r</a:t>
            </a:r>
            <a:r>
              <a:rPr lang="en-GB" i="1" dirty="0"/>
              <a:t> </a:t>
            </a:r>
            <a:r>
              <a:rPr lang="en-GB" i="1" dirty="0" err="1"/>
              <a:t>Dyfodol</a:t>
            </a:r>
            <a:r>
              <a:rPr lang="en-GB" i="1" dirty="0"/>
              <a:t> (Cymru) 2015</a:t>
            </a:r>
            <a:r>
              <a:rPr lang="en-GB" dirty="0"/>
              <a:t>. </a:t>
            </a:r>
            <a:r>
              <a:rPr lang="en-GB" dirty="0" err="1"/>
              <a:t>Ar</a:t>
            </a:r>
            <a:r>
              <a:rPr lang="en-GB" dirty="0"/>
              <a:t> </a:t>
            </a:r>
            <a:r>
              <a:rPr lang="en-GB" dirty="0" err="1"/>
              <a:t>gael</a:t>
            </a:r>
            <a:r>
              <a:rPr lang="en-GB" dirty="0"/>
              <a:t> </a:t>
            </a:r>
            <a:r>
              <a:rPr lang="en-GB" dirty="0" err="1"/>
              <a:t>ar</a:t>
            </a:r>
            <a:r>
              <a:rPr lang="en-GB" dirty="0"/>
              <a:t>:</a:t>
            </a:r>
            <a:endParaRPr lang="en-GB" dirty="0">
              <a:hlinkClick r:id="rId5">
                <a:extLst>
                  <a:ext uri="{A12FA001-AC4F-418D-AE19-62706E023703}">
                    <ahyp:hlinkClr xmlns:ahyp="http://schemas.microsoft.com/office/drawing/2018/hyperlinkcolor" val="tx"/>
                  </a:ext>
                </a:extLst>
              </a:hlinkClick>
            </a:endParaRPr>
          </a:p>
          <a:p>
            <a:pPr marL="0" indent="0">
              <a:buNone/>
            </a:pPr>
            <a:r>
              <a:rPr lang="en-GB" dirty="0">
                <a:hlinkClick r:id="rId6"/>
              </a:rPr>
              <a:t>https://www.futuregenerations.wales/cy/about-us/future-generations-act/</a:t>
            </a:r>
            <a:r>
              <a:rPr lang="en-GB" dirty="0"/>
              <a:t> (</a:t>
            </a:r>
            <a:r>
              <a:rPr lang="en-GB" dirty="0" err="1"/>
              <a:t>Cyrchwyd</a:t>
            </a:r>
            <a:r>
              <a:rPr lang="en-GB" dirty="0"/>
              <a:t>: 23/10/23)</a:t>
            </a:r>
          </a:p>
          <a:p>
            <a:pPr marL="0" indent="0">
              <a:buNone/>
            </a:pPr>
            <a:endParaRPr lang="en-GB" dirty="0"/>
          </a:p>
          <a:p>
            <a:pPr marL="0" indent="0">
              <a:buNone/>
            </a:pPr>
            <a:r>
              <a:rPr lang="en-GB" i="1" dirty="0"/>
              <a:t>Swansea International Festival </a:t>
            </a:r>
            <a:r>
              <a:rPr lang="en-GB" dirty="0"/>
              <a:t>(2015) </a:t>
            </a:r>
            <a:r>
              <a:rPr lang="en-GB" i="1" dirty="0"/>
              <a:t>Have we asked enough Questions </a:t>
            </a:r>
            <a:r>
              <a:rPr lang="en-GB" dirty="0" err="1"/>
              <a:t>Osi</a:t>
            </a:r>
            <a:r>
              <a:rPr lang="en-GB" dirty="0"/>
              <a:t> Rhys </a:t>
            </a:r>
            <a:r>
              <a:rPr lang="en-GB" dirty="0" err="1"/>
              <a:t>Osmon</a:t>
            </a:r>
            <a:r>
              <a:rPr lang="en-GB" dirty="0"/>
              <a:t>. Available at:  </a:t>
            </a:r>
            <a:r>
              <a:rPr lang="en-GB" dirty="0">
                <a:hlinkClick r:id="rId7"/>
              </a:rPr>
              <a:t>https://www.youtube.com/watch?v=x1acX9o7zZM</a:t>
            </a:r>
            <a:r>
              <a:rPr lang="en-GB" dirty="0"/>
              <a:t> (Accessed: 23/10/23)</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069269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889</TotalTime>
  <Words>896</Words>
  <Application>Microsoft Macintosh PowerPoint</Application>
  <PresentationFormat>Widescreen</PresentationFormat>
  <Paragraphs>66</Paragraphs>
  <Slides>17</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Gotham Rounded SSm A</vt:lpstr>
      <vt:lpstr>Office Theme</vt:lpstr>
      <vt:lpstr>Maniffesto</vt:lpstr>
      <vt:lpstr>PowerPoint Presentation</vt:lpstr>
      <vt:lpstr>PowerPoint Presentation</vt:lpstr>
      <vt:lpstr>Well-being of Future  Generations (Wales) Act 2015</vt:lpstr>
      <vt:lpstr>PowerPoint Presentation</vt:lpstr>
      <vt:lpstr>PowerPoint Presentation</vt:lpstr>
      <vt:lpstr>PowerPoint Presentation</vt:lpstr>
      <vt:lpstr>More information </vt:lpstr>
      <vt:lpstr>A Wales of </vt:lpstr>
      <vt:lpstr>PowerPoint Presentation</vt:lpstr>
      <vt:lpstr>PowerPoint Presentation</vt:lpstr>
      <vt:lpstr>PowerPoint Presentation</vt:lpstr>
      <vt:lpstr>Urdd Gobaith Cymru  Neges Heddwch ac Ewyllys Da 2023</vt:lpstr>
      <vt:lpstr>Urdd Gobaith Cymru  Peace and Goodwill Message 2023</vt:lpstr>
      <vt:lpstr>Neges Heddwch ac Ewyllys Da 2023: Gwrth-hiliaeth 2023 Peace and Goodwill Message: Anti-racism</vt:lpstr>
      <vt:lpstr>People’s Collection Wales Archive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Maniffesto</dc:title>
  <dc:creator>Gwenllian Beynon</dc:creator>
  <cp:lastModifiedBy>Gwenllian Beynon</cp:lastModifiedBy>
  <cp:revision>12</cp:revision>
  <dcterms:created xsi:type="dcterms:W3CDTF">2020-10-06T08:29:59Z</dcterms:created>
  <dcterms:modified xsi:type="dcterms:W3CDTF">2023-10-23T23:57:27Z</dcterms:modified>
</cp:coreProperties>
</file>