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67090" autoAdjust="0"/>
  </p:normalViewPr>
  <p:slideViewPr>
    <p:cSldViewPr snapToGrid="0">
      <p:cViewPr varScale="1">
        <p:scale>
          <a:sx n="61" d="100"/>
          <a:sy n="61" d="100"/>
        </p:scale>
        <p:origin x="1008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C2FAAF-1798-4F4D-9D58-E34788B381C9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C7A05C-99EE-4D33-ABDB-7DA2C0B284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314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C7A05C-99EE-4D33-ABDB-7DA2C0B2843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8121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C7A05C-99EE-4D33-ABDB-7DA2C0B2843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902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C7A05C-99EE-4D33-ABDB-7DA2C0B2843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5106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C7A05C-99EE-4D33-ABDB-7DA2C0B2843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5767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C7A05C-99EE-4D33-ABDB-7DA2C0B2843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7817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C7A05C-99EE-4D33-ABDB-7DA2C0B2843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1981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4EFFAEA-6A65-4C9F-BAD9-18BDE512283E}" type="slidenum">
              <a:rPr lang="en-GB"/>
              <a:pPr/>
              <a:t>11</a:t>
            </a:fld>
            <a:endParaRPr lang="en-GB"/>
          </a:p>
        </p:txBody>
      </p:sp>
      <p:sp>
        <p:nvSpPr>
          <p:cNvPr id="1187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87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2157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DA9EA6F-AA83-49CD-B529-F1B87CF82C5F}" type="slidenum">
              <a:rPr lang="en-GB"/>
              <a:pPr/>
              <a:t>13</a:t>
            </a:fld>
            <a:endParaRPr lang="en-GB"/>
          </a:p>
        </p:txBody>
      </p:sp>
      <p:sp>
        <p:nvSpPr>
          <p:cNvPr id="142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2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52209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51856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1204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51159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22442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45506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9983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81995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B61BEF0D-F0BB-DE4B-95CE-6DB70DBA9567}" type="datetimeFigureOut">
              <a:rPr lang="en-US" smtClean="0"/>
              <a:pPr/>
              <a:t>11/19/2018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39766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07898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74825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77795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2634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Social Justice &amp; Inclusion L7 Research Day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Interviews 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Caroline Lewis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8066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 for the session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determine the nature and purpose of using interviews in research</a:t>
            </a:r>
          </a:p>
          <a:p>
            <a:r>
              <a:rPr lang="en-GB" dirty="0" smtClean="0"/>
              <a:t>To consider some of the advantages and disadvantages of interviews </a:t>
            </a:r>
          </a:p>
          <a:p>
            <a:r>
              <a:rPr lang="en-GB" dirty="0" smtClean="0"/>
              <a:t>To explore some of the practical issues in designing and conducting interviews.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0334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an interview?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‘Research interviews are a method of data collection that uses people’s answers to researchers’ questions as their sources of data’ (</a:t>
            </a:r>
            <a:r>
              <a:rPr lang="en-GB" dirty="0" err="1" smtClean="0"/>
              <a:t>Denscombe</a:t>
            </a:r>
            <a:r>
              <a:rPr lang="en-GB" dirty="0" smtClean="0"/>
              <a:t> 2017)</a:t>
            </a:r>
          </a:p>
          <a:p>
            <a:endParaRPr lang="en-GB" dirty="0"/>
          </a:p>
          <a:p>
            <a:r>
              <a:rPr lang="en-US" dirty="0"/>
              <a:t>Is the ‘favored digging tool’ of social science researchers (</a:t>
            </a:r>
            <a:r>
              <a:rPr lang="en-US" dirty="0" err="1"/>
              <a:t>Benney</a:t>
            </a:r>
            <a:r>
              <a:rPr lang="en-US" dirty="0"/>
              <a:t> &amp; Hughes, 1970)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6225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might we choose to use interviews?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Exploration of complex phenomena</a:t>
            </a:r>
          </a:p>
          <a:p>
            <a:endParaRPr lang="en-GB" dirty="0"/>
          </a:p>
          <a:p>
            <a:r>
              <a:rPr lang="en-GB" dirty="0" smtClean="0"/>
              <a:t>Opinions, feelings or emotions</a:t>
            </a:r>
          </a:p>
          <a:p>
            <a:endParaRPr lang="en-GB" dirty="0"/>
          </a:p>
          <a:p>
            <a:r>
              <a:rPr lang="en-GB" dirty="0" smtClean="0"/>
              <a:t>Privileged information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8389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interview – what’s the difference?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Structured </a:t>
            </a:r>
          </a:p>
          <a:p>
            <a:endParaRPr lang="en-GB" dirty="0"/>
          </a:p>
          <a:p>
            <a:r>
              <a:rPr lang="en-GB" dirty="0" smtClean="0"/>
              <a:t>Semi-structured</a:t>
            </a:r>
          </a:p>
          <a:p>
            <a:endParaRPr lang="en-GB" dirty="0"/>
          </a:p>
          <a:p>
            <a:r>
              <a:rPr lang="en-GB" dirty="0" smtClean="0"/>
              <a:t>Unstructured </a:t>
            </a:r>
          </a:p>
          <a:p>
            <a:endParaRPr lang="en-GB" dirty="0"/>
          </a:p>
          <a:p>
            <a:r>
              <a:rPr lang="en-GB" dirty="0" smtClean="0"/>
              <a:t>TASK: Can you think of a </a:t>
            </a:r>
            <a:r>
              <a:rPr lang="en-GB" dirty="0"/>
              <a:t>u</a:t>
            </a:r>
            <a:r>
              <a:rPr lang="en-GB" dirty="0" smtClean="0"/>
              <a:t>se/scenario for each of these types of interview?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4402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interview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One-to-one</a:t>
            </a:r>
          </a:p>
          <a:p>
            <a:endParaRPr lang="en-GB" dirty="0"/>
          </a:p>
          <a:p>
            <a:r>
              <a:rPr lang="en-GB" dirty="0" smtClean="0"/>
              <a:t>Group</a:t>
            </a:r>
          </a:p>
          <a:p>
            <a:endParaRPr lang="en-GB" dirty="0"/>
          </a:p>
          <a:p>
            <a:r>
              <a:rPr lang="en-GB" dirty="0" smtClean="0"/>
              <a:t>Focus groups</a:t>
            </a:r>
          </a:p>
          <a:p>
            <a:endParaRPr lang="en-GB" dirty="0"/>
          </a:p>
          <a:p>
            <a:r>
              <a:rPr lang="en-GB" dirty="0" smtClean="0"/>
              <a:t>TASK: What are the advantages and disadvantages of each of these types of interview?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4947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makes a good interviewer?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Attentiveness</a:t>
            </a:r>
            <a:endParaRPr lang="en-GB" dirty="0"/>
          </a:p>
          <a:p>
            <a:r>
              <a:rPr lang="en-GB" dirty="0" smtClean="0"/>
              <a:t>Sensitive to feelings of the interviewee</a:t>
            </a:r>
            <a:endParaRPr lang="en-GB" dirty="0"/>
          </a:p>
          <a:p>
            <a:r>
              <a:rPr lang="en-GB" dirty="0" smtClean="0"/>
              <a:t>Silence can be golden</a:t>
            </a:r>
            <a:endParaRPr lang="en-GB" dirty="0"/>
          </a:p>
          <a:p>
            <a:r>
              <a:rPr lang="en-GB" dirty="0" smtClean="0"/>
              <a:t>Use of prompts</a:t>
            </a:r>
            <a:endParaRPr lang="en-GB" dirty="0"/>
          </a:p>
          <a:p>
            <a:r>
              <a:rPr lang="en-GB" dirty="0" smtClean="0"/>
              <a:t>Further probes where appropriate</a:t>
            </a:r>
          </a:p>
          <a:p>
            <a:r>
              <a:rPr lang="en-GB" dirty="0" smtClean="0"/>
              <a:t>Checks on understanding</a:t>
            </a:r>
          </a:p>
          <a:p>
            <a:r>
              <a:rPr lang="en-GB" dirty="0" smtClean="0"/>
              <a:t>Non-judgemental</a:t>
            </a:r>
          </a:p>
          <a:p>
            <a:r>
              <a:rPr lang="en-GB" dirty="0" smtClean="0"/>
              <a:t>Allows all to be heard in a group scenario</a:t>
            </a:r>
          </a:p>
          <a:p>
            <a:r>
              <a:rPr lang="en-GB" dirty="0" smtClean="0"/>
              <a:t>Consider who you are interviewing</a:t>
            </a:r>
          </a:p>
        </p:txBody>
      </p:sp>
    </p:spTree>
    <p:extLst>
      <p:ext uri="{BB962C8B-B14F-4D97-AF65-F5344CB8AC3E}">
        <p14:creationId xmlns:p14="http://schemas.microsoft.com/office/powerpoint/2010/main" val="1347509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Stages in an interview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Plan, plan, plan, and then plan some more!</a:t>
            </a:r>
          </a:p>
          <a:p>
            <a:r>
              <a:rPr lang="en-GB" dirty="0" smtClean="0"/>
              <a:t>Introduction</a:t>
            </a:r>
          </a:p>
          <a:p>
            <a:r>
              <a:rPr lang="en-GB" dirty="0" smtClean="0"/>
              <a:t>Starting the interview</a:t>
            </a:r>
          </a:p>
          <a:p>
            <a:r>
              <a:rPr lang="en-GB" dirty="0" smtClean="0"/>
              <a:t>Progress review – developing and deepening the conversation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Greater factual information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Opinions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Evaluations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Links to a significant event and/or experience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Commentary on an observed occurrence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Intentions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Hypothetical perspectives</a:t>
            </a:r>
          </a:p>
          <a:p>
            <a:pPr marL="457200" indent="-457200">
              <a:buFont typeface="+mj-lt"/>
              <a:buAutoNum type="arabicPeriod"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7923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Taking notes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Audio equipment</a:t>
            </a:r>
          </a:p>
          <a:p>
            <a:r>
              <a:rPr lang="en-GB" dirty="0" smtClean="0"/>
              <a:t>Field notes</a:t>
            </a:r>
          </a:p>
          <a:p>
            <a:r>
              <a:rPr lang="en-GB" dirty="0" smtClean="0"/>
              <a:t>Online interviews</a:t>
            </a:r>
          </a:p>
          <a:p>
            <a:r>
              <a:rPr lang="en-GB" dirty="0" smtClean="0"/>
              <a:t>Non visual contact methods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2337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Advantages and disadvantages of an interview?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Advantages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Depth of information elicited</a:t>
            </a:r>
          </a:p>
          <a:p>
            <a:r>
              <a:rPr lang="en-GB" dirty="0" smtClean="0"/>
              <a:t>Insights</a:t>
            </a:r>
          </a:p>
          <a:p>
            <a:r>
              <a:rPr lang="en-GB" dirty="0" smtClean="0"/>
              <a:t>Easy to resource</a:t>
            </a:r>
          </a:p>
          <a:p>
            <a:r>
              <a:rPr lang="en-GB" dirty="0" smtClean="0"/>
              <a:t>Can give crucial data on priorities if interviewee</a:t>
            </a:r>
          </a:p>
          <a:p>
            <a:r>
              <a:rPr lang="en-GB" dirty="0" smtClean="0"/>
              <a:t>Flexibility</a:t>
            </a:r>
          </a:p>
          <a:p>
            <a:r>
              <a:rPr lang="en-GB" dirty="0" smtClean="0"/>
              <a:t>Good response rate</a:t>
            </a:r>
          </a:p>
          <a:p>
            <a:r>
              <a:rPr lang="en-GB" dirty="0" smtClean="0"/>
              <a:t>Validity </a:t>
            </a:r>
          </a:p>
          <a:p>
            <a:r>
              <a:rPr lang="en-GB" dirty="0" smtClean="0"/>
              <a:t>It’s good to talk! 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disadvantages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Validity</a:t>
            </a:r>
          </a:p>
          <a:p>
            <a:r>
              <a:rPr lang="en-GB" dirty="0" smtClean="0"/>
              <a:t>Interviewer effect</a:t>
            </a:r>
          </a:p>
          <a:p>
            <a:r>
              <a:rPr lang="en-GB" dirty="0" smtClean="0"/>
              <a:t>Reliability</a:t>
            </a:r>
          </a:p>
          <a:p>
            <a:r>
              <a:rPr lang="en-GB" dirty="0" smtClean="0"/>
              <a:t>Can be time-consuming</a:t>
            </a:r>
          </a:p>
          <a:p>
            <a:r>
              <a:rPr lang="en-GB" dirty="0" smtClean="0"/>
              <a:t>Resources (dependent on geographical location </a:t>
            </a:r>
            <a:r>
              <a:rPr lang="en-GB" dirty="0" err="1" smtClean="0"/>
              <a:t>etc</a:t>
            </a:r>
            <a:r>
              <a:rPr lang="en-GB" dirty="0" smtClean="0"/>
              <a:t>)</a:t>
            </a:r>
          </a:p>
          <a:p>
            <a:r>
              <a:rPr lang="en-GB" dirty="0" smtClean="0"/>
              <a:t>Inhibitions</a:t>
            </a:r>
          </a:p>
          <a:p>
            <a:r>
              <a:rPr lang="en-GB" dirty="0" smtClean="0"/>
              <a:t>Privacy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2538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Considerations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1177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/>
              <a:t>Who will you interview and why (sampling strategy</a:t>
            </a:r>
            <a:r>
              <a:rPr lang="en-GB" sz="2600" dirty="0" smtClean="0"/>
              <a:t>)?</a:t>
            </a:r>
            <a:endParaRPr lang="en-GB" sz="2600" dirty="0"/>
          </a:p>
          <a:p>
            <a:pPr marL="0" indent="0">
              <a:buNone/>
            </a:pPr>
            <a:r>
              <a:rPr lang="en-GB" sz="2600" dirty="0"/>
              <a:t>How many interviews will you conduct? How many is too many? How few is too few</a:t>
            </a:r>
            <a:r>
              <a:rPr lang="en-GB" sz="2600" dirty="0" smtClean="0"/>
              <a:t>?</a:t>
            </a:r>
            <a:endParaRPr lang="en-GB" sz="2600" dirty="0"/>
          </a:p>
          <a:p>
            <a:pPr marL="0" indent="0">
              <a:buNone/>
            </a:pPr>
            <a:r>
              <a:rPr lang="en-GB" sz="2600" dirty="0"/>
              <a:t>How will you develop the interview questions? What is the relationship between this and your research questions</a:t>
            </a:r>
            <a:r>
              <a:rPr lang="en-GB" sz="2600" dirty="0" smtClean="0"/>
              <a:t>?</a:t>
            </a:r>
            <a:endParaRPr lang="en-GB" sz="2600" dirty="0"/>
          </a:p>
          <a:p>
            <a:pPr marL="0" indent="0">
              <a:buNone/>
            </a:pPr>
            <a:r>
              <a:rPr lang="en-GB" sz="2600" dirty="0"/>
              <a:t>When will you conduct the interviews – day, night (practical implications)? </a:t>
            </a:r>
          </a:p>
          <a:p>
            <a:pPr marL="0" indent="0">
              <a:buNone/>
            </a:pPr>
            <a:r>
              <a:rPr lang="en-GB" sz="2600" dirty="0"/>
              <a:t>How often will interviews take place</a:t>
            </a:r>
            <a:r>
              <a:rPr lang="en-GB" sz="2600" dirty="0" smtClean="0"/>
              <a:t>?</a:t>
            </a:r>
            <a:endParaRPr lang="en-GB" sz="2600" dirty="0"/>
          </a:p>
          <a:p>
            <a:pPr marL="0" indent="0">
              <a:buNone/>
            </a:pPr>
            <a:r>
              <a:rPr lang="en-GB" sz="2600" dirty="0"/>
              <a:t>Where will you meet (select carefully)?</a:t>
            </a:r>
          </a:p>
          <a:p>
            <a:pPr>
              <a:buFontTx/>
              <a:buAutoNum type="arabicPeriod"/>
            </a:pPr>
            <a:endParaRPr lang="en-GB" dirty="0"/>
          </a:p>
          <a:p>
            <a:pPr>
              <a:buFontTx/>
              <a:buAutoNum type="arabicPeriod"/>
            </a:pPr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48FB9-4B9C-432A-B55F-F77818FE1BD9}" type="slidenum">
              <a:rPr lang="en-GB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2262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776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Considerations continued…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How much do interviewees know about the study?</a:t>
            </a:r>
          </a:p>
          <a:p>
            <a:pPr marL="0" indent="0">
              <a:buNone/>
            </a:pPr>
            <a:r>
              <a:rPr lang="en-GB" dirty="0"/>
              <a:t>How much will you tell them about the study?</a:t>
            </a:r>
          </a:p>
          <a:p>
            <a:pPr marL="0" indent="0">
              <a:buNone/>
            </a:pPr>
            <a:r>
              <a:rPr lang="en-GB" dirty="0"/>
              <a:t>How long will the interview be?</a:t>
            </a:r>
          </a:p>
          <a:p>
            <a:pPr marL="0" indent="0">
              <a:buNone/>
            </a:pPr>
            <a:r>
              <a:rPr lang="en-GB" dirty="0"/>
              <a:t>Will you interview participants more than once?</a:t>
            </a:r>
          </a:p>
          <a:p>
            <a:pPr marL="0" indent="0">
              <a:buNone/>
            </a:pPr>
            <a:r>
              <a:rPr lang="en-GB" dirty="0"/>
              <a:t>How will you record the interview?</a:t>
            </a:r>
          </a:p>
          <a:p>
            <a:pPr marL="0" indent="0">
              <a:buNone/>
            </a:pPr>
            <a:r>
              <a:rPr lang="en-GB" dirty="0"/>
              <a:t>How far will you engage in transcription of interviews?</a:t>
            </a:r>
          </a:p>
          <a:p>
            <a:pPr marL="0" indent="0">
              <a:buNone/>
            </a:pPr>
            <a:r>
              <a:rPr lang="en-GB" dirty="0"/>
              <a:t>How will you arrange for participants to check the accuracy of transcriptions? </a:t>
            </a:r>
          </a:p>
        </p:txBody>
      </p:sp>
    </p:spTree>
    <p:extLst>
      <p:ext uri="{BB962C8B-B14F-4D97-AF65-F5344CB8AC3E}">
        <p14:creationId xmlns:p14="http://schemas.microsoft.com/office/powerpoint/2010/main" val="1000236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Preparing &amp; drafting the interview guide</a:t>
            </a:r>
          </a:p>
        </p:txBody>
      </p:sp>
      <p:sp>
        <p:nvSpPr>
          <p:cNvPr id="141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200" dirty="0"/>
              <a:t>What do I want to find out? (focus on research questions</a:t>
            </a:r>
            <a:r>
              <a:rPr lang="en-GB" sz="2200" dirty="0" smtClean="0"/>
              <a:t>)</a:t>
            </a:r>
            <a:endParaRPr lang="en-GB" sz="2200" dirty="0"/>
          </a:p>
          <a:p>
            <a:pPr marL="0" indent="0">
              <a:buNone/>
            </a:pPr>
            <a:r>
              <a:rPr lang="en-GB" sz="2200" dirty="0"/>
              <a:t>Write out a list of possible questions (brainstorm</a:t>
            </a:r>
            <a:r>
              <a:rPr lang="en-GB" sz="2200" dirty="0" smtClean="0"/>
              <a:t>)</a:t>
            </a:r>
            <a:endParaRPr lang="en-GB" sz="2200" dirty="0"/>
          </a:p>
          <a:p>
            <a:pPr marL="0" indent="0">
              <a:buNone/>
            </a:pPr>
            <a:r>
              <a:rPr lang="en-GB" sz="2200" dirty="0"/>
              <a:t>Sub-divide under headings and </a:t>
            </a:r>
            <a:r>
              <a:rPr lang="en-GB" sz="2200" dirty="0" smtClean="0"/>
              <a:t>themes</a:t>
            </a:r>
            <a:endParaRPr lang="en-GB" sz="2200" dirty="0"/>
          </a:p>
          <a:p>
            <a:pPr marL="0" indent="0" algn="just">
              <a:buNone/>
              <a:defRPr/>
            </a:pPr>
            <a:r>
              <a:rPr lang="en-GB" sz="2200" dirty="0"/>
              <a:t>Logical but flexible order of </a:t>
            </a:r>
            <a:r>
              <a:rPr lang="en-GB" sz="2200" dirty="0" smtClean="0"/>
              <a:t>topics</a:t>
            </a:r>
            <a:endParaRPr lang="en-GB" sz="2200" dirty="0"/>
          </a:p>
          <a:p>
            <a:pPr marL="0" indent="0" algn="just">
              <a:buNone/>
              <a:defRPr/>
            </a:pPr>
            <a:r>
              <a:rPr lang="en-GB" sz="2200" dirty="0"/>
              <a:t>Make the questions accessible. Try and make it feel like a conversation not an inquisition (put yourself in place of interviewee</a:t>
            </a:r>
            <a:r>
              <a:rPr lang="en-GB" sz="2200" dirty="0" smtClean="0"/>
              <a:t>)</a:t>
            </a:r>
          </a:p>
          <a:p>
            <a:pPr marL="0" indent="0">
              <a:buNone/>
              <a:defRPr/>
            </a:pPr>
            <a:r>
              <a:rPr lang="en-GB" sz="2200" dirty="0"/>
              <a:t>Open-ended and not closed questions (e.g. What, why, to what extent, how far, in what ways</a:t>
            </a:r>
            <a:r>
              <a:rPr lang="en-GB" sz="2200" dirty="0" smtClean="0"/>
              <a:t>...)</a:t>
            </a:r>
            <a:endParaRPr lang="en-GB" sz="2200" dirty="0"/>
          </a:p>
          <a:p>
            <a:pPr marL="0" indent="0">
              <a:buNone/>
            </a:pPr>
            <a:r>
              <a:rPr lang="en-GB" sz="2200" dirty="0"/>
              <a:t>Include a general ice breaking question at the beginning</a:t>
            </a:r>
          </a:p>
          <a:p>
            <a:pPr marL="0" indent="0">
              <a:buNone/>
            </a:pPr>
            <a:r>
              <a:rPr lang="en-GB" sz="2200" dirty="0" smtClean="0"/>
              <a:t>Avoid </a:t>
            </a:r>
            <a:r>
              <a:rPr lang="en-GB" sz="2200" dirty="0"/>
              <a:t>leading questions!</a:t>
            </a:r>
          </a:p>
          <a:p>
            <a:pPr marL="0" indent="0">
              <a:buNone/>
            </a:pPr>
            <a:r>
              <a:rPr lang="en-GB" sz="2200" dirty="0" smtClean="0"/>
              <a:t>Write </a:t>
            </a:r>
            <a:r>
              <a:rPr lang="en-GB" sz="2200" dirty="0"/>
              <a:t>out in full </a:t>
            </a:r>
            <a:r>
              <a:rPr lang="en-GB" sz="2200" dirty="0" smtClean="0"/>
              <a:t>(laminate it if necessary!!)</a:t>
            </a:r>
            <a:endParaRPr lang="en-GB" sz="2200" dirty="0"/>
          </a:p>
          <a:p>
            <a:pPr marL="0" indent="0">
              <a:buNone/>
            </a:pPr>
            <a:r>
              <a:rPr lang="en-GB" sz="2200" dirty="0" smtClean="0"/>
              <a:t>Include </a:t>
            </a:r>
            <a:r>
              <a:rPr lang="en-GB" sz="2200" dirty="0"/>
              <a:t>prompts and probing questions underneath key questions</a:t>
            </a:r>
          </a:p>
          <a:p>
            <a:pPr marL="0" indent="0" algn="just">
              <a:buNone/>
              <a:defRPr/>
            </a:pPr>
            <a:endParaRPr lang="en-GB" sz="2200" dirty="0"/>
          </a:p>
          <a:p>
            <a:pPr algn="just">
              <a:buFont typeface="Arial" pitchFamily="34" charset="0"/>
              <a:buChar char="•"/>
              <a:defRPr/>
            </a:pPr>
            <a:endParaRPr lang="en-GB" sz="2200" dirty="0"/>
          </a:p>
          <a:p>
            <a:pPr algn="just">
              <a:buFont typeface="Arial" pitchFamily="34" charset="0"/>
              <a:buChar char="•"/>
              <a:defRPr/>
            </a:pPr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437EF-105C-425A-8986-EACC32B078FB}" type="slidenum">
              <a:rPr lang="en-GB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9750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1315" grpId="0" build="p"/>
    </p:bld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841</TotalTime>
  <Words>595</Words>
  <Application>Microsoft Office PowerPoint</Application>
  <PresentationFormat>Widescreen</PresentationFormat>
  <Paragraphs>118</Paragraphs>
  <Slides>13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Retrospect</vt:lpstr>
      <vt:lpstr>Social Justice &amp; Inclusion L7 Research Day</vt:lpstr>
      <vt:lpstr>Objectives for the session </vt:lpstr>
      <vt:lpstr>What is an interview?</vt:lpstr>
      <vt:lpstr>Why might we choose to use interviews?</vt:lpstr>
      <vt:lpstr>Types of interview – what’s the difference?</vt:lpstr>
      <vt:lpstr>Types of interview</vt:lpstr>
      <vt:lpstr>What makes a good interviewer? </vt:lpstr>
      <vt:lpstr>Stages in an interview</vt:lpstr>
      <vt:lpstr>Taking notes</vt:lpstr>
      <vt:lpstr>Advantages and disadvantages of an interview?</vt:lpstr>
      <vt:lpstr>Considerations</vt:lpstr>
      <vt:lpstr>Considerations continued…</vt:lpstr>
      <vt:lpstr>Preparing &amp; drafting the interview guide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Justice &amp; Inclusion L7 Research Day</dc:title>
  <dc:creator>Caroline Lewis</dc:creator>
  <cp:lastModifiedBy>Caroline Lewis</cp:lastModifiedBy>
  <cp:revision>15</cp:revision>
  <dcterms:created xsi:type="dcterms:W3CDTF">2018-11-16T17:05:05Z</dcterms:created>
  <dcterms:modified xsi:type="dcterms:W3CDTF">2018-11-19T07:58:35Z</dcterms:modified>
</cp:coreProperties>
</file>