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0"/>
  </p:notesMasterIdLst>
  <p:handoutMasterIdLst>
    <p:handoutMasterId r:id="rId11"/>
  </p:handoutMasterIdLst>
  <p:sldIdLst>
    <p:sldId id="317" r:id="rId5"/>
    <p:sldId id="320" r:id="rId6"/>
    <p:sldId id="321" r:id="rId7"/>
    <p:sldId id="318" r:id="rId8"/>
    <p:sldId id="33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6A58"/>
    <a:srgbClr val="505A47"/>
    <a:srgbClr val="D1D8B7"/>
    <a:srgbClr val="A09D79"/>
    <a:srgbClr val="AD5C4D"/>
    <a:srgbClr val="543E35"/>
    <a:srgbClr val="637700"/>
    <a:srgbClr val="FFF4ED"/>
    <a:srgbClr val="5E6A76"/>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5405" autoAdjust="0"/>
  </p:normalViewPr>
  <p:slideViewPr>
    <p:cSldViewPr snapToGrid="0">
      <p:cViewPr varScale="1">
        <p:scale>
          <a:sx n="116" d="100"/>
          <a:sy n="116" d="100"/>
        </p:scale>
        <p:origin x="102" y="174"/>
      </p:cViewPr>
      <p:guideLst>
        <p:guide orient="horz" pos="528"/>
        <p:guide pos="3864"/>
        <p:guide orient="horz" pos="1272"/>
        <p:guide orient="horz" pos="2312"/>
        <p:guide orient="horz" pos="1944"/>
        <p:guide orient="horz" pos="2328"/>
      </p:guideLst>
    </p:cSldViewPr>
  </p:slideViewPr>
  <p:outlineViewPr>
    <p:cViewPr>
      <p:scale>
        <a:sx n="33" d="100"/>
        <a:sy n="33" d="100"/>
      </p:scale>
      <p:origin x="0" y="-10800"/>
    </p:cViewPr>
  </p:outlineViewPr>
  <p:notesTextViewPr>
    <p:cViewPr>
      <p:scale>
        <a:sx n="135" d="100"/>
        <a:sy n="135" d="100"/>
      </p:scale>
      <p:origin x="0" y="0"/>
    </p:cViewPr>
  </p:notesTextViewPr>
  <p:sorterViewPr>
    <p:cViewPr>
      <p:scale>
        <a:sx n="100" d="100"/>
        <a:sy n="100" d="100"/>
      </p:scale>
      <p:origin x="0" y="-7325"/>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png"/></Relationships>
</file>

<file path=ppt/diagrams/_rels/drawing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pn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1FB421-4378-4D6E-AB1D-61115C180911}"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FD7B95EE-892C-44D9-95CB-14ECE2614621}">
      <dgm:prSet custT="1"/>
      <dgm:spPr/>
      <dgm:t>
        <a:bodyPr/>
        <a:lstStyle/>
        <a:p>
          <a:pPr>
            <a:lnSpc>
              <a:spcPct val="100000"/>
            </a:lnSpc>
          </a:pPr>
          <a:r>
            <a:rPr lang="en-GB" sz="2000" dirty="0">
              <a:latin typeface="Arial" panose="020B0604020202020204" pitchFamily="34" charset="0"/>
              <a:cs typeface="Arial" panose="020B0604020202020204" pitchFamily="34" charset="0"/>
            </a:rPr>
            <a:t>Income Tax</a:t>
          </a:r>
          <a:endParaRPr lang="en-US" sz="1500" dirty="0">
            <a:latin typeface="Arial" panose="020B0604020202020204" pitchFamily="34" charset="0"/>
            <a:cs typeface="Arial" panose="020B0604020202020204" pitchFamily="34" charset="0"/>
          </a:endParaRPr>
        </a:p>
      </dgm:t>
    </dgm:pt>
    <dgm:pt modelId="{59A12AD2-79A3-4554-BF10-7DDE8328E8E7}" type="parTrans" cxnId="{939A0C5A-C0AE-461A-88B7-5795B5F98BF5}">
      <dgm:prSet/>
      <dgm:spPr/>
      <dgm:t>
        <a:bodyPr/>
        <a:lstStyle/>
        <a:p>
          <a:endParaRPr lang="en-US"/>
        </a:p>
      </dgm:t>
    </dgm:pt>
    <dgm:pt modelId="{3FB84AAA-7662-4F0A-AF5A-915B0486E273}" type="sibTrans" cxnId="{939A0C5A-C0AE-461A-88B7-5795B5F98BF5}">
      <dgm:prSet/>
      <dgm:spPr/>
      <dgm:t>
        <a:bodyPr/>
        <a:lstStyle/>
        <a:p>
          <a:endParaRPr lang="en-US"/>
        </a:p>
      </dgm:t>
    </dgm:pt>
    <dgm:pt modelId="{DE1639D0-E71D-46EB-B7CC-F73C247DFB69}" type="pres">
      <dgm:prSet presAssocID="{1F1FB421-4378-4D6E-AB1D-61115C180911}" presName="root" presStyleCnt="0">
        <dgm:presLayoutVars>
          <dgm:dir/>
          <dgm:resizeHandles val="exact"/>
        </dgm:presLayoutVars>
      </dgm:prSet>
      <dgm:spPr/>
    </dgm:pt>
    <dgm:pt modelId="{FFB17419-FD0A-43A7-9EAC-3264B9B17EDE}" type="pres">
      <dgm:prSet presAssocID="{FD7B95EE-892C-44D9-95CB-14ECE2614621}" presName="compNode" presStyleCnt="0"/>
      <dgm:spPr/>
    </dgm:pt>
    <dgm:pt modelId="{3A9AA8C7-80EA-4D64-B10B-2304129C4C2E}" type="pres">
      <dgm:prSet presAssocID="{FD7B95EE-892C-44D9-95CB-14ECE2614621}"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ggy Bank"/>
        </a:ext>
      </dgm:extLst>
    </dgm:pt>
    <dgm:pt modelId="{380A30E9-71FD-4A56-B5CE-08891D17F55A}" type="pres">
      <dgm:prSet presAssocID="{FD7B95EE-892C-44D9-95CB-14ECE2614621}" presName="spaceRect" presStyleCnt="0"/>
      <dgm:spPr/>
    </dgm:pt>
    <dgm:pt modelId="{314E2311-D1D2-49DF-8D80-1484A06BB309}" type="pres">
      <dgm:prSet presAssocID="{FD7B95EE-892C-44D9-95CB-14ECE2614621}" presName="textRect" presStyleLbl="revTx" presStyleIdx="0" presStyleCnt="1">
        <dgm:presLayoutVars>
          <dgm:chMax val="1"/>
          <dgm:chPref val="1"/>
        </dgm:presLayoutVars>
      </dgm:prSet>
      <dgm:spPr/>
    </dgm:pt>
  </dgm:ptLst>
  <dgm:cxnLst>
    <dgm:cxn modelId="{939A0C5A-C0AE-461A-88B7-5795B5F98BF5}" srcId="{1F1FB421-4378-4D6E-AB1D-61115C180911}" destId="{FD7B95EE-892C-44D9-95CB-14ECE2614621}" srcOrd="0" destOrd="0" parTransId="{59A12AD2-79A3-4554-BF10-7DDE8328E8E7}" sibTransId="{3FB84AAA-7662-4F0A-AF5A-915B0486E273}"/>
    <dgm:cxn modelId="{A9968EC6-6E73-408E-9246-4886A21C7697}" type="presOf" srcId="{1F1FB421-4378-4D6E-AB1D-61115C180911}" destId="{DE1639D0-E71D-46EB-B7CC-F73C247DFB69}" srcOrd="0" destOrd="0" presId="urn:microsoft.com/office/officeart/2018/2/layout/IconLabelList"/>
    <dgm:cxn modelId="{EEE6A5F9-A5E4-420F-87DE-BBB7B4B75C23}" type="presOf" srcId="{FD7B95EE-892C-44D9-95CB-14ECE2614621}" destId="{314E2311-D1D2-49DF-8D80-1484A06BB309}" srcOrd="0" destOrd="0" presId="urn:microsoft.com/office/officeart/2018/2/layout/IconLabelList"/>
    <dgm:cxn modelId="{330056E4-F88E-4747-A1EB-138942013C44}" type="presParOf" srcId="{DE1639D0-E71D-46EB-B7CC-F73C247DFB69}" destId="{FFB17419-FD0A-43A7-9EAC-3264B9B17EDE}" srcOrd="0" destOrd="0" presId="urn:microsoft.com/office/officeart/2018/2/layout/IconLabelList"/>
    <dgm:cxn modelId="{44483589-F8A1-4B2A-942D-A82A03D51E16}" type="presParOf" srcId="{FFB17419-FD0A-43A7-9EAC-3264B9B17EDE}" destId="{3A9AA8C7-80EA-4D64-B10B-2304129C4C2E}" srcOrd="0" destOrd="0" presId="urn:microsoft.com/office/officeart/2018/2/layout/IconLabelList"/>
    <dgm:cxn modelId="{2CD40409-C763-4E0C-8B63-7DADCF510F0A}" type="presParOf" srcId="{FFB17419-FD0A-43A7-9EAC-3264B9B17EDE}" destId="{380A30E9-71FD-4A56-B5CE-08891D17F55A}" srcOrd="1" destOrd="0" presId="urn:microsoft.com/office/officeart/2018/2/layout/IconLabelList"/>
    <dgm:cxn modelId="{E2C05BE1-C2B5-49C3-BDD6-721E1AC9A1A5}" type="presParOf" srcId="{FFB17419-FD0A-43A7-9EAC-3264B9B17EDE}" destId="{314E2311-D1D2-49DF-8D80-1484A06BB30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9AA8C7-80EA-4D64-B10B-2304129C4C2E}">
      <dsp:nvSpPr>
        <dsp:cNvPr id="0" name=""/>
        <dsp:cNvSpPr/>
      </dsp:nvSpPr>
      <dsp:spPr>
        <a:xfrm>
          <a:off x="3726786" y="111065"/>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4E2311-D1D2-49DF-8D80-1484A06BB309}">
      <dsp:nvSpPr>
        <dsp:cNvPr id="0" name=""/>
        <dsp:cNvSpPr/>
      </dsp:nvSpPr>
      <dsp:spPr>
        <a:xfrm>
          <a:off x="2538786" y="2525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Income Tax</a:t>
          </a:r>
          <a:endParaRPr lang="en-US" sz="1500" kern="1200" dirty="0">
            <a:latin typeface="Arial" panose="020B0604020202020204" pitchFamily="34" charset="0"/>
            <a:cs typeface="Arial" panose="020B0604020202020204" pitchFamily="34" charset="0"/>
          </a:endParaRPr>
        </a:p>
      </dsp:txBody>
      <dsp:txXfrm>
        <a:off x="2538786" y="2525510"/>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4/17/2026</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4/17/2026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F2165-AECD-AC0B-0A46-19E82DC25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0EBC2-FFC3-2482-86CA-A129EAAABB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04D6B-CA75-C920-89B4-EA8B79E6D4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6C1BFD7-3F26-AFD4-F030-DBE1AE11C1D7}"/>
              </a:ext>
            </a:extLst>
          </p:cNvPr>
          <p:cNvSpPr>
            <a:spLocks noGrp="1"/>
          </p:cNvSpPr>
          <p:nvPr>
            <p:ph type="sldNum" sz="quarter" idx="5"/>
          </p:nvPr>
        </p:nvSpPr>
        <p:spPr/>
        <p:txBody>
          <a:bodyPr/>
          <a:lstStyle/>
          <a:p>
            <a:fld id="{7C366290-4595-5745-A50F-D5EC13BAC604}" type="slidenum">
              <a:rPr lang="en-US" noProof="0" smtClean="0"/>
              <a:t>1</a:t>
            </a:fld>
            <a:endParaRPr lang="en-US" noProof="0" dirty="0"/>
          </a:p>
        </p:txBody>
      </p:sp>
    </p:spTree>
    <p:extLst>
      <p:ext uri="{BB962C8B-B14F-4D97-AF65-F5344CB8AC3E}">
        <p14:creationId xmlns:p14="http://schemas.microsoft.com/office/powerpoint/2010/main" val="750316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dirty="0"/>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dirty="0"/>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dirty="0"/>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dirty="0"/>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US"/>
              <a:t>Click icon to add picture</a:t>
            </a:r>
            <a:endParaRPr lang="en-US" dirty="0"/>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dirty="0"/>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dirty="0"/>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dirty="0"/>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dirty="0"/>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US"/>
              <a:t>Click icon to add picture</a:t>
            </a:r>
            <a:endParaRPr lang="en-US" dirty="0"/>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US"/>
              <a:t>Click icon to add table</a:t>
            </a:r>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dirty="0"/>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02178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92719-D5D9-FEC2-B9D6-942BD02028E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5A4A65-E8B8-40CF-7ABD-97EA8FA97521}"/>
              </a:ext>
            </a:extLst>
          </p:cNvPr>
          <p:cNvSpPr>
            <a:spLocks noGrp="1"/>
          </p:cNvSpPr>
          <p:nvPr>
            <p:ph type="ctrTitle"/>
          </p:nvPr>
        </p:nvSpPr>
        <p:spPr>
          <a:xfrm>
            <a:off x="915924" y="914400"/>
            <a:ext cx="10360152" cy="5029200"/>
          </a:xfrm>
        </p:spPr>
        <p:txBody>
          <a:bodyPr anchor="ctr"/>
          <a:lstStyle/>
          <a:p>
            <a:r>
              <a:rPr lang="en-US" sz="6600" dirty="0">
                <a:latin typeface="Arial" panose="020B0604020202020204" pitchFamily="34" charset="0"/>
                <a:cs typeface="Arial" panose="020B0604020202020204" pitchFamily="34" charset="0"/>
              </a:rPr>
              <a:t>Taxation</a:t>
            </a:r>
            <a:br>
              <a:rPr lang="en-US" sz="66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BMMB5019</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Income Tax - Jointly Owned Assets and Child Benefit Income Tax Charge  </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816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66B93-868C-39A2-53C3-C4796315F907}"/>
              </a:ext>
            </a:extLst>
          </p:cNvPr>
          <p:cNvSpPr>
            <a:spLocks noGrp="1"/>
          </p:cNvSpPr>
          <p:nvPr>
            <p:ph type="title"/>
          </p:nvPr>
        </p:nvSpPr>
        <p:spPr>
          <a:xfrm>
            <a:off x="914400" y="914400"/>
            <a:ext cx="7534656" cy="914400"/>
          </a:xfrm>
        </p:spPr>
        <p:txBody>
          <a:bodyPr anchor="b">
            <a:normAutofit fontScale="90000"/>
          </a:bodyPr>
          <a:lstStyle/>
          <a:p>
            <a:pPr algn="ctr"/>
            <a:r>
              <a:rPr lang="en-GB" dirty="0">
                <a:latin typeface="Arial" panose="020B0604020202020204" pitchFamily="34" charset="0"/>
                <a:cs typeface="Arial" panose="020B0604020202020204" pitchFamily="34" charset="0"/>
              </a:rPr>
              <a:t>Income Tax - Jointly owned assets and child benefit income tax charge  </a:t>
            </a:r>
          </a:p>
        </p:txBody>
      </p:sp>
      <p:sp>
        <p:nvSpPr>
          <p:cNvPr id="5" name="Slide Number Placeholder 4">
            <a:extLst>
              <a:ext uri="{FF2B5EF4-FFF2-40B4-BE49-F238E27FC236}">
                <a16:creationId xmlns:a16="http://schemas.microsoft.com/office/drawing/2014/main" id="{F463FC71-478A-0D60-55AC-2BB0AE449785}"/>
              </a:ext>
            </a:extLst>
          </p:cNvPr>
          <p:cNvSpPr>
            <a:spLocks noGrp="1"/>
          </p:cNvSpPr>
          <p:nvPr>
            <p:ph type="sldNum" sz="quarter" idx="4"/>
          </p:nvPr>
        </p:nvSpPr>
        <p:spPr>
          <a:xfrm>
            <a:off x="11353800" y="5879804"/>
            <a:ext cx="661416" cy="895899"/>
          </a:xfrm>
        </p:spPr>
        <p:txBody>
          <a:bodyPr anchor="ctr">
            <a:normAutofit/>
          </a:bodyPr>
          <a:lstStyle/>
          <a:p>
            <a:pPr>
              <a:spcAft>
                <a:spcPts val="600"/>
              </a:spcAft>
            </a:pPr>
            <a:fld id="{58FB4751-880F-D840-AAA9-3A15815CC996}" type="slidenum">
              <a:rPr lang="en-US" smtClean="0"/>
              <a:pPr>
                <a:spcAft>
                  <a:spcPts val="600"/>
                </a:spcAft>
              </a:pPr>
              <a:t>2</a:t>
            </a:fld>
            <a:endParaRPr lang="en-US"/>
          </a:p>
        </p:txBody>
      </p:sp>
      <p:graphicFrame>
        <p:nvGraphicFramePr>
          <p:cNvPr id="7" name="Content Placeholder 2">
            <a:extLst>
              <a:ext uri="{FF2B5EF4-FFF2-40B4-BE49-F238E27FC236}">
                <a16:creationId xmlns:a16="http://schemas.microsoft.com/office/drawing/2014/main" id="{F28324FF-3E56-8A9A-C5AF-21B64E848029}"/>
              </a:ext>
            </a:extLst>
          </p:cNvPr>
          <p:cNvGraphicFramePr>
            <a:graphicFrameLocks noGrp="1"/>
          </p:cNvGraphicFramePr>
          <p:nvPr>
            <p:ph sz="quarter" idx="10"/>
            <p:extLst>
              <p:ext uri="{D42A27DB-BD31-4B8C-83A1-F6EECF244321}">
                <p14:modId xmlns:p14="http://schemas.microsoft.com/office/powerpoint/2010/main" val="1461802450"/>
              </p:ext>
            </p:extLst>
          </p:nvPr>
        </p:nvGraphicFramePr>
        <p:xfrm>
          <a:off x="914399" y="2039112"/>
          <a:ext cx="9397573" cy="3356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04580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515B8-6631-1D85-7ABE-498B27728A5C}"/>
              </a:ext>
            </a:extLst>
          </p:cNvPr>
          <p:cNvSpPr>
            <a:spLocks noGrp="1"/>
          </p:cNvSpPr>
          <p:nvPr>
            <p:ph type="title"/>
          </p:nvPr>
        </p:nvSpPr>
        <p:spPr>
          <a:xfrm>
            <a:off x="1005016" y="303479"/>
            <a:ext cx="7534656" cy="440724"/>
          </a:xfrm>
        </p:spPr>
        <p:txBody>
          <a:bodyPr/>
          <a:lstStyle/>
          <a:p>
            <a:r>
              <a:rPr lang="en-GB" dirty="0">
                <a:latin typeface="Arial" panose="020B0604020202020204" pitchFamily="34" charset="0"/>
                <a:cs typeface="Arial" panose="020B0604020202020204" pitchFamily="34" charset="0"/>
              </a:rPr>
              <a:t>Jointly Owned Assets</a:t>
            </a:r>
          </a:p>
        </p:txBody>
      </p:sp>
      <p:sp>
        <p:nvSpPr>
          <p:cNvPr id="3" name="Content Placeholder 2">
            <a:extLst>
              <a:ext uri="{FF2B5EF4-FFF2-40B4-BE49-F238E27FC236}">
                <a16:creationId xmlns:a16="http://schemas.microsoft.com/office/drawing/2014/main" id="{4A49ED35-935A-B11D-5473-0E40C5A1BAFE}"/>
              </a:ext>
            </a:extLst>
          </p:cNvPr>
          <p:cNvSpPr>
            <a:spLocks noGrp="1"/>
          </p:cNvSpPr>
          <p:nvPr>
            <p:ph sz="quarter" idx="10"/>
          </p:nvPr>
        </p:nvSpPr>
        <p:spPr>
          <a:xfrm>
            <a:off x="914399" y="815546"/>
            <a:ext cx="9737125" cy="5469924"/>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Spouses and civil partners are taxed as two separate people.  Each spouse/civil partner has their own income Tax Computation and includes within it their own taxable income.</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Joint Property</a:t>
            </a:r>
          </a:p>
          <a:p>
            <a:pPr marL="0" indent="0">
              <a:buNone/>
            </a:pPr>
            <a:r>
              <a:rPr lang="en-GB" dirty="0">
                <a:latin typeface="Arial" panose="020B0604020202020204" pitchFamily="34" charset="0"/>
                <a:cs typeface="Arial" panose="020B0604020202020204" pitchFamily="34" charset="0"/>
              </a:rPr>
              <a:t>When spouses/civil partners own income generating assets jointly, it is assumed that they are entitled to equal shares of the income and it is split accordingly on a 50:50 basis between them.  However, they may make a joint election to HMRC to split the income according to their actual ownership proportions, (except in the case of jointly held bank or building society accounts).</a:t>
            </a:r>
          </a:p>
          <a:p>
            <a:pPr marL="0" indent="0">
              <a:buNone/>
            </a:pPr>
            <a:r>
              <a:rPr lang="en-GB" dirty="0">
                <a:latin typeface="Arial" panose="020B0604020202020204" pitchFamily="34" charset="0"/>
                <a:cs typeface="Arial" panose="020B0604020202020204" pitchFamily="34" charset="0"/>
              </a:rPr>
              <a:t>The 50:50 rule may also be used to reduce income tax liabilities where a higher rate taxpayer currently owns outright an income producing asset, while their spouse is not fully using either their personal allowance or basic rate band.  </a:t>
            </a:r>
          </a:p>
          <a:p>
            <a:pPr marL="0" indent="0">
              <a:buNone/>
            </a:pPr>
            <a:r>
              <a:rPr lang="en-GB" dirty="0">
                <a:latin typeface="Arial" panose="020B0604020202020204" pitchFamily="34" charset="0"/>
                <a:cs typeface="Arial" panose="020B0604020202020204" pitchFamily="34" charset="0"/>
              </a:rPr>
              <a:t>A transfer of a nominal amount of the capital ownership </a:t>
            </a:r>
            <a:r>
              <a:rPr lang="en-GB" dirty="0" err="1">
                <a:latin typeface="Arial" panose="020B0604020202020204" pitchFamily="34" charset="0"/>
                <a:cs typeface="Arial" panose="020B0604020202020204" pitchFamily="34" charset="0"/>
              </a:rPr>
              <a:t>e.g</a:t>
            </a:r>
            <a:r>
              <a:rPr lang="en-GB" dirty="0">
                <a:latin typeface="Arial" panose="020B0604020202020204" pitchFamily="34" charset="0"/>
                <a:cs typeface="Arial" panose="020B0604020202020204" pitchFamily="34" charset="0"/>
              </a:rPr>
              <a:t> 5% would allow 50% of the income to be assessed on the transferee spouse!</a:t>
            </a:r>
          </a:p>
          <a:p>
            <a:pPr marL="0" indent="0">
              <a:buNone/>
            </a:pPr>
            <a:r>
              <a:rPr lang="en-GB" dirty="0">
                <a:latin typeface="Arial" panose="020B0604020202020204" pitchFamily="34" charset="0"/>
                <a:cs typeface="Arial" panose="020B0604020202020204" pitchFamily="34" charset="0"/>
              </a:rPr>
              <a:t>Clearly if the taxpayer was happy to transfer the entire ownership of the asset to the spouse, then an even greater amount of tax would be saved. </a:t>
            </a:r>
          </a:p>
        </p:txBody>
      </p:sp>
      <p:sp>
        <p:nvSpPr>
          <p:cNvPr id="4" name="Slide Number Placeholder 3">
            <a:extLst>
              <a:ext uri="{FF2B5EF4-FFF2-40B4-BE49-F238E27FC236}">
                <a16:creationId xmlns:a16="http://schemas.microsoft.com/office/drawing/2014/main" id="{C6E8A570-0C37-6F5D-3339-D81E1DEA0D6A}"/>
              </a:ext>
            </a:extLst>
          </p:cNvPr>
          <p:cNvSpPr>
            <a:spLocks noGrp="1"/>
          </p:cNvSpPr>
          <p:nvPr>
            <p:ph type="sldNum" sz="quarter" idx="4"/>
          </p:nvPr>
        </p:nvSpPr>
        <p:spPr/>
        <p:txBody>
          <a:bodyPr/>
          <a:lstStyle/>
          <a:p>
            <a:fld id="{58FB4751-880F-D840-AAA9-3A15815CC996}" type="slidenum">
              <a:rPr lang="en-US" smtClean="0"/>
              <a:pPr/>
              <a:t>3</a:t>
            </a:fld>
            <a:endParaRPr lang="en-US" dirty="0"/>
          </a:p>
        </p:txBody>
      </p:sp>
    </p:spTree>
    <p:extLst>
      <p:ext uri="{BB962C8B-B14F-4D97-AF65-F5344CB8AC3E}">
        <p14:creationId xmlns:p14="http://schemas.microsoft.com/office/powerpoint/2010/main" val="20332946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72FF3-87F7-EC1F-83B7-42C9B15042CC}"/>
              </a:ext>
            </a:extLst>
          </p:cNvPr>
          <p:cNvSpPr>
            <a:spLocks noGrp="1"/>
          </p:cNvSpPr>
          <p:nvPr>
            <p:ph type="title"/>
          </p:nvPr>
        </p:nvSpPr>
        <p:spPr>
          <a:xfrm>
            <a:off x="914400" y="304800"/>
            <a:ext cx="7534656" cy="586596"/>
          </a:xfrm>
        </p:spPr>
        <p:txBody>
          <a:bodyPr/>
          <a:lstStyle/>
          <a:p>
            <a:r>
              <a:rPr lang="en-GB" dirty="0">
                <a:latin typeface="Arial" panose="020B0604020202020204" pitchFamily="34" charset="0"/>
                <a:cs typeface="Arial" panose="020B0604020202020204" pitchFamily="34" charset="0"/>
              </a:rPr>
              <a:t>Child Benefit Income Tax Charge</a:t>
            </a:r>
          </a:p>
        </p:txBody>
      </p:sp>
      <p:sp>
        <p:nvSpPr>
          <p:cNvPr id="3" name="Content Placeholder 2">
            <a:extLst>
              <a:ext uri="{FF2B5EF4-FFF2-40B4-BE49-F238E27FC236}">
                <a16:creationId xmlns:a16="http://schemas.microsoft.com/office/drawing/2014/main" id="{DA4B86A6-7000-40EA-C1DD-EE812E7D82CE}"/>
              </a:ext>
            </a:extLst>
          </p:cNvPr>
          <p:cNvSpPr>
            <a:spLocks noGrp="1"/>
          </p:cNvSpPr>
          <p:nvPr>
            <p:ph sz="quarter" idx="10"/>
          </p:nvPr>
        </p:nvSpPr>
        <p:spPr>
          <a:xfrm>
            <a:off x="874143" y="1023668"/>
            <a:ext cx="9862868" cy="5408227"/>
          </a:xfrm>
        </p:spPr>
        <p:txBody>
          <a:bodyPr>
            <a:normAutofit/>
          </a:bodyPr>
          <a:lstStyle/>
          <a:p>
            <a:pPr marL="0" indent="0">
              <a:buNone/>
            </a:pPr>
            <a:r>
              <a:rPr lang="en-GB" dirty="0">
                <a:latin typeface="Arial" panose="020B0604020202020204" pitchFamily="34" charset="0"/>
                <a:cs typeface="Arial" panose="020B0604020202020204" pitchFamily="34" charset="0"/>
              </a:rPr>
              <a:t>You or your partner may have to pay the High Income Child Benefit Charge if either of you receives Child Benefit and at least one of you earns more than the threshold. This means you will have to pay some or all of your Child Benefit back.</a:t>
            </a:r>
          </a:p>
          <a:p>
            <a:pPr marL="0" indent="0">
              <a:buNone/>
            </a:pPr>
            <a:r>
              <a:rPr lang="en-GB" dirty="0">
                <a:latin typeface="Arial" panose="020B0604020202020204" pitchFamily="34" charset="0"/>
                <a:cs typeface="Arial" panose="020B0604020202020204" pitchFamily="34" charset="0"/>
              </a:rPr>
              <a:t>The charge may also apply if someone else gets Child Benefit for a child living with you and they contribute at least an equal amount towards the child’s upkeep.</a:t>
            </a:r>
          </a:p>
          <a:p>
            <a:pPr marL="0" indent="0">
              <a:buNone/>
            </a:pPr>
            <a:r>
              <a:rPr lang="en-GB" dirty="0">
                <a:latin typeface="Arial" panose="020B0604020202020204" pitchFamily="34" charset="0"/>
                <a:cs typeface="Arial" panose="020B0604020202020204" pitchFamily="34" charset="0"/>
              </a:rPr>
              <a:t>It does not matter if the child living with you is not your own child.</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The threshold</a:t>
            </a:r>
          </a:p>
          <a:p>
            <a:pPr marL="0" indent="0">
              <a:buNone/>
            </a:pPr>
            <a:r>
              <a:rPr lang="en-GB" dirty="0">
                <a:latin typeface="Arial" panose="020B0604020202020204" pitchFamily="34" charset="0"/>
                <a:cs typeface="Arial" panose="020B0604020202020204" pitchFamily="34" charset="0"/>
              </a:rPr>
              <a:t>An individual income is over the threshold if it’s:</a:t>
            </a:r>
          </a:p>
          <a:p>
            <a:pPr marL="0" indent="0">
              <a:buNone/>
            </a:pPr>
            <a:r>
              <a:rPr lang="en-GB" dirty="0">
                <a:latin typeface="Arial" panose="020B0604020202020204" pitchFamily="34" charset="0"/>
                <a:cs typeface="Arial" panose="020B0604020202020204" pitchFamily="34" charset="0"/>
              </a:rPr>
              <a:t>	over £60,000 for tax years starting from 2024 to 2025</a:t>
            </a:r>
          </a:p>
          <a:p>
            <a:pPr marL="0" indent="0">
              <a:buNone/>
            </a:pPr>
            <a:r>
              <a:rPr lang="en-GB" dirty="0">
                <a:latin typeface="Arial" panose="020B0604020202020204" pitchFamily="34" charset="0"/>
                <a:cs typeface="Arial" panose="020B0604020202020204" pitchFamily="34" charset="0"/>
              </a:rPr>
              <a:t>	over £50,000 for tax years up to and including the tax year 2023 to 2024</a:t>
            </a:r>
          </a:p>
          <a:p>
            <a:pPr marL="0" indent="0">
              <a:buNone/>
            </a:pPr>
            <a:r>
              <a:rPr lang="en-GB" b="1" dirty="0">
                <a:latin typeface="Arial" panose="020B0604020202020204" pitchFamily="34" charset="0"/>
                <a:cs typeface="Arial" panose="020B0604020202020204" pitchFamily="34" charset="0"/>
              </a:rPr>
              <a:t> </a:t>
            </a:r>
          </a:p>
          <a:p>
            <a:pPr marL="0" indent="0">
              <a:buNone/>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078ED35-D199-2537-B0E2-CCAE68303FD6}"/>
              </a:ext>
            </a:extLst>
          </p:cNvPr>
          <p:cNvSpPr>
            <a:spLocks noGrp="1"/>
          </p:cNvSpPr>
          <p:nvPr>
            <p:ph type="sldNum" sz="quarter" idx="4"/>
          </p:nvPr>
        </p:nvSpPr>
        <p:spPr/>
        <p:txBody>
          <a:bodyPr/>
          <a:lstStyle/>
          <a:p>
            <a:fld id="{58FB4751-880F-D840-AAA9-3A15815CC996}" type="slidenum">
              <a:rPr lang="en-US" smtClean="0"/>
              <a:pPr/>
              <a:t>4</a:t>
            </a:fld>
            <a:endParaRPr lang="en-US" dirty="0"/>
          </a:p>
        </p:txBody>
      </p:sp>
    </p:spTree>
    <p:extLst>
      <p:ext uri="{BB962C8B-B14F-4D97-AF65-F5344CB8AC3E}">
        <p14:creationId xmlns:p14="http://schemas.microsoft.com/office/powerpoint/2010/main" val="1177692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7C869-8509-D511-AB15-0AAED151A1C9}"/>
              </a:ext>
            </a:extLst>
          </p:cNvPr>
          <p:cNvSpPr>
            <a:spLocks noGrp="1"/>
          </p:cNvSpPr>
          <p:nvPr>
            <p:ph type="title"/>
          </p:nvPr>
        </p:nvSpPr>
        <p:spPr>
          <a:xfrm>
            <a:off x="316302" y="172528"/>
            <a:ext cx="7534656" cy="914400"/>
          </a:xfrm>
        </p:spPr>
        <p:txBody>
          <a:bodyPr/>
          <a:lstStyle/>
          <a:p>
            <a:r>
              <a:rPr lang="en-GB" dirty="0">
                <a:latin typeface="Arial" panose="020B0604020202020204" pitchFamily="34" charset="0"/>
                <a:cs typeface="Arial" panose="020B0604020202020204" pitchFamily="34" charset="0"/>
              </a:rPr>
              <a:t>Child Benefit Income Tax Charge</a:t>
            </a:r>
          </a:p>
        </p:txBody>
      </p:sp>
      <p:sp>
        <p:nvSpPr>
          <p:cNvPr id="3" name="Content Placeholder 2">
            <a:extLst>
              <a:ext uri="{FF2B5EF4-FFF2-40B4-BE49-F238E27FC236}">
                <a16:creationId xmlns:a16="http://schemas.microsoft.com/office/drawing/2014/main" id="{3BD85865-03B0-C473-4D88-53383FB1055B}"/>
              </a:ext>
            </a:extLst>
          </p:cNvPr>
          <p:cNvSpPr>
            <a:spLocks noGrp="1"/>
          </p:cNvSpPr>
          <p:nvPr>
            <p:ph sz="quarter" idx="10"/>
          </p:nvPr>
        </p:nvSpPr>
        <p:spPr>
          <a:xfrm>
            <a:off x="914399" y="1416908"/>
            <a:ext cx="9868619" cy="4776858"/>
          </a:xfrm>
        </p:spPr>
        <p:txBody>
          <a:bodyPr>
            <a:normAutofit/>
          </a:bodyPr>
          <a:lstStyle/>
          <a:p>
            <a:pPr marL="0" indent="0">
              <a:buNone/>
            </a:pPr>
            <a:r>
              <a:rPr lang="en-GB" b="1" dirty="0">
                <a:latin typeface="Arial" panose="020B0604020202020204" pitchFamily="34" charset="0"/>
                <a:cs typeface="Arial" panose="020B0604020202020204" pitchFamily="34" charset="0"/>
              </a:rPr>
              <a:t>From tax year 2024 to 2025 onwards</a:t>
            </a:r>
          </a:p>
          <a:p>
            <a:pPr marL="0" indent="0">
              <a:buNone/>
            </a:pPr>
            <a:r>
              <a:rPr lang="en-GB" dirty="0">
                <a:latin typeface="Arial" panose="020B0604020202020204" pitchFamily="34" charset="0"/>
                <a:cs typeface="Arial" panose="020B0604020202020204" pitchFamily="34" charset="0"/>
              </a:rPr>
              <a:t>If you or your partner earn more than £60,000 a year, you’ll have to pay some of your Child Benefit back. If you or your partner earn £80,000 or more, you’ll have to pay all of it back.</a:t>
            </a:r>
          </a:p>
          <a:p>
            <a:pPr marL="0" indent="0">
              <a:buNone/>
            </a:pPr>
            <a:r>
              <a:rPr lang="en-GB" dirty="0">
                <a:latin typeface="Arial" panose="020B0604020202020204" pitchFamily="34" charset="0"/>
                <a:cs typeface="Arial" panose="020B0604020202020204" pitchFamily="34" charset="0"/>
              </a:rPr>
              <a:t>You’ll pay back 1% of your Child Benefit for every £200 you earn over the threshold.</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Example</a:t>
            </a:r>
          </a:p>
          <a:p>
            <a:pPr marL="0" indent="0">
              <a:buNone/>
            </a:pPr>
            <a:r>
              <a:rPr lang="en-GB" dirty="0">
                <a:latin typeface="Arial" panose="020B0604020202020204" pitchFamily="34" charset="0"/>
                <a:cs typeface="Arial" panose="020B0604020202020204" pitchFamily="34" charset="0"/>
              </a:rPr>
              <a:t>Your adjusted net income is £67,600 in tax year 2024 to 2025. This is £7,600 over the £60,000 threshold. As 7,600 divided by 200 is 38, you’ll pay back 38% of your Child Benefit.</a:t>
            </a:r>
          </a:p>
          <a:p>
            <a:pPr marL="0" indent="0">
              <a:buNone/>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1B2B5E15-0CCC-99F7-C5D8-73091B394C3F}"/>
              </a:ext>
            </a:extLst>
          </p:cNvPr>
          <p:cNvSpPr>
            <a:spLocks noGrp="1"/>
          </p:cNvSpPr>
          <p:nvPr>
            <p:ph type="sldNum" sz="quarter" idx="4"/>
          </p:nvPr>
        </p:nvSpPr>
        <p:spPr/>
        <p:txBody>
          <a:bodyPr/>
          <a:lstStyle/>
          <a:p>
            <a:fld id="{58FB4751-880F-D840-AAA9-3A15815CC996}" type="slidenum">
              <a:rPr lang="en-US" smtClean="0"/>
              <a:pPr/>
              <a:t>5</a:t>
            </a:fld>
            <a:endParaRPr lang="en-US" dirty="0"/>
          </a:p>
        </p:txBody>
      </p:sp>
    </p:spTree>
    <p:extLst>
      <p:ext uri="{BB962C8B-B14F-4D97-AF65-F5344CB8AC3E}">
        <p14:creationId xmlns:p14="http://schemas.microsoft.com/office/powerpoint/2010/main" val="3177328607"/>
      </p:ext>
    </p:extLst>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5DF9CEC-52C2-4D14-B2F5-11176002A8B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1249AD37-9510-4A2D-B790-12C439A83F93}">
  <ds:schemaRefs>
    <ds:schemaRef ds:uri="http://schemas.microsoft.com/sharepoint/v3/contenttype/forms"/>
  </ds:schemaRefs>
</ds:datastoreItem>
</file>

<file path=customXml/itemProps3.xml><?xml version="1.0" encoding="utf-8"?>
<ds:datastoreItem xmlns:ds="http://schemas.openxmlformats.org/officeDocument/2006/customXml" ds:itemID="{4D8B1D1D-0064-435C-8533-29A36067B8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{74948851-79E0-4B38-8080-35F4ABCDDF5B}TF1ed9553b-00c4-4092-846a-c8f7f2908f3beecd942f_win32-8e33096c3cfc</Template>
  <TotalTime>0</TotalTime>
  <Words>503</Words>
  <Application>Microsoft Office PowerPoint</Application>
  <PresentationFormat>Widescreen</PresentationFormat>
  <Paragraphs>33</Paragraphs>
  <Slides>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Calibri</vt:lpstr>
      <vt:lpstr>Courier New</vt:lpstr>
      <vt:lpstr>Gill Sans Nova Light</vt:lpstr>
      <vt:lpstr>Sagona Book</vt:lpstr>
      <vt:lpstr>Custom</vt:lpstr>
      <vt:lpstr>Taxation BMMB5019  Income Tax - Jointly Owned Assets and Child Benefit Income Tax Charge  </vt:lpstr>
      <vt:lpstr>Income Tax - Jointly owned assets and child benefit income tax charge  </vt:lpstr>
      <vt:lpstr>Jointly Owned Assets</vt:lpstr>
      <vt:lpstr>Child Benefit Income Tax Charge</vt:lpstr>
      <vt:lpstr>Child Benefit Income Tax Charge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Marie Pitson</dc:creator>
  <cp:lastModifiedBy>Marie Pitson</cp:lastModifiedBy>
  <cp:revision>11</cp:revision>
  <dcterms:created xsi:type="dcterms:W3CDTF">2026-01-27T08:41:58Z</dcterms:created>
  <dcterms:modified xsi:type="dcterms:W3CDTF">2026-04-17T12:55:52Z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