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media/image2.jpeg" ContentType="image/jpeg"/>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b="def" i="def"/>
      <a:tcStyle>
        <a:tcBdr/>
        <a:fill>
          <a:solidFill>
            <a:srgbClr val="E6F2F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b="def" i="def"/>
      <a:tcStyle>
        <a:tcBdr/>
        <a:fill>
          <a:solidFill>
            <a:srgbClr val="E6F2F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00" name="Shape 100"/>
          <p:cNvSpPr/>
          <p:nvPr>
            <p:ph type="sldImg"/>
          </p:nvPr>
        </p:nvSpPr>
        <p:spPr>
          <a:xfrm>
            <a:off x="1143000" y="685800"/>
            <a:ext cx="4572000" cy="3429000"/>
          </a:xfrm>
          <a:prstGeom prst="rect">
            <a:avLst/>
          </a:prstGeom>
        </p:spPr>
        <p:txBody>
          <a:bodyPr/>
          <a:lstStyle/>
          <a:p>
            <a:pPr/>
          </a:p>
        </p:txBody>
      </p:sp>
      <p:sp>
        <p:nvSpPr>
          <p:cNvPr id="101" name="Shape 101"/>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 Id="rId3" Type="http://schemas.openxmlformats.org/officeDocument/2006/relationships/hyperlink" Target="https://hwb.gov.wales/curriculum-for-wales-2008/assessment/how-to-develop-thinking-and-assessment-for-learning-in-the-classro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6" name="Shape 106"/>
          <p:cNvSpPr/>
          <p:nvPr>
            <p:ph type="sldImg"/>
          </p:nvPr>
        </p:nvSpPr>
        <p:spPr>
          <a:prstGeom prst="rect">
            <a:avLst/>
          </a:prstGeom>
        </p:spPr>
        <p:txBody>
          <a:bodyPr/>
          <a:lstStyle/>
          <a:p>
            <a:pPr/>
          </a:p>
        </p:txBody>
      </p:sp>
      <p:sp>
        <p:nvSpPr>
          <p:cNvPr id="107" name="Shape 107"/>
          <p:cNvSpPr/>
          <p:nvPr>
            <p:ph type="body" sz="quarter" idx="1"/>
          </p:nvPr>
        </p:nvSpPr>
        <p:spPr>
          <a:prstGeom prst="rect">
            <a:avLst/>
          </a:prstGeom>
        </p:spPr>
        <p:txBody>
          <a:bodyPr/>
          <a:lstStyle/>
          <a:p>
            <a:pPr/>
          </a:p>
          <a:p>
            <a:pPr/>
            <a:r>
              <a:t>This presentation has been produced to provide further guidance on how to meet the assessment specifications for this module.</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4" name="Shape 124"/>
          <p:cNvSpPr/>
          <p:nvPr>
            <p:ph type="sldImg"/>
          </p:nvPr>
        </p:nvSpPr>
        <p:spPr>
          <a:prstGeom prst="rect">
            <a:avLst/>
          </a:prstGeom>
        </p:spPr>
        <p:txBody>
          <a:bodyPr/>
          <a:lstStyle/>
          <a:p>
            <a:pPr/>
          </a:p>
        </p:txBody>
      </p:sp>
      <p:sp>
        <p:nvSpPr>
          <p:cNvPr id="125" name="Shape 125"/>
          <p:cNvSpPr/>
          <p:nvPr>
            <p:ph type="body" sz="quarter" idx="1"/>
          </p:nvPr>
        </p:nvSpPr>
        <p:spPr>
          <a:prstGeom prst="rect">
            <a:avLst/>
          </a:prstGeom>
        </p:spPr>
        <p:txBody>
          <a:bodyPr/>
          <a:lstStyle/>
          <a:p>
            <a:pPr/>
            <a:r>
              <a:t>As part of completing your PLP to fulfil Qualified Teacher Status (QTS), you will also be building up evidence for this assignment.</a:t>
            </a:r>
          </a:p>
          <a:p>
            <a:pPr/>
            <a:r>
              <a:t>In your PLP there should be evidence of you reflecting on assessment for learning strategies, how you have developed your subject knowledge, and evidence of 4 classroom experiences linked to your developing pedagogy.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8" name="Shape 138"/>
          <p:cNvSpPr/>
          <p:nvPr>
            <p:ph type="sldImg"/>
          </p:nvPr>
        </p:nvSpPr>
        <p:spPr>
          <a:prstGeom prst="rect">
            <a:avLst/>
          </a:prstGeom>
        </p:spPr>
        <p:txBody>
          <a:bodyPr/>
          <a:lstStyle/>
          <a:p>
            <a:pPr/>
          </a:p>
        </p:txBody>
      </p:sp>
      <p:sp>
        <p:nvSpPr>
          <p:cNvPr id="139" name="Shape 139"/>
          <p:cNvSpPr/>
          <p:nvPr>
            <p:ph type="body" sz="quarter" idx="1"/>
          </p:nvPr>
        </p:nvSpPr>
        <p:spPr>
          <a:prstGeom prst="rect">
            <a:avLst/>
          </a:prstGeom>
        </p:spPr>
        <p:txBody>
          <a:bodyPr/>
          <a:lstStyle/>
          <a:p>
            <a:pPr/>
            <a:r>
              <a:t>Part 2</a:t>
            </a:r>
          </a:p>
          <a:p>
            <a:pPr/>
          </a:p>
          <a:p>
            <a:pPr/>
            <a:r>
              <a:t>Part 2 should be presented as a written assignment.  In this written assignment you should identify a particular aspect of your practice that you wish to develop further. This aspect of your practice should be related to one </a:t>
            </a:r>
            <a:r>
              <a:t>(or more) </a:t>
            </a:r>
            <a:r>
              <a:t>area discussed in part 1, and you should be able to justify how and why this aspect was chosen.</a:t>
            </a:r>
          </a:p>
          <a:p>
            <a:pPr/>
          </a:p>
          <a:p>
            <a:pPr/>
            <a:r>
              <a:t>In the written assignment you will need to explore, in relation to literature, how you might develop this aspect of your practice for future teaching.  You might consider benefits and limitations to particular approaches or different perspectives that may exist around the aspect you will be focussing on. You should identify and justify specific actions you will take forward in future teaching experiences. </a:t>
            </a:r>
          </a:p>
          <a:p>
            <a:p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1" name="Shape 171"/>
          <p:cNvSpPr/>
          <p:nvPr>
            <p:ph type="sldImg"/>
          </p:nvPr>
        </p:nvSpPr>
        <p:spPr>
          <a:prstGeom prst="rect">
            <a:avLst/>
          </a:prstGeom>
        </p:spPr>
        <p:txBody>
          <a:bodyPr/>
          <a:lstStyle/>
          <a:p>
            <a:pPr/>
          </a:p>
        </p:txBody>
      </p:sp>
      <p:sp>
        <p:nvSpPr>
          <p:cNvPr id="172" name="Shape 172"/>
          <p:cNvSpPr/>
          <p:nvPr>
            <p:ph type="body" sz="quarter" idx="1"/>
          </p:nvPr>
        </p:nvSpPr>
        <p:spPr>
          <a:prstGeom prst="rect">
            <a:avLst/>
          </a:prstGeom>
        </p:spPr>
        <p:txBody>
          <a:bodyPr/>
          <a:lstStyle/>
          <a:p>
            <a:pPr>
              <a:defRPr u="sng">
                <a:solidFill>
                  <a:srgbClr val="0000FF"/>
                </a:solidFill>
                <a:uFill>
                  <a:solidFill>
                    <a:srgbClr val="0000FF"/>
                  </a:solidFill>
                </a:uFill>
              </a:defRPr>
            </a:pPr>
            <a:r>
              <a:rPr>
                <a:hlinkClick r:id="rId3" invalidUrl="" action="" tgtFrame="" tooltip="" history="1" highlightClick="0" endSnd="0"/>
              </a:rPr>
              <a:t>https://hwb.gov.wales/curriculum-for-wales-2008/assessment/how-to-develop-thinking-and-assessment-for-learning-in-the-classroom</a:t>
            </a:r>
          </a:p>
          <a:p>
            <a:pPr>
              <a:defRPr u="sng">
                <a:solidFill>
                  <a:srgbClr val="0000FF"/>
                </a:solidFill>
                <a:uFill>
                  <a:solidFill>
                    <a:srgbClr val="0000FF"/>
                  </a:solidFill>
                </a:uFill>
              </a:defRPr>
            </a:pPr>
          </a:p>
          <a:p>
            <a:pPr/>
            <a:r>
              <a:t>If you have not referenced these main texts then you are doing something wrong!</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 name="Title Text"/>
          <p:cNvSpPr txBox="1"/>
          <p:nvPr>
            <p:ph type="title"/>
          </p:nvPr>
        </p:nvSpPr>
        <p:spPr>
          <a:xfrm>
            <a:off x="911424" y="1988841"/>
            <a:ext cx="10363201" cy="1470026"/>
          </a:xfrm>
          <a:prstGeom prst="rect">
            <a:avLst/>
          </a:prstGeom>
        </p:spPr>
        <p:txBody>
          <a:bodyPr/>
          <a:lstStyle/>
          <a:p>
            <a:pPr/>
            <a:r>
              <a:t>Title Text</a:t>
            </a:r>
          </a:p>
        </p:txBody>
      </p:sp>
      <p:sp>
        <p:nvSpPr>
          <p:cNvPr id="12" name="Body Level One…"/>
          <p:cNvSpPr txBox="1"/>
          <p:nvPr>
            <p:ph type="body" sz="quarter" idx="1"/>
          </p:nvPr>
        </p:nvSpPr>
        <p:spPr>
          <a:xfrm>
            <a:off x="1825824" y="3744614"/>
            <a:ext cx="8534401" cy="1752602"/>
          </a:xfrm>
          <a:prstGeom prst="rect">
            <a:avLst/>
          </a:prstGeom>
        </p:spPr>
        <p:txBody>
          <a:bodyPr/>
          <a:lstStyle>
            <a:lvl1pPr marL="0" indent="0" algn="ctr">
              <a:buSzTx/>
              <a:buFontTx/>
              <a:buNone/>
              <a:defRPr>
                <a:solidFill>
                  <a:srgbClr val="888888"/>
                </a:solidFill>
              </a:defRPr>
            </a:lvl1pPr>
            <a:lvl2pPr marL="0" indent="0" algn="ctr">
              <a:buSzTx/>
              <a:buFontTx/>
              <a:buNone/>
              <a:defRPr>
                <a:solidFill>
                  <a:srgbClr val="888888"/>
                </a:solidFill>
              </a:defRPr>
            </a:lvl2pPr>
            <a:lvl3pPr marL="0" indent="0" algn="ctr">
              <a:buSzTx/>
              <a:buFontTx/>
              <a:buNone/>
              <a:defRPr>
                <a:solidFill>
                  <a:srgbClr val="888888"/>
                </a:solidFill>
              </a:defRPr>
            </a:lvl3pPr>
            <a:lvl4pPr marL="0" indent="0" algn="ctr">
              <a:buSzTx/>
              <a:buFontTx/>
              <a:buNone/>
              <a:defRPr>
                <a:solidFill>
                  <a:srgbClr val="888888"/>
                </a:solidFill>
              </a:defRPr>
            </a:lvl4pPr>
            <a:lvl5pPr marL="0" indent="0" algn="ctr">
              <a:buSzTx/>
              <a:buFontTx/>
              <a:buNone/>
              <a:defRPr>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911424" y="3993084"/>
            <a:ext cx="10363201" cy="1362077"/>
          </a:xfrm>
          <a:prstGeom prst="rect">
            <a:avLst/>
          </a:prstGeom>
        </p:spPr>
        <p:txBody>
          <a:bodyPr anchor="t"/>
          <a:lstStyle>
            <a:lvl1pPr algn="l">
              <a:defRPr b="1" cap="all" sz="4000"/>
            </a:lvl1pPr>
          </a:lstStyle>
          <a:p>
            <a:pPr/>
            <a:r>
              <a:t>Title Text</a:t>
            </a:r>
          </a:p>
        </p:txBody>
      </p:sp>
      <p:sp>
        <p:nvSpPr>
          <p:cNvPr id="30" name="Body Level One…"/>
          <p:cNvSpPr txBox="1"/>
          <p:nvPr>
            <p:ph type="body" sz="quarter" idx="1"/>
          </p:nvPr>
        </p:nvSpPr>
        <p:spPr>
          <a:xfrm>
            <a:off x="911424" y="2492897"/>
            <a:ext cx="10363201" cy="1500189"/>
          </a:xfrm>
          <a:prstGeom prst="rect">
            <a:avLst/>
          </a:prstGeom>
        </p:spPr>
        <p:txBody>
          <a:bodyPr anchor="b"/>
          <a:lstStyle>
            <a:lvl1pPr marL="0" indent="0">
              <a:spcBef>
                <a:spcPts val="400"/>
              </a:spcBef>
              <a:buSzTx/>
              <a:buFontTx/>
              <a:buNone/>
              <a:defRPr sz="2000">
                <a:solidFill>
                  <a:srgbClr val="888888"/>
                </a:solidFill>
              </a:defRPr>
            </a:lvl1pPr>
            <a:lvl2pPr marL="0" indent="0">
              <a:spcBef>
                <a:spcPts val="400"/>
              </a:spcBef>
              <a:buSzTx/>
              <a:buFontTx/>
              <a:buNone/>
              <a:defRPr sz="2000">
                <a:solidFill>
                  <a:srgbClr val="888888"/>
                </a:solidFill>
              </a:defRPr>
            </a:lvl2pPr>
            <a:lvl3pPr marL="0" indent="0">
              <a:spcBef>
                <a:spcPts val="400"/>
              </a:spcBef>
              <a:buSzTx/>
              <a:buFontTx/>
              <a:buNone/>
              <a:defRPr sz="2000">
                <a:solidFill>
                  <a:srgbClr val="888888"/>
                </a:solidFill>
              </a:defRPr>
            </a:lvl3pPr>
            <a:lvl4pPr marL="0" indent="0">
              <a:spcBef>
                <a:spcPts val="400"/>
              </a:spcBef>
              <a:buSzTx/>
              <a:buFontTx/>
              <a:buNone/>
              <a:defRPr sz="2000">
                <a:solidFill>
                  <a:srgbClr val="888888"/>
                </a:solidFill>
              </a:defRPr>
            </a:lvl4pPr>
            <a:lvl5pPr marL="0" indent="0">
              <a:spcBef>
                <a:spcPts val="400"/>
              </a:spcBef>
              <a:buSzTx/>
              <a:buFontTx/>
              <a:buNone/>
              <a:defRPr sz="20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609600" y="1600200"/>
            <a:ext cx="5384800" cy="3989042"/>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prstGeom prst="rect">
            <a:avLst/>
          </a:prstGeom>
        </p:spPr>
        <p:txBody>
          <a:bodyPr/>
          <a:lstStyle/>
          <a:p>
            <a:pPr/>
            <a:r>
              <a:t>Title Text</a:t>
            </a:r>
          </a:p>
        </p:txBody>
      </p:sp>
      <p:sp>
        <p:nvSpPr>
          <p:cNvPr id="48" name="Body Level One…"/>
          <p:cNvSpPr txBox="1"/>
          <p:nvPr>
            <p:ph type="body" sz="quarter" idx="1"/>
          </p:nvPr>
        </p:nvSpPr>
        <p:spPr>
          <a:xfrm>
            <a:off x="609600" y="1535112"/>
            <a:ext cx="5386917" cy="639763"/>
          </a:xfrm>
          <a:prstGeom prst="rect">
            <a:avLst/>
          </a:prstGeom>
        </p:spPr>
        <p:txBody>
          <a:bodyPr anchor="b"/>
          <a:lstStyle>
            <a:lvl1pPr marL="0" indent="0">
              <a:spcBef>
                <a:spcPts val="500"/>
              </a:spcBef>
              <a:buSzTx/>
              <a:buFontTx/>
              <a:buNone/>
              <a:defRPr b="1" sz="2400"/>
            </a:lvl1pPr>
            <a:lvl2pPr marL="0" indent="0">
              <a:spcBef>
                <a:spcPts val="500"/>
              </a:spcBef>
              <a:buSzTx/>
              <a:buFontTx/>
              <a:buNone/>
              <a:defRPr b="1" sz="2400"/>
            </a:lvl2pPr>
            <a:lvl3pPr marL="0" indent="0">
              <a:spcBef>
                <a:spcPts val="500"/>
              </a:spcBef>
              <a:buSzTx/>
              <a:buFontTx/>
              <a:buNone/>
              <a:defRPr b="1" sz="2400"/>
            </a:lvl3pPr>
            <a:lvl4pPr marL="0" indent="0">
              <a:spcBef>
                <a:spcPts val="500"/>
              </a:spcBef>
              <a:buSzTx/>
              <a:buFontTx/>
              <a:buNone/>
              <a:defRPr b="1" sz="2400"/>
            </a:lvl4pPr>
            <a:lvl5pPr marL="0" indent="0">
              <a:spcBef>
                <a:spcPts val="500"/>
              </a:spcBef>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93367" y="1535111"/>
            <a:ext cx="5389036" cy="639765"/>
          </a:xfrm>
          <a:prstGeom prst="rect">
            <a:avLst/>
          </a:prstGeom>
        </p:spPr>
        <p:txBody>
          <a:bodyPr anchor="b"/>
          <a:lstStyle/>
          <a:p>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609601" y="273050"/>
            <a:ext cx="4011084" cy="1162050"/>
          </a:xfrm>
          <a:prstGeom prst="rect">
            <a:avLst/>
          </a:prstGeom>
        </p:spPr>
        <p:txBody>
          <a:bodyPr anchor="b"/>
          <a:lstStyle>
            <a:lvl1pPr algn="l">
              <a:defRPr b="1" sz="2000"/>
            </a:lvl1pPr>
          </a:lstStyle>
          <a:p>
            <a:pPr/>
            <a:r>
              <a:t>Title Text</a:t>
            </a:r>
          </a:p>
        </p:txBody>
      </p:sp>
      <p:sp>
        <p:nvSpPr>
          <p:cNvPr id="73" name="Body Level One…"/>
          <p:cNvSpPr txBox="1"/>
          <p:nvPr>
            <p:ph type="body" idx="1"/>
          </p:nvPr>
        </p:nvSpPr>
        <p:spPr>
          <a:xfrm>
            <a:off x="4766733" y="273050"/>
            <a:ext cx="6815667" cy="5172175"/>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609599" y="1435099"/>
            <a:ext cx="4011087" cy="4029894"/>
          </a:xfrm>
          <a:prstGeom prst="rect">
            <a:avLst/>
          </a:prstGeom>
        </p:spPr>
        <p:txBody>
          <a:bodyPr/>
          <a:lstStyle/>
          <a:p>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2389715" y="4509120"/>
            <a:ext cx="7315202" cy="566740"/>
          </a:xfrm>
          <a:prstGeom prst="rect">
            <a:avLst/>
          </a:prstGeom>
        </p:spPr>
        <p:txBody>
          <a:bodyPr anchor="b"/>
          <a:lstStyle>
            <a:lvl1pPr algn="l">
              <a:defRPr b="1" sz="2000"/>
            </a:lvl1pPr>
          </a:lstStyle>
          <a:p>
            <a:pPr/>
            <a:r>
              <a:t>Title Text</a:t>
            </a:r>
          </a:p>
        </p:txBody>
      </p:sp>
      <p:sp>
        <p:nvSpPr>
          <p:cNvPr id="83" name="Picture Placeholder 2"/>
          <p:cNvSpPr/>
          <p:nvPr>
            <p:ph type="pic" sz="half" idx="21"/>
          </p:nvPr>
        </p:nvSpPr>
        <p:spPr>
          <a:xfrm>
            <a:off x="2389715" y="612776"/>
            <a:ext cx="7315202" cy="3824338"/>
          </a:xfrm>
          <a:prstGeom prst="rect">
            <a:avLst/>
          </a:prstGeom>
        </p:spPr>
        <p:txBody>
          <a:bodyPr lIns="91439" tIns="45719" rIns="91439" bIns="45719">
            <a:noAutofit/>
          </a:bodyPr>
          <a:lstStyle/>
          <a:p>
            <a:pPr/>
          </a:p>
        </p:txBody>
      </p:sp>
      <p:sp>
        <p:nvSpPr>
          <p:cNvPr id="84" name="Body Level One…"/>
          <p:cNvSpPr txBox="1"/>
          <p:nvPr>
            <p:ph type="body" sz="quarter" idx="1"/>
          </p:nvPr>
        </p:nvSpPr>
        <p:spPr>
          <a:xfrm>
            <a:off x="2389715" y="5157192"/>
            <a:ext cx="7315202" cy="432050"/>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92" name="Title Text"/>
          <p:cNvSpPr txBox="1"/>
          <p:nvPr>
            <p:ph type="title"/>
          </p:nvPr>
        </p:nvSpPr>
        <p:spPr>
          <a:prstGeom prst="rect">
            <a:avLst/>
          </a:prstGeom>
        </p:spPr>
        <p:txBody>
          <a:bodyPr lIns="45718" tIns="45718" rIns="45718" bIns="45718"/>
          <a:lstStyle/>
          <a:p>
            <a:pPr/>
            <a:r>
              <a:t>Title Text</a:t>
            </a:r>
          </a:p>
        </p:txBody>
      </p:sp>
      <p:sp>
        <p:nvSpPr>
          <p:cNvPr id="93" name="Body Level One…"/>
          <p:cNvSpPr txBox="1"/>
          <p:nvPr>
            <p:ph type="body" idx="1"/>
          </p:nvPr>
        </p:nvSpPr>
        <p:spPr>
          <a:xfrm>
            <a:off x="609600" y="1600200"/>
            <a:ext cx="10972800" cy="3917035"/>
          </a:xfrm>
          <a:prstGeom prst="rect">
            <a:avLst/>
          </a:prstGeom>
        </p:spPr>
        <p:txBody>
          <a:bodyPr lIns="45718" tIns="45718" rIns="45718" bIns="45718"/>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xfrm>
            <a:off x="11308751" y="6416606"/>
            <a:ext cx="273653" cy="269237"/>
          </a:xfrm>
          <a:prstGeom prst="rect">
            <a:avLst/>
          </a:prstGeom>
        </p:spPr>
        <p:txBody>
          <a:bodyPr lIns="45718" tIns="45718" rIns="45718" bIns="45718"/>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609600" y="274638"/>
            <a:ext cx="10972800" cy="114300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609600" y="1600200"/>
            <a:ext cx="10972800" cy="391703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308748" y="6416605"/>
            <a:ext cx="273654" cy="269239"/>
          </a:xfrm>
          <a:prstGeom prst="rect">
            <a:avLst/>
          </a:prstGeom>
          <a:ln w="12700">
            <a:miter lim="400000"/>
          </a:ln>
        </p:spPr>
        <p:txBody>
          <a:bodyPr wrap="none" lIns="45718" tIns="45718" rIns="45718" bIns="45718" anchor="ctr">
            <a:spAutoFit/>
          </a:bodyPr>
          <a:lstStyle>
            <a:lvl1pPr algn="r">
              <a:defRPr sz="1200">
                <a:solidFill>
                  <a:srgbClr val="888888"/>
                </a:solidFill>
                <a:latin typeface="Myriad Pro"/>
                <a:ea typeface="Myriad Pro"/>
                <a:cs typeface="Myriad Pro"/>
                <a:sym typeface="Myriad Pro"/>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4pPr>
      <a:lvl5pPr marL="21945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 Id="rId3" Type="http://schemas.openxmlformats.org/officeDocument/2006/relationships/image" Target="../media/image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 Id="rId3" Type="http://schemas.openxmlformats.org/officeDocument/2006/relationships/image" Target="../media/image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hyperlink" Target="https://hwb.gov.wales/curriculum-for-wales-2008/assessment/how-to-develop-thinking-and-assessment-for-learning-in-the-classroom" TargetMode="External"/><Relationship Id="rId4" Type="http://schemas.openxmlformats.org/officeDocument/2006/relationships/hyperlink" Target="https://www.teachertoolkit.co.uk/wp-content/uploads/2018/10/Principles-of-Insruction-Rosenshine.pdf" TargetMode="External"/><Relationship Id="rId5" Type="http://schemas.openxmlformats.org/officeDocument/2006/relationships/hyperlink" Target="https://assets.website-files.com/5ee28729f7b4a5fa99bef2b3/5ee9f507021911ae35ac6c4d_EBE_GTT_EVIDENCE%20REVIEW_DIGITAL.pdf" TargetMode="External"/><Relationship Id="rId6" Type="http://schemas.openxmlformats.org/officeDocument/2006/relationships/hyperlink" Target="http://www.ibe.unesco.org/fileadmin/user_upload/Publications/Educational_Practices/EdPractices_21.pdf" TargetMode="External"/><Relationship Id="rId7" Type="http://schemas.openxmlformats.org/officeDocument/2006/relationships/hyperlink" Target="https://gov.wales/sites/default/files/publications/2018-03/succesful-futures-a-summary-of-professor-graham-donaldsons-report.pdf" TargetMode="External"/><Relationship Id="rId8" Type="http://schemas.openxmlformats.org/officeDocument/2006/relationships/hyperlink" Target="https://whel-primo.hosted.exlibrisgroup.com/permalink/f/8jmhd5/44UWTSD_ALMA21162420840002421" TargetMode="External"/><Relationship Id="rId9" Type="http://schemas.openxmlformats.org/officeDocument/2006/relationships/hyperlink" Target="https://whel-primo.hosted.exlibrisgroup.com/permalink/f/14dj339/44UWTSD_ALMA21157751150002421"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105" name="Title 1"/>
          <p:cNvGrpSpPr/>
          <p:nvPr/>
        </p:nvGrpSpPr>
        <p:grpSpPr>
          <a:xfrm>
            <a:off x="1193989" y="1781213"/>
            <a:ext cx="9804022" cy="3528395"/>
            <a:chOff x="0" y="0"/>
            <a:chExt cx="9804020" cy="3528393"/>
          </a:xfrm>
        </p:grpSpPr>
        <p:sp>
          <p:nvSpPr>
            <p:cNvPr id="103" name="Rectangle"/>
            <p:cNvSpPr/>
            <p:nvPr/>
          </p:nvSpPr>
          <p:spPr>
            <a:xfrm>
              <a:off x="-1" y="0"/>
              <a:ext cx="9804022" cy="3528395"/>
            </a:xfrm>
            <a:prstGeom prst="rect">
              <a:avLst/>
            </a:prstGeom>
            <a:solidFill>
              <a:srgbClr val="BFBFBF">
                <a:alpha val="81000"/>
              </a:srgbClr>
            </a:solidFill>
            <a:ln w="12700" cap="flat">
              <a:noFill/>
              <a:miter lim="400000"/>
            </a:ln>
            <a:effectLst/>
          </p:spPr>
          <p:txBody>
            <a:bodyPr wrap="square" lIns="45718" tIns="45718" rIns="45718" bIns="45718" numCol="1" anchor="ctr">
              <a:noAutofit/>
            </a:bodyPr>
            <a:lstStyle/>
            <a:p>
              <a:pPr algn="ctr">
                <a:defRPr sz="2800">
                  <a:solidFill>
                    <a:srgbClr val="FFFFFF"/>
                  </a:solidFill>
                  <a:latin typeface="Abadi Extra Light"/>
                  <a:ea typeface="Abadi Extra Light"/>
                  <a:cs typeface="Abadi Extra Light"/>
                  <a:sym typeface="Abadi Extra Light"/>
                </a:defRPr>
              </a:pPr>
            </a:p>
          </p:txBody>
        </p:sp>
        <p:sp>
          <p:nvSpPr>
            <p:cNvPr id="104" name="ECAD6008  Professional and Pedagogic Studies: Leading the Learning: what, how and why am I teaching?…"/>
            <p:cNvSpPr txBox="1"/>
            <p:nvPr/>
          </p:nvSpPr>
          <p:spPr>
            <a:xfrm>
              <a:off x="45720" y="518327"/>
              <a:ext cx="9712581" cy="249173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5718" tIns="45718" rIns="45718" bIns="45718" numCol="1" anchor="ctr">
              <a:spAutoFit/>
            </a:bodyPr>
            <a:lstStyle/>
            <a:p>
              <a:pPr algn="ctr">
                <a:defRPr b="1" sz="2800">
                  <a:latin typeface="Abadi Extra Light"/>
                  <a:ea typeface="Abadi Extra Light"/>
                  <a:cs typeface="Abadi Extra Light"/>
                  <a:sym typeface="Abadi Extra Light"/>
                </a:defRPr>
              </a:pPr>
              <a:r>
                <a:t>ECAD6008</a:t>
              </a:r>
              <a:r>
                <a:rPr b="0"/>
                <a:t>​</a:t>
              </a:r>
              <a:br>
                <a:rPr b="0"/>
              </a:br>
              <a:r>
                <a:t>Professional and Pedagogic Studies: Leading the Learning: what, how and why am I teaching</a:t>
              </a:r>
              <a:r>
                <a:rPr b="0"/>
                <a:t>?</a:t>
              </a:r>
              <a:r>
                <a:t> </a:t>
              </a:r>
              <a:endParaRPr sz="4400"/>
            </a:p>
            <a:p>
              <a:pPr algn="ctr">
                <a:defRPr b="1" sz="4400">
                  <a:latin typeface="Abadi Extra Light"/>
                  <a:ea typeface="Abadi Extra Light"/>
                  <a:cs typeface="Abadi Extra Light"/>
                  <a:sym typeface="Abadi Extra Light"/>
                </a:defRPr>
              </a:pPr>
            </a:p>
            <a:p>
              <a:pPr algn="ctr">
                <a:defRPr b="1" sz="2800">
                  <a:latin typeface="Abadi Extra Light"/>
                  <a:ea typeface="Abadi Extra Light"/>
                  <a:cs typeface="Abadi Extra Light"/>
                  <a:sym typeface="Abadi Extra Light"/>
                </a:defRPr>
              </a:pPr>
              <a:r>
                <a:t>Assessment Guide</a:t>
              </a:r>
            </a:p>
          </p:txBody>
        </p:sp>
      </p:gr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9" name="Title 1"/>
          <p:cNvSpPr txBox="1"/>
          <p:nvPr>
            <p:ph type="title"/>
          </p:nvPr>
        </p:nvSpPr>
        <p:spPr>
          <a:xfrm>
            <a:off x="609600" y="274638"/>
            <a:ext cx="10972800" cy="1143001"/>
          </a:xfrm>
          <a:prstGeom prst="rect">
            <a:avLst/>
          </a:prstGeom>
        </p:spPr>
        <p:txBody>
          <a:bodyPr/>
          <a:lstStyle>
            <a:lvl1pPr algn="l" defTabSz="804672">
              <a:defRPr sz="3400"/>
            </a:lvl1pPr>
          </a:lstStyle>
          <a:p>
            <a:pPr/>
            <a:r>
              <a:t>ECAD 6008 - Assignment guidance and support available for students.</a:t>
            </a:r>
          </a:p>
        </p:txBody>
      </p:sp>
      <p:sp>
        <p:nvSpPr>
          <p:cNvPr id="110" name="Content Placeholder 2"/>
          <p:cNvSpPr txBox="1"/>
          <p:nvPr>
            <p:ph type="body" idx="1"/>
          </p:nvPr>
        </p:nvSpPr>
        <p:spPr>
          <a:xfrm>
            <a:off x="609600" y="1600199"/>
            <a:ext cx="10972800" cy="3917035"/>
          </a:xfrm>
          <a:prstGeom prst="rect">
            <a:avLst/>
          </a:prstGeom>
        </p:spPr>
        <p:txBody>
          <a:bodyPr/>
          <a:lstStyle/>
          <a:p>
            <a:pPr>
              <a:lnSpc>
                <a:spcPct val="80000"/>
              </a:lnSpc>
              <a:spcBef>
                <a:spcPts val="600"/>
              </a:spcBef>
              <a:defRPr sz="2700"/>
            </a:pPr>
            <a:r>
              <a:t>All assignment documents are available in the relevant ECAD6008 tiles, and in the 6008 Teams Channel files</a:t>
            </a:r>
          </a:p>
          <a:p>
            <a:pPr>
              <a:lnSpc>
                <a:spcPct val="80000"/>
              </a:lnSpc>
              <a:spcBef>
                <a:spcPts val="600"/>
              </a:spcBef>
              <a:defRPr sz="2700"/>
            </a:pPr>
            <a:r>
              <a:t>Use this asynchronous guide.</a:t>
            </a:r>
          </a:p>
          <a:p>
            <a:pPr>
              <a:lnSpc>
                <a:spcPct val="80000"/>
              </a:lnSpc>
              <a:spcBef>
                <a:spcPts val="600"/>
              </a:spcBef>
              <a:defRPr b="1" sz="2700"/>
            </a:pPr>
            <a:r>
              <a:t>15</a:t>
            </a:r>
            <a:r>
              <a:t>.4.24 </a:t>
            </a:r>
            <a:r>
              <a:rPr b="0"/>
              <a:t>submission date</a:t>
            </a:r>
          </a:p>
          <a:p>
            <a:pPr>
              <a:lnSpc>
                <a:spcPct val="80000"/>
              </a:lnSpc>
              <a:spcBef>
                <a:spcPts val="600"/>
              </a:spcBef>
              <a:defRPr sz="2700"/>
            </a:pPr>
            <a:r>
              <a:t>FAQs will be also be available, until 13.4.24</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2" name="Title 1"/>
          <p:cNvSpPr txBox="1"/>
          <p:nvPr>
            <p:ph type="title"/>
          </p:nvPr>
        </p:nvSpPr>
        <p:spPr>
          <a:xfrm>
            <a:off x="609600" y="274638"/>
            <a:ext cx="10972800" cy="1143001"/>
          </a:xfrm>
          <a:prstGeom prst="rect">
            <a:avLst/>
          </a:prstGeom>
        </p:spPr>
        <p:txBody>
          <a:bodyPr/>
          <a:lstStyle/>
          <a:p>
            <a:pPr defTabSz="804672">
              <a:defRPr b="1" sz="3400"/>
            </a:pPr>
            <a:r>
              <a:t>Assignment Title</a:t>
            </a:r>
            <a:br/>
          </a:p>
        </p:txBody>
      </p:sp>
      <p:sp>
        <p:nvSpPr>
          <p:cNvPr id="113" name="Content Placeholder 2"/>
          <p:cNvSpPr txBox="1"/>
          <p:nvPr>
            <p:ph type="body" idx="1"/>
          </p:nvPr>
        </p:nvSpPr>
        <p:spPr>
          <a:xfrm>
            <a:off x="609600" y="1600199"/>
            <a:ext cx="10972800" cy="3917035"/>
          </a:xfrm>
          <a:prstGeom prst="rect">
            <a:avLst/>
          </a:prstGeom>
        </p:spPr>
        <p:txBody>
          <a:bodyPr/>
          <a:lstStyle/>
          <a:p>
            <a:pPr marL="0" indent="0" defTabSz="905255">
              <a:spcBef>
                <a:spcPts val="600"/>
              </a:spcBef>
              <a:buSzTx/>
              <a:buNone/>
              <a:defRPr b="1" sz="3168">
                <a:solidFill>
                  <a:srgbClr val="FF0000"/>
                </a:solidFill>
              </a:defRPr>
            </a:pPr>
            <a:r>
              <a:t>Critically</a:t>
            </a:r>
            <a:r>
              <a:rPr>
                <a:solidFill>
                  <a:srgbClr val="000000"/>
                </a:solidFill>
              </a:rPr>
              <a:t> reflect on your progress in planning, preparing and teaching lessons that incorporate specific pedagogical principles. (This evidence should be taken from you Professional Learning Passport –PLP.) </a:t>
            </a:r>
            <a:endParaRPr>
              <a:solidFill>
                <a:srgbClr val="000000"/>
              </a:solidFill>
            </a:endParaRPr>
          </a:p>
          <a:p>
            <a:pPr marL="0" indent="0" defTabSz="905255">
              <a:spcBef>
                <a:spcPts val="600"/>
              </a:spcBef>
              <a:buSzTx/>
              <a:buNone/>
              <a:defRPr b="1" sz="3168"/>
            </a:pPr>
            <a:r>
              <a:t>Identify up to three of these pedagogical principles as an area for development and justify the next steps in your development.</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5" name="Title 1"/>
          <p:cNvSpPr txBox="1"/>
          <p:nvPr>
            <p:ph type="title"/>
          </p:nvPr>
        </p:nvSpPr>
        <p:spPr>
          <a:xfrm>
            <a:off x="866270" y="259668"/>
            <a:ext cx="9298187" cy="1143004"/>
          </a:xfrm>
          <a:prstGeom prst="rect">
            <a:avLst/>
          </a:prstGeom>
        </p:spPr>
        <p:txBody>
          <a:bodyPr/>
          <a:lstStyle>
            <a:lvl1pPr algn="l">
              <a:defRPr b="1" sz="2400" u="sng"/>
            </a:lvl1pPr>
          </a:lstStyle>
          <a:p>
            <a:pPr/>
            <a:r>
              <a:t>Word count</a:t>
            </a:r>
          </a:p>
        </p:txBody>
      </p:sp>
      <p:sp>
        <p:nvSpPr>
          <p:cNvPr id="116" name="Content Placeholder 2"/>
          <p:cNvSpPr txBox="1"/>
          <p:nvPr>
            <p:ph type="body" idx="1"/>
          </p:nvPr>
        </p:nvSpPr>
        <p:spPr>
          <a:xfrm>
            <a:off x="790646" y="1600197"/>
            <a:ext cx="9193787" cy="3917040"/>
          </a:xfrm>
          <a:prstGeom prst="rect">
            <a:avLst/>
          </a:prstGeom>
        </p:spPr>
        <p:txBody>
          <a:bodyPr/>
          <a:lstStyle/>
          <a:p>
            <a:pPr>
              <a:lnSpc>
                <a:spcPct val="135000"/>
              </a:lnSpc>
              <a:spcBef>
                <a:spcPts val="600"/>
              </a:spcBef>
              <a:defRPr sz="2400">
                <a:latin typeface="Arial"/>
                <a:ea typeface="Arial"/>
                <a:cs typeface="Arial"/>
                <a:sym typeface="Arial"/>
              </a:defRPr>
            </a:pPr>
            <a:r>
              <a:t>5000 word equivalent, to include:</a:t>
            </a:r>
            <a:endParaRPr>
              <a:latin typeface="Times New Roman"/>
              <a:ea typeface="Times New Roman"/>
              <a:cs typeface="Times New Roman"/>
              <a:sym typeface="Times New Roman"/>
            </a:endParaRPr>
          </a:p>
          <a:p>
            <a:pPr lvl="1" marL="857250" indent="-400050">
              <a:lnSpc>
                <a:spcPct val="135000"/>
              </a:lnSpc>
              <a:spcBef>
                <a:spcPts val="600"/>
              </a:spcBef>
              <a:buFontTx/>
              <a:buAutoNum type="romanLcPeriod" startAt="1"/>
              <a:defRPr sz="2400">
                <a:latin typeface="Arial"/>
                <a:ea typeface="Arial"/>
                <a:cs typeface="Arial"/>
                <a:sym typeface="Arial"/>
              </a:defRPr>
            </a:pPr>
            <a:r>
              <a:t>2000 words equivalent for preparation of portfolio -                4 professional experience templates. (+/-10%)</a:t>
            </a:r>
            <a:endParaRPr>
              <a:latin typeface="Times New Roman"/>
              <a:ea typeface="Times New Roman"/>
              <a:cs typeface="Times New Roman"/>
              <a:sym typeface="Times New Roman"/>
            </a:endParaRPr>
          </a:p>
          <a:p>
            <a:pPr lvl="1" marL="857250" indent="-400050">
              <a:lnSpc>
                <a:spcPct val="135000"/>
              </a:lnSpc>
              <a:spcBef>
                <a:spcPts val="600"/>
              </a:spcBef>
              <a:buFontTx/>
              <a:buAutoNum type="romanLcPeriod" startAt="1"/>
              <a:defRPr sz="2400">
                <a:latin typeface="Arial"/>
                <a:ea typeface="Arial"/>
                <a:cs typeface="Arial"/>
                <a:sym typeface="Arial"/>
              </a:defRPr>
            </a:pPr>
            <a:r>
              <a:t>3000 words for critical reflection (+/-10%)</a:t>
            </a:r>
            <a:endParaRPr sz="2800"/>
          </a:p>
          <a:p>
            <a:pPr marL="0" indent="0">
              <a:lnSpc>
                <a:spcPct val="135000"/>
              </a:lnSpc>
              <a:spcBef>
                <a:spcPts val="600"/>
              </a:spcBef>
              <a:buSzTx/>
              <a:buNone/>
              <a:defRPr b="1" sz="2400">
                <a:latin typeface="Arial"/>
                <a:ea typeface="Arial"/>
                <a:cs typeface="Arial"/>
                <a:sym typeface="Arial"/>
              </a:defRPr>
            </a:pPr>
            <a:r>
              <a:t>Submission date: </a:t>
            </a:r>
          </a:p>
          <a:p>
            <a:pPr>
              <a:lnSpc>
                <a:spcPct val="135000"/>
              </a:lnSpc>
              <a:spcBef>
                <a:spcPts val="600"/>
              </a:spcBef>
              <a:defRPr b="1" sz="2400">
                <a:latin typeface="Arial"/>
                <a:ea typeface="Arial"/>
                <a:cs typeface="Arial"/>
                <a:sym typeface="Arial"/>
              </a:defRPr>
            </a:pPr>
            <a:r>
              <a:t>15th April 2024</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8" name="Title 1"/>
          <p:cNvSpPr txBox="1"/>
          <p:nvPr>
            <p:ph type="title"/>
          </p:nvPr>
        </p:nvSpPr>
        <p:spPr>
          <a:xfrm>
            <a:off x="609600" y="274638"/>
            <a:ext cx="10972800" cy="1143001"/>
          </a:xfrm>
          <a:prstGeom prst="rect">
            <a:avLst/>
          </a:prstGeom>
        </p:spPr>
        <p:txBody>
          <a:bodyPr/>
          <a:lstStyle/>
          <a:p>
            <a:pPr algn="l">
              <a:defRPr b="1" sz="2800"/>
            </a:pPr>
            <a:r>
              <a:t>Part 1 - </a:t>
            </a:r>
            <a:r>
              <a:t> in the PLP, the four </a:t>
            </a:r>
            <a:r>
              <a:t>pedagogical strategies to be covered in the assignment.</a:t>
            </a:r>
          </a:p>
        </p:txBody>
      </p:sp>
      <p:sp>
        <p:nvSpPr>
          <p:cNvPr id="119" name="Content Placeholder 2"/>
          <p:cNvSpPr txBox="1"/>
          <p:nvPr>
            <p:ph type="body" idx="1"/>
          </p:nvPr>
        </p:nvSpPr>
        <p:spPr>
          <a:xfrm>
            <a:off x="560319" y="1470482"/>
            <a:ext cx="11370685" cy="4152805"/>
          </a:xfrm>
          <a:prstGeom prst="rect">
            <a:avLst/>
          </a:prstGeom>
        </p:spPr>
        <p:txBody>
          <a:bodyPr/>
          <a:lstStyle/>
          <a:p>
            <a:pPr marL="0" indent="0">
              <a:lnSpc>
                <a:spcPct val="80000"/>
              </a:lnSpc>
              <a:spcBef>
                <a:spcPts val="500"/>
              </a:spcBef>
              <a:buSzTx/>
              <a:buNone/>
              <a:defRPr b="1" sz="2200">
                <a:latin typeface="Arial"/>
                <a:ea typeface="Arial"/>
                <a:cs typeface="Arial"/>
                <a:sym typeface="Arial"/>
              </a:defRPr>
            </a:pPr>
            <a:r>
              <a:t>1. Employing a broad repertoire of teaching approaches</a:t>
            </a:r>
          </a:p>
          <a:p>
            <a:pPr marL="0" indent="0">
              <a:lnSpc>
                <a:spcPct val="80000"/>
              </a:lnSpc>
              <a:spcBef>
                <a:spcPts val="500"/>
              </a:spcBef>
              <a:buSzTx/>
              <a:buNone/>
              <a:defRPr i="1" sz="2200">
                <a:latin typeface="Arial"/>
                <a:ea typeface="Arial"/>
                <a:cs typeface="Arial"/>
                <a:sym typeface="Arial"/>
              </a:defRPr>
            </a:pPr>
            <a:r>
              <a:t>QTS standard: Blended learning experiences ( a range of teaching strategies used in the classroom) / Exploiting subject disciplines in areas of learning</a:t>
            </a:r>
            <a:endParaRPr sz="2800"/>
          </a:p>
          <a:p>
            <a:pPr marL="0" indent="0">
              <a:lnSpc>
                <a:spcPct val="80000"/>
              </a:lnSpc>
              <a:spcBef>
                <a:spcPts val="500"/>
              </a:spcBef>
              <a:buSzTx/>
              <a:buNone/>
              <a:defRPr b="1" sz="2200">
                <a:latin typeface="Arial"/>
                <a:ea typeface="Arial"/>
                <a:cs typeface="Arial"/>
                <a:sym typeface="Arial"/>
              </a:defRPr>
            </a:pPr>
            <a:r>
              <a:t>2. Creating authentic contexts for learning</a:t>
            </a:r>
          </a:p>
          <a:p>
            <a:pPr marL="0" indent="0">
              <a:lnSpc>
                <a:spcPct val="80000"/>
              </a:lnSpc>
              <a:spcBef>
                <a:spcPts val="500"/>
              </a:spcBef>
              <a:buSzTx/>
              <a:buNone/>
              <a:defRPr i="1" sz="2200">
                <a:latin typeface="Arial"/>
                <a:ea typeface="Arial"/>
                <a:cs typeface="Arial"/>
                <a:sym typeface="Arial"/>
              </a:defRPr>
            </a:pPr>
            <a:r>
              <a:t>QTS standard: Real-life authentic contexts / Exploiting subject disciplines in areas of learning</a:t>
            </a:r>
            <a:endParaRPr sz="2800"/>
          </a:p>
          <a:p>
            <a:pPr marL="0" indent="0">
              <a:lnSpc>
                <a:spcPct val="80000"/>
              </a:lnSpc>
              <a:spcBef>
                <a:spcPts val="500"/>
              </a:spcBef>
              <a:buSzTx/>
              <a:buNone/>
              <a:defRPr b="1" sz="2200">
                <a:latin typeface="Arial"/>
                <a:ea typeface="Arial"/>
                <a:cs typeface="Arial"/>
                <a:sym typeface="Arial"/>
              </a:defRPr>
            </a:pPr>
            <a:r>
              <a:t>3. Reinforce cross-curricular responsibilities </a:t>
            </a:r>
          </a:p>
          <a:p>
            <a:pPr marL="0" indent="0">
              <a:lnSpc>
                <a:spcPct val="80000"/>
              </a:lnSpc>
              <a:spcBef>
                <a:spcPts val="500"/>
              </a:spcBef>
              <a:buSzTx/>
              <a:buNone/>
              <a:defRPr i="1" sz="2200">
                <a:latin typeface="Arial"/>
                <a:ea typeface="Arial"/>
                <a:cs typeface="Arial"/>
                <a:sym typeface="Arial"/>
              </a:defRPr>
            </a:pPr>
            <a:r>
              <a:t>QTS standard: Cross-curricular themes / Exploiting subject disciplines in areas of learning)</a:t>
            </a:r>
            <a:endParaRPr sz="2800"/>
          </a:p>
          <a:p>
            <a:pPr marL="0" marR="758190" indent="0">
              <a:lnSpc>
                <a:spcPct val="120000"/>
              </a:lnSpc>
              <a:spcBef>
                <a:spcPts val="0"/>
              </a:spcBef>
              <a:buSzTx/>
              <a:buNone/>
              <a:defRPr b="1" sz="2200">
                <a:latin typeface="Arial"/>
                <a:ea typeface="Arial"/>
                <a:cs typeface="Arial"/>
                <a:sym typeface="Arial"/>
              </a:defRPr>
            </a:pPr>
            <a:r>
              <a:t>4. Using assessment for learning to accelerate progress</a:t>
            </a:r>
          </a:p>
          <a:p>
            <a:pPr marL="0" marR="758190" indent="0">
              <a:lnSpc>
                <a:spcPct val="120000"/>
              </a:lnSpc>
              <a:spcBef>
                <a:spcPts val="0"/>
              </a:spcBef>
              <a:buSzTx/>
              <a:buNone/>
              <a:defRPr i="1" sz="2200">
                <a:latin typeface="Arial"/>
                <a:ea typeface="Arial"/>
                <a:cs typeface="Arial"/>
                <a:sym typeface="Arial"/>
              </a:defRPr>
            </a:pPr>
            <a:r>
              <a:t>QTS standard: Assessment</a:t>
            </a:r>
          </a:p>
          <a:p>
            <a:pPr marL="0" marR="758190" indent="0" algn="ctr">
              <a:lnSpc>
                <a:spcPct val="120000"/>
              </a:lnSpc>
              <a:spcBef>
                <a:spcPts val="0"/>
              </a:spcBef>
              <a:buSzTx/>
              <a:buNone/>
              <a:defRPr i="1" sz="2200">
                <a:solidFill>
                  <a:srgbClr val="FF0000"/>
                </a:solidFill>
                <a:latin typeface="Arial"/>
                <a:ea typeface="Arial"/>
                <a:cs typeface="Arial"/>
                <a:sym typeface="Arial"/>
              </a:defRPr>
            </a:pPr>
            <a:r>
              <a:t>APPROX 500 (+/-10%) words for each template</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1" name="Title 1"/>
          <p:cNvSpPr txBox="1"/>
          <p:nvPr>
            <p:ph type="title"/>
          </p:nvPr>
        </p:nvSpPr>
        <p:spPr>
          <a:xfrm>
            <a:off x="2063551" y="274638"/>
            <a:ext cx="8424938" cy="1143001"/>
          </a:xfrm>
          <a:prstGeom prst="rect">
            <a:avLst/>
          </a:prstGeom>
        </p:spPr>
        <p:txBody>
          <a:bodyPr/>
          <a:lstStyle>
            <a:lvl1pPr>
              <a:defRPr b="1" sz="2400"/>
            </a:lvl1pPr>
          </a:lstStyle>
          <a:p>
            <a:pPr/>
            <a:r>
              <a:t>Part 1</a:t>
            </a:r>
          </a:p>
        </p:txBody>
      </p:sp>
      <p:graphicFrame>
        <p:nvGraphicFramePr>
          <p:cNvPr id="122" name="Content Placeholder 3"/>
          <p:cNvGraphicFramePr/>
          <p:nvPr/>
        </p:nvGraphicFramePr>
        <p:xfrm>
          <a:off x="1292533" y="1340766"/>
          <a:ext cx="9865895" cy="2310191"/>
        </p:xfrm>
        <a:graphic xmlns:a="http://schemas.openxmlformats.org/drawingml/2006/main">
          <a:graphicData uri="http://schemas.openxmlformats.org/drawingml/2006/table">
            <a:tbl>
              <a:tblPr firstCol="1" firstRow="0" lastCol="0" lastRow="0" bandCol="0" bandRow="0" rtl="0">
                <a:tableStyleId>{4C3C2611-4C71-4FC5-86AE-919BDF0F9419}</a:tableStyleId>
              </a:tblPr>
              <a:tblGrid>
                <a:gridCol w="3190088"/>
                <a:gridCol w="3519715"/>
                <a:gridCol w="3156091"/>
              </a:tblGrid>
              <a:tr h="225941">
                <a:tc rowSpan="2">
                  <a:txBody>
                    <a:bodyPr/>
                    <a:lstStyle/>
                    <a:p>
                      <a:pPr algn="l">
                        <a:lnSpc>
                          <a:spcPct val="115000"/>
                        </a:lnSpc>
                        <a:defRPr sz="1600">
                          <a:sym typeface="Calibri"/>
                        </a:defRPr>
                      </a:pPr>
                      <a:r>
                        <a:t>Required element/s</a:t>
                      </a:r>
                    </a:p>
                    <a:p>
                      <a:pPr algn="l">
                        <a:lnSpc>
                          <a:spcPct val="115000"/>
                        </a:lnSpc>
                        <a:defRPr sz="1600">
                          <a:sym typeface="Calibri"/>
                        </a:defRPr>
                      </a:pPr>
                    </a:p>
                    <a:p>
                      <a:pPr algn="l">
                        <a:lnSpc>
                          <a:spcPct val="115000"/>
                        </a:lnSpc>
                        <a:defRPr sz="1600">
                          <a:sym typeface="Calibri"/>
                        </a:defRPr>
                      </a:pPr>
                      <a:r>
                        <a:t>Four professional experience templates related to the Pedagogy section of the Professional Standards section of the Professional Learning Passport (PLP)</a:t>
                      </a:r>
                    </a:p>
                  </a:txBody>
                  <a:tcPr marL="1771" marR="1771" marT="1771" marB="1771" anchor="t" anchorCtr="0" horzOverflow="overflow">
                    <a:lnB w="38100">
                      <a:solidFill>
                        <a:srgbClr val="FFFFFF"/>
                      </a:solidFill>
                    </a:lnB>
                  </a:tcPr>
                </a:tc>
                <a:tc>
                  <a:txBody>
                    <a:bodyPr/>
                    <a:lstStyle/>
                    <a:p>
                      <a:pPr algn="ctr">
                        <a:defRPr sz="1800"/>
                      </a:pPr>
                      <a:r>
                        <a:rPr b="1" sz="1200">
                          <a:solidFill>
                            <a:srgbClr val="FFFFFF"/>
                          </a:solidFill>
                          <a:sym typeface="Calibri"/>
                        </a:rPr>
                        <a:t>Notes</a:t>
                      </a:r>
                    </a:p>
                  </a:txBody>
                  <a:tcPr marL="1771" marR="1771" marT="1771" marB="1771" anchor="t" anchorCtr="0" horzOverflow="overflow">
                    <a:lnB w="38100">
                      <a:solidFill>
                        <a:srgbClr val="FFFFFF"/>
                      </a:solidFill>
                    </a:lnB>
                    <a:solidFill>
                      <a:schemeClr val="accent1"/>
                    </a:solidFill>
                  </a:tcPr>
                </a:tc>
                <a:tc>
                  <a:txBody>
                    <a:bodyPr/>
                    <a:lstStyle/>
                    <a:p>
                      <a:pPr algn="ctr">
                        <a:defRPr sz="1800"/>
                      </a:pPr>
                      <a:r>
                        <a:rPr b="1" sz="1200">
                          <a:solidFill>
                            <a:srgbClr val="FFFFFF"/>
                          </a:solidFill>
                          <a:sym typeface="Calibri"/>
                        </a:rPr>
                        <a:t>Where in PLP</a:t>
                      </a:r>
                    </a:p>
                  </a:txBody>
                  <a:tcPr marL="1771" marR="1771" marT="1771" marB="1771" anchor="t" anchorCtr="0" horzOverflow="overflow">
                    <a:lnB w="38100">
                      <a:solidFill>
                        <a:srgbClr val="FFFFFF"/>
                      </a:solidFill>
                    </a:lnB>
                    <a:solidFill>
                      <a:schemeClr val="accent1"/>
                    </a:solidFill>
                  </a:tcPr>
                </a:tc>
              </a:tr>
              <a:tr h="2084249">
                <a:tc vMerge="1">
                  <a:tcPr/>
                </a:tc>
                <a:tc>
                  <a:txBody>
                    <a:bodyPr/>
                    <a:lstStyle/>
                    <a:p>
                      <a:pPr algn="l">
                        <a:lnSpc>
                          <a:spcPct val="115000"/>
                        </a:lnSpc>
                        <a:defRPr sz="1600">
                          <a:sym typeface="Calibri"/>
                        </a:defRPr>
                      </a:pPr>
                    </a:p>
                    <a:p>
                      <a:pPr algn="l">
                        <a:lnSpc>
                          <a:spcPct val="115000"/>
                        </a:lnSpc>
                        <a:defRPr sz="1600">
                          <a:sym typeface="Calibri"/>
                        </a:defRPr>
                      </a:pPr>
                      <a:r>
                        <a:t>Complete four professional experience templates related to specific standards within the pedagogy section of the PLP. This should be 2000 words of the assignment. (+/-10%)</a:t>
                      </a:r>
                    </a:p>
                  </a:txBody>
                  <a:tcPr marL="1771" marR="1771" marT="1771" marB="1771" anchor="t" anchorCtr="0" horzOverflow="overflow">
                    <a:lnL w="38100">
                      <a:solidFill>
                        <a:srgbClr val="FFFFFF"/>
                      </a:solidFill>
                    </a:lnL>
                    <a:lnT w="38100">
                      <a:solidFill>
                        <a:srgbClr val="FFFFFF"/>
                      </a:solidFill>
                    </a:lnT>
                    <a:solidFill>
                      <a:srgbClr val="E6F2FC"/>
                    </a:solidFill>
                  </a:tcPr>
                </a:tc>
                <a:tc>
                  <a:txBody>
                    <a:bodyPr/>
                    <a:lstStyle/>
                    <a:p>
                      <a:pPr algn="l">
                        <a:lnSpc>
                          <a:spcPct val="115000"/>
                        </a:lnSpc>
                        <a:defRPr sz="1600">
                          <a:sym typeface="Calibri"/>
                        </a:defRPr>
                      </a:pPr>
                    </a:p>
                    <a:p>
                      <a:pPr algn="l">
                        <a:lnSpc>
                          <a:spcPct val="115000"/>
                        </a:lnSpc>
                        <a:defRPr sz="1600">
                          <a:sym typeface="Calibri"/>
                        </a:defRPr>
                      </a:pPr>
                      <a:r>
                        <a:t>Tab 7: Professional Standards</a:t>
                      </a:r>
                    </a:p>
                    <a:p>
                      <a:pPr algn="l">
                        <a:lnSpc>
                          <a:spcPct val="115000"/>
                        </a:lnSpc>
                        <a:defRPr sz="1600">
                          <a:sym typeface="Calibri"/>
                        </a:defRPr>
                      </a:pPr>
                      <a:r>
                        <a:t>Pedagogy section - each professional experience template must relate to the 4 identified pedagogical strategies</a:t>
                      </a:r>
                    </a:p>
                    <a:p>
                      <a:pPr algn="l">
                        <a:lnSpc>
                          <a:spcPct val="115000"/>
                        </a:lnSpc>
                        <a:defRPr sz="1600">
                          <a:sym typeface="Calibri"/>
                        </a:defRPr>
                      </a:pPr>
                      <a:r>
                        <a:t> </a:t>
                      </a:r>
                    </a:p>
                  </a:txBody>
                  <a:tcPr marL="1771" marR="1771" marT="1771" marB="1771" anchor="t" anchorCtr="0" horzOverflow="overflow">
                    <a:lnT w="38100">
                      <a:solidFill>
                        <a:srgbClr val="FFFFFF"/>
                      </a:solidFill>
                    </a:lnT>
                    <a:solidFill>
                      <a:srgbClr val="E6F2FC"/>
                    </a:solidFill>
                  </a:tcPr>
                </a:tc>
              </a:tr>
            </a:tbl>
          </a:graphicData>
        </a:graphic>
      </p:graphicFrame>
      <p:pic>
        <p:nvPicPr>
          <p:cNvPr id="123" name="Picture 2" descr="Picture 2"/>
          <p:cNvPicPr>
            <a:picLocks noChangeAspect="1"/>
          </p:cNvPicPr>
          <p:nvPr/>
        </p:nvPicPr>
        <p:blipFill>
          <a:blip r:embed="rId3">
            <a:extLst/>
          </a:blip>
          <a:stretch>
            <a:fillRect/>
          </a:stretch>
        </p:blipFill>
        <p:spPr>
          <a:xfrm>
            <a:off x="1774793" y="4418357"/>
            <a:ext cx="8449790" cy="597462"/>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7" name="Title 1"/>
          <p:cNvSpPr txBox="1"/>
          <p:nvPr>
            <p:ph type="title"/>
          </p:nvPr>
        </p:nvSpPr>
        <p:spPr>
          <a:xfrm>
            <a:off x="609600" y="329639"/>
            <a:ext cx="10972800" cy="1143001"/>
          </a:xfrm>
          <a:prstGeom prst="rect">
            <a:avLst/>
          </a:prstGeom>
        </p:spPr>
        <p:txBody>
          <a:bodyPr/>
          <a:lstStyle/>
          <a:p>
            <a:pPr/>
            <a:r>
              <a:t> </a:t>
            </a:r>
            <a:r>
              <a:rPr b="1"/>
              <a:t>Part 1- Key points</a:t>
            </a:r>
          </a:p>
        </p:txBody>
      </p:sp>
      <p:sp>
        <p:nvSpPr>
          <p:cNvPr id="128" name="Content Placeholder 2"/>
          <p:cNvSpPr txBox="1"/>
          <p:nvPr>
            <p:ph type="body" idx="1"/>
          </p:nvPr>
        </p:nvSpPr>
        <p:spPr>
          <a:xfrm>
            <a:off x="609600" y="1650533"/>
            <a:ext cx="10972800" cy="3917032"/>
          </a:xfrm>
          <a:prstGeom prst="rect">
            <a:avLst/>
          </a:prstGeom>
        </p:spPr>
        <p:txBody>
          <a:bodyPr/>
          <a:lstStyle/>
          <a:p>
            <a:pPr>
              <a:lnSpc>
                <a:spcPct val="90000"/>
              </a:lnSpc>
              <a:spcBef>
                <a:spcPts val="600"/>
              </a:spcBef>
              <a:defRPr sz="2900"/>
            </a:pPr>
            <a:r>
              <a:t>The word count in Part 1 is worth 2000 but is NOT graded. Part 2 will be graded.</a:t>
            </a:r>
          </a:p>
          <a:p>
            <a:pPr>
              <a:lnSpc>
                <a:spcPct val="90000"/>
              </a:lnSpc>
              <a:spcBef>
                <a:spcPts val="600"/>
              </a:spcBef>
              <a:defRPr sz="2900"/>
            </a:pPr>
            <a:r>
              <a:t>However, full engagement in Part 1 is expected as it is a significant allocation in this assignment. Written feedback will be given on Part 1 to help with future use of the PLP.</a:t>
            </a:r>
          </a:p>
          <a:p>
            <a:pPr>
              <a:lnSpc>
                <a:spcPct val="90000"/>
              </a:lnSpc>
              <a:spcBef>
                <a:spcPts val="600"/>
              </a:spcBef>
              <a:defRPr sz="2900"/>
            </a:pPr>
            <a:r>
              <a:t>Although the use of literature in the PLP is good practice there is </a:t>
            </a:r>
            <a:r>
              <a:rPr u="sng"/>
              <a:t>no need to shoehorn literature into PLP/Part 1</a:t>
            </a:r>
            <a:r>
              <a:t>.</a:t>
            </a:r>
          </a:p>
          <a:p>
            <a:pPr>
              <a:lnSpc>
                <a:spcPct val="90000"/>
              </a:lnSpc>
              <a:spcBef>
                <a:spcPts val="600"/>
              </a:spcBef>
              <a:defRPr sz="2900"/>
            </a:pPr>
            <a:r>
              <a:t>Only literature used in Part 2 is required in the reference list.</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0" name="Title 1"/>
          <p:cNvSpPr txBox="1"/>
          <p:nvPr>
            <p:ph type="title"/>
          </p:nvPr>
        </p:nvSpPr>
        <p:spPr>
          <a:xfrm>
            <a:off x="609600" y="274638"/>
            <a:ext cx="10972800" cy="1143001"/>
          </a:xfrm>
          <a:prstGeom prst="rect">
            <a:avLst/>
          </a:prstGeom>
        </p:spPr>
        <p:txBody>
          <a:bodyPr/>
          <a:lstStyle>
            <a:lvl1pPr defTabSz="804672">
              <a:defRPr b="1" sz="3400"/>
            </a:lvl1pPr>
          </a:lstStyle>
          <a:p>
            <a:pPr/>
            <a:r>
              <a:t>Part 1 - PLP  &amp; The Professional Experience Template </a:t>
            </a:r>
          </a:p>
        </p:txBody>
      </p:sp>
      <p:sp>
        <p:nvSpPr>
          <p:cNvPr id="131" name="Content Placeholder 2"/>
          <p:cNvSpPr txBox="1"/>
          <p:nvPr>
            <p:ph type="body" idx="1"/>
          </p:nvPr>
        </p:nvSpPr>
        <p:spPr>
          <a:xfrm>
            <a:off x="609600" y="1600199"/>
            <a:ext cx="10972800" cy="3917035"/>
          </a:xfrm>
          <a:prstGeom prst="rect">
            <a:avLst/>
          </a:prstGeom>
        </p:spPr>
        <p:txBody>
          <a:bodyPr/>
          <a:lstStyle/>
          <a:p>
            <a:pPr>
              <a:lnSpc>
                <a:spcPct val="90000"/>
              </a:lnSpc>
            </a:pPr>
            <a:r>
              <a:t>For the assignment, you need to choose the evidence that best exemplifies your use of the 4 pedagogical strategies</a:t>
            </a:r>
            <a:r>
              <a:t>, this can be from any of your PTEs</a:t>
            </a:r>
            <a:r>
              <a:t>.</a:t>
            </a:r>
          </a:p>
          <a:p>
            <a:pPr marL="0" indent="0">
              <a:lnSpc>
                <a:spcPct val="90000"/>
              </a:lnSpc>
              <a:buSzTx/>
              <a:buNone/>
            </a:pPr>
            <a:r>
              <a:t> </a:t>
            </a:r>
          </a:p>
          <a:p>
            <a:pPr>
              <a:lnSpc>
                <a:spcPct val="90000"/>
              </a:lnSpc>
            </a:pPr>
            <a:r>
              <a:t>You will need to select from the reflections recorded on each lesson from your PLP . This will be transferred to the Professional Experience Templates. The template</a:t>
            </a:r>
            <a:r>
              <a:t>s</a:t>
            </a:r>
            <a:r>
              <a:t> </a:t>
            </a:r>
            <a:r>
              <a:t>are</a:t>
            </a:r>
            <a:r>
              <a:t> available on Moodle</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3" name="Title 1"/>
          <p:cNvSpPr txBox="1"/>
          <p:nvPr>
            <p:ph type="title"/>
          </p:nvPr>
        </p:nvSpPr>
        <p:spPr>
          <a:xfrm>
            <a:off x="609600" y="274638"/>
            <a:ext cx="10972800" cy="1143001"/>
          </a:xfrm>
          <a:prstGeom prst="rect">
            <a:avLst/>
          </a:prstGeom>
        </p:spPr>
        <p:txBody>
          <a:bodyPr/>
          <a:lstStyle>
            <a:lvl1pPr>
              <a:defRPr b="1"/>
            </a:lvl1pPr>
          </a:lstStyle>
          <a:p>
            <a:pPr/>
            <a:r>
              <a:t>Part 2 – Key points</a:t>
            </a:r>
          </a:p>
        </p:txBody>
      </p:sp>
      <p:sp>
        <p:nvSpPr>
          <p:cNvPr id="134" name="Content Placeholder 2"/>
          <p:cNvSpPr txBox="1"/>
          <p:nvPr>
            <p:ph type="body" idx="1"/>
          </p:nvPr>
        </p:nvSpPr>
        <p:spPr>
          <a:xfrm>
            <a:off x="416134" y="1417640"/>
            <a:ext cx="11635330" cy="4099594"/>
          </a:xfrm>
          <a:prstGeom prst="rect">
            <a:avLst/>
          </a:prstGeom>
        </p:spPr>
        <p:txBody>
          <a:bodyPr/>
          <a:lstStyle/>
          <a:p>
            <a:pPr>
              <a:lnSpc>
                <a:spcPct val="80000"/>
              </a:lnSpc>
              <a:spcBef>
                <a:spcPts val="500"/>
              </a:spcBef>
              <a:defRPr sz="2000"/>
            </a:pPr>
            <a:r>
              <a:t>In this written assignment you should identify a particular aspect (or up to three) of your practice that </a:t>
            </a:r>
            <a:r>
              <a:t>has transformed your practice and </a:t>
            </a:r>
            <a:r>
              <a:t>you wish to develop further.</a:t>
            </a:r>
          </a:p>
          <a:p>
            <a:pPr marL="0" indent="0">
              <a:lnSpc>
                <a:spcPct val="80000"/>
              </a:lnSpc>
              <a:spcBef>
                <a:spcPts val="500"/>
              </a:spcBef>
              <a:buSzTx/>
              <a:buNone/>
              <a:defRPr sz="2000"/>
            </a:pPr>
          </a:p>
          <a:p>
            <a:pPr>
              <a:lnSpc>
                <a:spcPct val="80000"/>
              </a:lnSpc>
              <a:spcBef>
                <a:spcPts val="500"/>
              </a:spcBef>
              <a:defRPr sz="2000"/>
            </a:pPr>
            <a:r>
              <a:t>This aspect of your practice could be related to one</a:t>
            </a:r>
            <a:r>
              <a:t>, two or three</a:t>
            </a:r>
            <a:r>
              <a:t> areas identified in Part 1, and you should be able to justify how and why aspect</a:t>
            </a:r>
            <a:r>
              <a:t>(s)</a:t>
            </a:r>
            <a:r>
              <a:t> w</a:t>
            </a:r>
            <a:r>
              <a:t>ere</a:t>
            </a:r>
            <a:r>
              <a:t> chosen.  </a:t>
            </a:r>
          </a:p>
          <a:p>
            <a:pPr marL="0" indent="0">
              <a:lnSpc>
                <a:spcPct val="80000"/>
              </a:lnSpc>
              <a:spcBef>
                <a:spcPts val="500"/>
              </a:spcBef>
              <a:buSzTx/>
              <a:buNone/>
              <a:defRPr sz="2000"/>
            </a:pPr>
          </a:p>
          <a:p>
            <a:pPr>
              <a:lnSpc>
                <a:spcPct val="80000"/>
              </a:lnSpc>
              <a:spcBef>
                <a:spcPts val="500"/>
              </a:spcBef>
              <a:defRPr sz="2000"/>
            </a:pPr>
            <a:r>
              <a:t>In the written assignment you will need to explore, in relation to literature, how you</a:t>
            </a:r>
            <a:r>
              <a:t>r practice was transformed and how you might</a:t>
            </a:r>
            <a:r>
              <a:t> might develop this aspect of your practice for future teaching.  </a:t>
            </a:r>
          </a:p>
          <a:p>
            <a:pPr marL="0" indent="0">
              <a:lnSpc>
                <a:spcPct val="80000"/>
              </a:lnSpc>
              <a:spcBef>
                <a:spcPts val="500"/>
              </a:spcBef>
              <a:buSzTx/>
              <a:buNone/>
              <a:defRPr sz="2000"/>
            </a:pPr>
          </a:p>
          <a:p>
            <a:pPr>
              <a:lnSpc>
                <a:spcPct val="80000"/>
              </a:lnSpc>
              <a:spcBef>
                <a:spcPts val="500"/>
              </a:spcBef>
              <a:defRPr sz="2000"/>
            </a:pPr>
            <a:r>
              <a:t>You might consider benefits and limitations to particular approaches or different perspectives that may exist around the aspect</a:t>
            </a:r>
            <a:r>
              <a:t>/aspects</a:t>
            </a:r>
            <a:r>
              <a:t> you </a:t>
            </a:r>
            <a:r>
              <a:t>have chosen.</a:t>
            </a:r>
          </a:p>
          <a:p>
            <a:pPr marL="0" indent="0">
              <a:lnSpc>
                <a:spcPct val="80000"/>
              </a:lnSpc>
              <a:spcBef>
                <a:spcPts val="500"/>
              </a:spcBef>
              <a:buSzTx/>
              <a:buNone/>
              <a:defRPr sz="2000"/>
            </a:pPr>
          </a:p>
          <a:p>
            <a:pPr>
              <a:lnSpc>
                <a:spcPct val="80000"/>
              </a:lnSpc>
              <a:spcBef>
                <a:spcPts val="500"/>
              </a:spcBef>
              <a:defRPr sz="2000"/>
            </a:pPr>
            <a:r>
              <a:t>With reference to literature, you should identify and justify specific actions you will take forward in future teaching experiences. </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6" name="Title 1"/>
          <p:cNvSpPr txBox="1"/>
          <p:nvPr>
            <p:ph type="title"/>
          </p:nvPr>
        </p:nvSpPr>
        <p:spPr>
          <a:xfrm>
            <a:off x="1058778" y="274638"/>
            <a:ext cx="9152023" cy="1143001"/>
          </a:xfrm>
          <a:prstGeom prst="rect">
            <a:avLst/>
          </a:prstGeom>
        </p:spPr>
        <p:txBody>
          <a:bodyPr/>
          <a:lstStyle>
            <a:lvl1pPr algn="l">
              <a:defRPr b="1"/>
            </a:lvl1pPr>
          </a:lstStyle>
          <a:p>
            <a:pPr/>
            <a:r>
              <a:t>Part 2 - Critical Reflection Plan</a:t>
            </a:r>
          </a:p>
        </p:txBody>
      </p:sp>
      <p:sp>
        <p:nvSpPr>
          <p:cNvPr id="137" name="Content Placeholder 2"/>
          <p:cNvSpPr txBox="1"/>
          <p:nvPr>
            <p:ph type="body" idx="1"/>
          </p:nvPr>
        </p:nvSpPr>
        <p:spPr>
          <a:xfrm>
            <a:off x="969402" y="1634576"/>
            <a:ext cx="9241398" cy="3917034"/>
          </a:xfrm>
          <a:prstGeom prst="rect">
            <a:avLst/>
          </a:prstGeom>
        </p:spPr>
        <p:txBody>
          <a:bodyPr/>
          <a:lstStyle/>
          <a:p>
            <a:pPr marL="0" indent="0">
              <a:lnSpc>
                <a:spcPct val="72000"/>
              </a:lnSpc>
              <a:spcBef>
                <a:spcPts val="500"/>
              </a:spcBef>
              <a:buSzTx/>
              <a:buNone/>
              <a:defRPr sz="2200" u="sng"/>
            </a:pPr>
            <a:r>
              <a:t>Introduction</a:t>
            </a:r>
          </a:p>
          <a:p>
            <a:pPr marL="0" indent="0">
              <a:lnSpc>
                <a:spcPct val="72000"/>
              </a:lnSpc>
              <a:spcBef>
                <a:spcPts val="500"/>
              </a:spcBef>
              <a:buSzTx/>
              <a:buNone/>
              <a:defRPr sz="2200"/>
            </a:pPr>
            <a:r>
              <a:t>        </a:t>
            </a:r>
          </a:p>
          <a:p>
            <a:pPr marL="0" indent="0">
              <a:lnSpc>
                <a:spcPct val="72000"/>
              </a:lnSpc>
              <a:spcBef>
                <a:spcPts val="500"/>
              </a:spcBef>
              <a:buSzTx/>
              <a:buNone/>
              <a:defRPr sz="2200"/>
            </a:pPr>
            <a:r>
              <a:t>Justify your chosen aspect</a:t>
            </a:r>
            <a:r>
              <a:t>/aspects</a:t>
            </a:r>
            <a:r>
              <a:t> of practice</a:t>
            </a:r>
            <a:r>
              <a:t> (up to three)</a:t>
            </a:r>
          </a:p>
          <a:p>
            <a:pPr marL="0" indent="0">
              <a:lnSpc>
                <a:spcPct val="72000"/>
              </a:lnSpc>
              <a:spcBef>
                <a:spcPts val="500"/>
              </a:spcBef>
              <a:buSzTx/>
              <a:buNone/>
              <a:defRPr sz="2200" u="sng"/>
            </a:pPr>
          </a:p>
          <a:p>
            <a:pPr marL="0" indent="0">
              <a:lnSpc>
                <a:spcPct val="72000"/>
              </a:lnSpc>
              <a:spcBef>
                <a:spcPts val="500"/>
              </a:spcBef>
              <a:buSzTx/>
              <a:buNone/>
              <a:defRPr sz="2200" u="sng"/>
            </a:pPr>
            <a:r>
              <a:t>Critical discussion of chosen aspect </a:t>
            </a:r>
          </a:p>
          <a:p>
            <a:pPr marL="0" indent="0">
              <a:lnSpc>
                <a:spcPct val="72000"/>
              </a:lnSpc>
              <a:spcBef>
                <a:spcPts val="500"/>
              </a:spcBef>
              <a:buSzTx/>
              <a:buNone/>
              <a:defRPr sz="2200"/>
            </a:pPr>
            <a:r>
              <a:t>Discuss different perspectives/debates that may exist around the chosen aspect</a:t>
            </a:r>
            <a:r>
              <a:t>(s’)</a:t>
            </a:r>
            <a:r>
              <a:t>  dimension</a:t>
            </a:r>
            <a:r>
              <a:t> (literature)</a:t>
            </a:r>
          </a:p>
          <a:p>
            <a:pPr marL="0" indent="0">
              <a:lnSpc>
                <a:spcPct val="72000"/>
              </a:lnSpc>
              <a:spcBef>
                <a:spcPts val="500"/>
              </a:spcBef>
              <a:buSzTx/>
              <a:buNone/>
              <a:defRPr sz="2200"/>
            </a:pPr>
            <a:r>
              <a:t>You should ensure you consider a range of sources to inform your discussion. </a:t>
            </a:r>
          </a:p>
          <a:p>
            <a:pPr marL="0" indent="0">
              <a:lnSpc>
                <a:spcPct val="72000"/>
              </a:lnSpc>
              <a:spcBef>
                <a:spcPts val="500"/>
              </a:spcBef>
              <a:buSzTx/>
              <a:buNone/>
              <a:defRPr sz="2200"/>
            </a:pPr>
          </a:p>
          <a:p>
            <a:pPr marL="0" indent="0">
              <a:lnSpc>
                <a:spcPct val="72000"/>
              </a:lnSpc>
              <a:spcBef>
                <a:spcPts val="500"/>
              </a:spcBef>
              <a:buSzTx/>
              <a:buNone/>
              <a:defRPr sz="2200" u="sng"/>
            </a:pPr>
            <a:r>
              <a:t>Conclusion</a:t>
            </a:r>
          </a:p>
          <a:p>
            <a:pPr marL="0" indent="0">
              <a:lnSpc>
                <a:spcPct val="72000"/>
              </a:lnSpc>
              <a:spcBef>
                <a:spcPts val="500"/>
              </a:spcBef>
              <a:buSzTx/>
              <a:buNone/>
              <a:defRPr sz="2200"/>
            </a:pPr>
            <a:r>
              <a:t>Justify specific actions you will take in future teaching experiences. These should derive from the critical discussion. </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1" name="Title 1"/>
          <p:cNvSpPr txBox="1"/>
          <p:nvPr>
            <p:ph type="title"/>
          </p:nvPr>
        </p:nvSpPr>
        <p:spPr>
          <a:xfrm>
            <a:off x="609600" y="274638"/>
            <a:ext cx="10972800" cy="1143001"/>
          </a:xfrm>
          <a:prstGeom prst="rect">
            <a:avLst/>
          </a:prstGeom>
        </p:spPr>
        <p:txBody>
          <a:bodyPr/>
          <a:lstStyle>
            <a:lvl1pPr>
              <a:defRPr b="1"/>
            </a:lvl1pPr>
          </a:lstStyle>
          <a:p>
            <a:pPr/>
            <a:r>
              <a:t>Part 2 - Assessment criteria</a:t>
            </a:r>
          </a:p>
        </p:txBody>
      </p:sp>
      <p:sp>
        <p:nvSpPr>
          <p:cNvPr id="142" name="Content Placeholder 2"/>
          <p:cNvSpPr txBox="1"/>
          <p:nvPr>
            <p:ph type="body" idx="1"/>
          </p:nvPr>
        </p:nvSpPr>
        <p:spPr>
          <a:xfrm>
            <a:off x="609600" y="1600199"/>
            <a:ext cx="10972800" cy="3917035"/>
          </a:xfrm>
          <a:prstGeom prst="rect">
            <a:avLst/>
          </a:prstGeom>
        </p:spPr>
        <p:txBody>
          <a:bodyPr/>
          <a:lstStyle/>
          <a:p>
            <a:pPr/>
            <a:r>
              <a:t>Look carefully through the assessment criteria included in the final part of this presentation.</a:t>
            </a:r>
          </a:p>
          <a:p>
            <a:pPr/>
            <a:r>
              <a:t>Also, remember to look back at your own targets from your assignment feedback. You will need to address</a:t>
            </a:r>
            <a:r>
              <a:t> (and include)</a:t>
            </a:r>
            <a:r>
              <a:t> them in Part 2 of this assignment.</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 name="Title 1"/>
          <p:cNvSpPr txBox="1"/>
          <p:nvPr>
            <p:ph type="title"/>
          </p:nvPr>
        </p:nvSpPr>
        <p:spPr>
          <a:xfrm>
            <a:off x="1981200" y="274638"/>
            <a:ext cx="8229600" cy="1143001"/>
          </a:xfrm>
          <a:prstGeom prst="rect">
            <a:avLst/>
          </a:prstGeom>
        </p:spPr>
        <p:txBody>
          <a:bodyPr/>
          <a:lstStyle/>
          <a:p>
            <a:pPr/>
          </a:p>
        </p:txBody>
      </p:sp>
      <p:sp>
        <p:nvSpPr>
          <p:cNvPr id="145" name="Content Placeholder 2"/>
          <p:cNvSpPr txBox="1"/>
          <p:nvPr>
            <p:ph type="body" idx="1"/>
          </p:nvPr>
        </p:nvSpPr>
        <p:spPr>
          <a:xfrm>
            <a:off x="609600" y="1600199"/>
            <a:ext cx="10972800" cy="4064955"/>
          </a:xfrm>
          <a:prstGeom prst="rect">
            <a:avLst/>
          </a:prstGeom>
        </p:spPr>
        <p:txBody>
          <a:bodyPr/>
          <a:lstStyle/>
          <a:p>
            <a:pPr/>
          </a:p>
        </p:txBody>
      </p:sp>
      <p:pic>
        <p:nvPicPr>
          <p:cNvPr id="146" name="Picture 4" descr="Picture 4"/>
          <p:cNvPicPr>
            <a:picLocks noChangeAspect="1"/>
          </p:cNvPicPr>
          <p:nvPr/>
        </p:nvPicPr>
        <p:blipFill>
          <a:blip r:embed="rId2">
            <a:extLst/>
          </a:blip>
          <a:stretch>
            <a:fillRect/>
          </a:stretch>
        </p:blipFill>
        <p:spPr>
          <a:xfrm>
            <a:off x="609600" y="524408"/>
            <a:ext cx="9744434" cy="5009172"/>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8" name="Title 1"/>
          <p:cNvSpPr txBox="1"/>
          <p:nvPr>
            <p:ph type="title"/>
          </p:nvPr>
        </p:nvSpPr>
        <p:spPr>
          <a:xfrm>
            <a:off x="609600" y="274638"/>
            <a:ext cx="10972800" cy="1143001"/>
          </a:xfrm>
          <a:prstGeom prst="rect">
            <a:avLst/>
          </a:prstGeom>
        </p:spPr>
        <p:txBody>
          <a:bodyPr/>
          <a:lstStyle/>
          <a:p>
            <a:pPr/>
          </a:p>
        </p:txBody>
      </p:sp>
      <p:sp>
        <p:nvSpPr>
          <p:cNvPr id="149" name="Content Placeholder 2"/>
          <p:cNvSpPr txBox="1"/>
          <p:nvPr>
            <p:ph type="body" idx="1"/>
          </p:nvPr>
        </p:nvSpPr>
        <p:spPr>
          <a:xfrm>
            <a:off x="1189407" y="1600199"/>
            <a:ext cx="10392995" cy="3917035"/>
          </a:xfrm>
          <a:prstGeom prst="rect">
            <a:avLst/>
          </a:prstGeom>
        </p:spPr>
        <p:txBody>
          <a:bodyPr/>
          <a:lstStyle/>
          <a:p>
            <a:pPr/>
          </a:p>
        </p:txBody>
      </p:sp>
      <p:pic>
        <p:nvPicPr>
          <p:cNvPr id="150" name="Picture 4" descr="Picture 4"/>
          <p:cNvPicPr>
            <a:picLocks noChangeAspect="1"/>
          </p:cNvPicPr>
          <p:nvPr/>
        </p:nvPicPr>
        <p:blipFill>
          <a:blip r:embed="rId2">
            <a:extLst/>
          </a:blip>
          <a:stretch>
            <a:fillRect/>
          </a:stretch>
        </p:blipFill>
        <p:spPr>
          <a:xfrm>
            <a:off x="838770" y="584390"/>
            <a:ext cx="10051528" cy="3128212"/>
          </a:xfrm>
          <a:prstGeom prst="rect">
            <a:avLst/>
          </a:prstGeom>
          <a:ln w="12700">
            <a:miter lim="400000"/>
          </a:ln>
        </p:spPr>
      </p:pic>
      <p:pic>
        <p:nvPicPr>
          <p:cNvPr id="151" name="Picture 6" descr="Picture 6"/>
          <p:cNvPicPr>
            <a:picLocks noChangeAspect="1"/>
          </p:cNvPicPr>
          <p:nvPr/>
        </p:nvPicPr>
        <p:blipFill>
          <a:blip r:embed="rId3">
            <a:extLst/>
          </a:blip>
          <a:stretch>
            <a:fillRect/>
          </a:stretch>
        </p:blipFill>
        <p:spPr>
          <a:xfrm>
            <a:off x="838770" y="4022356"/>
            <a:ext cx="9776520" cy="1527806"/>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3" name="Title 1"/>
          <p:cNvSpPr txBox="1"/>
          <p:nvPr>
            <p:ph type="title"/>
          </p:nvPr>
        </p:nvSpPr>
        <p:spPr>
          <a:xfrm>
            <a:off x="609600" y="274638"/>
            <a:ext cx="10972800" cy="1143001"/>
          </a:xfrm>
          <a:prstGeom prst="rect">
            <a:avLst/>
          </a:prstGeom>
        </p:spPr>
        <p:txBody>
          <a:bodyPr/>
          <a:lstStyle/>
          <a:p>
            <a:pPr/>
          </a:p>
        </p:txBody>
      </p:sp>
      <p:sp>
        <p:nvSpPr>
          <p:cNvPr id="154" name="Content Placeholder 2"/>
          <p:cNvSpPr txBox="1"/>
          <p:nvPr>
            <p:ph type="body" idx="1"/>
          </p:nvPr>
        </p:nvSpPr>
        <p:spPr>
          <a:xfrm>
            <a:off x="609600" y="1600199"/>
            <a:ext cx="10972800" cy="3917035"/>
          </a:xfrm>
          <a:prstGeom prst="rect">
            <a:avLst/>
          </a:prstGeom>
        </p:spPr>
        <p:txBody>
          <a:bodyPr/>
          <a:lstStyle/>
          <a:p>
            <a:pPr/>
          </a:p>
        </p:txBody>
      </p:sp>
      <p:pic>
        <p:nvPicPr>
          <p:cNvPr id="155" name="Picture 4" descr="Picture 4"/>
          <p:cNvPicPr>
            <a:picLocks noChangeAspect="1"/>
          </p:cNvPicPr>
          <p:nvPr/>
        </p:nvPicPr>
        <p:blipFill>
          <a:blip r:embed="rId2">
            <a:extLst/>
          </a:blip>
          <a:stretch>
            <a:fillRect/>
          </a:stretch>
        </p:blipFill>
        <p:spPr>
          <a:xfrm>
            <a:off x="770021" y="456046"/>
            <a:ext cx="9989650" cy="5184577"/>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7" name="Title 1"/>
          <p:cNvSpPr txBox="1"/>
          <p:nvPr>
            <p:ph type="title"/>
          </p:nvPr>
        </p:nvSpPr>
        <p:spPr>
          <a:xfrm>
            <a:off x="609600" y="274638"/>
            <a:ext cx="10972800" cy="1143001"/>
          </a:xfrm>
          <a:prstGeom prst="rect">
            <a:avLst/>
          </a:prstGeom>
        </p:spPr>
        <p:txBody>
          <a:bodyPr/>
          <a:lstStyle/>
          <a:p>
            <a:pPr/>
          </a:p>
        </p:txBody>
      </p:sp>
      <p:sp>
        <p:nvSpPr>
          <p:cNvPr id="158" name="Content Placeholder 2"/>
          <p:cNvSpPr txBox="1"/>
          <p:nvPr>
            <p:ph type="body" idx="1"/>
          </p:nvPr>
        </p:nvSpPr>
        <p:spPr>
          <a:xfrm>
            <a:off x="609600" y="1600199"/>
            <a:ext cx="10972800" cy="3917035"/>
          </a:xfrm>
          <a:prstGeom prst="rect">
            <a:avLst/>
          </a:prstGeom>
        </p:spPr>
        <p:txBody>
          <a:bodyPr/>
          <a:lstStyle/>
          <a:p>
            <a:pPr/>
          </a:p>
        </p:txBody>
      </p:sp>
      <p:pic>
        <p:nvPicPr>
          <p:cNvPr id="159" name="Picture 4" descr="Picture 4"/>
          <p:cNvPicPr>
            <a:picLocks noChangeAspect="1"/>
          </p:cNvPicPr>
          <p:nvPr/>
        </p:nvPicPr>
        <p:blipFill>
          <a:blip r:embed="rId2">
            <a:extLst/>
          </a:blip>
          <a:stretch>
            <a:fillRect/>
          </a:stretch>
        </p:blipFill>
        <p:spPr>
          <a:xfrm>
            <a:off x="609600" y="826956"/>
            <a:ext cx="10768835" cy="3097310"/>
          </a:xfrm>
          <a:prstGeom prst="rect">
            <a:avLst/>
          </a:prstGeom>
          <a:ln w="12700">
            <a:miter lim="400000"/>
          </a:ln>
        </p:spPr>
      </p:pic>
      <p:pic>
        <p:nvPicPr>
          <p:cNvPr id="160" name="Picture 6" descr="Picture 6"/>
          <p:cNvPicPr>
            <a:picLocks noChangeAspect="1"/>
          </p:cNvPicPr>
          <p:nvPr/>
        </p:nvPicPr>
        <p:blipFill>
          <a:blip r:embed="rId3">
            <a:extLst/>
          </a:blip>
          <a:stretch>
            <a:fillRect/>
          </a:stretch>
        </p:blipFill>
        <p:spPr>
          <a:xfrm>
            <a:off x="515639" y="4179937"/>
            <a:ext cx="10326532" cy="1337299"/>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2" name="Title 1"/>
          <p:cNvSpPr txBox="1"/>
          <p:nvPr>
            <p:ph type="title"/>
          </p:nvPr>
        </p:nvSpPr>
        <p:spPr>
          <a:xfrm>
            <a:off x="609600" y="274638"/>
            <a:ext cx="10972800" cy="1143001"/>
          </a:xfrm>
          <a:prstGeom prst="rect">
            <a:avLst/>
          </a:prstGeom>
        </p:spPr>
        <p:txBody>
          <a:bodyPr/>
          <a:lstStyle/>
          <a:p>
            <a:pPr/>
          </a:p>
        </p:txBody>
      </p:sp>
      <p:sp>
        <p:nvSpPr>
          <p:cNvPr id="163" name="Content Placeholder 2"/>
          <p:cNvSpPr txBox="1"/>
          <p:nvPr>
            <p:ph type="body" idx="1"/>
          </p:nvPr>
        </p:nvSpPr>
        <p:spPr>
          <a:xfrm>
            <a:off x="609600" y="1600199"/>
            <a:ext cx="10972800" cy="3917035"/>
          </a:xfrm>
          <a:prstGeom prst="rect">
            <a:avLst/>
          </a:prstGeom>
        </p:spPr>
        <p:txBody>
          <a:bodyPr/>
          <a:lstStyle/>
          <a:p>
            <a:pPr/>
          </a:p>
        </p:txBody>
      </p:sp>
      <p:pic>
        <p:nvPicPr>
          <p:cNvPr id="164" name="Picture 4" descr="Picture 4"/>
          <p:cNvPicPr>
            <a:picLocks noChangeAspect="1"/>
          </p:cNvPicPr>
          <p:nvPr/>
        </p:nvPicPr>
        <p:blipFill>
          <a:blip r:embed="rId2">
            <a:extLst/>
          </a:blip>
          <a:stretch>
            <a:fillRect/>
          </a:stretch>
        </p:blipFill>
        <p:spPr>
          <a:xfrm>
            <a:off x="247507" y="364385"/>
            <a:ext cx="11419687" cy="5087640"/>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6" name="Title 1"/>
          <p:cNvSpPr txBox="1"/>
          <p:nvPr>
            <p:ph type="title"/>
          </p:nvPr>
        </p:nvSpPr>
        <p:spPr>
          <a:xfrm>
            <a:off x="609600" y="274638"/>
            <a:ext cx="10972800" cy="1143001"/>
          </a:xfrm>
          <a:prstGeom prst="rect">
            <a:avLst/>
          </a:prstGeom>
        </p:spPr>
        <p:txBody>
          <a:bodyPr/>
          <a:lstStyle/>
          <a:p>
            <a:pPr/>
            <a:r>
              <a:t>Leave time for editing</a:t>
            </a:r>
          </a:p>
        </p:txBody>
      </p:sp>
      <p:sp>
        <p:nvSpPr>
          <p:cNvPr id="167" name="TextBox 2"/>
          <p:cNvSpPr txBox="1"/>
          <p:nvPr/>
        </p:nvSpPr>
        <p:spPr>
          <a:xfrm>
            <a:off x="1170494" y="2092749"/>
            <a:ext cx="9851012" cy="3037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a:buSzPct val="100000"/>
              <a:buFont typeface="Arial"/>
              <a:buChar char="•"/>
              <a:defRPr sz="2400">
                <a:latin typeface="Myriad Pro"/>
                <a:ea typeface="Myriad Pro"/>
                <a:cs typeface="Myriad Pro"/>
                <a:sym typeface="Myriad Pro"/>
              </a:defRPr>
            </a:pPr>
            <a:r>
              <a:t>Take time to ensure that there are no errors in spelling, punctuation or grammar.</a:t>
            </a:r>
          </a:p>
          <a:p>
            <a:pPr marL="285750" indent="-285750">
              <a:buSzPct val="100000"/>
              <a:buFont typeface="Arial"/>
              <a:buChar char="•"/>
              <a:defRPr sz="2400">
                <a:latin typeface="Myriad Pro"/>
                <a:ea typeface="Myriad Pro"/>
                <a:cs typeface="Myriad Pro"/>
                <a:sym typeface="Myriad Pro"/>
              </a:defRPr>
            </a:pPr>
            <a:r>
              <a:t>Have the referencing handbook by your side, Harvard-eng_v.1.2.pdf</a:t>
            </a:r>
          </a:p>
          <a:p>
            <a:pPr marL="285750" indent="-285750">
              <a:buSzPct val="100000"/>
              <a:buFont typeface="Arial"/>
              <a:buChar char="•"/>
              <a:defRPr sz="2400">
                <a:latin typeface="Myriad Pro"/>
                <a:ea typeface="Myriad Pro"/>
                <a:cs typeface="Myriad Pro"/>
                <a:sym typeface="Myriad Pro"/>
              </a:defRPr>
            </a:pPr>
            <a:r>
              <a:t>Reference every idea that you introduce.</a:t>
            </a:r>
          </a:p>
          <a:p>
            <a:pPr marL="285750" indent="-285750">
              <a:buSzPct val="100000"/>
              <a:buFont typeface="Arial"/>
              <a:buChar char="•"/>
              <a:defRPr sz="2400">
                <a:latin typeface="Myriad Pro"/>
                <a:ea typeface="Myriad Pro"/>
                <a:cs typeface="Myriad Pro"/>
                <a:sym typeface="Myriad Pro"/>
              </a:defRPr>
            </a:pPr>
            <a:r>
              <a:t>You can use headings to help organise your work.</a:t>
            </a:r>
          </a:p>
          <a:p>
            <a:pPr marL="285750" indent="-285750">
              <a:buSzPct val="100000"/>
              <a:buFont typeface="Arial"/>
              <a:buChar char="•"/>
              <a:defRPr sz="2400">
                <a:latin typeface="Myriad Pro"/>
                <a:ea typeface="Myriad Pro"/>
                <a:cs typeface="Myriad Pro"/>
                <a:sym typeface="Myriad Pro"/>
              </a:defRPr>
            </a:pPr>
            <a:r>
              <a:t>Use topic sentences to make sure the discussion flows.</a:t>
            </a:r>
          </a:p>
          <a:p>
            <a:pPr marL="285750" indent="-285750">
              <a:buSzPct val="100000"/>
              <a:buFont typeface="Arial"/>
              <a:buChar char="•"/>
              <a:defRPr sz="2400">
                <a:latin typeface="Myriad Pro"/>
                <a:ea typeface="Myriad Pro"/>
                <a:cs typeface="Myriad Pro"/>
                <a:sym typeface="Myriad Pro"/>
              </a:defRPr>
            </a:pPr>
            <a:r>
              <a:t>Make sure your writing is concise. </a:t>
            </a:r>
          </a:p>
          <a:p>
            <a:pPr marL="285750" indent="-285750">
              <a:buSzPct val="100000"/>
              <a:buFont typeface="Arial"/>
              <a:buChar char="•"/>
              <a:defRPr sz="2400">
                <a:latin typeface="Myriad Pro"/>
                <a:ea typeface="Myriad Pro"/>
                <a:cs typeface="Myriad Pro"/>
                <a:sym typeface="Myriad Pro"/>
              </a:defRPr>
            </a:pPr>
            <a:r>
              <a:t>Proof read your work carefully.</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Title 1"/>
          <p:cNvSpPr txBox="1"/>
          <p:nvPr>
            <p:ph type="title"/>
          </p:nvPr>
        </p:nvSpPr>
        <p:spPr>
          <a:xfrm>
            <a:off x="609600" y="274638"/>
            <a:ext cx="10972800" cy="1143001"/>
          </a:xfrm>
          <a:prstGeom prst="rect">
            <a:avLst/>
          </a:prstGeom>
        </p:spPr>
        <p:txBody>
          <a:bodyPr/>
          <a:lstStyle/>
          <a:p>
            <a:pPr/>
            <a:r>
              <a:t>Cyfeirnodau - References</a:t>
            </a:r>
          </a:p>
        </p:txBody>
      </p:sp>
      <p:sp>
        <p:nvSpPr>
          <p:cNvPr id="170" name="Content Placeholder 2"/>
          <p:cNvSpPr txBox="1"/>
          <p:nvPr>
            <p:ph type="body" sz="half" idx="1"/>
          </p:nvPr>
        </p:nvSpPr>
        <p:spPr>
          <a:xfrm>
            <a:off x="2381251" y="1700807"/>
            <a:ext cx="7404652" cy="3473719"/>
          </a:xfrm>
          <a:prstGeom prst="rect">
            <a:avLst/>
          </a:prstGeom>
        </p:spPr>
        <p:txBody>
          <a:bodyPr/>
          <a:lstStyle/>
          <a:p>
            <a:pPr>
              <a:lnSpc>
                <a:spcPct val="90000"/>
              </a:lnSpc>
              <a:spcBef>
                <a:spcPts val="200"/>
              </a:spcBef>
              <a:defRPr sz="1200" u="sng">
                <a:solidFill>
                  <a:srgbClr val="0000FF"/>
                </a:solidFill>
                <a:uFill>
                  <a:solidFill>
                    <a:srgbClr val="0000FF"/>
                  </a:solidFill>
                </a:uFill>
              </a:defRPr>
            </a:pPr>
            <a:r>
              <a:rPr>
                <a:hlinkClick r:id="rId3" invalidUrl="" action="" tgtFrame="" tooltip="" history="1" highlightClick="0" endSnd="0"/>
              </a:rPr>
              <a:t>Wales Government. (2010) How to develop thinking and assessment for learning https://hwb.gov.wales/curriculum-for-wales-2008/assessment/how-to-develop-thinking-and-assessment-for-learning-in-the-classroom</a:t>
            </a:r>
          </a:p>
          <a:p>
            <a:pPr>
              <a:lnSpc>
                <a:spcPct val="90000"/>
              </a:lnSpc>
              <a:spcBef>
                <a:spcPts val="200"/>
              </a:spcBef>
              <a:defRPr sz="1200" u="sng">
                <a:solidFill>
                  <a:srgbClr val="0000FF"/>
                </a:solidFill>
                <a:uFill>
                  <a:solidFill>
                    <a:srgbClr val="0000FF"/>
                  </a:solidFill>
                </a:uFill>
              </a:defRPr>
            </a:pPr>
            <a:r>
              <a:rPr>
                <a:hlinkClick r:id="rId4" invalidUrl="" action="" tgtFrame="" tooltip="" history="1" highlightClick="0" endSnd="0"/>
              </a:rPr>
              <a:t>Rosenshein B. (2012) Principles of Instruction https://www.teachertoolkit.co.uk/wp-content/uploads/2018/10/Principles-of-Insruction-Rosenshine.pdf</a:t>
            </a:r>
          </a:p>
          <a:p>
            <a:pPr>
              <a:lnSpc>
                <a:spcPct val="90000"/>
              </a:lnSpc>
              <a:spcBef>
                <a:spcPts val="200"/>
              </a:spcBef>
              <a:defRPr sz="1200" u="sng">
                <a:solidFill>
                  <a:srgbClr val="0000FF"/>
                </a:solidFill>
                <a:uFill>
                  <a:solidFill>
                    <a:srgbClr val="0000FF"/>
                  </a:solidFill>
                </a:uFill>
              </a:defRPr>
            </a:pPr>
            <a:r>
              <a:rPr>
                <a:hlinkClick r:id="rId5" invalidUrl="" action="" tgtFrame="" tooltip="" history="1" highlightClick="0" endSnd="0"/>
              </a:rPr>
              <a:t>Coe R., Rauch C.J., Kime S., Singleton D. Great Teaching Toolkit: Evidence Review (2020) https://assets.website-files.com/5ee28729f7b4a5fa99bef2b3/5ee9f507021911ae35ac6c4d_EBE_GTT_EVIDENCE%20REVIEW_DIGITAL.pdf</a:t>
            </a:r>
          </a:p>
          <a:p>
            <a:pPr>
              <a:lnSpc>
                <a:spcPct val="90000"/>
              </a:lnSpc>
              <a:spcBef>
                <a:spcPts val="200"/>
              </a:spcBef>
              <a:defRPr sz="1200" u="sng">
                <a:solidFill>
                  <a:srgbClr val="0000FF"/>
                </a:solidFill>
                <a:uFill>
                  <a:solidFill>
                    <a:srgbClr val="0000FF"/>
                  </a:solidFill>
                </a:uFill>
              </a:defRPr>
            </a:pPr>
            <a:r>
              <a:rPr>
                <a:hlinkClick r:id="rId6" invalidUrl="" action="" tgtFrame="" tooltip="" history="1" highlightClick="0" endSnd="0"/>
              </a:rPr>
              <a:t>Rosenshein B. (2010) Principles of Instruction http://www.ibe.unesco.org/fileadmin/user_upload/Publications/Educational_Practices/EdPractices_21.pdf</a:t>
            </a:r>
          </a:p>
          <a:p>
            <a:pPr>
              <a:lnSpc>
                <a:spcPct val="90000"/>
              </a:lnSpc>
              <a:spcBef>
                <a:spcPts val="200"/>
              </a:spcBef>
              <a:defRPr sz="1200" u="sng">
                <a:solidFill>
                  <a:srgbClr val="0000FF"/>
                </a:solidFill>
                <a:uFill>
                  <a:solidFill>
                    <a:srgbClr val="0000FF"/>
                  </a:solidFill>
                </a:uFill>
              </a:defRPr>
            </a:pPr>
            <a:r>
              <a:rPr>
                <a:hlinkClick r:id="rId7" invalidUrl="" action="" tgtFrame="" tooltip="" history="1" highlightClick="0" endSnd="0"/>
              </a:rPr>
              <a:t>Donaldson G. (2018) Successful futures: a summary https://gov.wales/sites/default/files/publications/2018-03/succesful-futures-a-summary-of-professor-graham-donaldsons-report.pdf</a:t>
            </a:r>
          </a:p>
          <a:p>
            <a:pPr>
              <a:lnSpc>
                <a:spcPct val="90000"/>
              </a:lnSpc>
              <a:spcBef>
                <a:spcPts val="200"/>
              </a:spcBef>
              <a:defRPr sz="1200" u="sng">
                <a:solidFill>
                  <a:srgbClr val="0000FF"/>
                </a:solidFill>
                <a:uFill>
                  <a:solidFill>
                    <a:srgbClr val="0000FF"/>
                  </a:solidFill>
                </a:uFill>
              </a:defRPr>
            </a:pPr>
            <a:r>
              <a:rPr>
                <a:hlinkClick r:id="rId8" invalidUrl="" action="" tgtFrame="" tooltip="" history="1" highlightClick="0" endSnd="0"/>
              </a:rPr>
              <a:t>Black, P., Wiliam, D. &amp; King's College London. Department of Education Professional Studies, 1998. Inside the black box : raising standards through classroom assessment, London: nferNelson.</a:t>
            </a:r>
          </a:p>
          <a:p>
            <a:pPr>
              <a:lnSpc>
                <a:spcPct val="90000"/>
              </a:lnSpc>
              <a:spcBef>
                <a:spcPts val="200"/>
              </a:spcBef>
              <a:defRPr sz="1200" u="sng">
                <a:solidFill>
                  <a:srgbClr val="0000FF"/>
                </a:solidFill>
                <a:uFill>
                  <a:solidFill>
                    <a:srgbClr val="0000FF"/>
                  </a:solidFill>
                </a:uFill>
              </a:defRPr>
            </a:pPr>
            <a:r>
              <a:rPr>
                <a:hlinkClick r:id="rId9" invalidUrl="" action="" tgtFrame="" tooltip="" history="1" highlightClick="0" endSnd="0"/>
              </a:rPr>
              <a:t>Hattie, J., 2012. Visible learning for teachers : maximizing impact on learning, London ; New York: Routledge.</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