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71" r:id="rId3"/>
    <p:sldId id="374" r:id="rId4"/>
    <p:sldId id="375" r:id="rId5"/>
    <p:sldId id="376" r:id="rId6"/>
    <p:sldId id="378" r:id="rId7"/>
    <p:sldId id="391" r:id="rId8"/>
    <p:sldId id="379" r:id="rId9"/>
    <p:sldId id="380" r:id="rId10"/>
    <p:sldId id="383" r:id="rId11"/>
    <p:sldId id="384" r:id="rId12"/>
    <p:sldId id="392" r:id="rId13"/>
    <p:sldId id="387" r:id="rId14"/>
    <p:sldId id="295" r:id="rId15"/>
    <p:sldId id="390" r:id="rId16"/>
    <p:sldId id="409" r:id="rId17"/>
    <p:sldId id="412" r:id="rId18"/>
    <p:sldId id="411" r:id="rId19"/>
    <p:sldId id="373" r:id="rId20"/>
    <p:sldId id="403" r:id="rId21"/>
    <p:sldId id="404" r:id="rId22"/>
    <p:sldId id="408" r:id="rId23"/>
    <p:sldId id="406" r:id="rId24"/>
    <p:sldId id="405" r:id="rId2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93438" autoAdjust="0"/>
  </p:normalViewPr>
  <p:slideViewPr>
    <p:cSldViewPr>
      <p:cViewPr varScale="1">
        <p:scale>
          <a:sx n="60" d="100"/>
          <a:sy n="60" d="100"/>
        </p:scale>
        <p:origin x="564" y="44"/>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2">
        <dgm:presLayoutVars>
          <dgm:bulletEnabled val="1"/>
        </dgm:presLayoutVars>
      </dgm:prSet>
      <dgm:spPr/>
    </dgm:pt>
    <dgm:pt modelId="{29846668-8E94-45EC-9D5B-8AE05D2ED2C8}" type="pres">
      <dgm:prSet presAssocID="{2195C137-4715-4499-BCD0-8FC0876EDCD8}" presName="sibTrans" presStyleLbl="sibTrans2D1" presStyleIdx="0" presStyleCnt="1"/>
      <dgm:spPr/>
    </dgm:pt>
    <dgm:pt modelId="{8EE53104-2088-40EE-981C-DA2DFAD2E637}" type="pres">
      <dgm:prSet presAssocID="{2195C137-4715-4499-BCD0-8FC0876EDCD8}" presName="connectorText" presStyleLbl="sibTrans2D1" presStyleIdx="0" presStyleCnt="1"/>
      <dgm:spPr/>
    </dgm:pt>
    <dgm:pt modelId="{1A683AD1-5FBB-4875-B14B-C19EDE87A6EF}" type="pres">
      <dgm:prSet presAssocID="{55394657-8821-4CA5-B189-6ECD44596BA9}" presName="node" presStyleLbl="node1" presStyleIdx="1" presStyleCnt="2">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D483BEF5-73A8-4962-932B-DC7F4010329A}" srcId="{59D30A5C-1E4B-41D4-BAA2-BBAC473FCEA0}" destId="{55394657-8821-4CA5-B189-6ECD44596BA9}" srcOrd="1"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E79C4A67-4F32-4EDC-A0F3-20BC08139A05}" type="presParOf" srcId="{7B919946-24C0-42B8-B250-E0B91523E4CE}" destId="{1A683AD1-5FBB-4875-B14B-C19EDE87A6EF}"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CA7D4A71-FEBD-4587-8F40-CBA8C855B250}" type="presOf" srcId="{8C9E6769-7126-4AFA-A161-43F93FF875DA}" destId="{AFBEE655-857B-49CD-A09E-FDD90F16A6F5}"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CA4004C7-009D-4065-A7A9-E4D4BF425A06}" type="presOf" srcId="{3D65A53D-A582-4637-95BA-DEA22613B17A}" destId="{32D35973-A5AF-43A3-9407-E3903F319EDB}" srcOrd="0" destOrd="0" presId="urn:microsoft.com/office/officeart/2005/8/layout/process1"/>
    <dgm:cxn modelId="{9DF72DDF-4842-4E18-A145-AFB71F24DD5F}" type="presOf" srcId="{8C9E6769-7126-4AFA-A161-43F93FF875DA}" destId="{98582CBE-6C2A-4163-951B-9DCFF046D707}" srcOrd="1"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43AB90CF-75B7-47B4-8AE6-4044A05343B5}" type="presParOf" srcId="{7B919946-24C0-42B8-B250-E0B91523E4CE}" destId="{32D35973-A5AF-43A3-9407-E3903F319EDB}" srcOrd="2" destOrd="0" presId="urn:microsoft.com/office/officeart/2005/8/layout/process1"/>
    <dgm:cxn modelId="{53D3D366-C050-4BDC-ACEC-09E3BFB5C6E3}" type="presParOf" srcId="{7B919946-24C0-42B8-B250-E0B91523E4CE}" destId="{AFBEE655-857B-49CD-A09E-FDD90F16A6F5}" srcOrd="3" destOrd="0" presId="urn:microsoft.com/office/officeart/2005/8/layout/process1"/>
    <dgm:cxn modelId="{30D930E4-0C8D-4B0F-82E4-3F03061861AB}" type="presParOf" srcId="{AFBEE655-857B-49CD-A09E-FDD90F16A6F5}" destId="{98582CBE-6C2A-4163-951B-9DCFF046D707}" srcOrd="0" destOrd="0" presId="urn:microsoft.com/office/officeart/2005/8/layout/process1"/>
    <dgm:cxn modelId="{E79C4A67-4F32-4EDC-A0F3-20BC08139A05}"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68A7B807-F2F3-4216-9498-E67B7AC7B776}" type="presOf" srcId="{2195C137-4715-4499-BCD0-8FC0876EDCD8}" destId="{8EE53104-2088-40EE-981C-DA2DFAD2E637}" srcOrd="1" destOrd="0" presId="urn:microsoft.com/office/officeart/2005/8/layout/process1"/>
    <dgm:cxn modelId="{91D13011-09B4-44CC-A194-CC5DDB88DBD1}" type="presOf" srcId="{8C9E6769-7126-4AFA-A161-43F93FF875DA}" destId="{98582CBE-6C2A-4163-951B-9DCFF046D707}" srcOrd="1" destOrd="0" presId="urn:microsoft.com/office/officeart/2005/8/layout/process1"/>
    <dgm:cxn modelId="{B70B5023-C53A-4AC5-8AD6-AAF0507177E7}" type="presOf" srcId="{55394657-8821-4CA5-B189-6ECD44596BA9}" destId="{1A683AD1-5FBB-4875-B14B-C19EDE87A6EF}"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44BC5781-9C93-44E8-AB77-D5F0901835FB}" type="presOf" srcId="{59D30A5C-1E4B-41D4-BAA2-BBAC473FCEA0}" destId="{7B919946-24C0-42B8-B250-E0B91523E4CE}" srcOrd="0" destOrd="0" presId="urn:microsoft.com/office/officeart/2005/8/layout/process1"/>
    <dgm:cxn modelId="{97E35190-A30B-47EC-82D8-78B97F668872}" type="presOf" srcId="{8C9E6769-7126-4AFA-A161-43F93FF875DA}" destId="{AFBEE655-857B-49CD-A09E-FDD90F16A6F5}" srcOrd="0" destOrd="0" presId="urn:microsoft.com/office/officeart/2005/8/layout/process1"/>
    <dgm:cxn modelId="{666506BB-04C6-4E01-9BFB-8D05464C5EF1}" type="presOf" srcId="{2195C137-4715-4499-BCD0-8FC0876EDCD8}" destId="{29846668-8E94-45EC-9D5B-8AE05D2ED2C8}" srcOrd="0" destOrd="0" presId="urn:microsoft.com/office/officeart/2005/8/layout/process1"/>
    <dgm:cxn modelId="{B79B99EA-E19E-417C-BFDD-1C49B699C986}" type="presOf" srcId="{CF9C8DEF-771D-4941-A8B5-07216AF1623E}" destId="{547AEF87-EC91-4D60-9EF8-57841A9F650B}" srcOrd="0"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929D1AF8-0070-4FB1-90C9-BA3901EAB14D}" type="presOf" srcId="{3D65A53D-A582-4637-95BA-DEA22613B17A}" destId="{32D35973-A5AF-43A3-9407-E3903F319EDB}" srcOrd="0" destOrd="0" presId="urn:microsoft.com/office/officeart/2005/8/layout/process1"/>
    <dgm:cxn modelId="{78DA6CD5-82BF-41A4-8537-36EC5542416C}" type="presParOf" srcId="{7B919946-24C0-42B8-B250-E0B91523E4CE}" destId="{547AEF87-EC91-4D60-9EF8-57841A9F650B}" srcOrd="0" destOrd="0" presId="urn:microsoft.com/office/officeart/2005/8/layout/process1"/>
    <dgm:cxn modelId="{5837C029-049B-4B24-9A0A-62BEEC766B06}" type="presParOf" srcId="{7B919946-24C0-42B8-B250-E0B91523E4CE}" destId="{29846668-8E94-45EC-9D5B-8AE05D2ED2C8}" srcOrd="1" destOrd="0" presId="urn:microsoft.com/office/officeart/2005/8/layout/process1"/>
    <dgm:cxn modelId="{BC6A267F-34AC-4A2E-B90F-1C2B74486355}" type="presParOf" srcId="{29846668-8E94-45EC-9D5B-8AE05D2ED2C8}" destId="{8EE53104-2088-40EE-981C-DA2DFAD2E637}" srcOrd="0" destOrd="0" presId="urn:microsoft.com/office/officeart/2005/8/layout/process1"/>
    <dgm:cxn modelId="{FA53F121-6CF7-4A29-861F-6913416CC41B}" type="presParOf" srcId="{7B919946-24C0-42B8-B250-E0B91523E4CE}" destId="{32D35973-A5AF-43A3-9407-E3903F319EDB}" srcOrd="2" destOrd="0" presId="urn:microsoft.com/office/officeart/2005/8/layout/process1"/>
    <dgm:cxn modelId="{72709367-1D41-4BF9-91C5-0795CBC89F45}" type="presParOf" srcId="{7B919946-24C0-42B8-B250-E0B91523E4CE}" destId="{AFBEE655-857B-49CD-A09E-FDD90F16A6F5}" srcOrd="3" destOrd="0" presId="urn:microsoft.com/office/officeart/2005/8/layout/process1"/>
    <dgm:cxn modelId="{5F1E9A9A-21EB-48A9-A033-BD81202F9009}" type="presParOf" srcId="{AFBEE655-857B-49CD-A09E-FDD90F16A6F5}" destId="{98582CBE-6C2A-4163-951B-9DCFF046D707}" srcOrd="0" destOrd="0" presId="urn:microsoft.com/office/officeart/2005/8/layout/process1"/>
    <dgm:cxn modelId="{7A231A49-6CD5-44E0-979B-A947C3418496}"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717"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Job Performance</a:t>
          </a:r>
          <a:endParaRPr lang="en-GB" sz="1600" kern="1200" dirty="0"/>
        </a:p>
      </dsp:txBody>
      <dsp:txXfrm>
        <a:off x="27597" y="38344"/>
        <a:ext cx="1475812" cy="863983"/>
      </dsp:txXfrm>
    </dsp:sp>
    <dsp:sp modelId="{29846668-8E94-45EC-9D5B-8AE05D2ED2C8}">
      <dsp:nvSpPr>
        <dsp:cNvPr id="0" name=""/>
        <dsp:cNvSpPr/>
      </dsp:nvSpPr>
      <dsp:spPr>
        <a:xfrm>
          <a:off x="1683246" y="280669"/>
          <a:ext cx="324269" cy="3793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a:off x="1683246" y="356536"/>
        <a:ext cx="226988" cy="227599"/>
      </dsp:txXfrm>
    </dsp:sp>
    <dsp:sp modelId="{1A683AD1-5FBB-4875-B14B-C19EDE87A6EF}">
      <dsp:nvSpPr>
        <dsp:cNvPr id="0" name=""/>
        <dsp:cNvSpPr/>
      </dsp:nvSpPr>
      <dsp:spPr>
        <a:xfrm>
          <a:off x="2142118"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Organizational Commitment</a:t>
          </a:r>
          <a:endParaRPr lang="en-GB" sz="1600" kern="1200" dirty="0"/>
        </a:p>
      </dsp:txBody>
      <dsp:txXfrm>
        <a:off x="2168998" y="38344"/>
        <a:ext cx="1475812" cy="863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421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Performance</a:t>
          </a:r>
          <a:endParaRPr lang="en-GB" sz="1300" kern="1200" dirty="0"/>
        </a:p>
      </dsp:txBody>
      <dsp:txXfrm>
        <a:off x="26362" y="377972"/>
        <a:ext cx="1215897" cy="711821"/>
      </dsp:txXfrm>
    </dsp:sp>
    <dsp:sp modelId="{29846668-8E94-45EC-9D5B-8AE05D2ED2C8}">
      <dsp:nvSpPr>
        <dsp:cNvPr id="0" name=""/>
        <dsp:cNvSpPr/>
      </dsp:nvSpPr>
      <dsp:spPr>
        <a:xfrm>
          <a:off x="1390424"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1390424" y="640124"/>
        <a:ext cx="187012" cy="187516"/>
      </dsp:txXfrm>
    </dsp:sp>
    <dsp:sp modelId="{32D35973-A5AF-43A3-9407-E3903F319EDB}">
      <dsp:nvSpPr>
        <dsp:cNvPr id="0" name=""/>
        <dsp:cNvSpPr/>
      </dsp:nvSpPr>
      <dsp:spPr>
        <a:xfrm>
          <a:off x="1768481"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Satisfaction</a:t>
          </a:r>
          <a:endParaRPr lang="en-GB" sz="1300" kern="1200" dirty="0"/>
        </a:p>
      </dsp:txBody>
      <dsp:txXfrm>
        <a:off x="1790627" y="377972"/>
        <a:ext cx="1215897" cy="711821"/>
      </dsp:txXfrm>
    </dsp:sp>
    <dsp:sp modelId="{AFBEE655-857B-49CD-A09E-FDD90F16A6F5}">
      <dsp:nvSpPr>
        <dsp:cNvPr id="0" name=""/>
        <dsp:cNvSpPr/>
      </dsp:nvSpPr>
      <dsp:spPr>
        <a:xfrm>
          <a:off x="3154689"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3154689" y="640124"/>
        <a:ext cx="187012" cy="187516"/>
      </dsp:txXfrm>
    </dsp:sp>
    <dsp:sp modelId="{1A683AD1-5FBB-4875-B14B-C19EDE87A6EF}">
      <dsp:nvSpPr>
        <dsp:cNvPr id="0" name=""/>
        <dsp:cNvSpPr/>
      </dsp:nvSpPr>
      <dsp:spPr>
        <a:xfrm>
          <a:off x="353274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Organizational Commitment</a:t>
          </a:r>
          <a:endParaRPr lang="en-GB" sz="1300" kern="1200" dirty="0"/>
        </a:p>
      </dsp:txBody>
      <dsp:txXfrm>
        <a:off x="3554892" y="377972"/>
        <a:ext cx="1215897" cy="711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602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Performance</a:t>
          </a:r>
          <a:endParaRPr lang="en-GB" sz="1900" kern="1200" dirty="0"/>
        </a:p>
      </dsp:txBody>
      <dsp:txXfrm>
        <a:off x="37687" y="519890"/>
        <a:ext cx="1738244" cy="1017618"/>
      </dsp:txXfrm>
    </dsp:sp>
    <dsp:sp modelId="{29846668-8E94-45EC-9D5B-8AE05D2ED2C8}">
      <dsp:nvSpPr>
        <dsp:cNvPr id="0" name=""/>
        <dsp:cNvSpPr/>
      </dsp:nvSpPr>
      <dsp:spPr>
        <a:xfrm>
          <a:off x="198774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987748" y="894663"/>
        <a:ext cx="267352" cy="268073"/>
      </dsp:txXfrm>
    </dsp:sp>
    <dsp:sp modelId="{32D35973-A5AF-43A3-9407-E3903F319EDB}">
      <dsp:nvSpPr>
        <dsp:cNvPr id="0" name=""/>
        <dsp:cNvSpPr/>
      </dsp:nvSpPr>
      <dsp:spPr>
        <a:xfrm>
          <a:off x="252821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Satisfaction</a:t>
          </a:r>
          <a:endParaRPr lang="en-GB" sz="1900" kern="1200" dirty="0"/>
        </a:p>
      </dsp:txBody>
      <dsp:txXfrm>
        <a:off x="2559877" y="519890"/>
        <a:ext cx="1738244" cy="1017618"/>
      </dsp:txXfrm>
    </dsp:sp>
    <dsp:sp modelId="{AFBEE655-857B-49CD-A09E-FDD90F16A6F5}">
      <dsp:nvSpPr>
        <dsp:cNvPr id="0" name=""/>
        <dsp:cNvSpPr/>
      </dsp:nvSpPr>
      <dsp:spPr>
        <a:xfrm>
          <a:off x="450993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4509938" y="894663"/>
        <a:ext cx="267352" cy="268073"/>
      </dsp:txXfrm>
    </dsp:sp>
    <dsp:sp modelId="{1A683AD1-5FBB-4875-B14B-C19EDE87A6EF}">
      <dsp:nvSpPr>
        <dsp:cNvPr id="0" name=""/>
        <dsp:cNvSpPr/>
      </dsp:nvSpPr>
      <dsp:spPr>
        <a:xfrm>
          <a:off x="5050408"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Organizational Commitment</a:t>
          </a:r>
          <a:endParaRPr lang="en-GB" sz="1900" kern="1200" dirty="0"/>
        </a:p>
      </dsp:txBody>
      <dsp:txXfrm>
        <a:off x="5082068" y="519890"/>
        <a:ext cx="1738244" cy="1017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2/12/2019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2/12/2019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4</a:t>
            </a:fld>
            <a:endParaRPr lang="en-GB" dirty="0"/>
          </a:p>
        </p:txBody>
      </p:sp>
    </p:spTree>
    <p:extLst>
      <p:ext uri="{BB962C8B-B14F-4D97-AF65-F5344CB8AC3E}">
        <p14:creationId xmlns:p14="http://schemas.microsoft.com/office/powerpoint/2010/main" val="172793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5</a:t>
            </a:fld>
            <a:endParaRPr lang="en-GB" dirty="0"/>
          </a:p>
        </p:txBody>
      </p:sp>
    </p:spTree>
    <p:extLst>
      <p:ext uri="{BB962C8B-B14F-4D97-AF65-F5344CB8AC3E}">
        <p14:creationId xmlns:p14="http://schemas.microsoft.com/office/powerpoint/2010/main" val="482561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atin typeface="Century Gothic" panose="020B0502020202020204" pitchFamily="34" charset="0"/>
              </a:defRPr>
            </a:lvl1pPr>
          </a:lstStyle>
          <a:p>
            <a:r>
              <a:rPr lang="en-US" dirty="0"/>
              <a:t>Click to edit Master title style</a:t>
            </a:r>
            <a:endParaRPr dirty="0"/>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dirty="0"/>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idx="1"/>
          </p:nvPr>
        </p:nvSpPr>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a:lvl6pPr>
            <a:lvl7pPr>
              <a:defRPr baseline="0"/>
            </a:lvl7pPr>
            <a:lvl8pPr>
              <a:defRPr baseline="0"/>
            </a:lvl8pPr>
            <a:lvl9pPr>
              <a:defRPr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52CB4-6B55-4EB3-956A-8FE5A8EDEAB7}" type="datetime1">
              <a:rPr lang="en-US" smtClean="0"/>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BA4F645-1238-4A16-BF75-AC2B23FEF240}" type="datetime1">
              <a:rPr lang="en-US" smtClean="0"/>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baseline="0"/>
            </a:lvl7pPr>
            <a:lvl8pPr>
              <a:defRPr sz="1600" baseline="0"/>
            </a:lvl8pPr>
            <a:lvl9pPr>
              <a:defRPr sz="1600"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A28ADE8-E87D-48D0-B506-FC627BA7E9AC}" type="datetime1">
              <a:rPr lang="en-US" smtClean="0"/>
              <a:t>2/12/2019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DEB6CD30-D642-42B1-8E62-02DEF5D0753A}" type="datetime1">
              <a:rPr lang="en-US" smtClean="0"/>
              <a:t>2/12/2019</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4B67FDA-CFCF-4D3E-8945-44776EF637A8}" type="datetime1">
              <a:rPr lang="en-US" smtClean="0"/>
              <a:t>2/12/2019</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90ECCEAC-6194-4791-9A6E-5E65AB0334BD}" type="datetime1">
              <a:rPr lang="en-US" smtClean="0"/>
              <a:t>2/12/2019</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CFE33B21-63BA-4C2F-A42E-B4878B335712}" type="datetime1">
              <a:rPr lang="en-US" smtClean="0"/>
              <a:t>2/12/2019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4265E61-49B8-4262-A5EE-95E4EFC4CABC}" type="datetime1">
              <a:rPr lang="en-US" smtClean="0"/>
              <a:t>2/12/2019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96BDFD3-D4CA-4655-8A63-53BDA95496B5}" type="datetime1">
              <a:rPr lang="en-US" smtClean="0"/>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33D8583-6A85-46BC-9FF3-B7A6C14B517D}" type="datetime1">
              <a:rPr lang="en-US" smtClean="0"/>
              <a:t>2/12/2019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dirty="0"/>
              <a:t>Click to edit Master title style</a:t>
            </a:r>
            <a:endParaRPr dirty="0"/>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BAEC16D9-1904-4981-93DB-421433CFCF75}" type="datetime1">
              <a:rPr lang="en-US" smtClean="0"/>
              <a:t>2/12/2019</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3 Developing Concepts and Hypotheses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US" dirty="0"/>
              <a:t>Review</a:t>
            </a:r>
          </a:p>
          <a:p>
            <a:r>
              <a:rPr lang="en-US" dirty="0"/>
              <a:t>Concepts, constructs and variables</a:t>
            </a:r>
          </a:p>
          <a:p>
            <a:r>
              <a:rPr lang="en-US" dirty="0"/>
              <a:t>Types of variables</a:t>
            </a:r>
          </a:p>
          <a:p>
            <a:r>
              <a:rPr lang="en-US" dirty="0"/>
              <a:t>Research hypotheses</a:t>
            </a:r>
          </a:p>
          <a:p>
            <a:pPr lvl="1"/>
            <a:endParaRPr lang="en-US" dirty="0"/>
          </a:p>
        </p:txBody>
      </p:sp>
      <p:sp>
        <p:nvSpPr>
          <p:cNvPr id="5" name="Slide Number Placeholder 4">
            <a:extLst>
              <a:ext uri="{FF2B5EF4-FFF2-40B4-BE49-F238E27FC236}">
                <a16:creationId xmlns:a16="http://schemas.microsoft.com/office/drawing/2014/main" id="{69AB114F-7628-4476-8643-4BF9BC9EA3BA}"/>
              </a:ext>
            </a:extLst>
          </p:cNvPr>
          <p:cNvSpPr>
            <a:spLocks noGrp="1"/>
          </p:cNvSpPr>
          <p:nvPr>
            <p:ph type="sldNum" sz="quarter" idx="12"/>
          </p:nvPr>
        </p:nvSpPr>
        <p:spPr/>
        <p:txBody>
          <a:bodyPr/>
          <a:lstStyle/>
          <a:p>
            <a:fld id="{F36C87F6-986D-49E6-AF40-1B3A1EE8064D}" type="slidenum">
              <a:rPr lang="en-GB" smtClean="0"/>
              <a:pPr/>
              <a:t>2</a:t>
            </a:fld>
            <a:endParaRPr lang="en-GB" dirty="0"/>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t>Review</a:t>
            </a:r>
            <a:endParaRPr lang="en-GB" dirty="0"/>
          </a:p>
        </p:txBody>
      </p:sp>
      <p:sp>
        <p:nvSpPr>
          <p:cNvPr id="15363" name="Content Placeholder 2"/>
          <p:cNvSpPr>
            <a:spLocks noGrp="1"/>
          </p:cNvSpPr>
          <p:nvPr>
            <p:ph sz="half" idx="1"/>
          </p:nvPr>
        </p:nvSpPr>
        <p:spPr/>
        <p:txBody>
          <a:bodyPr>
            <a:normAutofit fontScale="77500" lnSpcReduction="20000"/>
          </a:bodyPr>
          <a:lstStyle/>
          <a:p>
            <a:r>
              <a:rPr lang="en-US" dirty="0"/>
              <a:t>Once a framework is chosen, researcher knows what to look for, what factors are relevant and what hypotheses should be tested.</a:t>
            </a:r>
          </a:p>
          <a:p>
            <a:r>
              <a:rPr lang="en-US" dirty="0"/>
              <a:t>It reflects</a:t>
            </a:r>
          </a:p>
          <a:p>
            <a:pPr lvl="1"/>
            <a:r>
              <a:rPr lang="en-US" dirty="0"/>
              <a:t>What have you read?</a:t>
            </a:r>
          </a:p>
          <a:p>
            <a:pPr lvl="1"/>
            <a:r>
              <a:rPr lang="en-US" dirty="0"/>
              <a:t>What is the basic problem you wish to study?</a:t>
            </a:r>
          </a:p>
          <a:p>
            <a:pPr lvl="1"/>
            <a:r>
              <a:rPr lang="en-US" dirty="0"/>
              <a:t>Which concepts do previous studies refer to?</a:t>
            </a:r>
          </a:p>
          <a:p>
            <a:r>
              <a:rPr lang="en-US" dirty="0"/>
              <a:t>Basic steps:</a:t>
            </a:r>
          </a:p>
          <a:p>
            <a:pPr lvl="1"/>
            <a:r>
              <a:rPr lang="en-US" dirty="0"/>
              <a:t>Identify and label the concepts correctly</a:t>
            </a:r>
          </a:p>
          <a:p>
            <a:pPr lvl="1"/>
            <a:r>
              <a:rPr lang="en-US" dirty="0"/>
              <a:t>State the relationships among the variables:  formulate hypotheses</a:t>
            </a:r>
          </a:p>
          <a:p>
            <a:pPr lvl="1"/>
            <a:r>
              <a:rPr lang="en-US" dirty="0"/>
              <a:t>Explain how or why you expect these relationships</a:t>
            </a:r>
            <a:endParaRPr lang="en-GB" dirty="0"/>
          </a:p>
        </p:txBody>
      </p:sp>
      <p:sp>
        <p:nvSpPr>
          <p:cNvPr id="6" name="Content Placeholder 5">
            <a:extLst>
              <a:ext uri="{FF2B5EF4-FFF2-40B4-BE49-F238E27FC236}">
                <a16:creationId xmlns:a16="http://schemas.microsoft.com/office/drawing/2014/main" id="{3F5222EB-95D3-4EA6-8871-5BBCD5436F04}"/>
              </a:ext>
            </a:extLst>
          </p:cNvPr>
          <p:cNvSpPr>
            <a:spLocks noGrp="1"/>
          </p:cNvSpPr>
          <p:nvPr>
            <p:ph sz="half" idx="2"/>
          </p:nvPr>
        </p:nvSpPr>
        <p:spPr/>
        <p:txBody>
          <a:bodyPr>
            <a:normAutofit fontScale="77500" lnSpcReduction="20000"/>
          </a:bodyPr>
          <a:lstStyle/>
          <a:p>
            <a:r>
              <a:rPr lang="en-GB" dirty="0"/>
              <a:t>Is it possible to do research without a theoretical framework?</a:t>
            </a:r>
          </a:p>
          <a:p>
            <a:r>
              <a:rPr lang="en-GB" dirty="0"/>
              <a:t>Yes, in grounded theory, researchers are not testing a preconceived theoretical framework but rather are developing patterns/ theories that emerge from the study.</a:t>
            </a:r>
          </a:p>
          <a:p>
            <a:endParaRPr lang="en-GB" dirty="0"/>
          </a:p>
        </p:txBody>
      </p:sp>
      <p:sp>
        <p:nvSpPr>
          <p:cNvPr id="15364" name="Slide Number Placeholder 3"/>
          <p:cNvSpPr>
            <a:spLocks noGrp="1"/>
          </p:cNvSpPr>
          <p:nvPr>
            <p:ph type="sldNum" sz="quarter" idx="12"/>
          </p:nvPr>
        </p:nvSpPr>
        <p:spPr/>
        <p:txBody>
          <a:bodyPr/>
          <a:lstStyle/>
          <a:p>
            <a:fld id="{935765F5-FC54-491E-9205-54087A649ACD}" type="slidenum">
              <a:rPr lang="en-US" smtClean="0"/>
              <a:pPr/>
              <a:t>3</a:t>
            </a:fld>
            <a:endParaRPr lang="en-US" dirty="0"/>
          </a:p>
        </p:txBody>
      </p:sp>
    </p:spTree>
    <p:extLst>
      <p:ext uri="{BB962C8B-B14F-4D97-AF65-F5344CB8AC3E}">
        <p14:creationId xmlns:p14="http://schemas.microsoft.com/office/powerpoint/2010/main" val="18385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457201"/>
            <a:ext cx="8589962" cy="955575"/>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smtClean="0"/>
              <a:pPr/>
              <a:t>4</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a:lnSpc>
                <a:spcPct val="90000"/>
              </a:lnSpc>
              <a:spcBef>
                <a:spcPts val="1000"/>
              </a:spcBef>
              <a:buClr>
                <a:schemeClr val="tx1">
                  <a:lumMod val="50000"/>
                  <a:lumOff val="50000"/>
                </a:schemeClr>
              </a:buClr>
            </a:pPr>
            <a:r>
              <a:rPr lang="en-US" sz="2200" dirty="0">
                <a:latin typeface="Century Gothic" panose="020B0502020202020204" pitchFamily="34" charset="0"/>
                <a:cs typeface="Arial" panose="020B0604020202020204" pitchFamily="34" charset="0"/>
              </a:rPr>
              <a:t>SERVQUAL</a:t>
            </a:r>
            <a:r>
              <a:rPr lang="en-US" sz="2000" dirty="0">
                <a:latin typeface="Century Gothic" panose="020B0502020202020204" pitchFamily="34" charset="0"/>
                <a:cs typeface="Arial" panose="020B0604020202020204" pitchFamily="34" charset="0"/>
              </a:rPr>
              <a:t> </a:t>
            </a:r>
            <a:r>
              <a:rPr lang="en-US" sz="1600" dirty="0">
                <a:latin typeface="Century Gothic" panose="020B0502020202020204" pitchFamily="34" charset="0"/>
                <a:cs typeface="Arial" panose="020B0604020202020204" pitchFamily="34" charset="0"/>
              </a:rPr>
              <a:t>(</a:t>
            </a:r>
            <a:r>
              <a:rPr lang="en-GB" sz="1600" dirty="0" err="1">
                <a:latin typeface="Century Gothic" panose="020B0502020202020204" pitchFamily="34" charset="0"/>
                <a:cs typeface="Arial" panose="020B0604020202020204" pitchFamily="34" charset="0"/>
              </a:rPr>
              <a:t>Parasuraman</a:t>
            </a:r>
            <a:r>
              <a:rPr lang="en-GB" sz="1600" dirty="0">
                <a:latin typeface="Century Gothic" panose="020B0502020202020204" pitchFamily="34" charset="0"/>
                <a:cs typeface="Arial" panose="020B0604020202020204" pitchFamily="34" charset="0"/>
              </a:rPr>
              <a:t>, </a:t>
            </a:r>
          </a:p>
          <a:p>
            <a:pPr marL="228600" indent="-228600">
              <a:lnSpc>
                <a:spcPct val="90000"/>
              </a:lnSpc>
              <a:spcBef>
                <a:spcPts val="1000"/>
              </a:spcBef>
              <a:buClr>
                <a:schemeClr val="tx1">
                  <a:lumMod val="50000"/>
                  <a:lumOff val="50000"/>
                </a:schemeClr>
              </a:buClr>
            </a:pPr>
            <a:r>
              <a:rPr lang="en-GB" sz="1600" dirty="0" err="1">
                <a:latin typeface="Century Gothic" panose="020B0502020202020204" pitchFamily="34" charset="0"/>
                <a:cs typeface="Arial" panose="020B0604020202020204" pitchFamily="34" charset="0"/>
              </a:rPr>
              <a:t>Zeithaml</a:t>
            </a:r>
            <a:r>
              <a:rPr lang="en-GB" sz="1600" dirty="0">
                <a:latin typeface="Century Gothic" panose="020B0502020202020204" pitchFamily="34" charset="0"/>
                <a:cs typeface="Arial" panose="020B0604020202020204" pitchFamily="34" charset="0"/>
              </a:rPr>
              <a:t> &amp; Berry, 1984)</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Tangibles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Reliability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Responsiveness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Assurance</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Empathy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Responsiveness (willingness to help customers and providing prompt service) is the most important factor in travel agencies in the United States</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1</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000" b="1" dirty="0">
                <a:latin typeface="Arial" panose="020B0604020202020204" pitchFamily="34" charset="0"/>
                <a:cs typeface="Arial" panose="020B0604020202020204" pitchFamily="34" charset="0"/>
              </a:rPr>
              <a:t>Theoretical Framework (lens)</a:t>
            </a:r>
            <a:endParaRPr lang="en-GB" sz="20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51812" y="1891748"/>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3494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528804"/>
            <a:ext cx="8401050" cy="883567"/>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a:pPr/>
              <a:t>5</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marL="228600" indent="-228600">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Perceived service quality </a:t>
            </a:r>
            <a:r>
              <a:rPr lang="en-GB" sz="1600" dirty="0">
                <a:latin typeface="Century Gothic" panose="020B0502020202020204" pitchFamily="34" charset="0"/>
                <a:cs typeface="Arial" panose="020B0604020202020204" pitchFamily="34" charset="0"/>
              </a:rPr>
              <a:t>(Brady &amp; Cronin, 2001)</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Interaction quality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Physical environment</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Outcome quality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Outcome quality (waiting time, tangibles and value for money) is the most important factor</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2</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fontScale="85000" lnSpcReduction="20000"/>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Theoretical Framework</a:t>
            </a:r>
          </a:p>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(lens)</a:t>
            </a:r>
            <a:endParaRPr lang="en-GB" sz="24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71387" y="1905000"/>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489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HK"/>
              <a:t>Concepts, constructs and variables</a:t>
            </a:r>
            <a:endParaRPr lang="en-GB" dirty="0"/>
          </a:p>
        </p:txBody>
      </p:sp>
      <p:sp>
        <p:nvSpPr>
          <p:cNvPr id="17411" name="Content Placeholder 2"/>
          <p:cNvSpPr>
            <a:spLocks noGrp="1"/>
          </p:cNvSpPr>
          <p:nvPr>
            <p:ph idx="1"/>
          </p:nvPr>
        </p:nvSpPr>
        <p:spPr>
          <a:xfrm>
            <a:off x="1217614" y="1828799"/>
            <a:ext cx="9753600" cy="4619627"/>
          </a:xfrm>
        </p:spPr>
        <p:txBody>
          <a:bodyPr>
            <a:normAutofit fontScale="85000" lnSpcReduction="20000"/>
          </a:bodyPr>
          <a:lstStyle/>
          <a:p>
            <a:r>
              <a:rPr lang="en-HK" dirty="0"/>
              <a:t>Psychological concepts, constructs and variables are the building blocks of theories, models and frameworks</a:t>
            </a:r>
          </a:p>
          <a:p>
            <a:r>
              <a:rPr lang="en-HK" dirty="0"/>
              <a:t>Concepts and constructs refer to psychological phenomena that are socially constructed and thus cannot be seen or measured directly</a:t>
            </a:r>
          </a:p>
          <a:p>
            <a:r>
              <a:rPr lang="en-HK" dirty="0"/>
              <a:t>Variables are observable operationalisations of concepts or constructs</a:t>
            </a:r>
          </a:p>
          <a:p>
            <a:r>
              <a:rPr lang="en-GB" dirty="0"/>
              <a:t>Concepts and constructs can be of </a:t>
            </a:r>
          </a:p>
          <a:p>
            <a:pPr lvl="2"/>
            <a:r>
              <a:rPr lang="en-GB" sz="2400" dirty="0"/>
              <a:t>real phenomena (restaurants, 5-star hotels, theme parks) </a:t>
            </a:r>
          </a:p>
          <a:p>
            <a:pPr lvl="2"/>
            <a:r>
              <a:rPr lang="en-GB" sz="2400" dirty="0"/>
              <a:t>agree-upon phenomena (service quality, customer satisfaction, ecotourism, etc)</a:t>
            </a:r>
          </a:p>
          <a:p>
            <a:r>
              <a:rPr lang="en-GB" dirty="0"/>
              <a:t>Well defined concepts can be understood and evaluated by others; they are means of communication, classification and generalization</a:t>
            </a:r>
          </a:p>
        </p:txBody>
      </p:sp>
      <p:sp>
        <p:nvSpPr>
          <p:cNvPr id="17412" name="Slide Number Placeholder 3"/>
          <p:cNvSpPr>
            <a:spLocks noGrp="1"/>
          </p:cNvSpPr>
          <p:nvPr>
            <p:ph type="sldNum" sz="quarter" idx="12"/>
          </p:nvPr>
        </p:nvSpPr>
        <p:spPr/>
        <p:txBody>
          <a:bodyPr/>
          <a:lstStyle/>
          <a:p>
            <a:fld id="{417C14B7-C8F2-4092-8386-A9BE0E68C260}" type="slidenum">
              <a:rPr lang="en-US" smtClean="0"/>
              <a:pPr/>
              <a:t>6</a:t>
            </a:fld>
            <a:endParaRPr lang="en-US"/>
          </a:p>
        </p:txBody>
      </p:sp>
    </p:spTree>
    <p:extLst>
      <p:ext uri="{BB962C8B-B14F-4D97-AF65-F5344CB8AC3E}">
        <p14:creationId xmlns:p14="http://schemas.microsoft.com/office/powerpoint/2010/main" val="4179212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 Construct and variable</a:t>
            </a:r>
          </a:p>
        </p:txBody>
      </p:sp>
      <p:sp>
        <p:nvSpPr>
          <p:cNvPr id="4" name="Slide Number Placeholder 3"/>
          <p:cNvSpPr>
            <a:spLocks noGrp="1"/>
          </p:cNvSpPr>
          <p:nvPr>
            <p:ph type="sldNum" sz="quarter" idx="12"/>
          </p:nvPr>
        </p:nvSpPr>
        <p:spPr/>
        <p:txBody>
          <a:bodyPr/>
          <a:lstStyle/>
          <a:p>
            <a:fld id="{20C0F917-4EF9-4F81-8E18-E1405EE40613}" type="slidenum">
              <a:rPr lang="en-US" smtClean="0"/>
              <a:pPr/>
              <a:t>7</a:t>
            </a:fld>
            <a:endParaRPr lang="en-US" dirty="0"/>
          </a:p>
        </p:txBody>
      </p:sp>
      <p:sp>
        <p:nvSpPr>
          <p:cNvPr id="5" name="TextBox 4"/>
          <p:cNvSpPr txBox="1"/>
          <p:nvPr/>
        </p:nvSpPr>
        <p:spPr>
          <a:xfrm>
            <a:off x="27416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Theory</a:t>
            </a:r>
            <a:endParaRPr lang="en-GB" sz="2000" dirty="0"/>
          </a:p>
        </p:txBody>
      </p:sp>
      <p:sp>
        <p:nvSpPr>
          <p:cNvPr id="9" name="TextBox 8"/>
          <p:cNvSpPr txBox="1"/>
          <p:nvPr/>
        </p:nvSpPr>
        <p:spPr>
          <a:xfrm>
            <a:off x="2817812" y="47244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Hypothesis</a:t>
            </a:r>
            <a:endParaRPr lang="en-GB" sz="2000" dirty="0"/>
          </a:p>
        </p:txBody>
      </p:sp>
      <p:sp>
        <p:nvSpPr>
          <p:cNvPr id="10" name="TextBox 9"/>
          <p:cNvSpPr txBox="1"/>
          <p:nvPr/>
        </p:nvSpPr>
        <p:spPr>
          <a:xfrm>
            <a:off x="64754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Concept</a:t>
            </a:r>
            <a:endParaRPr lang="en-GB" sz="2000" dirty="0"/>
          </a:p>
        </p:txBody>
      </p:sp>
      <p:sp>
        <p:nvSpPr>
          <p:cNvPr id="11" name="TextBox 10"/>
          <p:cNvSpPr txBox="1"/>
          <p:nvPr/>
        </p:nvSpPr>
        <p:spPr>
          <a:xfrm>
            <a:off x="6475412" y="36576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Construct</a:t>
            </a:r>
            <a:endParaRPr lang="en-GB" sz="2000" dirty="0"/>
          </a:p>
        </p:txBody>
      </p:sp>
      <p:sp>
        <p:nvSpPr>
          <p:cNvPr id="12" name="TextBox 11"/>
          <p:cNvSpPr txBox="1"/>
          <p:nvPr/>
        </p:nvSpPr>
        <p:spPr>
          <a:xfrm>
            <a:off x="6475412" y="4572001"/>
            <a:ext cx="1600200" cy="646331"/>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dirty="0"/>
              <a:t>Variable</a:t>
            </a:r>
          </a:p>
          <a:p>
            <a:pPr algn="ctr"/>
            <a:r>
              <a:rPr lang="en-US" dirty="0"/>
              <a:t>(observable)</a:t>
            </a:r>
            <a:endParaRPr lang="en-GB" dirty="0"/>
          </a:p>
        </p:txBody>
      </p:sp>
      <p:cxnSp>
        <p:nvCxnSpPr>
          <p:cNvPr id="14" name="Straight Arrow Connector 13"/>
          <p:cNvCxnSpPr/>
          <p:nvPr/>
        </p:nvCxnSpPr>
        <p:spPr>
          <a:xfrm>
            <a:off x="4494212" y="49530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94212" y="29718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494212" y="3124200"/>
            <a:ext cx="17526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570412" y="4038600"/>
            <a:ext cx="16002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3503612" y="3429000"/>
            <a:ext cx="0" cy="9906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770812" y="17526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Abstract World</a:t>
            </a:r>
            <a:endParaRPr lang="en-GB" sz="2000" b="1" dirty="0">
              <a:latin typeface="+mj-lt"/>
            </a:endParaRPr>
          </a:p>
        </p:txBody>
      </p:sp>
      <p:sp>
        <p:nvSpPr>
          <p:cNvPr id="26" name="TextBox 25"/>
          <p:cNvSpPr txBox="1"/>
          <p:nvPr/>
        </p:nvSpPr>
        <p:spPr>
          <a:xfrm>
            <a:off x="7847012" y="56388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Objective World</a:t>
            </a:r>
            <a:endParaRPr lang="en-GB" sz="2000" b="1" dirty="0">
              <a:latin typeface="+mj-lt"/>
            </a:endParaRPr>
          </a:p>
        </p:txBody>
      </p:sp>
      <p:cxnSp>
        <p:nvCxnSpPr>
          <p:cNvPr id="28" name="Straight Arrow Connector 27"/>
          <p:cNvCxnSpPr/>
          <p:nvPr/>
        </p:nvCxnSpPr>
        <p:spPr>
          <a:xfrm>
            <a:off x="10437812" y="2209800"/>
            <a:ext cx="0" cy="32004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075612" y="2590801"/>
            <a:ext cx="2362200" cy="646331"/>
          </a:xfrm>
          <a:prstGeom prst="rect">
            <a:avLst/>
          </a:prstGeom>
          <a:noFill/>
        </p:spPr>
        <p:txBody>
          <a:bodyPr wrap="square" rtlCol="0">
            <a:spAutoFit/>
          </a:bodyPr>
          <a:lstStyle/>
          <a:p>
            <a:r>
              <a:rPr lang="en-GB" dirty="0">
                <a:latin typeface="Century Gothic" panose="020B0502020202020204" pitchFamily="34" charset="0"/>
              </a:rPr>
              <a:t>Understood by lay audiences </a:t>
            </a:r>
          </a:p>
        </p:txBody>
      </p:sp>
      <p:sp>
        <p:nvSpPr>
          <p:cNvPr id="18" name="TextBox 17"/>
          <p:cNvSpPr txBox="1"/>
          <p:nvPr/>
        </p:nvSpPr>
        <p:spPr>
          <a:xfrm>
            <a:off x="8075612" y="3581401"/>
            <a:ext cx="2362200" cy="646331"/>
          </a:xfrm>
          <a:prstGeom prst="rect">
            <a:avLst/>
          </a:prstGeom>
          <a:noFill/>
        </p:spPr>
        <p:txBody>
          <a:bodyPr wrap="square" rtlCol="0">
            <a:spAutoFit/>
          </a:bodyPr>
          <a:lstStyle/>
          <a:p>
            <a:r>
              <a:rPr lang="en-GB" dirty="0">
                <a:latin typeface="Century Gothic" panose="020B0502020202020204" pitchFamily="34" charset="0"/>
              </a:rPr>
              <a:t>Invented  for a specific study</a:t>
            </a:r>
          </a:p>
        </p:txBody>
      </p:sp>
      <p:sp>
        <p:nvSpPr>
          <p:cNvPr id="20" name="TextBox 19"/>
          <p:cNvSpPr txBox="1"/>
          <p:nvPr/>
        </p:nvSpPr>
        <p:spPr>
          <a:xfrm>
            <a:off x="8151812" y="4572001"/>
            <a:ext cx="2514600" cy="646331"/>
          </a:xfrm>
          <a:prstGeom prst="rect">
            <a:avLst/>
          </a:prstGeom>
          <a:noFill/>
        </p:spPr>
        <p:txBody>
          <a:bodyPr wrap="square" rtlCol="0">
            <a:spAutoFit/>
          </a:bodyPr>
          <a:lstStyle/>
          <a:p>
            <a:r>
              <a:rPr lang="en-GB" dirty="0">
                <a:latin typeface="Century Gothic" panose="020B0502020202020204" pitchFamily="34" charset="0"/>
              </a:rPr>
              <a:t>Developed for measurement</a:t>
            </a:r>
          </a:p>
        </p:txBody>
      </p:sp>
      <p:sp>
        <p:nvSpPr>
          <p:cNvPr id="6" name="TextBox 5">
            <a:extLst>
              <a:ext uri="{FF2B5EF4-FFF2-40B4-BE49-F238E27FC236}">
                <a16:creationId xmlns:a16="http://schemas.microsoft.com/office/drawing/2014/main" id="{D6C098F5-C408-466B-9643-A80C6273F9D5}"/>
              </a:ext>
            </a:extLst>
          </p:cNvPr>
          <p:cNvSpPr txBox="1"/>
          <p:nvPr/>
        </p:nvSpPr>
        <p:spPr>
          <a:xfrm>
            <a:off x="10666412" y="2590801"/>
            <a:ext cx="1260644" cy="757130"/>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cannot be seen</a:t>
            </a:r>
            <a:endParaRPr lang="en-GB" sz="1600" dirty="0">
              <a:latin typeface="Century Gothic" panose="020B0502020202020204" pitchFamily="34" charset="0"/>
            </a:endParaRPr>
          </a:p>
        </p:txBody>
      </p:sp>
      <p:sp>
        <p:nvSpPr>
          <p:cNvPr id="23" name="TextBox 22">
            <a:extLst>
              <a:ext uri="{FF2B5EF4-FFF2-40B4-BE49-F238E27FC236}">
                <a16:creationId xmlns:a16="http://schemas.microsoft.com/office/drawing/2014/main" id="{05445828-1CEE-4DE9-B07A-2D2C2BFD91A3}"/>
              </a:ext>
            </a:extLst>
          </p:cNvPr>
          <p:cNvSpPr txBox="1"/>
          <p:nvPr/>
        </p:nvSpPr>
        <p:spPr>
          <a:xfrm>
            <a:off x="10666412" y="3562934"/>
            <a:ext cx="1260644" cy="313932"/>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a:t>
            </a:r>
            <a:endParaRPr lang="en-GB" sz="1600" dirty="0">
              <a:latin typeface="Century Gothic" panose="020B0502020202020204" pitchFamily="34" charset="0"/>
            </a:endParaRPr>
          </a:p>
        </p:txBody>
      </p:sp>
      <p:sp>
        <p:nvSpPr>
          <p:cNvPr id="24" name="TextBox 23">
            <a:extLst>
              <a:ext uri="{FF2B5EF4-FFF2-40B4-BE49-F238E27FC236}">
                <a16:creationId xmlns:a16="http://schemas.microsoft.com/office/drawing/2014/main" id="{B8492E38-0FBC-4A61-A198-613A055DE8D2}"/>
              </a:ext>
            </a:extLst>
          </p:cNvPr>
          <p:cNvSpPr txBox="1"/>
          <p:nvPr/>
        </p:nvSpPr>
        <p:spPr>
          <a:xfrm>
            <a:off x="10514013" y="4678738"/>
            <a:ext cx="1557056" cy="1200329"/>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 be observed by dropping an object to the floor</a:t>
            </a:r>
            <a:endParaRPr lang="en-GB" sz="1600" dirty="0">
              <a:latin typeface="Century Gothic" panose="020B0502020202020204" pitchFamily="34" charset="0"/>
            </a:endParaRPr>
          </a:p>
        </p:txBody>
      </p:sp>
    </p:spTree>
    <p:extLst>
      <p:ext uri="{BB962C8B-B14F-4D97-AF65-F5344CB8AC3E}">
        <p14:creationId xmlns:p14="http://schemas.microsoft.com/office/powerpoint/2010/main" val="5491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normAutofit fontScale="92500" lnSpcReduction="10000"/>
          </a:bodyPr>
          <a:lstStyle/>
          <a:p>
            <a:r>
              <a:rPr lang="en-HK" dirty="0"/>
              <a:t>Concepts and constructs are often used interchangeably but most scholars agree that </a:t>
            </a:r>
          </a:p>
          <a:p>
            <a:pPr lvl="1"/>
            <a:r>
              <a:rPr lang="en-HK" dirty="0"/>
              <a:t>concepts refer to definitions that can be understood by lay audiences </a:t>
            </a:r>
          </a:p>
          <a:p>
            <a:pPr lvl="1"/>
            <a:r>
              <a:rPr lang="en-HK" dirty="0"/>
              <a:t>constructs refer to definitions invented specifically for a given study</a:t>
            </a:r>
          </a:p>
          <a:p>
            <a:r>
              <a:rPr lang="en-HK" dirty="0"/>
              <a:t>Examples</a:t>
            </a:r>
          </a:p>
          <a:p>
            <a:pPr lvl="1"/>
            <a:r>
              <a:rPr lang="en-HK" dirty="0"/>
              <a:t>Concept: Job satisfaction is defined as an employee’s general attitude toward his or her job</a:t>
            </a:r>
          </a:p>
          <a:p>
            <a:pPr lvl="1"/>
            <a:r>
              <a:rPr lang="en-HK" dirty="0"/>
              <a:t>Construct: Job satisfaction is defined as the extent to which employees like (satisfaction) or dislike (dissatisfaction) their company, their job, their fellow workers and other psychological objects in the work environment</a:t>
            </a:r>
          </a:p>
        </p:txBody>
      </p:sp>
    </p:spTree>
    <p:extLst>
      <p:ext uri="{BB962C8B-B14F-4D97-AF65-F5344CB8AC3E}">
        <p14:creationId xmlns:p14="http://schemas.microsoft.com/office/powerpoint/2010/main" val="62264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lstStyle/>
          <a:p>
            <a:r>
              <a:rPr lang="en-US" dirty="0"/>
              <a:t>Constructs vary in their ease of measurement</a:t>
            </a:r>
          </a:p>
          <a:p>
            <a:pPr lvl="1"/>
            <a:r>
              <a:rPr lang="en-US" dirty="0"/>
              <a:t>Direct construct examples: height (in inches or cm), weight (in lbs. or kgs.), income (household or personal). </a:t>
            </a:r>
          </a:p>
          <a:p>
            <a:pPr lvl="1"/>
            <a:r>
              <a:rPr lang="en-US" dirty="0"/>
              <a:t>Indirect construct examples: the SERVQAL scale </a:t>
            </a:r>
            <a:r>
              <a:rPr lang="en-GB" dirty="0"/>
              <a:t>consists of five dimensions and 22 items.</a:t>
            </a:r>
          </a:p>
          <a:p>
            <a:pPr lvl="1"/>
            <a:r>
              <a:rPr lang="en-GB" dirty="0"/>
              <a:t>Other indirect constructs: attitudes, beliefs, personality, motivation, perception, perceived risk, service quality, satisfaction, loyalty, behavioural intentions, value, experience, etc.</a:t>
            </a:r>
          </a:p>
        </p:txBody>
      </p:sp>
    </p:spTree>
    <p:extLst>
      <p:ext uri="{BB962C8B-B14F-4D97-AF65-F5344CB8AC3E}">
        <p14:creationId xmlns:p14="http://schemas.microsoft.com/office/powerpoint/2010/main" val="398538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Variables</a:t>
            </a:r>
            <a:endParaRPr lang="en-US" dirty="0"/>
          </a:p>
        </p:txBody>
      </p:sp>
      <p:sp>
        <p:nvSpPr>
          <p:cNvPr id="3" name="Content Placeholder 2"/>
          <p:cNvSpPr>
            <a:spLocks noGrp="1"/>
          </p:cNvSpPr>
          <p:nvPr>
            <p:ph idx="1"/>
          </p:nvPr>
        </p:nvSpPr>
        <p:spPr/>
        <p:txBody>
          <a:bodyPr/>
          <a:lstStyle/>
          <a:p>
            <a:r>
              <a:rPr lang="en-US"/>
              <a:t>Concepts that are observable and measurable</a:t>
            </a:r>
          </a:p>
          <a:p>
            <a:r>
              <a:rPr lang="en-US"/>
              <a:t>Have a dimension that can vary</a:t>
            </a:r>
          </a:p>
          <a:p>
            <a:r>
              <a:rPr lang="en-US"/>
              <a:t>Before variables can be measured they must be defined. </a:t>
            </a:r>
          </a:p>
          <a:p>
            <a:r>
              <a:rPr lang="en-US"/>
              <a:t>Two types of definitions: </a:t>
            </a:r>
          </a:p>
          <a:p>
            <a:pPr lvl="1"/>
            <a:r>
              <a:rPr lang="en-US"/>
              <a:t>Theoretical: the words used in a theory; basically dictionary or common use </a:t>
            </a:r>
          </a:p>
          <a:p>
            <a:pPr lvl="1"/>
            <a:r>
              <a:rPr lang="en-US"/>
              <a:t>Operational: a definition that explains how the variable is to be measured</a:t>
            </a:r>
            <a:endParaRPr lang="en-US" dirty="0"/>
          </a:p>
        </p:txBody>
      </p:sp>
      <p:sp>
        <p:nvSpPr>
          <p:cNvPr id="4" name="Slide Number Placeholder 3"/>
          <p:cNvSpPr>
            <a:spLocks noGrp="1"/>
          </p:cNvSpPr>
          <p:nvPr>
            <p:ph type="sldNum" sz="quarter" idx="12"/>
          </p:nvPr>
        </p:nvSpPr>
        <p:spPr/>
        <p:txBody>
          <a:bodyPr/>
          <a:lstStyle/>
          <a:p>
            <a:fld id="{20C0F917-4EF9-4F81-8E18-E1405EE40613}" type="slidenum">
              <a:rPr lang="en-US" smtClean="0"/>
              <a:pPr/>
              <a:t>10</a:t>
            </a:fld>
            <a:endParaRPr lang="en-US" dirty="0"/>
          </a:p>
        </p:txBody>
      </p:sp>
    </p:spTree>
    <p:extLst>
      <p:ext uri="{BB962C8B-B14F-4D97-AF65-F5344CB8AC3E}">
        <p14:creationId xmlns:p14="http://schemas.microsoft.com/office/powerpoint/2010/main" val="22471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Examples</a:t>
            </a:r>
            <a:endParaRPr lang="en-US" dirty="0"/>
          </a:p>
        </p:txBody>
      </p:sp>
      <p:sp>
        <p:nvSpPr>
          <p:cNvPr id="3" name="Content Placeholder 2"/>
          <p:cNvSpPr>
            <a:spLocks noGrp="1"/>
          </p:cNvSpPr>
          <p:nvPr>
            <p:ph idx="1"/>
          </p:nvPr>
        </p:nvSpPr>
        <p:spPr/>
        <p:txBody>
          <a:bodyPr>
            <a:normAutofit fontScale="92500" lnSpcReduction="10000"/>
          </a:bodyPr>
          <a:lstStyle/>
          <a:p>
            <a:r>
              <a:rPr lang="en-US" dirty="0"/>
              <a:t>Age</a:t>
            </a:r>
          </a:p>
          <a:p>
            <a:pPr lvl="1"/>
            <a:r>
              <a:rPr lang="en-US" dirty="0"/>
              <a:t>Theoretical definition: the number of years a person has been alive</a:t>
            </a:r>
          </a:p>
          <a:p>
            <a:pPr lvl="1"/>
            <a:r>
              <a:rPr lang="en-US" dirty="0"/>
              <a:t>Operational definition: the number of months since birth</a:t>
            </a:r>
          </a:p>
          <a:p>
            <a:r>
              <a:rPr lang="en-US" dirty="0"/>
              <a:t>Customer satisfaction</a:t>
            </a:r>
          </a:p>
          <a:p>
            <a:pPr lvl="1"/>
            <a:r>
              <a:rPr lang="en-US" dirty="0"/>
              <a:t>Theoretical definition: </a:t>
            </a:r>
            <a:r>
              <a:rPr lang="en-GB" dirty="0"/>
              <a:t>the extent to which customers are happy with the products and services provided by a business. </a:t>
            </a:r>
          </a:p>
          <a:p>
            <a:pPr lvl="1"/>
            <a:r>
              <a:rPr lang="en-US" dirty="0"/>
              <a:t>Operational definition: customers’ </a:t>
            </a:r>
            <a:r>
              <a:rPr lang="en-GB" dirty="0"/>
              <a:t>satisfaction judgments on various aspects of service delivery and overall service experience</a:t>
            </a:r>
            <a:endParaRPr lang="en-US" dirty="0"/>
          </a:p>
          <a:p>
            <a:pPr lvl="1"/>
            <a:r>
              <a:rPr lang="en-US" dirty="0"/>
              <a:t>Measurement: </a:t>
            </a:r>
          </a:p>
          <a:p>
            <a:pPr lvl="2"/>
            <a:r>
              <a:rPr lang="en-US" dirty="0"/>
              <a:t>Question: Generally speaking, do you feel that the service is a) very satisfactory, b) somewhat satisfactory, c) not satisfactory nor unsatisfactory, d) somewhat unsatisfactory and e) very unsatisfactory</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11</a:t>
            </a:fld>
            <a:endParaRPr lang="en-US" dirty="0"/>
          </a:p>
        </p:txBody>
      </p:sp>
    </p:spTree>
    <p:extLst>
      <p:ext uri="{BB962C8B-B14F-4D97-AF65-F5344CB8AC3E}">
        <p14:creationId xmlns:p14="http://schemas.microsoft.com/office/powerpoint/2010/main" val="180378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Relationships Between Variables/ Concepts</a:t>
            </a:r>
          </a:p>
        </p:txBody>
      </p:sp>
      <p:sp>
        <p:nvSpPr>
          <p:cNvPr id="3" name="Content Placeholder 2"/>
          <p:cNvSpPr>
            <a:spLocks noGrp="1"/>
          </p:cNvSpPr>
          <p:nvPr>
            <p:ph idx="1"/>
          </p:nvPr>
        </p:nvSpPr>
        <p:spPr/>
        <p:txBody>
          <a:bodyPr>
            <a:normAutofit fontScale="92500" lnSpcReduction="20000"/>
          </a:bodyPr>
          <a:lstStyle/>
          <a:p>
            <a:r>
              <a:rPr lang="en-US" dirty="0"/>
              <a:t>Causal relationships: </a:t>
            </a:r>
            <a:r>
              <a:rPr lang="en-US" dirty="0">
                <a:solidFill>
                  <a:srgbClr val="FF0000"/>
                </a:solidFill>
              </a:rPr>
              <a:t>x </a:t>
            </a:r>
            <a:r>
              <a:rPr lang="en-US" dirty="0">
                <a:solidFill>
                  <a:srgbClr val="FF0000"/>
                </a:solidFill>
                <a:sym typeface="Wingdings" panose="05000000000000000000" pitchFamily="2" charset="2"/>
              </a:rPr>
              <a:t> y</a:t>
            </a:r>
            <a:endParaRPr lang="en-US" dirty="0">
              <a:solidFill>
                <a:srgbClr val="FF0000"/>
              </a:solidFill>
            </a:endParaRPr>
          </a:p>
          <a:p>
            <a:pPr lvl="1"/>
            <a:r>
              <a:rPr lang="en-US" dirty="0"/>
              <a:t>Causality means that a change which occurs in one variable (the cause) brings about a change in another variable (the effect). </a:t>
            </a:r>
          </a:p>
          <a:p>
            <a:r>
              <a:rPr lang="en-US" dirty="0"/>
              <a:t>Covariance relationships: </a:t>
            </a:r>
            <a:r>
              <a:rPr lang="en-US" dirty="0">
                <a:solidFill>
                  <a:srgbClr val="FF0000"/>
                </a:solidFill>
              </a:rPr>
              <a:t>x ⟷ y</a:t>
            </a:r>
          </a:p>
          <a:p>
            <a:pPr lvl="1"/>
            <a:r>
              <a:rPr lang="en-US" dirty="0"/>
              <a:t>In a covariance relationship, changes in the values of one variable (the measured concept) are associated with changes in the values of the other variable. </a:t>
            </a:r>
          </a:p>
          <a:p>
            <a:pPr lvl="1"/>
            <a:r>
              <a:rPr lang="en-US" dirty="0"/>
              <a:t>That is, the variables shift values simultaneously, or covary. </a:t>
            </a:r>
          </a:p>
          <a:p>
            <a:pPr lvl="1"/>
            <a:r>
              <a:rPr lang="en-US" dirty="0"/>
              <a:t>This does not mean that one concept is the cause and the other is the effect. </a:t>
            </a:r>
          </a:p>
          <a:p>
            <a:pPr lvl="1"/>
            <a:r>
              <a:rPr lang="en-US" dirty="0"/>
              <a:t>A covariance relationship is typically diagramed with a curved, double-headed arrow between the concepts</a:t>
            </a:r>
          </a:p>
          <a:p>
            <a:r>
              <a:rPr lang="en-US" dirty="0"/>
              <a:t>No relationships</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12</a:t>
            </a:fld>
            <a:endParaRPr lang="en-US"/>
          </a:p>
        </p:txBody>
      </p:sp>
    </p:spTree>
    <p:extLst>
      <p:ext uri="{BB962C8B-B14F-4D97-AF65-F5344CB8AC3E}">
        <p14:creationId xmlns:p14="http://schemas.microsoft.com/office/powerpoint/2010/main" val="414828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p:txBody>
          <a:bodyPr/>
          <a:lstStyle/>
          <a:p>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1217614" y="1828800"/>
            <a:ext cx="9753600" cy="4374412"/>
          </a:xfrm>
        </p:spPr>
        <p:txBody>
          <a:bodyPr>
            <a:normAutofit lnSpcReduction="10000"/>
          </a:bodyPr>
          <a:lstStyle/>
          <a:p>
            <a:r>
              <a:rPr lang="en-HK" sz="2400" dirty="0"/>
              <a:t>Researchers who focus on causal relations usually begin with an effect, and then search for its causes.</a:t>
            </a:r>
          </a:p>
          <a:p>
            <a:r>
              <a:rPr lang="en-HK" sz="2400" dirty="0"/>
              <a:t>Variables are classified into four basic types, depending on their location in causal relationship.</a:t>
            </a:r>
          </a:p>
          <a:p>
            <a:pPr lvl="1"/>
            <a:r>
              <a:rPr lang="en-HK" sz="2000" dirty="0"/>
              <a:t>The cause variable is the independent variable.</a:t>
            </a:r>
          </a:p>
          <a:p>
            <a:pPr lvl="1"/>
            <a:r>
              <a:rPr lang="en-HK" sz="2000" dirty="0"/>
              <a:t>The effect variable is the dependent variable.</a:t>
            </a:r>
          </a:p>
          <a:p>
            <a:r>
              <a:rPr lang="en-HK" sz="2400" dirty="0"/>
              <a:t>Independent variables come before other type which affect or have an impact on other variables.</a:t>
            </a:r>
          </a:p>
          <a:p>
            <a:r>
              <a:rPr lang="en-HK" sz="2400" dirty="0"/>
              <a:t>Research topics are often phrased in terms of the dependent variables because dependent variables are the phenomenon to be explained.</a:t>
            </a:r>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13</a:t>
            </a:fld>
            <a:endParaRPr lang="en-GB" dirty="0"/>
          </a:p>
        </p:txBody>
      </p:sp>
      <p:graphicFrame>
        <p:nvGraphicFramePr>
          <p:cNvPr id="5" name="Diagram 4">
            <a:extLst>
              <a:ext uri="{FF2B5EF4-FFF2-40B4-BE49-F238E27FC236}">
                <a16:creationId xmlns:a16="http://schemas.microsoft.com/office/drawing/2014/main" id="{E560B72C-249E-41A9-8C97-8221D3CD293F}"/>
              </a:ext>
            </a:extLst>
          </p:cNvPr>
          <p:cNvGraphicFramePr/>
          <p:nvPr>
            <p:extLst>
              <p:ext uri="{D42A27DB-BD31-4B8C-83A1-F6EECF244321}">
                <p14:modId xmlns:p14="http://schemas.microsoft.com/office/powerpoint/2010/main" val="4087202003"/>
              </p:ext>
            </p:extLst>
          </p:nvPr>
        </p:nvGraphicFramePr>
        <p:xfrm>
          <a:off x="6958508" y="654788"/>
          <a:ext cx="3672408" cy="940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3484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a:xfrm>
            <a:off x="981844" y="351346"/>
            <a:ext cx="9753600" cy="1325562"/>
          </a:xfrm>
        </p:spPr>
        <p:txBody>
          <a:bodyPr/>
          <a:lstStyle/>
          <a:p>
            <a:pPr lvl="0"/>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981844" y="2247231"/>
            <a:ext cx="9753600" cy="4343400"/>
          </a:xfrm>
        </p:spPr>
        <p:txBody>
          <a:bodyPr>
            <a:normAutofit fontScale="92500" lnSpcReduction="10000"/>
          </a:bodyPr>
          <a:lstStyle/>
          <a:p>
            <a:r>
              <a:rPr lang="en-HK" sz="2400" dirty="0"/>
              <a:t>A third type of variable is the intervening (mediating) variable, appears in more complex causal relations. It comes between the independent and dependent variables and shows the link or mechanism between them.</a:t>
            </a:r>
          </a:p>
          <a:p>
            <a:pPr lvl="1"/>
            <a:r>
              <a:rPr lang="en-HK" sz="2000" dirty="0"/>
              <a:t>In a sense, the intervening variable acts as a dependent variable with respect to the independent variable and acts as an independent variable toward the dependent variable.</a:t>
            </a:r>
          </a:p>
          <a:p>
            <a:r>
              <a:rPr lang="en-HK" sz="2400" dirty="0"/>
              <a:t>Simple theories have one dependent and one independent variable, whereas complex theories can contain dozens of variables with multiple independent, intervening, and dependent variables.</a:t>
            </a:r>
          </a:p>
          <a:p>
            <a:r>
              <a:rPr lang="en-HK" sz="2400" dirty="0"/>
              <a:t>The final type of variable is moderator variable which reduces or increases the influence of an independent variable on a dependent variable. </a:t>
            </a:r>
            <a:endParaRPr lang="en-GB" sz="2400" dirty="0"/>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14</a:t>
            </a:fld>
            <a:endParaRPr lang="en-GB" dirty="0"/>
          </a:p>
        </p:txBody>
      </p:sp>
      <p:graphicFrame>
        <p:nvGraphicFramePr>
          <p:cNvPr id="8" name="Diagram 7">
            <a:extLst>
              <a:ext uri="{FF2B5EF4-FFF2-40B4-BE49-F238E27FC236}">
                <a16:creationId xmlns:a16="http://schemas.microsoft.com/office/drawing/2014/main" id="{3FE16170-CD63-4137-AAED-AAB1B40E9B3C}"/>
              </a:ext>
            </a:extLst>
          </p:cNvPr>
          <p:cNvGraphicFramePr/>
          <p:nvPr>
            <p:extLst>
              <p:ext uri="{D42A27DB-BD31-4B8C-83A1-F6EECF244321}">
                <p14:modId xmlns:p14="http://schemas.microsoft.com/office/powerpoint/2010/main" val="1756879087"/>
              </p:ext>
            </p:extLst>
          </p:nvPr>
        </p:nvGraphicFramePr>
        <p:xfrm>
          <a:off x="6084170" y="764224"/>
          <a:ext cx="4797152" cy="146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id="{3DCCA1DB-853C-4984-85ED-5035BF8F44C1}"/>
              </a:ext>
            </a:extLst>
          </p:cNvPr>
          <p:cNvGrpSpPr/>
          <p:nvPr/>
        </p:nvGrpSpPr>
        <p:grpSpPr>
          <a:xfrm>
            <a:off x="7030516" y="235868"/>
            <a:ext cx="1260189" cy="756113"/>
            <a:chOff x="1768481" y="355826"/>
            <a:chExt cx="1260189" cy="756113"/>
          </a:xfrm>
        </p:grpSpPr>
        <p:sp>
          <p:nvSpPr>
            <p:cNvPr id="10" name="Rectangle: Rounded Corners 9">
              <a:extLst>
                <a:ext uri="{FF2B5EF4-FFF2-40B4-BE49-F238E27FC236}">
                  <a16:creationId xmlns:a16="http://schemas.microsoft.com/office/drawing/2014/main" id="{958583DF-656D-4D8E-A1D3-6F01CE66EFE7}"/>
                </a:ext>
              </a:extLst>
            </p:cNvPr>
            <p:cNvSpPr/>
            <p:nvPr/>
          </p:nvSpPr>
          <p:spPr>
            <a:xfrm>
              <a:off x="1768481" y="355826"/>
              <a:ext cx="1260189" cy="75611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id="{F7C95466-56E6-4D45-83A8-8452B80A17D2}"/>
                </a:ext>
              </a:extLst>
            </p:cNvPr>
            <p:cNvSpPr txBox="1"/>
            <p:nvPr/>
          </p:nvSpPr>
          <p:spPr>
            <a:xfrm>
              <a:off x="1790627" y="377972"/>
              <a:ext cx="1215897" cy="71182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dirty="0"/>
                <a:t>Perceived Equitable Rewards</a:t>
              </a:r>
              <a:endParaRPr lang="en-GB" sz="1300" kern="1200" dirty="0"/>
            </a:p>
          </p:txBody>
        </p:sp>
      </p:grpSp>
      <p:sp>
        <p:nvSpPr>
          <p:cNvPr id="12" name="Down Arrow 7">
            <a:extLst>
              <a:ext uri="{FF2B5EF4-FFF2-40B4-BE49-F238E27FC236}">
                <a16:creationId xmlns:a16="http://schemas.microsoft.com/office/drawing/2014/main" id="{26C69481-38A1-4F4B-88D2-43E395F0AEA3}"/>
              </a:ext>
            </a:extLst>
          </p:cNvPr>
          <p:cNvSpPr/>
          <p:nvPr/>
        </p:nvSpPr>
        <p:spPr>
          <a:xfrm>
            <a:off x="7390556" y="985076"/>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spTree>
    <p:extLst>
      <p:ext uri="{BB962C8B-B14F-4D97-AF65-F5344CB8AC3E}">
        <p14:creationId xmlns:p14="http://schemas.microsoft.com/office/powerpoint/2010/main" val="4034679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HK" dirty="0"/>
              <a:t>Types of variables</a:t>
            </a:r>
            <a:endParaRPr lang="en-GB" dirty="0"/>
          </a:p>
        </p:txBody>
      </p:sp>
      <p:sp>
        <p:nvSpPr>
          <p:cNvPr id="23555" name="Content Placeholder 2"/>
          <p:cNvSpPr>
            <a:spLocks noGrp="1"/>
          </p:cNvSpPr>
          <p:nvPr>
            <p:ph idx="1"/>
          </p:nvPr>
        </p:nvSpPr>
        <p:spPr/>
        <p:txBody>
          <a:bodyPr>
            <a:normAutofit/>
          </a:bodyPr>
          <a:lstStyle/>
          <a:p>
            <a:r>
              <a:rPr lang="en-HK" sz="2000" dirty="0"/>
              <a:t>Moderator variables are concerned with the situations in which the relationship may change. Many moderators are pre-existing variables, such as sex, age, and personality. </a:t>
            </a:r>
          </a:p>
          <a:p>
            <a:r>
              <a:rPr lang="en-US" sz="2000" dirty="0"/>
              <a:t>Confounding variables: </a:t>
            </a:r>
            <a:r>
              <a:rPr lang="en-GB" sz="2000" dirty="0"/>
              <a:t>Variables not actually measured or observed in a study, yet they exist, and their influence cannot be directly detected or understood in a study. </a:t>
            </a:r>
            <a:endParaRPr lang="en-US" sz="2000" dirty="0"/>
          </a:p>
        </p:txBody>
      </p:sp>
      <p:grpSp>
        <p:nvGrpSpPr>
          <p:cNvPr id="2" name="Group 4"/>
          <p:cNvGrpSpPr>
            <a:grpSpLocks/>
          </p:cNvGrpSpPr>
          <p:nvPr/>
        </p:nvGrpSpPr>
        <p:grpSpPr bwMode="auto">
          <a:xfrm>
            <a:off x="4104895" y="4058444"/>
            <a:ext cx="1601788" cy="960438"/>
            <a:chOff x="4494609" y="533401"/>
            <a:chExt cx="1601390" cy="960834"/>
          </a:xfrm>
        </p:grpSpPr>
        <p:sp>
          <p:nvSpPr>
            <p:cNvPr id="6" name="Rounded Rectangle 5"/>
            <p:cNvSpPr/>
            <p:nvPr/>
          </p:nvSpPr>
          <p:spPr>
            <a:xfrm>
              <a:off x="4494609" y="533401"/>
              <a:ext cx="1601390" cy="96083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Rounded Rectangle 4"/>
            <p:cNvSpPr/>
            <p:nvPr/>
          </p:nvSpPr>
          <p:spPr>
            <a:xfrm>
              <a:off x="4523177" y="561988"/>
              <a:ext cx="1544254" cy="903660"/>
            </a:xfrm>
            <a:prstGeom prst="rect">
              <a:avLst/>
            </a:prstGeom>
          </p:spPr>
          <p:style>
            <a:lnRef idx="0">
              <a:scrgbClr r="0" g="0" b="0"/>
            </a:lnRef>
            <a:fillRef idx="0">
              <a:scrgbClr r="0" g="0" b="0"/>
            </a:fillRef>
            <a:effectRef idx="0">
              <a:scrgbClr r="0" g="0" b="0"/>
            </a:effectRef>
            <a:fontRef idx="minor">
              <a:schemeClr val="lt1"/>
            </a:fontRef>
          </p:style>
          <p:txBody>
            <a:bodyPr lIns="87630" tIns="87630" rIns="87630" bIns="87630" spcCol="1270" anchor="ctr"/>
            <a:lstStyle/>
            <a:p>
              <a:pPr algn="ctr" defTabSz="1022350">
                <a:lnSpc>
                  <a:spcPct val="90000"/>
                </a:lnSpc>
                <a:spcAft>
                  <a:spcPct val="35000"/>
                </a:spcAft>
                <a:defRPr/>
              </a:pPr>
              <a:r>
                <a:rPr lang="en-GB" sz="2000" dirty="0"/>
                <a:t>Perceived Equitable Rewards</a:t>
              </a:r>
            </a:p>
          </p:txBody>
        </p:sp>
      </p:grpSp>
      <p:sp>
        <p:nvSpPr>
          <p:cNvPr id="8" name="Down Arrow 7"/>
          <p:cNvSpPr/>
          <p:nvPr/>
        </p:nvSpPr>
        <p:spPr>
          <a:xfrm>
            <a:off x="4646612" y="5029200"/>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graphicFrame>
        <p:nvGraphicFramePr>
          <p:cNvPr id="9" name="Diagram 8"/>
          <p:cNvGraphicFramePr/>
          <p:nvPr>
            <p:extLst>
              <p:ext uri="{D42A27DB-BD31-4B8C-83A1-F6EECF244321}">
                <p14:modId xmlns:p14="http://schemas.microsoft.com/office/powerpoint/2010/main" val="1946751353"/>
              </p:ext>
            </p:extLst>
          </p:nvPr>
        </p:nvGraphicFramePr>
        <p:xfrm>
          <a:off x="2820958" y="4718844"/>
          <a:ext cx="6858000" cy="2057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ounded Rectangle 4"/>
          <p:cNvSpPr/>
          <p:nvPr/>
        </p:nvSpPr>
        <p:spPr>
          <a:xfrm>
            <a:off x="10324014" y="3810001"/>
            <a:ext cx="1544638" cy="609600"/>
          </a:xfrm>
          <a:prstGeom prst="rect">
            <a:avLst/>
          </a:prstGeom>
          <a:solidFill>
            <a:srgbClr val="FFC000"/>
          </a:solidFill>
        </p:spPr>
        <p:style>
          <a:lnRef idx="0">
            <a:scrgbClr r="0" g="0" b="0"/>
          </a:lnRef>
          <a:fillRef idx="0">
            <a:scrgbClr r="0" g="0" b="0"/>
          </a:fillRef>
          <a:effectRef idx="0">
            <a:scrgbClr r="0" g="0" b="0"/>
          </a:effectRef>
          <a:fontRef idx="minor">
            <a:schemeClr val="lt1"/>
          </a:fontRef>
        </p:style>
        <p:txBody>
          <a:bodyPr lIns="87630" tIns="87630" rIns="87630" bIns="87630" anchor="ctr"/>
          <a:lstStyle/>
          <a:p>
            <a:pPr algn="ctr" defTabSz="1022350">
              <a:lnSpc>
                <a:spcPct val="90000"/>
              </a:lnSpc>
              <a:spcAft>
                <a:spcPct val="35000"/>
              </a:spcAft>
            </a:pPr>
            <a:r>
              <a:rPr lang="en-US" sz="2300" b="1" dirty="0">
                <a:solidFill>
                  <a:srgbClr val="FFFFFF"/>
                </a:solidFill>
                <a:cs typeface="Arial" charset="0"/>
              </a:rPr>
              <a:t>Other Variables</a:t>
            </a:r>
            <a:endParaRPr lang="en-GB" sz="2300" b="1" dirty="0">
              <a:solidFill>
                <a:srgbClr val="FFFFFF"/>
              </a:solidFill>
              <a:cs typeface="Arial" charset="0"/>
            </a:endParaRPr>
          </a:p>
        </p:txBody>
      </p:sp>
      <p:sp>
        <p:nvSpPr>
          <p:cNvPr id="14" name="Rectangle 13"/>
          <p:cNvSpPr/>
          <p:nvPr/>
        </p:nvSpPr>
        <p:spPr>
          <a:xfrm>
            <a:off x="2513012" y="3886200"/>
            <a:ext cx="7391400" cy="2590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US" dirty="0">
              <a:solidFill>
                <a:srgbClr val="FFFFFF"/>
              </a:solidFill>
              <a:cs typeface="Arial" charset="0"/>
            </a:endParaRPr>
          </a:p>
        </p:txBody>
      </p:sp>
      <p:cxnSp>
        <p:nvCxnSpPr>
          <p:cNvPr id="10" name="Straight Arrow Connector 9">
            <a:extLst>
              <a:ext uri="{FF2B5EF4-FFF2-40B4-BE49-F238E27FC236}">
                <a16:creationId xmlns:a16="http://schemas.microsoft.com/office/drawing/2014/main" id="{5382188C-2F2A-49F4-AB94-B15A3DC72CA0}"/>
              </a:ext>
            </a:extLst>
          </p:cNvPr>
          <p:cNvCxnSpPr>
            <a:cxnSpLocks/>
            <a:endCxn id="9" idx="3"/>
          </p:cNvCxnSpPr>
          <p:nvPr/>
        </p:nvCxnSpPr>
        <p:spPr>
          <a:xfrm flipH="1">
            <a:off x="9678958" y="4386979"/>
            <a:ext cx="1064658" cy="1360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FAA02C0-0764-4411-8163-4FF1D6A7910D}"/>
              </a:ext>
            </a:extLst>
          </p:cNvPr>
          <p:cNvCxnSpPr>
            <a:cxnSpLocks/>
            <a:stCxn id="12" idx="1"/>
          </p:cNvCxnSpPr>
          <p:nvPr/>
        </p:nvCxnSpPr>
        <p:spPr>
          <a:xfrm flipH="1">
            <a:off x="7161214" y="4114801"/>
            <a:ext cx="3162800" cy="13954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3266908-A32A-4E46-B132-D5E191D6A218}"/>
              </a:ext>
            </a:extLst>
          </p:cNvPr>
          <p:cNvCxnSpPr>
            <a:stCxn id="12" idx="1"/>
            <a:endCxn id="7" idx="3"/>
          </p:cNvCxnSpPr>
          <p:nvPr/>
        </p:nvCxnSpPr>
        <p:spPr>
          <a:xfrm flipH="1">
            <a:off x="5678108" y="4114801"/>
            <a:ext cx="4645906" cy="4238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18ECA7E-1E71-4DC3-AC81-8E959BC0C88B}"/>
              </a:ext>
            </a:extLst>
          </p:cNvPr>
          <p:cNvCxnSpPr>
            <a:cxnSpLocks/>
            <a:stCxn id="12" idx="1"/>
          </p:cNvCxnSpPr>
          <p:nvPr/>
        </p:nvCxnSpPr>
        <p:spPr>
          <a:xfrm flipH="1">
            <a:off x="4588090" y="4114801"/>
            <a:ext cx="5735924" cy="13865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40919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57D7-37DF-485D-8A46-0371331E3683}"/>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2A4AA237-E4FB-4536-9ADB-60C0899963B5}"/>
              </a:ext>
            </a:extLst>
          </p:cNvPr>
          <p:cNvSpPr>
            <a:spLocks noGrp="1"/>
          </p:cNvSpPr>
          <p:nvPr>
            <p:ph idx="1"/>
          </p:nvPr>
        </p:nvSpPr>
        <p:spPr/>
        <p:txBody>
          <a:bodyPr>
            <a:normAutofit fontScale="92500" lnSpcReduction="20000"/>
          </a:bodyPr>
          <a:lstStyle/>
          <a:p>
            <a:r>
              <a:rPr lang="en-US" altLang="en-US" dirty="0"/>
              <a:t>Hypotheses are predictions about the relationship among two or more variables or groups based on a theory or previous research.</a:t>
            </a:r>
          </a:p>
          <a:p>
            <a:pPr lvl="1"/>
            <a:r>
              <a:rPr lang="en-US" altLang="en-US" dirty="0"/>
              <a:t>Hypotheses are assumptions or theories that a researcher makes and tests. </a:t>
            </a:r>
          </a:p>
          <a:p>
            <a:pPr lvl="1"/>
            <a:r>
              <a:rPr lang="en-HK" altLang="en-US" dirty="0"/>
              <a:t>It is appropriate to use a hypothesis when you are testing a theory. That is, if you have an expectation of how your research question will be answered (the outcome) then it is fair to say you have a theory in mind. </a:t>
            </a:r>
          </a:p>
          <a:p>
            <a:r>
              <a:rPr lang="en-HK" altLang="en-US" dirty="0"/>
              <a:t>The acceptance or non-acceptance of which is based on resolving a logical alternative with a null hypothesis.</a:t>
            </a:r>
          </a:p>
          <a:p>
            <a:r>
              <a:rPr lang="en-HK" altLang="en-US" dirty="0"/>
              <a:t>Example: Students who read the text in research methods will score higher on their exams than students who did not read their research methods text.</a:t>
            </a:r>
            <a:endParaRPr lang="en-US" altLang="en-US" dirty="0"/>
          </a:p>
          <a:p>
            <a:endParaRPr lang="en-GB" dirty="0"/>
          </a:p>
        </p:txBody>
      </p:sp>
      <p:sp>
        <p:nvSpPr>
          <p:cNvPr id="4" name="Slide Number Placeholder 3">
            <a:extLst>
              <a:ext uri="{FF2B5EF4-FFF2-40B4-BE49-F238E27FC236}">
                <a16:creationId xmlns:a16="http://schemas.microsoft.com/office/drawing/2014/main" id="{BBAA38EE-1857-496E-B190-718BC7540F93}"/>
              </a:ext>
            </a:extLst>
          </p:cNvPr>
          <p:cNvSpPr>
            <a:spLocks noGrp="1"/>
          </p:cNvSpPr>
          <p:nvPr>
            <p:ph type="sldNum" sz="quarter" idx="12"/>
          </p:nvPr>
        </p:nvSpPr>
        <p:spPr/>
        <p:txBody>
          <a:bodyPr/>
          <a:lstStyle/>
          <a:p>
            <a:fld id="{F36C87F6-986D-49E6-AF40-1B3A1EE8064D}" type="slidenum">
              <a:rPr lang="en-GB" smtClean="0"/>
              <a:pPr/>
              <a:t>16</a:t>
            </a:fld>
            <a:endParaRPr lang="en-GB" dirty="0"/>
          </a:p>
        </p:txBody>
      </p:sp>
    </p:spTree>
    <p:extLst>
      <p:ext uri="{BB962C8B-B14F-4D97-AF65-F5344CB8AC3E}">
        <p14:creationId xmlns:p14="http://schemas.microsoft.com/office/powerpoint/2010/main" val="364352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F112-BF16-4A53-B5C9-7DB0B857041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1C5D3BA1-A003-46DD-85BB-EEEDED64A0B5}"/>
              </a:ext>
            </a:extLst>
          </p:cNvPr>
          <p:cNvSpPr>
            <a:spLocks noGrp="1"/>
          </p:cNvSpPr>
          <p:nvPr>
            <p:ph idx="1"/>
          </p:nvPr>
        </p:nvSpPr>
        <p:spPr>
          <a:xfrm>
            <a:off x="1217614" y="1828800"/>
            <a:ext cx="9753600" cy="880120"/>
          </a:xfrm>
        </p:spPr>
        <p:txBody>
          <a:bodyPr/>
          <a:lstStyle/>
          <a:p>
            <a:r>
              <a:rPr lang="en-US" altLang="en-US" sz="2400" dirty="0"/>
              <a:t>Research hypotheses can be stated as directional or non-directional.</a:t>
            </a:r>
          </a:p>
          <a:p>
            <a:endParaRPr lang="en-GB" dirty="0"/>
          </a:p>
        </p:txBody>
      </p:sp>
      <p:sp>
        <p:nvSpPr>
          <p:cNvPr id="4" name="Slide Number Placeholder 3">
            <a:extLst>
              <a:ext uri="{FF2B5EF4-FFF2-40B4-BE49-F238E27FC236}">
                <a16:creationId xmlns:a16="http://schemas.microsoft.com/office/drawing/2014/main" id="{8E8C67D8-DAF1-4549-B909-1B7543F7794A}"/>
              </a:ext>
            </a:extLst>
          </p:cNvPr>
          <p:cNvSpPr>
            <a:spLocks noGrp="1"/>
          </p:cNvSpPr>
          <p:nvPr>
            <p:ph type="sldNum" sz="quarter" idx="12"/>
          </p:nvPr>
        </p:nvSpPr>
        <p:spPr/>
        <p:txBody>
          <a:bodyPr/>
          <a:lstStyle/>
          <a:p>
            <a:fld id="{F36C87F6-986D-49E6-AF40-1B3A1EE8064D}" type="slidenum">
              <a:rPr lang="en-GB" smtClean="0"/>
              <a:t>17</a:t>
            </a:fld>
            <a:endParaRPr lang="en-GB" dirty="0"/>
          </a:p>
        </p:txBody>
      </p:sp>
      <p:pic>
        <p:nvPicPr>
          <p:cNvPr id="5" name="Picture 4">
            <a:extLst>
              <a:ext uri="{FF2B5EF4-FFF2-40B4-BE49-F238E27FC236}">
                <a16:creationId xmlns:a16="http://schemas.microsoft.com/office/drawing/2014/main" id="{C56F2B42-C072-467F-B8B8-BBD9A0970201}"/>
              </a:ext>
            </a:extLst>
          </p:cNvPr>
          <p:cNvPicPr>
            <a:picLocks noChangeAspect="1"/>
          </p:cNvPicPr>
          <p:nvPr/>
        </p:nvPicPr>
        <p:blipFill>
          <a:blip r:embed="rId2"/>
          <a:stretch>
            <a:fillRect/>
          </a:stretch>
        </p:blipFill>
        <p:spPr>
          <a:xfrm>
            <a:off x="8073362" y="2420888"/>
            <a:ext cx="3910718" cy="3888432"/>
          </a:xfrm>
          <a:prstGeom prst="rect">
            <a:avLst/>
          </a:prstGeom>
        </p:spPr>
      </p:pic>
      <p:sp>
        <p:nvSpPr>
          <p:cNvPr id="6" name="TextBox 5">
            <a:extLst>
              <a:ext uri="{FF2B5EF4-FFF2-40B4-BE49-F238E27FC236}">
                <a16:creationId xmlns:a16="http://schemas.microsoft.com/office/drawing/2014/main" id="{DAF731A5-559D-432D-9A39-471F15CCE141}"/>
              </a:ext>
            </a:extLst>
          </p:cNvPr>
          <p:cNvSpPr txBox="1"/>
          <p:nvPr/>
        </p:nvSpPr>
        <p:spPr>
          <a:xfrm>
            <a:off x="1158804" y="2613044"/>
            <a:ext cx="6855748" cy="3970318"/>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latin typeface="Century Gothic" panose="020B0502020202020204" pitchFamily="34" charset="0"/>
              </a:rPr>
              <a:t>Directional hypotheses predict the specific relationship among two or more variables or groups:</a:t>
            </a:r>
          </a:p>
          <a:p>
            <a:pPr marL="800100" lvl="1" indent="-342900">
              <a:buFont typeface="Arial" panose="020B0604020202020204" pitchFamily="34" charset="0"/>
              <a:buChar char="•"/>
            </a:pPr>
            <a:r>
              <a:rPr lang="en-US" altLang="en-US" sz="2000" dirty="0">
                <a:latin typeface="Century Gothic" panose="020B0502020202020204" pitchFamily="34" charset="0"/>
              </a:rPr>
              <a:t>Null: Students who read the text in research methods will have lower or equal scores on their exams than students who did not read their research methods text.</a:t>
            </a:r>
          </a:p>
          <a:p>
            <a:pPr marL="800100" lvl="1" indent="-342900">
              <a:buFont typeface="Arial" panose="020B0604020202020204" pitchFamily="34" charset="0"/>
              <a:buChar char="•"/>
            </a:pPr>
            <a:r>
              <a:rPr lang="en-US" altLang="en-US" sz="2000" dirty="0">
                <a:latin typeface="Century Gothic" panose="020B0502020202020204" pitchFamily="34" charset="0"/>
              </a:rPr>
              <a:t>Alternative: Students who read the text in research methods will score higher on their exams than students who did not read their research methods text.</a:t>
            </a:r>
          </a:p>
          <a:p>
            <a:pPr lvl="1" algn="ctr"/>
            <a:r>
              <a:rPr lang="en-US" altLang="en-US" sz="2000" dirty="0">
                <a:latin typeface="Century Gothic" panose="020B0502020202020204" pitchFamily="34" charset="0"/>
              </a:rPr>
              <a:t>H0: µ1 ≤ µ2	 H1: µ1 &gt; µ</a:t>
            </a:r>
            <a:endParaRPr lang="en-GB" sz="2800" dirty="0">
              <a:latin typeface="Century Gothic" panose="020B0502020202020204" pitchFamily="34" charset="0"/>
            </a:endParaRPr>
          </a:p>
        </p:txBody>
      </p:sp>
    </p:spTree>
    <p:extLst>
      <p:ext uri="{BB962C8B-B14F-4D97-AF65-F5344CB8AC3E}">
        <p14:creationId xmlns:p14="http://schemas.microsoft.com/office/powerpoint/2010/main" val="1001489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0177-80D1-492F-8644-78CE4BF85C0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FED30F63-7103-4FB1-8CC4-CDEDE97B5F58}"/>
              </a:ext>
            </a:extLst>
          </p:cNvPr>
          <p:cNvSpPr>
            <a:spLocks noGrp="1"/>
          </p:cNvSpPr>
          <p:nvPr>
            <p:ph idx="1"/>
          </p:nvPr>
        </p:nvSpPr>
        <p:spPr/>
        <p:txBody>
          <a:bodyPr/>
          <a:lstStyle/>
          <a:p>
            <a:r>
              <a:rPr lang="en-US" altLang="en-US" dirty="0"/>
              <a:t>Non-directional hypotheses predict that there will be differences among two or more groups, but do not specify the direction of the differences  </a:t>
            </a:r>
          </a:p>
          <a:p>
            <a:pPr lvl="1"/>
            <a:r>
              <a:rPr lang="en-HK" altLang="en-US" dirty="0"/>
              <a:t>There will be differences in the exam scores of students who read the text in research methods and those who did not read their research methods text.</a:t>
            </a:r>
          </a:p>
          <a:p>
            <a:pPr lvl="1"/>
            <a:r>
              <a:rPr lang="en-US" altLang="en-US" dirty="0"/>
              <a:t>Men and Women will differ in their recall of phone numbers</a:t>
            </a:r>
          </a:p>
          <a:p>
            <a:pPr lvl="1"/>
            <a:r>
              <a:rPr lang="en-US" altLang="en-US" dirty="0"/>
              <a:t>The scores on the satisfaction scale will differ between men and women</a:t>
            </a:r>
          </a:p>
          <a:p>
            <a:pPr lvl="1"/>
            <a:r>
              <a:rPr lang="en-US" altLang="en-US" dirty="0"/>
              <a:t>IQ scores will correlate with self esteem scores</a:t>
            </a:r>
          </a:p>
          <a:p>
            <a:pPr lvl="2"/>
            <a:r>
              <a:rPr lang="en-US" altLang="en-US" dirty="0"/>
              <a:t>H0: µ1 = µ2	 H1: µ1 ≠ µ2</a:t>
            </a:r>
            <a:endParaRPr lang="en-GB" dirty="0"/>
          </a:p>
        </p:txBody>
      </p:sp>
      <p:sp>
        <p:nvSpPr>
          <p:cNvPr id="4" name="Slide Number Placeholder 3">
            <a:extLst>
              <a:ext uri="{FF2B5EF4-FFF2-40B4-BE49-F238E27FC236}">
                <a16:creationId xmlns:a16="http://schemas.microsoft.com/office/drawing/2014/main" id="{E8D6E403-0137-4709-BCFD-0DC42AA417D3}"/>
              </a:ext>
            </a:extLst>
          </p:cNvPr>
          <p:cNvSpPr>
            <a:spLocks noGrp="1"/>
          </p:cNvSpPr>
          <p:nvPr>
            <p:ph type="sldNum" sz="quarter" idx="12"/>
          </p:nvPr>
        </p:nvSpPr>
        <p:spPr/>
        <p:txBody>
          <a:bodyPr/>
          <a:lstStyle/>
          <a:p>
            <a:fld id="{F36C87F6-986D-49E6-AF40-1B3A1EE8064D}" type="slidenum">
              <a:rPr lang="en-GB" smtClean="0"/>
              <a:pPr/>
              <a:t>18</a:t>
            </a:fld>
            <a:endParaRPr lang="en-GB" dirty="0"/>
          </a:p>
        </p:txBody>
      </p:sp>
    </p:spTree>
    <p:extLst>
      <p:ext uri="{BB962C8B-B14F-4D97-AF65-F5344CB8AC3E}">
        <p14:creationId xmlns:p14="http://schemas.microsoft.com/office/powerpoint/2010/main" val="1534780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70E54-B515-4A63-819E-E6603F9F2128}"/>
              </a:ext>
            </a:extLst>
          </p:cNvPr>
          <p:cNvSpPr>
            <a:spLocks noGrp="1"/>
          </p:cNvSpPr>
          <p:nvPr>
            <p:ph type="title"/>
          </p:nvPr>
        </p:nvSpPr>
        <p:spPr/>
        <p:txBody>
          <a:bodyPr/>
          <a:lstStyle/>
          <a:p>
            <a:r>
              <a:rPr lang="en-HK" dirty="0"/>
              <a:t>Five Characteristics of hypotheses</a:t>
            </a:r>
            <a:endParaRPr lang="en-GB" dirty="0"/>
          </a:p>
        </p:txBody>
      </p:sp>
      <p:sp>
        <p:nvSpPr>
          <p:cNvPr id="3" name="Content Placeholder 2">
            <a:extLst>
              <a:ext uri="{FF2B5EF4-FFF2-40B4-BE49-F238E27FC236}">
                <a16:creationId xmlns:a16="http://schemas.microsoft.com/office/drawing/2014/main" id="{46B377FC-B086-402A-B66D-491BDED50481}"/>
              </a:ext>
            </a:extLst>
          </p:cNvPr>
          <p:cNvSpPr>
            <a:spLocks noGrp="1"/>
          </p:cNvSpPr>
          <p:nvPr>
            <p:ph sz="half" idx="1"/>
          </p:nvPr>
        </p:nvSpPr>
        <p:spPr/>
        <p:txBody>
          <a:bodyPr>
            <a:normAutofit fontScale="92500" lnSpcReduction="10000"/>
          </a:bodyPr>
          <a:lstStyle/>
          <a:p>
            <a:r>
              <a:rPr lang="en-HK" dirty="0"/>
              <a:t>Has at least two variables</a:t>
            </a:r>
          </a:p>
          <a:p>
            <a:r>
              <a:rPr lang="en-HK" dirty="0"/>
              <a:t>Expresses a causal or cause effect relationship between the variables</a:t>
            </a:r>
          </a:p>
          <a:p>
            <a:r>
              <a:rPr lang="en-HK" dirty="0"/>
              <a:t>Can be expressed as a prediction or an expected future outcome</a:t>
            </a:r>
          </a:p>
          <a:p>
            <a:r>
              <a:rPr lang="en-HK" dirty="0"/>
              <a:t>Logically linked to a research question and a theory</a:t>
            </a:r>
          </a:p>
          <a:p>
            <a:r>
              <a:rPr lang="en-HK" dirty="0"/>
              <a:t>Falsifiable and can be tested against empirical evidence and show to be true of false</a:t>
            </a:r>
            <a:endParaRPr lang="en-GB" dirty="0"/>
          </a:p>
        </p:txBody>
      </p:sp>
      <p:sp>
        <p:nvSpPr>
          <p:cNvPr id="5" name="Content Placeholder 4">
            <a:extLst>
              <a:ext uri="{FF2B5EF4-FFF2-40B4-BE49-F238E27FC236}">
                <a16:creationId xmlns:a16="http://schemas.microsoft.com/office/drawing/2014/main" id="{8BC50393-781B-437E-9A88-54840F3372EF}"/>
              </a:ext>
            </a:extLst>
          </p:cNvPr>
          <p:cNvSpPr>
            <a:spLocks noGrp="1"/>
          </p:cNvSpPr>
          <p:nvPr>
            <p:ph sz="half" idx="2"/>
          </p:nvPr>
        </p:nvSpPr>
        <p:spPr/>
        <p:txBody>
          <a:bodyPr>
            <a:normAutofit fontScale="92500" lnSpcReduction="10000"/>
          </a:bodyPr>
          <a:lstStyle/>
          <a:p>
            <a:r>
              <a:rPr lang="en-HK" dirty="0"/>
              <a:t>Words that can be used to stated causal relations</a:t>
            </a:r>
          </a:p>
          <a:p>
            <a:r>
              <a:rPr lang="en-HK" dirty="0"/>
              <a:t>Causes	Leads</a:t>
            </a:r>
          </a:p>
          <a:p>
            <a:r>
              <a:rPr lang="en-HK" dirty="0"/>
              <a:t>Is related	Influences</a:t>
            </a:r>
          </a:p>
          <a:p>
            <a:r>
              <a:rPr lang="en-HK" dirty="0"/>
              <a:t>Produces	Results </a:t>
            </a:r>
          </a:p>
          <a:p>
            <a:r>
              <a:rPr lang="en-HK" dirty="0"/>
              <a:t>If then	Reduces/Increases</a:t>
            </a:r>
          </a:p>
          <a:p>
            <a:r>
              <a:rPr lang="en-HK" dirty="0"/>
              <a:t>Is associated with </a:t>
            </a:r>
          </a:p>
          <a:p>
            <a:r>
              <a:rPr lang="en-HK" dirty="0"/>
              <a:t>The higher, the lower</a:t>
            </a:r>
          </a:p>
        </p:txBody>
      </p:sp>
      <p:sp>
        <p:nvSpPr>
          <p:cNvPr id="4" name="Slide Number Placeholder 3">
            <a:extLst>
              <a:ext uri="{FF2B5EF4-FFF2-40B4-BE49-F238E27FC236}">
                <a16:creationId xmlns:a16="http://schemas.microsoft.com/office/drawing/2014/main" id="{EB2F372E-B3C5-4DA2-88F1-CDEC947AA0ED}"/>
              </a:ext>
            </a:extLst>
          </p:cNvPr>
          <p:cNvSpPr>
            <a:spLocks noGrp="1"/>
          </p:cNvSpPr>
          <p:nvPr>
            <p:ph type="sldNum" sz="quarter" idx="12"/>
          </p:nvPr>
        </p:nvSpPr>
        <p:spPr/>
        <p:txBody>
          <a:bodyPr/>
          <a:lstStyle/>
          <a:p>
            <a:fld id="{F36C87F6-986D-49E6-AF40-1B3A1EE8064D}" type="slidenum">
              <a:rPr lang="en-GB" smtClean="0"/>
              <a:pPr/>
              <a:t>19</a:t>
            </a:fld>
            <a:endParaRPr lang="en-GB" dirty="0"/>
          </a:p>
        </p:txBody>
      </p:sp>
    </p:spTree>
    <p:extLst>
      <p:ext uri="{BB962C8B-B14F-4D97-AF65-F5344CB8AC3E}">
        <p14:creationId xmlns:p14="http://schemas.microsoft.com/office/powerpoint/2010/main" val="236671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13F7-4717-4018-9331-5E6D1EFEDADE}"/>
              </a:ext>
            </a:extLst>
          </p:cNvPr>
          <p:cNvSpPr>
            <a:spLocks noGrp="1"/>
          </p:cNvSpPr>
          <p:nvPr>
            <p:ph type="title"/>
          </p:nvPr>
        </p:nvSpPr>
        <p:spPr/>
        <p:txBody>
          <a:bodyPr/>
          <a:lstStyle/>
          <a:p>
            <a:r>
              <a:rPr lang="en-HK" altLang="en-US" dirty="0"/>
              <a:t>Reasons for using a null hypothesis</a:t>
            </a:r>
            <a:endParaRPr lang="en-GB" dirty="0"/>
          </a:p>
        </p:txBody>
      </p:sp>
      <p:sp>
        <p:nvSpPr>
          <p:cNvPr id="3" name="Content Placeholder 2">
            <a:extLst>
              <a:ext uri="{FF2B5EF4-FFF2-40B4-BE49-F238E27FC236}">
                <a16:creationId xmlns:a16="http://schemas.microsoft.com/office/drawing/2014/main" id="{8C7A327B-1234-40DE-9EDF-B748F39CB31D}"/>
              </a:ext>
            </a:extLst>
          </p:cNvPr>
          <p:cNvSpPr>
            <a:spLocks noGrp="1"/>
          </p:cNvSpPr>
          <p:nvPr>
            <p:ph idx="1"/>
          </p:nvPr>
        </p:nvSpPr>
        <p:spPr/>
        <p:txBody>
          <a:bodyPr>
            <a:normAutofit fontScale="92500" lnSpcReduction="10000"/>
          </a:bodyPr>
          <a:lstStyle/>
          <a:p>
            <a:pPr lvl="1"/>
            <a:r>
              <a:rPr lang="en-HK" dirty="0"/>
              <a:t>The null hypothesis is a hypothesis which the researcher tries to disprove, reject or nullify. It provides us with a starting point for a statistical test</a:t>
            </a:r>
          </a:p>
          <a:p>
            <a:pPr lvl="1"/>
            <a:r>
              <a:rPr lang="en-HK" dirty="0"/>
              <a:t>Logic of </a:t>
            </a:r>
            <a:r>
              <a:rPr lang="en-HK" dirty="0" err="1"/>
              <a:t>Disconforming</a:t>
            </a:r>
            <a:r>
              <a:rPr lang="en-HK" dirty="0"/>
              <a:t> (“Falsification”)</a:t>
            </a:r>
          </a:p>
          <a:p>
            <a:pPr lvl="2"/>
            <a:r>
              <a:rPr lang="en-HK" dirty="0"/>
              <a:t>Because a hypothesis makes predictions, negative and disconfirming evidence shows that the predictions are wrong. </a:t>
            </a:r>
          </a:p>
          <a:p>
            <a:pPr lvl="2"/>
            <a:r>
              <a:rPr lang="en-HK" dirty="0"/>
              <a:t>If the null hypothesis is disproved we can conclude that it is not an explanation for what the data is representing.</a:t>
            </a:r>
          </a:p>
          <a:p>
            <a:pPr lvl="2"/>
            <a:r>
              <a:rPr lang="en-HK" dirty="0"/>
              <a:t>Positive or confirming evidence for a hypothesis is less critical because alternative hypotheses may make the same prediction.</a:t>
            </a:r>
          </a:p>
          <a:p>
            <a:pPr lvl="2"/>
            <a:r>
              <a:rPr lang="en-HK" dirty="0"/>
              <a:t>Remember, we cannot prove something is true but we can prove something is false</a:t>
            </a:r>
          </a:p>
          <a:p>
            <a:pPr lvl="1"/>
            <a:r>
              <a:rPr lang="en-HK" dirty="0"/>
              <a:t>All swans are white: it is impractical to observe all the swans in the world to verify that they are all white. But if we observe one black swan, the claim that "all swans are white" has been disproved. </a:t>
            </a:r>
            <a:endParaRPr lang="en-GB" dirty="0"/>
          </a:p>
        </p:txBody>
      </p:sp>
      <p:sp>
        <p:nvSpPr>
          <p:cNvPr id="4" name="Slide Number Placeholder 3">
            <a:extLst>
              <a:ext uri="{FF2B5EF4-FFF2-40B4-BE49-F238E27FC236}">
                <a16:creationId xmlns:a16="http://schemas.microsoft.com/office/drawing/2014/main" id="{A1621105-D4B9-4C63-AE67-38CCBABB6D0F}"/>
              </a:ext>
            </a:extLst>
          </p:cNvPr>
          <p:cNvSpPr>
            <a:spLocks noGrp="1"/>
          </p:cNvSpPr>
          <p:nvPr>
            <p:ph type="sldNum" sz="quarter" idx="12"/>
          </p:nvPr>
        </p:nvSpPr>
        <p:spPr/>
        <p:txBody>
          <a:bodyPr/>
          <a:lstStyle/>
          <a:p>
            <a:fld id="{F36C87F6-986D-49E6-AF40-1B3A1EE8064D}" type="slidenum">
              <a:rPr lang="en-GB" smtClean="0"/>
              <a:pPr/>
              <a:t>20</a:t>
            </a:fld>
            <a:endParaRPr lang="en-GB" dirty="0"/>
          </a:p>
        </p:txBody>
      </p:sp>
      <p:pic>
        <p:nvPicPr>
          <p:cNvPr id="1026" name="Picture 2" descr="Image result for All swans are white">
            <a:extLst>
              <a:ext uri="{FF2B5EF4-FFF2-40B4-BE49-F238E27FC236}">
                <a16:creationId xmlns:a16="http://schemas.microsoft.com/office/drawing/2014/main" id="{A8F37783-D20E-4D7A-81DA-CDB8FA4D9D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28212" y="136495"/>
            <a:ext cx="1972266" cy="1684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206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a:xfrm>
            <a:off x="1233278" y="1828800"/>
            <a:ext cx="5797238" cy="4343400"/>
          </a:xfrm>
        </p:spPr>
        <p:txBody>
          <a:bodyPr>
            <a:normAutofit fontScale="92500" lnSpcReduction="20000"/>
          </a:bodyPr>
          <a:lstStyle/>
          <a:p>
            <a:r>
              <a:rPr lang="en-HK" dirty="0"/>
              <a:t>Tautology: a form of circular reasoning in which someone appears to say something new but is really talking in circles and making a statement that is true by definition. Tautologies can not be tested with empirical data.</a:t>
            </a:r>
          </a:p>
          <a:p>
            <a:pPr lvl="1"/>
            <a:r>
              <a:rPr lang="en-HK" sz="2100" dirty="0"/>
              <a:t>Heavy smokers tend to smoke heavily.</a:t>
            </a:r>
          </a:p>
          <a:p>
            <a:r>
              <a:rPr lang="en-HK" dirty="0"/>
              <a:t>Teleology: an error in explanation in which the causal relationship is empirically untestable because the causal factor does not come earlier in time than the result, or because the causal factor is vague that cannot be empirically measured.</a:t>
            </a:r>
          </a:p>
          <a:p>
            <a:pPr lvl="1"/>
            <a:r>
              <a:rPr lang="en-HK" sz="2100" dirty="0"/>
              <a:t>iPhone is a best seller because it is </a:t>
            </a:r>
            <a:r>
              <a:rPr lang="en-HK" sz="2100" u="sng" dirty="0"/>
              <a:t>trendy</a:t>
            </a:r>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21</a:t>
            </a:fld>
            <a:endParaRPr lang="en-GB" dirty="0"/>
          </a:p>
        </p:txBody>
      </p:sp>
      <p:pic>
        <p:nvPicPr>
          <p:cNvPr id="9" name="Picture 7" descr="fig1">
            <a:extLst>
              <a:ext uri="{FF2B5EF4-FFF2-40B4-BE49-F238E27FC236}">
                <a16:creationId xmlns:a16="http://schemas.microsoft.com/office/drawing/2014/main" id="{35FA96F1-D4FC-411C-B96C-A4E9D8804F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2814"/>
          <a:stretch>
            <a:fillRect/>
          </a:stretch>
        </p:blipFill>
        <p:spPr bwMode="auto">
          <a:xfrm>
            <a:off x="7475240" y="1866830"/>
            <a:ext cx="235297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fig1">
            <a:extLst>
              <a:ext uri="{FF2B5EF4-FFF2-40B4-BE49-F238E27FC236}">
                <a16:creationId xmlns:a16="http://schemas.microsoft.com/office/drawing/2014/main" id="{FB413037-6852-4FB6-A622-B25E96066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4852"/>
          <a:stretch>
            <a:fillRect/>
          </a:stretch>
        </p:blipFill>
        <p:spPr bwMode="auto">
          <a:xfrm>
            <a:off x="7541860" y="4052432"/>
            <a:ext cx="285785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44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Ecological fallacy: it occurs when a researcher gathers data at a higher or an aggregated unit of analysis but wants to make a statement abut a lower or disaggregated unit.</a:t>
            </a:r>
          </a:p>
          <a:p>
            <a:pPr lvl="1"/>
            <a:r>
              <a:rPr lang="en-HK" dirty="0"/>
              <a:t>Front-line employees working at </a:t>
            </a:r>
            <a:r>
              <a:rPr lang="en-HK" u="sng" dirty="0"/>
              <a:t>companies with clear environmental programmes</a:t>
            </a:r>
            <a:r>
              <a:rPr lang="en-HK" dirty="0"/>
              <a:t> are more likely to buy green products.</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22</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902724" y="4322622"/>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02724" y="2660357"/>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44503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fontScale="92500" lnSpcReduction="10000"/>
          </a:bodyPr>
          <a:lstStyle/>
          <a:p>
            <a:r>
              <a:rPr lang="en-HK" dirty="0"/>
              <a:t>Reductionism: An error in explanation in which empirical data about associations among small-scale units of analysis are greatly </a:t>
            </a:r>
            <a:r>
              <a:rPr lang="en-HK" dirty="0" err="1"/>
              <a:t>overgenralized</a:t>
            </a:r>
            <a:r>
              <a:rPr lang="en-HK" dirty="0"/>
              <a:t>. </a:t>
            </a:r>
          </a:p>
          <a:p>
            <a:r>
              <a:rPr lang="en-HK" dirty="0"/>
              <a:t>It occurs when a researcher observes a lower or disaggregated unit of analysis but makes statements about the operations of higher or aggregated units.</a:t>
            </a:r>
          </a:p>
          <a:p>
            <a:pPr lvl="1"/>
            <a:r>
              <a:rPr lang="en-HK" dirty="0"/>
              <a:t>Employees’ ethical belief is positively related to their employers’ performance. </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extLst>
              <p:ext uri="{D42A27DB-BD31-4B8C-83A1-F6EECF244321}">
                <p14:modId xmlns:p14="http://schemas.microsoft.com/office/powerpoint/2010/main" val="3620826880"/>
              </p:ext>
            </p:extLst>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23</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779532" y="2782669"/>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23548" y="4293096"/>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1831594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dirty="0"/>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Spuriousness occurs when two variables are associated but are not causally related because there is actually an unseen third factor that is the real cause.</a:t>
            </a:r>
          </a:p>
          <a:p>
            <a:pPr lvl="1"/>
            <a:r>
              <a:rPr lang="en-HK" dirty="0"/>
              <a:t>Men who wear pink shirts earn  more than those who don’t</a:t>
            </a:r>
          </a:p>
          <a:p>
            <a:pPr lvl="1"/>
            <a:endParaRPr lang="en-GB" dirty="0"/>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t>24</a:t>
            </a:fld>
            <a:endParaRPr lang="en-GB" dirty="0"/>
          </a:p>
        </p:txBody>
      </p:sp>
      <p:sp>
        <p:nvSpPr>
          <p:cNvPr id="7" name="Oval 6">
            <a:extLst>
              <a:ext uri="{FF2B5EF4-FFF2-40B4-BE49-F238E27FC236}">
                <a16:creationId xmlns:a16="http://schemas.microsoft.com/office/drawing/2014/main" id="{E8CD1A18-BC3E-447A-833E-071306D2730A}"/>
              </a:ext>
            </a:extLst>
          </p:cNvPr>
          <p:cNvSpPr/>
          <p:nvPr/>
        </p:nvSpPr>
        <p:spPr>
          <a:xfrm>
            <a:off x="703051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TextBox 7">
            <a:extLst>
              <a:ext uri="{FF2B5EF4-FFF2-40B4-BE49-F238E27FC236}">
                <a16:creationId xmlns:a16="http://schemas.microsoft.com/office/drawing/2014/main" id="{B71DF31F-5378-44D0-BB48-62E343EADE5F}"/>
              </a:ext>
            </a:extLst>
          </p:cNvPr>
          <p:cNvSpPr txBox="1"/>
          <p:nvPr/>
        </p:nvSpPr>
        <p:spPr>
          <a:xfrm>
            <a:off x="7246540" y="2746724"/>
            <a:ext cx="1008112" cy="286232"/>
          </a:xfrm>
          <a:prstGeom prst="rect">
            <a:avLst/>
          </a:prstGeom>
          <a:noFill/>
        </p:spPr>
        <p:txBody>
          <a:bodyPr wrap="square" rtlCol="0">
            <a:spAutoFit/>
          </a:bodyPr>
          <a:lstStyle/>
          <a:p>
            <a:pPr>
              <a:lnSpc>
                <a:spcPct val="90000"/>
              </a:lnSpc>
            </a:pPr>
            <a:r>
              <a:rPr lang="en-HK" sz="1400" dirty="0"/>
              <a:t>Pink Shirt</a:t>
            </a:r>
            <a:endParaRPr lang="en-GB" sz="1400" dirty="0"/>
          </a:p>
        </p:txBody>
      </p:sp>
      <p:sp>
        <p:nvSpPr>
          <p:cNvPr id="9" name="Oval 8">
            <a:extLst>
              <a:ext uri="{FF2B5EF4-FFF2-40B4-BE49-F238E27FC236}">
                <a16:creationId xmlns:a16="http://schemas.microsoft.com/office/drawing/2014/main" id="{28DF2646-A90F-4567-AABE-FAB8E2944D1D}"/>
              </a:ext>
            </a:extLst>
          </p:cNvPr>
          <p:cNvSpPr/>
          <p:nvPr/>
        </p:nvSpPr>
        <p:spPr>
          <a:xfrm>
            <a:off x="914413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EED1BFEF-9C27-43CA-9CD2-6F51D6AB42BC}"/>
              </a:ext>
            </a:extLst>
          </p:cNvPr>
          <p:cNvSpPr txBox="1"/>
          <p:nvPr/>
        </p:nvSpPr>
        <p:spPr>
          <a:xfrm>
            <a:off x="9379106" y="2781828"/>
            <a:ext cx="1008112" cy="286232"/>
          </a:xfrm>
          <a:prstGeom prst="rect">
            <a:avLst/>
          </a:prstGeom>
          <a:noFill/>
        </p:spPr>
        <p:txBody>
          <a:bodyPr wrap="square" rtlCol="0">
            <a:spAutoFit/>
          </a:bodyPr>
          <a:lstStyle/>
          <a:p>
            <a:pPr>
              <a:lnSpc>
                <a:spcPct val="90000"/>
              </a:lnSpc>
            </a:pPr>
            <a:r>
              <a:rPr lang="en-HK" sz="1400" dirty="0"/>
              <a:t>Income</a:t>
            </a:r>
            <a:endParaRPr lang="en-GB" sz="1400" dirty="0"/>
          </a:p>
        </p:txBody>
      </p:sp>
      <p:cxnSp>
        <p:nvCxnSpPr>
          <p:cNvPr id="16" name="Straight Arrow Connector 15">
            <a:extLst>
              <a:ext uri="{FF2B5EF4-FFF2-40B4-BE49-F238E27FC236}">
                <a16:creationId xmlns:a16="http://schemas.microsoft.com/office/drawing/2014/main" id="{C847125C-E305-4AD9-B712-C4B133383BB3}"/>
              </a:ext>
            </a:extLst>
          </p:cNvPr>
          <p:cNvCxnSpPr>
            <a:stCxn id="7" idx="6"/>
            <a:endCxn id="9" idx="2"/>
          </p:cNvCxnSpPr>
          <p:nvPr/>
        </p:nvCxnSpPr>
        <p:spPr>
          <a:xfrm>
            <a:off x="8398668" y="2924944"/>
            <a:ext cx="7454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5FFDAC5-169D-4DC5-8D5B-1BD1CFFB1B5F}"/>
              </a:ext>
            </a:extLst>
          </p:cNvPr>
          <p:cNvSpPr txBox="1"/>
          <p:nvPr/>
        </p:nvSpPr>
        <p:spPr>
          <a:xfrm>
            <a:off x="8254652" y="1916832"/>
            <a:ext cx="1368152" cy="535531"/>
          </a:xfrm>
          <a:prstGeom prst="rect">
            <a:avLst/>
          </a:prstGeom>
          <a:noFill/>
        </p:spPr>
        <p:txBody>
          <a:bodyPr wrap="square" rtlCol="0">
            <a:spAutoFit/>
          </a:bodyPr>
          <a:lstStyle/>
          <a:p>
            <a:pPr>
              <a:lnSpc>
                <a:spcPct val="90000"/>
              </a:lnSpc>
            </a:pPr>
            <a:r>
              <a:rPr lang="en-HK" sz="1600" dirty="0"/>
              <a:t>Spurious association</a:t>
            </a:r>
            <a:endParaRPr lang="en-GB" sz="1600" dirty="0"/>
          </a:p>
        </p:txBody>
      </p:sp>
      <p:sp>
        <p:nvSpPr>
          <p:cNvPr id="18" name="TextBox 17">
            <a:extLst>
              <a:ext uri="{FF2B5EF4-FFF2-40B4-BE49-F238E27FC236}">
                <a16:creationId xmlns:a16="http://schemas.microsoft.com/office/drawing/2014/main" id="{BFEFA1C1-A922-452E-BF7D-396AAAAC0802}"/>
              </a:ext>
            </a:extLst>
          </p:cNvPr>
          <p:cNvSpPr txBox="1"/>
          <p:nvPr/>
        </p:nvSpPr>
        <p:spPr>
          <a:xfrm>
            <a:off x="6789460" y="4374241"/>
            <a:ext cx="1141156" cy="286232"/>
          </a:xfrm>
          <a:prstGeom prst="rect">
            <a:avLst/>
          </a:prstGeom>
          <a:noFill/>
        </p:spPr>
        <p:txBody>
          <a:bodyPr wrap="square" rtlCol="0">
            <a:spAutoFit/>
          </a:bodyPr>
          <a:lstStyle/>
          <a:p>
            <a:pPr>
              <a:lnSpc>
                <a:spcPct val="90000"/>
              </a:lnSpc>
            </a:pPr>
            <a:r>
              <a:rPr lang="en-HK" sz="1400" dirty="0"/>
              <a:t>Personality</a:t>
            </a:r>
            <a:endParaRPr lang="en-GB" sz="1400" dirty="0"/>
          </a:p>
        </p:txBody>
      </p:sp>
      <p:sp>
        <p:nvSpPr>
          <p:cNvPr id="19" name="TextBox 18">
            <a:extLst>
              <a:ext uri="{FF2B5EF4-FFF2-40B4-BE49-F238E27FC236}">
                <a16:creationId xmlns:a16="http://schemas.microsoft.com/office/drawing/2014/main" id="{39E5C47B-24C1-4509-B3DE-B9FE579D06D4}"/>
              </a:ext>
            </a:extLst>
          </p:cNvPr>
          <p:cNvSpPr txBox="1"/>
          <p:nvPr/>
        </p:nvSpPr>
        <p:spPr>
          <a:xfrm>
            <a:off x="7982403" y="3619124"/>
            <a:ext cx="1109945" cy="313932"/>
          </a:xfrm>
          <a:prstGeom prst="rect">
            <a:avLst/>
          </a:prstGeom>
          <a:noFill/>
        </p:spPr>
        <p:txBody>
          <a:bodyPr wrap="square" rtlCol="0">
            <a:spAutoFit/>
          </a:bodyPr>
          <a:lstStyle/>
          <a:p>
            <a:pPr>
              <a:lnSpc>
                <a:spcPct val="90000"/>
              </a:lnSpc>
            </a:pPr>
            <a:r>
              <a:rPr lang="en-HK" sz="1600" dirty="0"/>
              <a:t>Real cause</a:t>
            </a:r>
            <a:endParaRPr lang="en-GB" sz="1600" dirty="0"/>
          </a:p>
        </p:txBody>
      </p:sp>
      <p:sp>
        <p:nvSpPr>
          <p:cNvPr id="20" name="Oval 19">
            <a:extLst>
              <a:ext uri="{FF2B5EF4-FFF2-40B4-BE49-F238E27FC236}">
                <a16:creationId xmlns:a16="http://schemas.microsoft.com/office/drawing/2014/main" id="{C98C7BCD-FBCE-46E3-A004-6018A763576E}"/>
              </a:ext>
            </a:extLst>
          </p:cNvPr>
          <p:cNvSpPr/>
          <p:nvPr/>
        </p:nvSpPr>
        <p:spPr>
          <a:xfrm>
            <a:off x="6562464" y="4013301"/>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2" name="Straight Arrow Connector 21">
            <a:extLst>
              <a:ext uri="{FF2B5EF4-FFF2-40B4-BE49-F238E27FC236}">
                <a16:creationId xmlns:a16="http://schemas.microsoft.com/office/drawing/2014/main" id="{1D46481A-974E-429E-AB7B-3A46330AD5F6}"/>
              </a:ext>
            </a:extLst>
          </p:cNvPr>
          <p:cNvCxnSpPr>
            <a:stCxn id="20" idx="6"/>
            <a:endCxn id="9" idx="2"/>
          </p:cNvCxnSpPr>
          <p:nvPr/>
        </p:nvCxnSpPr>
        <p:spPr>
          <a:xfrm flipV="1">
            <a:off x="7930616" y="2924944"/>
            <a:ext cx="1213520" cy="159241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1B3F5F5-56E7-431F-BF28-047D6E85A983}"/>
              </a:ext>
            </a:extLst>
          </p:cNvPr>
          <p:cNvCxnSpPr>
            <a:stCxn id="20" idx="0"/>
            <a:endCxn id="7" idx="4"/>
          </p:cNvCxnSpPr>
          <p:nvPr/>
        </p:nvCxnSpPr>
        <p:spPr>
          <a:xfrm flipV="1">
            <a:off x="7246540" y="3429000"/>
            <a:ext cx="468052" cy="58430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52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alibri-Cambria">
      <a:majorFont>
        <a:latin typeface="Calibri" panose="020F0502020204030204"/>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pptB5B1.tmp</Template>
  <TotalTime>898</TotalTime>
  <Words>2018</Words>
  <Application>Microsoft Office PowerPoint</Application>
  <PresentationFormat>Custom</PresentationFormat>
  <Paragraphs>221</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Cambria</vt:lpstr>
      <vt:lpstr>Century Gothic</vt:lpstr>
      <vt:lpstr>Continental Asia 16x9</vt:lpstr>
      <vt:lpstr>SBPD7010  QUANTITATIVE RESEARCH METHODS</vt:lpstr>
      <vt:lpstr>topics</vt:lpstr>
      <vt:lpstr>Review</vt:lpstr>
      <vt:lpstr>Example</vt:lpstr>
      <vt:lpstr>Example</vt:lpstr>
      <vt:lpstr>Concepts, constructs and variables</vt:lpstr>
      <vt:lpstr>Concept, Construct and variable</vt:lpstr>
      <vt:lpstr>Concepts and constructs</vt:lpstr>
      <vt:lpstr>Concepts and constructs</vt:lpstr>
      <vt:lpstr>Variables</vt:lpstr>
      <vt:lpstr>Examples</vt:lpstr>
      <vt:lpstr>Relationships Between Variables/ Concepts</vt:lpstr>
      <vt:lpstr>Types of variables</vt:lpstr>
      <vt:lpstr>Types of variables</vt:lpstr>
      <vt:lpstr>Types of variables</vt:lpstr>
      <vt:lpstr>Research hypotheses</vt:lpstr>
      <vt:lpstr>Research hypotheses</vt:lpstr>
      <vt:lpstr>Research hypotheses</vt:lpstr>
      <vt:lpstr>Five Characteristics of hypotheses</vt:lpstr>
      <vt:lpstr>Reasons for using a null hypothesis</vt:lpstr>
      <vt:lpstr>Potential Errors in Causal Explanation</vt:lpstr>
      <vt:lpstr>Potential Errors in Causal Explanation</vt:lpstr>
      <vt:lpstr>Potential Errors in Causal Explanation</vt:lpstr>
      <vt:lpstr>Potential Errors in Causal Explanation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70</cp:revision>
  <dcterms:created xsi:type="dcterms:W3CDTF">2018-01-26T07:54:29Z</dcterms:created>
  <dcterms:modified xsi:type="dcterms:W3CDTF">2019-02-12T03:19:02Z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