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60" r:id="rId3"/>
    <p:sldId id="276" r:id="rId4"/>
    <p:sldId id="283" r:id="rId5"/>
    <p:sldId id="284" r:id="rId6"/>
    <p:sldId id="285" r:id="rId7"/>
    <p:sldId id="286"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EBF7"/>
    <a:srgbClr val="FCF4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4687"/>
  </p:normalViewPr>
  <p:slideViewPr>
    <p:cSldViewPr snapToGrid="0">
      <p:cViewPr varScale="1">
        <p:scale>
          <a:sx n="112" d="100"/>
          <a:sy n="112" d="100"/>
        </p:scale>
        <p:origin x="680"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6252C0-FAF1-4423-B557-BA5BF624FFDD}" type="datetimeFigureOut">
              <a:t>4/28/26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9F9F5B-261E-4ACB-8FB9-196B3D3E6E4E}" type="slidenum">
              <a:t>‹#›</a:t>
            </a:fld>
            <a:endParaRPr lang="en-GB"/>
          </a:p>
        </p:txBody>
      </p:sp>
    </p:spTree>
    <p:extLst>
      <p:ext uri="{BB962C8B-B14F-4D97-AF65-F5344CB8AC3E}">
        <p14:creationId xmlns:p14="http://schemas.microsoft.com/office/powerpoint/2010/main" val="263176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 </a:t>
            </a:r>
            <a:r>
              <a:rPr lang="en-GB"/>
              <a:t>Good afternoon, everyone, my name is Zara, and today </a:t>
            </a:r>
            <a:r>
              <a:rPr lang="en-GB" err="1"/>
              <a:t>i</a:t>
            </a:r>
            <a:r>
              <a:rPr lang="en-GB"/>
              <a:t> will be presenting an overview to the project management teams who are all involved in delivering the Carmarthenshire film festival. I will be explaining the key policies and procedures for three important operational frameworks these are SOP – standard operating procedures, EOP – emergency operating procedures and NOP- normal operating procedures. These 3 frameworks all provide and play a vital role in the aspects for the Carmarthenshire Film festival. </a:t>
            </a:r>
            <a:endParaRPr lang="en-US"/>
          </a:p>
        </p:txBody>
      </p:sp>
      <p:sp>
        <p:nvSpPr>
          <p:cNvPr id="4" name="Slide Number Placeholder 3"/>
          <p:cNvSpPr>
            <a:spLocks noGrp="1"/>
          </p:cNvSpPr>
          <p:nvPr>
            <p:ph type="sldNum" sz="quarter" idx="5"/>
          </p:nvPr>
        </p:nvSpPr>
        <p:spPr/>
        <p:txBody>
          <a:bodyPr/>
          <a:lstStyle/>
          <a:p>
            <a:fld id="{679F9F5B-261E-4ACB-8FB9-196B3D3E6E4E}" type="slidenum">
              <a:rPr lang="en-GB"/>
              <a:t>2</a:t>
            </a:fld>
            <a:endParaRPr lang="en-GB"/>
          </a:p>
        </p:txBody>
      </p:sp>
    </p:spTree>
    <p:extLst>
      <p:ext uri="{BB962C8B-B14F-4D97-AF65-F5344CB8AC3E}">
        <p14:creationId xmlns:p14="http://schemas.microsoft.com/office/powerpoint/2010/main" val="3724835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Understanding the key policies and procedures, With the key success of the Carmarthenshire film festival these 3 procedures are </a:t>
            </a:r>
            <a:r>
              <a:rPr lang="en-US" err="1">
                <a:ea typeface="Calibri"/>
                <a:cs typeface="Calibri"/>
              </a:rPr>
              <a:t>vitial</a:t>
            </a:r>
            <a:r>
              <a:rPr lang="en-US">
                <a:ea typeface="Calibri"/>
                <a:cs typeface="Calibri"/>
              </a:rPr>
              <a:t> for the overall operations running on the event. Normal Operating Procedures is a key documented routine to manage the key day operations with the consistency of getting safety and the correct </a:t>
            </a:r>
            <a:r>
              <a:rPr lang="en-US" err="1">
                <a:ea typeface="Calibri"/>
                <a:cs typeface="Calibri"/>
              </a:rPr>
              <a:t>efficieny</a:t>
            </a:r>
            <a:r>
              <a:rPr lang="en-US">
                <a:ea typeface="Calibri"/>
                <a:cs typeface="Calibri"/>
              </a:rPr>
              <a:t> of a routine for day to day tasks for the running. Standard Operating Procedures is a step by step guide outlining and to ensure routine tasks are </a:t>
            </a:r>
            <a:r>
              <a:rPr lang="en-US" err="1">
                <a:ea typeface="Calibri"/>
                <a:cs typeface="Calibri"/>
              </a:rPr>
              <a:t>perfromed</a:t>
            </a:r>
            <a:r>
              <a:rPr lang="en-US">
                <a:ea typeface="Calibri"/>
                <a:cs typeface="Calibri"/>
              </a:rPr>
              <a:t> consistently, safely and efficiently. Finally Emergency Operations procedure a critical set of importance of </a:t>
            </a:r>
            <a:r>
              <a:rPr lang="en-US" err="1">
                <a:ea typeface="Calibri"/>
                <a:cs typeface="Calibri"/>
              </a:rPr>
              <a:t>guideli</a:t>
            </a:r>
            <a:r>
              <a:rPr lang="en-US">
                <a:ea typeface="Calibri"/>
                <a:cs typeface="Calibri"/>
              </a:rPr>
              <a:t>nes designed giving an understanding to find, prepare and be ready for potential hazards threats and </a:t>
            </a:r>
            <a:r>
              <a:rPr lang="en-US" err="1">
                <a:ea typeface="Calibri"/>
                <a:cs typeface="Calibri"/>
              </a:rPr>
              <a:t>emergnacys</a:t>
            </a:r>
            <a:r>
              <a:rPr lang="en-US">
                <a:ea typeface="Calibri"/>
                <a:cs typeface="Calibri"/>
              </a:rPr>
              <a:t>. </a:t>
            </a:r>
          </a:p>
        </p:txBody>
      </p:sp>
      <p:sp>
        <p:nvSpPr>
          <p:cNvPr id="4" name="Slide Number Placeholder 3"/>
          <p:cNvSpPr>
            <a:spLocks noGrp="1"/>
          </p:cNvSpPr>
          <p:nvPr>
            <p:ph type="sldNum" sz="quarter" idx="5"/>
          </p:nvPr>
        </p:nvSpPr>
        <p:spPr/>
        <p:txBody>
          <a:bodyPr/>
          <a:lstStyle/>
          <a:p>
            <a:fld id="{679F9F5B-261E-4ACB-8FB9-196B3D3E6E4E}" type="slidenum">
              <a:rPr lang="en-GB"/>
              <a:t>3</a:t>
            </a:fld>
            <a:endParaRPr lang="en-GB"/>
          </a:p>
        </p:txBody>
      </p:sp>
    </p:spTree>
    <p:extLst>
      <p:ext uri="{BB962C8B-B14F-4D97-AF65-F5344CB8AC3E}">
        <p14:creationId xmlns:p14="http://schemas.microsoft.com/office/powerpoint/2010/main" val="1206703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SOP will be addressed for the opening for the event ensuring a structured, safe and professional launch for the event. The key point would be front of house logistics, checking in all </a:t>
            </a:r>
            <a:r>
              <a:rPr lang="en-US" err="1">
                <a:ea typeface="Calibri"/>
                <a:cs typeface="Calibri"/>
              </a:rPr>
              <a:t>attendess</a:t>
            </a:r>
            <a:r>
              <a:rPr lang="en-US">
                <a:ea typeface="Calibri"/>
                <a:cs typeface="Calibri"/>
              </a:rPr>
              <a:t> even </a:t>
            </a:r>
            <a:r>
              <a:rPr lang="en-US" err="1">
                <a:ea typeface="Calibri"/>
                <a:cs typeface="Calibri"/>
              </a:rPr>
              <a:t>tho</a:t>
            </a:r>
            <a:r>
              <a:rPr lang="en-US">
                <a:ea typeface="Calibri"/>
                <a:cs typeface="Calibri"/>
              </a:rPr>
              <a:t> tickets are free, it is a requirement for everyone to be checked in to </a:t>
            </a:r>
            <a:r>
              <a:rPr lang="en-US" err="1">
                <a:ea typeface="Calibri"/>
                <a:cs typeface="Calibri"/>
              </a:rPr>
              <a:t>manange</a:t>
            </a:r>
            <a:r>
              <a:rPr lang="en-US">
                <a:ea typeface="Calibri"/>
                <a:cs typeface="Calibri"/>
              </a:rPr>
              <a:t> the </a:t>
            </a:r>
            <a:r>
              <a:rPr lang="en-US" err="1">
                <a:ea typeface="Calibri"/>
                <a:cs typeface="Calibri"/>
              </a:rPr>
              <a:t>Ffwrnes</a:t>
            </a:r>
            <a:r>
              <a:rPr lang="en-US">
                <a:ea typeface="Calibri"/>
                <a:cs typeface="Calibri"/>
              </a:rPr>
              <a:t> Theatre Capacity. A deep travel path of the venue ensuring the venue is ready to open to all attendees. The staff all staff working have </a:t>
            </a:r>
            <a:r>
              <a:rPr lang="en-US" err="1">
                <a:ea typeface="Calibri"/>
                <a:cs typeface="Calibri"/>
              </a:rPr>
              <a:t>cleary</a:t>
            </a:r>
            <a:r>
              <a:rPr lang="en-US">
                <a:ea typeface="Calibri"/>
                <a:cs typeface="Calibri"/>
              </a:rPr>
              <a:t> clarity with the roles an have an understanding what Is needed to be done, and also contingency planning in place have other options </a:t>
            </a:r>
            <a:r>
              <a:rPr lang="en-US" err="1">
                <a:ea typeface="Calibri"/>
                <a:cs typeface="Calibri"/>
              </a:rPr>
              <a:t>avalible</a:t>
            </a:r>
            <a:r>
              <a:rPr lang="en-US">
                <a:ea typeface="Calibri"/>
                <a:cs typeface="Calibri"/>
              </a:rPr>
              <a:t> incase for delays.  SOP </a:t>
            </a:r>
            <a:r>
              <a:rPr lang="en-US" err="1">
                <a:ea typeface="Calibri"/>
                <a:cs typeface="Calibri"/>
              </a:rPr>
              <a:t>consistencty</a:t>
            </a:r>
            <a:r>
              <a:rPr lang="en-US">
                <a:ea typeface="Calibri"/>
                <a:cs typeface="Calibri"/>
              </a:rPr>
              <a:t> supports and enhances the visitor experience and ensure that the event begins smoothly and professionally. </a:t>
            </a:r>
          </a:p>
        </p:txBody>
      </p:sp>
      <p:sp>
        <p:nvSpPr>
          <p:cNvPr id="4" name="Slide Number Placeholder 3"/>
          <p:cNvSpPr>
            <a:spLocks noGrp="1"/>
          </p:cNvSpPr>
          <p:nvPr>
            <p:ph type="sldNum" sz="quarter" idx="5"/>
          </p:nvPr>
        </p:nvSpPr>
        <p:spPr/>
        <p:txBody>
          <a:bodyPr/>
          <a:lstStyle/>
          <a:p>
            <a:fld id="{679F9F5B-261E-4ACB-8FB9-196B3D3E6E4E}" type="slidenum">
              <a:rPr lang="en-GB"/>
              <a:t>4</a:t>
            </a:fld>
            <a:endParaRPr lang="en-GB"/>
          </a:p>
        </p:txBody>
      </p:sp>
    </p:spTree>
    <p:extLst>
      <p:ext uri="{BB962C8B-B14F-4D97-AF65-F5344CB8AC3E}">
        <p14:creationId xmlns:p14="http://schemas.microsoft.com/office/powerpoint/2010/main" val="3582151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EOP </a:t>
            </a:r>
            <a:r>
              <a:rPr lang="en-US" err="1">
                <a:ea typeface="Calibri"/>
                <a:cs typeface="Calibri"/>
              </a:rPr>
              <a:t>enusres</a:t>
            </a:r>
            <a:r>
              <a:rPr lang="en-US">
                <a:ea typeface="Calibri"/>
                <a:cs typeface="Calibri"/>
              </a:rPr>
              <a:t> that full risks that effectively could happen are managed, prior to opening for the festival, full risk assessment would be taken place to identify hazards such as spacing for crowd control, fire risks, this would also look in to the emergency plans in the case of a fire where the exits are and looking at the crowd control of the area. Making sure all staff are trained to responded quickly and </a:t>
            </a:r>
            <a:r>
              <a:rPr lang="en-US" err="1">
                <a:ea typeface="Calibri"/>
                <a:cs typeface="Calibri"/>
              </a:rPr>
              <a:t>effectivly</a:t>
            </a:r>
            <a:r>
              <a:rPr lang="en-US">
                <a:ea typeface="Calibri"/>
                <a:cs typeface="Calibri"/>
              </a:rPr>
              <a:t> to incidents.</a:t>
            </a:r>
          </a:p>
          <a:p>
            <a:endParaRPr lang="en-US">
              <a:ea typeface="Calibri"/>
              <a:cs typeface="Calibri"/>
            </a:endParaRPr>
          </a:p>
          <a:p>
            <a:r>
              <a:rPr lang="en-US">
                <a:ea typeface="Calibri"/>
                <a:cs typeface="Calibri"/>
              </a:rPr>
              <a:t>EDEN QUESTION- </a:t>
            </a:r>
            <a:r>
              <a:rPr lang="en-US"/>
              <a:t>How do you ensure that key policies and procedures, such as the Event Operations Plan (EOP), are effectively communicated across all teams to maintain safety  throughout the film festival?</a:t>
            </a:r>
            <a:endParaRPr lang="en-US">
              <a:ea typeface="Calibri"/>
              <a:cs typeface="Calibri"/>
            </a:endParaRPr>
          </a:p>
        </p:txBody>
      </p:sp>
      <p:sp>
        <p:nvSpPr>
          <p:cNvPr id="4" name="Slide Number Placeholder 3"/>
          <p:cNvSpPr>
            <a:spLocks noGrp="1"/>
          </p:cNvSpPr>
          <p:nvPr>
            <p:ph type="sldNum" sz="quarter" idx="5"/>
          </p:nvPr>
        </p:nvSpPr>
        <p:spPr/>
        <p:txBody>
          <a:bodyPr/>
          <a:lstStyle/>
          <a:p>
            <a:fld id="{679F9F5B-261E-4ACB-8FB9-196B3D3E6E4E}" type="slidenum">
              <a:rPr lang="en-GB"/>
              <a:t>5</a:t>
            </a:fld>
            <a:endParaRPr lang="en-GB"/>
          </a:p>
        </p:txBody>
      </p:sp>
    </p:spTree>
    <p:extLst>
      <p:ext uri="{BB962C8B-B14F-4D97-AF65-F5344CB8AC3E}">
        <p14:creationId xmlns:p14="http://schemas.microsoft.com/office/powerpoint/2010/main" val="1442396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Finally I will address how NOP will be used for the opening for the event this procedure will focus on the basics clear communication making sure all staff feel comfortable to communicate with the team and any questions asked by attendees, making sure staffing levels are correct meaning the right number of </a:t>
            </a:r>
            <a:r>
              <a:rPr lang="en-US" err="1">
                <a:ea typeface="Calibri"/>
                <a:cs typeface="Calibri"/>
              </a:rPr>
              <a:t>sta</a:t>
            </a:r>
            <a:r>
              <a:rPr lang="en-US">
                <a:ea typeface="Calibri"/>
                <a:cs typeface="Calibri"/>
              </a:rPr>
              <a:t>ff are working and that breaks can be taking roles can be changed if needed. </a:t>
            </a:r>
          </a:p>
          <a:p>
            <a:endParaRPr lang="en-US">
              <a:ea typeface="Calibri"/>
              <a:cs typeface="Calibri"/>
            </a:endParaRPr>
          </a:p>
          <a:p>
            <a:endParaRPr lang="en-US">
              <a:ea typeface="Calibri"/>
              <a:cs typeface="Calibri"/>
            </a:endParaRPr>
          </a:p>
          <a:p>
            <a:r>
              <a:rPr lang="en-US">
                <a:ea typeface="Calibri"/>
                <a:cs typeface="Calibri"/>
              </a:rPr>
              <a:t>Thank you any questions </a:t>
            </a:r>
          </a:p>
          <a:p>
            <a:endParaRPr lang="en-US">
              <a:ea typeface="Calibri"/>
              <a:cs typeface="Calibri"/>
            </a:endParaRPr>
          </a:p>
          <a:p>
            <a:r>
              <a:rPr lang="en-US">
                <a:ea typeface="Calibri"/>
                <a:cs typeface="Calibri"/>
              </a:rPr>
              <a:t>I will now pass you over to Arwen </a:t>
            </a:r>
          </a:p>
        </p:txBody>
      </p:sp>
      <p:sp>
        <p:nvSpPr>
          <p:cNvPr id="4" name="Slide Number Placeholder 3"/>
          <p:cNvSpPr>
            <a:spLocks noGrp="1"/>
          </p:cNvSpPr>
          <p:nvPr>
            <p:ph type="sldNum" sz="quarter" idx="5"/>
          </p:nvPr>
        </p:nvSpPr>
        <p:spPr/>
        <p:txBody>
          <a:bodyPr/>
          <a:lstStyle/>
          <a:p>
            <a:fld id="{679F9F5B-261E-4ACB-8FB9-196B3D3E6E4E}" type="slidenum">
              <a:rPr lang="en-GB"/>
              <a:t>6</a:t>
            </a:fld>
            <a:endParaRPr lang="en-GB"/>
          </a:p>
        </p:txBody>
      </p:sp>
    </p:spTree>
    <p:extLst>
      <p:ext uri="{BB962C8B-B14F-4D97-AF65-F5344CB8AC3E}">
        <p14:creationId xmlns:p14="http://schemas.microsoft.com/office/powerpoint/2010/main" val="1966149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28/04/2026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28/04/2026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28/04/2026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28/04/2026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28/04/2026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28/04/2026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28/04/2026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28/04/2026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28/04/2026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hyperlink" Target="http://www.globeair.com/g/normal-operating-procedures" TargetMode="External"/><Relationship Id="rId2" Type="http://schemas.openxmlformats.org/officeDocument/2006/relationships/hyperlink" Target="http://www.carmarthenbayfilmfestival.co.uk/policies" TargetMode="External"/><Relationship Id="rId1" Type="http://schemas.openxmlformats.org/officeDocument/2006/relationships/slideLayout" Target="../slideLayouts/slideLayout6.xml"/><Relationship Id="rId5" Type="http://schemas.openxmlformats.org/officeDocument/2006/relationships/hyperlink" Target="http://www.theatrausirgar.co.uk/en/shows/carmarthen-bay-film-festival-2026-diwrnod-day-1" TargetMode="External"/><Relationship Id="rId4" Type="http://schemas.openxmlformats.org/officeDocument/2006/relationships/hyperlink" Target="http://www.spierssafety.co.uk/sop-gui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27208" y="857251"/>
            <a:ext cx="4747280" cy="3098061"/>
          </a:xfrm>
        </p:spPr>
        <p:txBody>
          <a:bodyPr anchor="b">
            <a:normAutofit/>
          </a:bodyPr>
          <a:lstStyle/>
          <a:p>
            <a:pPr algn="l"/>
            <a:r>
              <a:rPr lang="en-GB" sz="4800">
                <a:solidFill>
                  <a:srgbClr val="FFFFFF"/>
                </a:solidFill>
              </a:rPr>
              <a:t>Operating polices &amp; procedures</a:t>
            </a:r>
          </a:p>
        </p:txBody>
      </p:sp>
      <p:sp>
        <p:nvSpPr>
          <p:cNvPr id="18" name="Rectangle 17">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127208" y="4756265"/>
            <a:ext cx="4393278" cy="1244483"/>
          </a:xfrm>
        </p:spPr>
        <p:txBody>
          <a:bodyPr vert="horz" lIns="91440" tIns="45720" rIns="91440" bIns="45720" rtlCol="0" anchor="t">
            <a:normAutofit fontScale="85000" lnSpcReduction="20000"/>
          </a:bodyPr>
          <a:lstStyle/>
          <a:p>
            <a:pPr algn="l"/>
            <a:r>
              <a:rPr lang="en-GB" sz="1300">
                <a:solidFill>
                  <a:srgbClr val="FFFFFF"/>
                </a:solidFill>
              </a:rPr>
              <a:t>Arwen Garland – 2400525</a:t>
            </a:r>
            <a:endParaRPr lang="en-US" sz="1300">
              <a:solidFill>
                <a:srgbClr val="FFFFFF"/>
              </a:solidFill>
            </a:endParaRPr>
          </a:p>
          <a:p>
            <a:pPr algn="l"/>
            <a:r>
              <a:rPr lang="en-GB" sz="1300">
                <a:solidFill>
                  <a:srgbClr val="FFFFFF"/>
                </a:solidFill>
              </a:rPr>
              <a:t>Eva Thomas -  2203669</a:t>
            </a:r>
          </a:p>
          <a:p>
            <a:pPr algn="l"/>
            <a:r>
              <a:rPr lang="en-GB" sz="1300">
                <a:solidFill>
                  <a:srgbClr val="FFFFFF"/>
                </a:solidFill>
              </a:rPr>
              <a:t>Dems Davies - 2307860</a:t>
            </a:r>
          </a:p>
          <a:p>
            <a:pPr algn="l"/>
            <a:r>
              <a:rPr lang="en-GB" sz="1300">
                <a:solidFill>
                  <a:srgbClr val="FFFFFF"/>
                </a:solidFill>
              </a:rPr>
              <a:t>Eden Edger – 2405155</a:t>
            </a:r>
          </a:p>
          <a:p>
            <a:pPr algn="l"/>
            <a:r>
              <a:rPr lang="en-GB" sz="1300">
                <a:solidFill>
                  <a:srgbClr val="FFFFFF"/>
                </a:solidFill>
              </a:rPr>
              <a:t>Zara Pearce- 2404323</a:t>
            </a:r>
          </a:p>
        </p:txBody>
      </p:sp>
      <p:sp>
        <p:nvSpPr>
          <p:cNvPr id="20" name="Oval 19">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icons on a black background&#10;&#10;AI-generated content may be incorrect.">
            <a:extLst>
              <a:ext uri="{FF2B5EF4-FFF2-40B4-BE49-F238E27FC236}">
                <a16:creationId xmlns:a16="http://schemas.microsoft.com/office/drawing/2014/main" id="{5B39DDF3-ECF7-5027-1CD4-BC337B2C6B3A}"/>
              </a:ext>
            </a:extLst>
          </p:cNvPr>
          <p:cNvPicPr>
            <a:picLocks noChangeAspect="1"/>
          </p:cNvPicPr>
          <p:nvPr/>
        </p:nvPicPr>
        <p:blipFill>
          <a:blip r:embed="rId2"/>
          <a:srcRect l="5386" t="15221" r="67073" b="62247"/>
          <a:stretch>
            <a:fillRect/>
          </a:stretch>
        </p:blipFill>
        <p:spPr>
          <a:xfrm>
            <a:off x="6920559" y="2415713"/>
            <a:ext cx="3737164" cy="2040861"/>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203B77-3EA0-1058-1264-331F0ACABD69}"/>
              </a:ext>
            </a:extLst>
          </p:cNvPr>
          <p:cNvSpPr>
            <a:spLocks noGrp="1"/>
          </p:cNvSpPr>
          <p:nvPr>
            <p:ph type="title"/>
          </p:nvPr>
        </p:nvSpPr>
        <p:spPr>
          <a:xfrm>
            <a:off x="1136397" y="502021"/>
            <a:ext cx="4959603" cy="1642969"/>
          </a:xfrm>
        </p:spPr>
        <p:txBody>
          <a:bodyPr anchor="b">
            <a:normAutofit/>
          </a:bodyPr>
          <a:lstStyle/>
          <a:p>
            <a:r>
              <a:rPr lang="en-GB" sz="4000"/>
              <a:t>3 - Zara</a:t>
            </a:r>
          </a:p>
        </p:txBody>
      </p:sp>
      <p:sp>
        <p:nvSpPr>
          <p:cNvPr id="3" name="Content Placeholder 2">
            <a:extLst>
              <a:ext uri="{FF2B5EF4-FFF2-40B4-BE49-F238E27FC236}">
                <a16:creationId xmlns:a16="http://schemas.microsoft.com/office/drawing/2014/main" id="{74140DEC-CBCA-4A9B-6C1B-4049C4F253ED}"/>
              </a:ext>
            </a:extLst>
          </p:cNvPr>
          <p:cNvSpPr>
            <a:spLocks noGrp="1"/>
          </p:cNvSpPr>
          <p:nvPr>
            <p:ph idx="1"/>
          </p:nvPr>
        </p:nvSpPr>
        <p:spPr>
          <a:xfrm>
            <a:off x="285154" y="2418408"/>
            <a:ext cx="5810846" cy="2547759"/>
          </a:xfrm>
        </p:spPr>
        <p:txBody>
          <a:bodyPr vert="horz" lIns="91440" tIns="45720" rIns="91440" bIns="45720" rtlCol="0" anchor="t">
            <a:normAutofit/>
          </a:bodyPr>
          <a:lstStyle/>
          <a:p>
            <a:pPr marL="0" indent="0">
              <a:buNone/>
            </a:pPr>
            <a:r>
              <a:rPr lang="en-GB" sz="2400"/>
              <a:t>Addressing and outline to the project management teams the key policies and procedures (SOPS, NOPS, EOPS) that will be needed to be addressed for the opening for the Carmarthenshire Film Festival 2026</a:t>
            </a:r>
          </a:p>
        </p:txBody>
      </p:sp>
      <p:pic>
        <p:nvPicPr>
          <p:cNvPr id="4" name="Picture 3" descr="A group of icons on a black background&#10;&#10;AI-generated content may be incorrect.">
            <a:extLst>
              <a:ext uri="{FF2B5EF4-FFF2-40B4-BE49-F238E27FC236}">
                <a16:creationId xmlns:a16="http://schemas.microsoft.com/office/drawing/2014/main" id="{0FCD2686-3DF1-C667-61F8-51571713D624}"/>
              </a:ext>
            </a:extLst>
          </p:cNvPr>
          <p:cNvPicPr>
            <a:picLocks noChangeAspect="1"/>
          </p:cNvPicPr>
          <p:nvPr/>
        </p:nvPicPr>
        <p:blipFill>
          <a:blip r:embed="rId3"/>
          <a:srcRect l="3813" t="49771" r="73638" b="29902"/>
          <a:stretch>
            <a:fillRect/>
          </a:stretch>
        </p:blipFill>
        <p:spPr>
          <a:xfrm>
            <a:off x="6512442" y="1657333"/>
            <a:ext cx="5201023" cy="3129577"/>
          </a:xfrm>
          <a:prstGeom prst="rect">
            <a:avLst/>
          </a:prstGeom>
        </p:spPr>
      </p:pic>
      <p:sp>
        <p:nvSpPr>
          <p:cNvPr id="26" name="Rectangle 2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2454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E5E500-83A0-3270-BCE1-E4F75D34DCBD}"/>
              </a:ext>
            </a:extLst>
          </p:cNvPr>
          <p:cNvSpPr>
            <a:spLocks noGrp="1"/>
          </p:cNvSpPr>
          <p:nvPr>
            <p:ph type="title"/>
          </p:nvPr>
        </p:nvSpPr>
        <p:spPr>
          <a:xfrm>
            <a:off x="219616" y="1959"/>
            <a:ext cx="4959603" cy="1642969"/>
          </a:xfrm>
        </p:spPr>
        <p:txBody>
          <a:bodyPr vert="horz" lIns="91440" tIns="45720" rIns="91440" bIns="45720" rtlCol="0" anchor="b">
            <a:normAutofit/>
          </a:bodyPr>
          <a:lstStyle/>
          <a:p>
            <a:r>
              <a:rPr lang="en-US" sz="3600" kern="1200">
                <a:latin typeface="+mj-lt"/>
                <a:ea typeface="+mj-ea"/>
                <a:cs typeface="+mj-cs"/>
              </a:rPr>
              <a:t>Understanding The Key Policies and Procedures</a:t>
            </a:r>
            <a:r>
              <a:rPr lang="en-US" sz="3700" kern="1200">
                <a:latin typeface="+mj-lt"/>
                <a:ea typeface="+mj-ea"/>
                <a:cs typeface="+mj-cs"/>
              </a:rPr>
              <a:t>  </a:t>
            </a:r>
          </a:p>
        </p:txBody>
      </p:sp>
      <p:sp>
        <p:nvSpPr>
          <p:cNvPr id="3" name="TextBox 2">
            <a:extLst>
              <a:ext uri="{FF2B5EF4-FFF2-40B4-BE49-F238E27FC236}">
                <a16:creationId xmlns:a16="http://schemas.microsoft.com/office/drawing/2014/main" id="{17D73B37-FC65-62E1-8BD8-62D2670B4965}"/>
              </a:ext>
            </a:extLst>
          </p:cNvPr>
          <p:cNvSpPr txBox="1"/>
          <p:nvPr/>
        </p:nvSpPr>
        <p:spPr>
          <a:xfrm>
            <a:off x="237476" y="1930252"/>
            <a:ext cx="4522788" cy="3216976"/>
          </a:xfrm>
          <a:prstGeom prst="rect">
            <a:avLst/>
          </a:prstGeom>
          <a:ln>
            <a:solidFill>
              <a:srgbClr val="FFFF00"/>
            </a:solidFill>
          </a:ln>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gn="ctr">
              <a:lnSpc>
                <a:spcPct val="90000"/>
              </a:lnSpc>
              <a:spcAft>
                <a:spcPts val="600"/>
              </a:spcAft>
              <a:buFont typeface="Arial" panose="020B0604020202020204" pitchFamily="34" charset="0"/>
              <a:buChar char="•"/>
            </a:pPr>
            <a:r>
              <a:rPr lang="en-US" sz="2000" b="1"/>
              <a:t>EOPS – Emergency Operations Procedures </a:t>
            </a:r>
            <a:endParaRPr lang="en-US" sz="2000"/>
          </a:p>
          <a:p>
            <a:pPr indent="-228600" algn="ctr">
              <a:lnSpc>
                <a:spcPct val="90000"/>
              </a:lnSpc>
              <a:spcAft>
                <a:spcPts val="600"/>
              </a:spcAft>
              <a:buFont typeface="Arial" panose="020B0604020202020204" pitchFamily="34" charset="0"/>
              <a:buChar char="•"/>
            </a:pPr>
            <a:r>
              <a:rPr lang="en-US" sz="2000"/>
              <a:t> A critical set of guidelines from a document designed giving an understanding to </a:t>
            </a:r>
          </a:p>
          <a:p>
            <a:pPr marL="285750" indent="-228600" algn="ctr">
              <a:lnSpc>
                <a:spcPct val="90000"/>
              </a:lnSpc>
              <a:spcAft>
                <a:spcPts val="600"/>
              </a:spcAft>
              <a:buFont typeface="Arial" panose="020B0604020202020204" pitchFamily="34" charset="0"/>
              <a:buChar char="•"/>
            </a:pPr>
            <a:r>
              <a:rPr lang="en-US" sz="2000"/>
              <a:t>Find </a:t>
            </a:r>
          </a:p>
          <a:p>
            <a:pPr marL="285750" indent="-228600" algn="ctr">
              <a:lnSpc>
                <a:spcPct val="90000"/>
              </a:lnSpc>
              <a:spcAft>
                <a:spcPts val="600"/>
              </a:spcAft>
              <a:buFont typeface="Arial" panose="020B0604020202020204" pitchFamily="34" charset="0"/>
              <a:buChar char="•"/>
            </a:pPr>
            <a:r>
              <a:rPr lang="en-US" sz="2000"/>
              <a:t>Prepare for </a:t>
            </a:r>
          </a:p>
          <a:p>
            <a:pPr marL="285750" indent="-228600" algn="ctr">
              <a:lnSpc>
                <a:spcPct val="90000"/>
              </a:lnSpc>
              <a:spcAft>
                <a:spcPts val="600"/>
              </a:spcAft>
              <a:buFont typeface="Arial" panose="020B0604020202020204" pitchFamily="34" charset="0"/>
              <a:buChar char="•"/>
            </a:pPr>
            <a:r>
              <a:rPr lang="en-US" sz="2000"/>
              <a:t>Be ready to respond to potential hazards</a:t>
            </a:r>
          </a:p>
          <a:p>
            <a:pPr marL="285750" indent="-228600" algn="ctr">
              <a:lnSpc>
                <a:spcPct val="90000"/>
              </a:lnSpc>
              <a:spcAft>
                <a:spcPts val="600"/>
              </a:spcAft>
              <a:buFont typeface="Arial" panose="020B0604020202020204" pitchFamily="34" charset="0"/>
              <a:buChar char="•"/>
            </a:pPr>
            <a:r>
              <a:rPr lang="en-US" sz="2000"/>
              <a:t>Threats and Emergencies </a:t>
            </a:r>
          </a:p>
          <a:p>
            <a:pPr marL="285750" indent="-228600" algn="ctr">
              <a:lnSpc>
                <a:spcPct val="90000"/>
              </a:lnSpc>
              <a:spcAft>
                <a:spcPts val="600"/>
              </a:spcAft>
              <a:buFont typeface="Arial" panose="020B0604020202020204" pitchFamily="34" charset="0"/>
              <a:buChar char="•"/>
            </a:pPr>
            <a:endParaRPr lang="en-US" sz="1900"/>
          </a:p>
        </p:txBody>
      </p:sp>
      <p:pic>
        <p:nvPicPr>
          <p:cNvPr id="5" name="Picture 4" descr="A group of icons on a black background&#10;&#10;AI-generated content may be incorrect.">
            <a:extLst>
              <a:ext uri="{FF2B5EF4-FFF2-40B4-BE49-F238E27FC236}">
                <a16:creationId xmlns:a16="http://schemas.microsoft.com/office/drawing/2014/main" id="{967ADBA2-64EE-6B94-1676-573C6C2CDF67}"/>
              </a:ext>
            </a:extLst>
          </p:cNvPr>
          <p:cNvPicPr>
            <a:picLocks noChangeAspect="1"/>
          </p:cNvPicPr>
          <p:nvPr/>
        </p:nvPicPr>
        <p:blipFill>
          <a:blip r:embed="rId3"/>
          <a:srcRect l="3813" t="49771" r="73638" b="29902"/>
          <a:stretch>
            <a:fillRect/>
          </a:stretch>
        </p:blipFill>
        <p:spPr>
          <a:xfrm>
            <a:off x="4494333" y="1310069"/>
            <a:ext cx="3875461" cy="2246531"/>
          </a:xfrm>
          <a:prstGeom prst="rect">
            <a:avLst/>
          </a:prstGeom>
        </p:spPr>
      </p:pic>
      <p:sp>
        <p:nvSpPr>
          <p:cNvPr id="12" name="Rectangle 11">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4D78ED8-C7AC-A496-233D-3B3323F2197E}"/>
              </a:ext>
            </a:extLst>
          </p:cNvPr>
          <p:cNvSpPr txBox="1"/>
          <p:nvPr/>
        </p:nvSpPr>
        <p:spPr>
          <a:xfrm>
            <a:off x="7806531" y="5770561"/>
            <a:ext cx="4361655"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ptos"/>
                <a:cs typeface="Times New Roman"/>
              </a:rPr>
              <a:t>(Arizona 2026</a:t>
            </a:r>
            <a:r>
              <a:rPr lang="en-GB" sz="1600">
                <a:latin typeface="Aptos"/>
                <a:cs typeface="Times New Roman"/>
              </a:rPr>
              <a:t>) </a:t>
            </a:r>
            <a:r>
              <a:rPr lang="en-GB" sz="1400">
                <a:latin typeface="Aptos"/>
                <a:cs typeface="Times New Roman"/>
              </a:rPr>
              <a:t>(</a:t>
            </a:r>
            <a:r>
              <a:rPr lang="en-GB" sz="1400" err="1">
                <a:latin typeface="Aptos"/>
                <a:cs typeface="Times New Roman"/>
              </a:rPr>
              <a:t>GlobeAir</a:t>
            </a:r>
            <a:r>
              <a:rPr lang="en-GB" sz="1400">
                <a:latin typeface="Aptos"/>
                <a:cs typeface="Times New Roman"/>
              </a:rPr>
              <a:t> AG 2024) </a:t>
            </a:r>
            <a:r>
              <a:rPr lang="en-GB" sz="1600">
                <a:latin typeface="Aptos"/>
                <a:cs typeface="Times New Roman"/>
              </a:rPr>
              <a:t> </a:t>
            </a:r>
            <a:r>
              <a:rPr lang="en-GB" sz="1400">
                <a:latin typeface="Aptos"/>
                <a:cs typeface="Times New Roman"/>
              </a:rPr>
              <a:t>(</a:t>
            </a:r>
            <a:r>
              <a:rPr lang="en-GB" sz="1400" err="1">
                <a:latin typeface="Aptos"/>
                <a:cs typeface="Times New Roman"/>
              </a:rPr>
              <a:t>OctoberCMS</a:t>
            </a:r>
            <a:r>
              <a:rPr lang="en-GB" sz="1400">
                <a:latin typeface="Aptos"/>
                <a:cs typeface="Times New Roman"/>
              </a:rPr>
              <a:t> 2026 )</a:t>
            </a:r>
            <a:endParaRPr lang="en-US" sz="1400">
              <a:latin typeface="Aptos"/>
            </a:endParaRPr>
          </a:p>
        </p:txBody>
      </p:sp>
      <p:sp>
        <p:nvSpPr>
          <p:cNvPr id="4" name="TextBox 3">
            <a:extLst>
              <a:ext uri="{FF2B5EF4-FFF2-40B4-BE49-F238E27FC236}">
                <a16:creationId xmlns:a16="http://schemas.microsoft.com/office/drawing/2014/main" id="{E252EBB4-A999-3849-21C4-D5A0B29EECD3}"/>
              </a:ext>
            </a:extLst>
          </p:cNvPr>
          <p:cNvSpPr txBox="1"/>
          <p:nvPr/>
        </p:nvSpPr>
        <p:spPr>
          <a:xfrm>
            <a:off x="8092015" y="281944"/>
            <a:ext cx="3981090" cy="2831544"/>
          </a:xfrm>
          <a:prstGeom prst="rect">
            <a:avLst/>
          </a:prstGeom>
          <a:noFill/>
          <a:ln>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a:t>SOPS – Standard Operating Procedures </a:t>
            </a:r>
            <a:endParaRPr lang="en-US" sz="2000" b="1"/>
          </a:p>
          <a:p>
            <a:pPr marL="285750" indent="-285750" algn="ctr">
              <a:buFont typeface="Arial"/>
              <a:buChar char="•"/>
            </a:pPr>
            <a:r>
              <a:rPr lang="en-GB" sz="2000"/>
              <a:t>A step-by-step guided documented outlining how to,</a:t>
            </a:r>
          </a:p>
          <a:p>
            <a:pPr marL="285750" indent="-285750" algn="ctr">
              <a:buFont typeface="Arial"/>
              <a:buChar char="•"/>
            </a:pPr>
            <a:r>
              <a:rPr lang="en-GB" sz="2000"/>
              <a:t>Perform routine tasks consistently </a:t>
            </a:r>
          </a:p>
          <a:p>
            <a:pPr marL="285750" indent="-285750" algn="ctr">
              <a:buFont typeface="Arial"/>
              <a:buChar char="•"/>
            </a:pPr>
            <a:r>
              <a:rPr lang="en-GB" sz="2000"/>
              <a:t>Safely </a:t>
            </a:r>
          </a:p>
          <a:p>
            <a:pPr marL="285750" indent="-285750" algn="ctr">
              <a:buFont typeface="Arial"/>
              <a:buChar char="•"/>
            </a:pPr>
            <a:r>
              <a:rPr lang="en-GB" sz="2000"/>
              <a:t>Efficiently </a:t>
            </a:r>
          </a:p>
          <a:p>
            <a:endParaRPr lang="en-GB"/>
          </a:p>
        </p:txBody>
      </p:sp>
      <p:sp>
        <p:nvSpPr>
          <p:cNvPr id="7" name="TextBox 6">
            <a:extLst>
              <a:ext uri="{FF2B5EF4-FFF2-40B4-BE49-F238E27FC236}">
                <a16:creationId xmlns:a16="http://schemas.microsoft.com/office/drawing/2014/main" id="{449F084A-7F1F-1214-9D9F-8D8020941F9A}"/>
              </a:ext>
            </a:extLst>
          </p:cNvPr>
          <p:cNvSpPr txBox="1"/>
          <p:nvPr/>
        </p:nvSpPr>
        <p:spPr>
          <a:xfrm>
            <a:off x="5779965" y="3552947"/>
            <a:ext cx="5434867" cy="1323439"/>
          </a:xfrm>
          <a:prstGeom prst="rect">
            <a:avLst/>
          </a:prstGeom>
          <a:noFill/>
          <a:ln>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a:t>NOPS – Normal Operating Procedures</a:t>
            </a:r>
            <a:r>
              <a:rPr lang="en-GB" sz="2000"/>
              <a:t> </a:t>
            </a:r>
            <a:endParaRPr lang="en-US" sz="2000"/>
          </a:p>
          <a:p>
            <a:pPr marL="285750" indent="-285750" algn="ctr">
              <a:buFont typeface="Arial"/>
              <a:buChar char="•"/>
            </a:pPr>
            <a:r>
              <a:rPr lang="en-GB" sz="2000"/>
              <a:t>A documented routine to </a:t>
            </a:r>
          </a:p>
          <a:p>
            <a:pPr algn="ctr"/>
            <a:r>
              <a:rPr lang="en-GB" sz="2000"/>
              <a:t>Manage the key day to day operations safely and efficiently</a:t>
            </a:r>
          </a:p>
        </p:txBody>
      </p:sp>
    </p:spTree>
    <p:extLst>
      <p:ext uri="{BB962C8B-B14F-4D97-AF65-F5344CB8AC3E}">
        <p14:creationId xmlns:p14="http://schemas.microsoft.com/office/powerpoint/2010/main" val="3223346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96B21AA-75E2-FE00-599F-84D978CA4325}"/>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A63D5D2-3920-37FA-2EA5-960123DC0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A65BA3-6B22-F280-9C00-1ED9614CF395}"/>
              </a:ext>
            </a:extLst>
          </p:cNvPr>
          <p:cNvSpPr>
            <a:spLocks noGrp="1"/>
          </p:cNvSpPr>
          <p:nvPr>
            <p:ph type="title"/>
          </p:nvPr>
        </p:nvSpPr>
        <p:spPr>
          <a:xfrm>
            <a:off x="247397" y="343271"/>
            <a:ext cx="5070728" cy="1642969"/>
          </a:xfrm>
        </p:spPr>
        <p:txBody>
          <a:bodyPr anchor="b">
            <a:normAutofit/>
          </a:bodyPr>
          <a:lstStyle/>
          <a:p>
            <a:r>
              <a:rPr lang="en-GB" sz="4000"/>
              <a:t>How SOP,  EOP , NOP will be addressed?</a:t>
            </a:r>
          </a:p>
        </p:txBody>
      </p:sp>
      <p:sp>
        <p:nvSpPr>
          <p:cNvPr id="26" name="Rectangle 25">
            <a:extLst>
              <a:ext uri="{FF2B5EF4-FFF2-40B4-BE49-F238E27FC236}">
                <a16:creationId xmlns:a16="http://schemas.microsoft.com/office/drawing/2014/main" id="{0785370D-04A8-7F0A-FD5C-690E1899A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5B66B68F-89D4-6761-3C35-195C92DEE1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61D2ED-5DB5-BE42-9BCB-599048257E4D}"/>
              </a:ext>
            </a:extLst>
          </p:cNvPr>
          <p:cNvSpPr txBox="1"/>
          <p:nvPr/>
        </p:nvSpPr>
        <p:spPr>
          <a:xfrm>
            <a:off x="160777" y="2095499"/>
            <a:ext cx="8241151"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SOP</a:t>
            </a:r>
            <a:r>
              <a:rPr lang="en-GB"/>
              <a:t> </a:t>
            </a:r>
          </a:p>
          <a:p>
            <a:pPr marL="285750" indent="-285750">
              <a:buFont typeface="Arial"/>
              <a:buChar char="•"/>
            </a:pPr>
            <a:r>
              <a:rPr lang="en-GB"/>
              <a:t>Front of House Logistics – requiring  a mandatory registration to check in all attendees to manage the </a:t>
            </a:r>
            <a:r>
              <a:rPr lang="en-GB" err="1"/>
              <a:t>Ffwrnes</a:t>
            </a:r>
            <a:r>
              <a:rPr lang="en-GB"/>
              <a:t> Theatre capacity </a:t>
            </a:r>
          </a:p>
          <a:p>
            <a:endParaRPr lang="en-GB"/>
          </a:p>
          <a:p>
            <a:pPr marL="285750" indent="-285750">
              <a:buFont typeface="Arial"/>
              <a:buChar char="•"/>
            </a:pPr>
            <a:r>
              <a:rPr lang="en-GB"/>
              <a:t>Venue check – ensure the venue is ready to open to attendees </a:t>
            </a:r>
          </a:p>
          <a:p>
            <a:pPr marL="285750" indent="-285750">
              <a:buFont typeface="Arial"/>
              <a:buChar char="•"/>
            </a:pPr>
            <a:endParaRPr lang="en-GB"/>
          </a:p>
          <a:p>
            <a:pPr marL="285750" indent="-285750">
              <a:buFont typeface="Arial"/>
              <a:buChar char="•"/>
            </a:pPr>
            <a:r>
              <a:rPr lang="en-GB"/>
              <a:t>You the Staff – clarity with your roles and what it will intel </a:t>
            </a:r>
          </a:p>
          <a:p>
            <a:pPr marL="285750" indent="-285750">
              <a:buFont typeface="Arial"/>
              <a:buChar char="•"/>
            </a:pPr>
            <a:endParaRPr lang="en-GB"/>
          </a:p>
          <a:p>
            <a:pPr marL="285750" indent="-285750">
              <a:buFont typeface="Arial"/>
              <a:buChar char="•"/>
            </a:pPr>
            <a:r>
              <a:rPr lang="en-GB"/>
              <a:t>Contingency Planning In place – plans in place for any technical issues or other delays </a:t>
            </a:r>
          </a:p>
          <a:p>
            <a:pPr marL="285750" indent="-285750">
              <a:buFont typeface="Arial"/>
              <a:buChar char="•"/>
            </a:pPr>
            <a:endParaRPr lang="en-GB"/>
          </a:p>
          <a:p>
            <a:endParaRPr lang="en-GB"/>
          </a:p>
        </p:txBody>
      </p:sp>
      <p:sp>
        <p:nvSpPr>
          <p:cNvPr id="4" name="TextBox 3">
            <a:extLst>
              <a:ext uri="{FF2B5EF4-FFF2-40B4-BE49-F238E27FC236}">
                <a16:creationId xmlns:a16="http://schemas.microsoft.com/office/drawing/2014/main" id="{5157CCFC-480A-8FE5-6905-BB8B3B5E961D}"/>
              </a:ext>
            </a:extLst>
          </p:cNvPr>
          <p:cNvSpPr txBox="1"/>
          <p:nvPr/>
        </p:nvSpPr>
        <p:spPr>
          <a:xfrm>
            <a:off x="9175749" y="5842000"/>
            <a:ext cx="268287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ptos"/>
                <a:cs typeface="Times New Roman"/>
              </a:rPr>
              <a:t>(</a:t>
            </a:r>
            <a:r>
              <a:rPr lang="en-GB" sz="1400" err="1">
                <a:latin typeface="Aptos"/>
                <a:cs typeface="Times New Roman"/>
              </a:rPr>
              <a:t>TheatrauSirGar</a:t>
            </a:r>
            <a:r>
              <a:rPr lang="en-GB" sz="1400">
                <a:latin typeface="Aptos"/>
                <a:cs typeface="Times New Roman"/>
              </a:rPr>
              <a:t> 2026) (Allen et al. 2010)</a:t>
            </a:r>
            <a:endParaRPr lang="en-US" sz="1400">
              <a:latin typeface="Aptos"/>
            </a:endParaRPr>
          </a:p>
        </p:txBody>
      </p:sp>
      <p:pic>
        <p:nvPicPr>
          <p:cNvPr id="5" name="Picture 4" descr="Carmarthen Bay Film Festival CBFF - Gŵyl Ffilm Bae Caerfyrddin  (@carmarthenbayfilmfestival) • Facebook">
            <a:extLst>
              <a:ext uri="{FF2B5EF4-FFF2-40B4-BE49-F238E27FC236}">
                <a16:creationId xmlns:a16="http://schemas.microsoft.com/office/drawing/2014/main" id="{3312E206-D36B-20B7-685D-258983801187}"/>
              </a:ext>
            </a:extLst>
          </p:cNvPr>
          <p:cNvPicPr>
            <a:picLocks noChangeAspect="1"/>
          </p:cNvPicPr>
          <p:nvPr/>
        </p:nvPicPr>
        <p:blipFill>
          <a:blip r:embed="rId3"/>
          <a:stretch>
            <a:fillRect/>
          </a:stretch>
        </p:blipFill>
        <p:spPr>
          <a:xfrm>
            <a:off x="8402098" y="363267"/>
            <a:ext cx="3115891" cy="3105082"/>
          </a:xfrm>
          <a:prstGeom prst="rect">
            <a:avLst/>
          </a:prstGeom>
        </p:spPr>
      </p:pic>
      <p:pic>
        <p:nvPicPr>
          <p:cNvPr id="7" name="Picture 6" descr="A group of icons on a black background&#10;&#10;AI-generated content may be incorrect.">
            <a:extLst>
              <a:ext uri="{FF2B5EF4-FFF2-40B4-BE49-F238E27FC236}">
                <a16:creationId xmlns:a16="http://schemas.microsoft.com/office/drawing/2014/main" id="{F806F219-D94D-2A3D-8A3D-24CD8AA5FA6E}"/>
              </a:ext>
            </a:extLst>
          </p:cNvPr>
          <p:cNvPicPr>
            <a:picLocks noChangeAspect="1"/>
          </p:cNvPicPr>
          <p:nvPr/>
        </p:nvPicPr>
        <p:blipFill>
          <a:blip r:embed="rId4"/>
          <a:srcRect l="3813" t="49771" r="73638" b="29902"/>
          <a:stretch>
            <a:fillRect/>
          </a:stretch>
        </p:blipFill>
        <p:spPr>
          <a:xfrm>
            <a:off x="7974658" y="2947927"/>
            <a:ext cx="4315456" cy="2594118"/>
          </a:xfrm>
          <a:prstGeom prst="rect">
            <a:avLst/>
          </a:prstGeom>
        </p:spPr>
      </p:pic>
    </p:spTree>
    <p:extLst>
      <p:ext uri="{BB962C8B-B14F-4D97-AF65-F5344CB8AC3E}">
        <p14:creationId xmlns:p14="http://schemas.microsoft.com/office/powerpoint/2010/main" val="3261477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65AC8F4-E719-70CD-FAE0-29EF258748B9}"/>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C91212A1-3A99-71A1-0C9F-5E0A7649A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48516C-8F50-F9EE-CBB5-68F58762D8AD}"/>
              </a:ext>
            </a:extLst>
          </p:cNvPr>
          <p:cNvSpPr>
            <a:spLocks noGrp="1"/>
          </p:cNvSpPr>
          <p:nvPr>
            <p:ph type="title"/>
          </p:nvPr>
        </p:nvSpPr>
        <p:spPr>
          <a:xfrm>
            <a:off x="247397" y="343271"/>
            <a:ext cx="5070728" cy="1642969"/>
          </a:xfrm>
        </p:spPr>
        <p:txBody>
          <a:bodyPr anchor="b">
            <a:normAutofit/>
          </a:bodyPr>
          <a:lstStyle/>
          <a:p>
            <a:r>
              <a:rPr lang="en-GB" sz="4000"/>
              <a:t>How SOP,  EOP , NOP will be addressed?</a:t>
            </a:r>
          </a:p>
        </p:txBody>
      </p:sp>
      <p:sp>
        <p:nvSpPr>
          <p:cNvPr id="26" name="Rectangle 25">
            <a:extLst>
              <a:ext uri="{FF2B5EF4-FFF2-40B4-BE49-F238E27FC236}">
                <a16:creationId xmlns:a16="http://schemas.microsoft.com/office/drawing/2014/main" id="{9C1A3BD3-86B0-594C-9C3D-F482DEEAD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1316CA15-9323-03F2-3D94-200769D911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F432A9-5811-83A2-44BD-8CB4EC09EBD8}"/>
              </a:ext>
            </a:extLst>
          </p:cNvPr>
          <p:cNvSpPr txBox="1"/>
          <p:nvPr/>
        </p:nvSpPr>
        <p:spPr>
          <a:xfrm>
            <a:off x="375138" y="2110153"/>
            <a:ext cx="6623538"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t>EOP</a:t>
            </a:r>
          </a:p>
          <a:p>
            <a:pPr marL="285750" indent="-285750">
              <a:buFont typeface="Arial"/>
              <a:buChar char="•"/>
            </a:pPr>
            <a:r>
              <a:rPr lang="en-GB"/>
              <a:t>Full risk assessment find hazards </a:t>
            </a:r>
          </a:p>
          <a:p>
            <a:endParaRPr lang="en-GB"/>
          </a:p>
          <a:p>
            <a:pPr marL="285750" indent="-285750">
              <a:buFont typeface="Arial"/>
              <a:buChar char="•"/>
            </a:pPr>
            <a:r>
              <a:rPr lang="en-GB"/>
              <a:t>Emergency plans including crowd control, fire </a:t>
            </a:r>
          </a:p>
          <a:p>
            <a:pPr marL="285750" indent="-285750">
              <a:buFont typeface="Arial"/>
              <a:buChar char="•"/>
            </a:pPr>
            <a:endParaRPr lang="en-GB"/>
          </a:p>
          <a:p>
            <a:pPr marL="285750" indent="-285750">
              <a:buFont typeface="Arial"/>
              <a:buChar char="•"/>
            </a:pPr>
            <a:r>
              <a:rPr lang="en-GB"/>
              <a:t>Clear communication skills</a:t>
            </a:r>
          </a:p>
          <a:p>
            <a:pPr marL="285750" indent="-285750">
              <a:buFont typeface="Arial"/>
              <a:buChar char="•"/>
            </a:pPr>
            <a:endParaRPr lang="en-GB"/>
          </a:p>
          <a:p>
            <a:pPr marL="285750" indent="-285750">
              <a:buFont typeface="Arial"/>
              <a:buChar char="•"/>
            </a:pPr>
            <a:r>
              <a:rPr lang="en-GB"/>
              <a:t>Trained staff to responded to incidents</a:t>
            </a:r>
          </a:p>
          <a:p>
            <a:pPr marL="285750" indent="-285750">
              <a:buFont typeface="Arial"/>
              <a:buChar char="•"/>
            </a:pPr>
            <a:endParaRPr lang="en-GB"/>
          </a:p>
          <a:p>
            <a:pPr marL="285750" indent="-285750">
              <a:buFont typeface="Arial"/>
              <a:buChar char="•"/>
            </a:pPr>
            <a:r>
              <a:rPr lang="en-GB"/>
              <a:t>First Aid services and emergency exits checked and accessible </a:t>
            </a:r>
          </a:p>
          <a:p>
            <a:pPr marL="285750" indent="-285750">
              <a:buFont typeface="Arial"/>
              <a:buChar char="•"/>
            </a:pPr>
            <a:endParaRPr lang="en-GB"/>
          </a:p>
          <a:p>
            <a:pPr marL="285750" indent="-285750">
              <a:buFont typeface="Arial"/>
              <a:buChar char="•"/>
            </a:pPr>
            <a:endParaRPr lang="en-GB"/>
          </a:p>
        </p:txBody>
      </p:sp>
      <p:sp>
        <p:nvSpPr>
          <p:cNvPr id="4" name="TextBox 3">
            <a:extLst>
              <a:ext uri="{FF2B5EF4-FFF2-40B4-BE49-F238E27FC236}">
                <a16:creationId xmlns:a16="http://schemas.microsoft.com/office/drawing/2014/main" id="{041E05C1-BF0B-63B2-BCAD-8DA7492CA57C}"/>
              </a:ext>
            </a:extLst>
          </p:cNvPr>
          <p:cNvSpPr txBox="1"/>
          <p:nvPr/>
        </p:nvSpPr>
        <p:spPr>
          <a:xfrm>
            <a:off x="8917957" y="5906155"/>
            <a:ext cx="2979351"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ptos"/>
                <a:cs typeface="Times New Roman"/>
              </a:rPr>
              <a:t>(Haddow et al. 2020)</a:t>
            </a:r>
            <a:endParaRPr lang="en-US" sz="1400">
              <a:latin typeface="Aptos"/>
            </a:endParaRPr>
          </a:p>
        </p:txBody>
      </p:sp>
      <p:pic>
        <p:nvPicPr>
          <p:cNvPr id="6" name="Picture 5" descr="Carmarthen Bay Film Festival CBFF - Gŵyl Ffilm Bae Caerfyrddin  (@carmarthenbayfilmfestival) • Facebook">
            <a:extLst>
              <a:ext uri="{FF2B5EF4-FFF2-40B4-BE49-F238E27FC236}">
                <a16:creationId xmlns:a16="http://schemas.microsoft.com/office/drawing/2014/main" id="{FA734663-AC2C-BCD2-04AC-C6A7DF161A07}"/>
              </a:ext>
            </a:extLst>
          </p:cNvPr>
          <p:cNvPicPr>
            <a:picLocks noChangeAspect="1"/>
          </p:cNvPicPr>
          <p:nvPr/>
        </p:nvPicPr>
        <p:blipFill>
          <a:blip r:embed="rId3"/>
          <a:stretch>
            <a:fillRect/>
          </a:stretch>
        </p:blipFill>
        <p:spPr>
          <a:xfrm>
            <a:off x="8402098" y="363267"/>
            <a:ext cx="3115891" cy="3105082"/>
          </a:xfrm>
          <a:prstGeom prst="rect">
            <a:avLst/>
          </a:prstGeom>
        </p:spPr>
      </p:pic>
      <p:pic>
        <p:nvPicPr>
          <p:cNvPr id="8" name="Picture 7" descr="A group of icons on a black background&#10;&#10;AI-generated content may be incorrect.">
            <a:extLst>
              <a:ext uri="{FF2B5EF4-FFF2-40B4-BE49-F238E27FC236}">
                <a16:creationId xmlns:a16="http://schemas.microsoft.com/office/drawing/2014/main" id="{78719E6C-5F92-302A-00D8-39DD708A7CD5}"/>
              </a:ext>
            </a:extLst>
          </p:cNvPr>
          <p:cNvPicPr>
            <a:picLocks noChangeAspect="1"/>
          </p:cNvPicPr>
          <p:nvPr/>
        </p:nvPicPr>
        <p:blipFill>
          <a:blip r:embed="rId4"/>
          <a:srcRect l="3813" t="49771" r="73638" b="29902"/>
          <a:stretch>
            <a:fillRect/>
          </a:stretch>
        </p:blipFill>
        <p:spPr>
          <a:xfrm>
            <a:off x="6320226" y="2673333"/>
            <a:ext cx="5201023" cy="3129577"/>
          </a:xfrm>
          <a:prstGeom prst="rect">
            <a:avLst/>
          </a:prstGeom>
        </p:spPr>
      </p:pic>
    </p:spTree>
    <p:extLst>
      <p:ext uri="{BB962C8B-B14F-4D97-AF65-F5344CB8AC3E}">
        <p14:creationId xmlns:p14="http://schemas.microsoft.com/office/powerpoint/2010/main" val="1366655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E7E5CB5-0EE7-A7C2-3F31-E9C8DEFBD249}"/>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C4F47B0-4517-B646-ED58-1704618F40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DEC258-E2E1-E601-11E7-73747F5339C0}"/>
              </a:ext>
            </a:extLst>
          </p:cNvPr>
          <p:cNvSpPr>
            <a:spLocks noGrp="1"/>
          </p:cNvSpPr>
          <p:nvPr>
            <p:ph type="title"/>
          </p:nvPr>
        </p:nvSpPr>
        <p:spPr>
          <a:xfrm>
            <a:off x="247397" y="343271"/>
            <a:ext cx="5070728" cy="1642969"/>
          </a:xfrm>
        </p:spPr>
        <p:txBody>
          <a:bodyPr anchor="b">
            <a:normAutofit/>
          </a:bodyPr>
          <a:lstStyle/>
          <a:p>
            <a:r>
              <a:rPr lang="en-GB" sz="4000"/>
              <a:t>How SOP,  EOP , NOP will be addressed?</a:t>
            </a:r>
          </a:p>
        </p:txBody>
      </p:sp>
      <p:sp>
        <p:nvSpPr>
          <p:cNvPr id="26" name="Rectangle 25">
            <a:extLst>
              <a:ext uri="{FF2B5EF4-FFF2-40B4-BE49-F238E27FC236}">
                <a16:creationId xmlns:a16="http://schemas.microsoft.com/office/drawing/2014/main" id="{6658C2A5-CBB9-88A6-EC1C-E0165A3EA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786095C-46D9-3EB4-087B-8627CC9AC2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FB60C7-47FA-0286-A89F-3D3C2E1D5150}"/>
              </a:ext>
            </a:extLst>
          </p:cNvPr>
          <p:cNvSpPr txBox="1"/>
          <p:nvPr/>
        </p:nvSpPr>
        <p:spPr>
          <a:xfrm>
            <a:off x="356972" y="2279134"/>
            <a:ext cx="5629189"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t>NOP</a:t>
            </a:r>
          </a:p>
          <a:p>
            <a:pPr marL="285750" indent="-285750">
              <a:buFont typeface="Arial"/>
              <a:buChar char="•"/>
            </a:pPr>
            <a:r>
              <a:rPr lang="en-GB"/>
              <a:t>Standard Staffing Levels </a:t>
            </a:r>
          </a:p>
          <a:p>
            <a:pPr marL="285750" indent="-285750">
              <a:buFont typeface="Arial"/>
              <a:buChar char="•"/>
            </a:pPr>
            <a:endParaRPr lang="en-GB"/>
          </a:p>
          <a:p>
            <a:pPr marL="285750" indent="-285750">
              <a:buFont typeface="Arial"/>
              <a:buChar char="•"/>
            </a:pPr>
            <a:r>
              <a:rPr lang="en-GB"/>
              <a:t>Accessibility Standards – ensure all hearing loops and wheelchair lifts all tested and working </a:t>
            </a:r>
          </a:p>
          <a:p>
            <a:pPr marL="285750" indent="-285750">
              <a:buFont typeface="Arial"/>
              <a:buChar char="•"/>
            </a:pPr>
            <a:endParaRPr lang="en-GB"/>
          </a:p>
          <a:p>
            <a:pPr marL="285750" indent="-285750">
              <a:buFont typeface="Arial"/>
              <a:buChar char="•"/>
            </a:pPr>
            <a:r>
              <a:rPr lang="en-GB"/>
              <a:t>Clear communication </a:t>
            </a:r>
          </a:p>
          <a:p>
            <a:pPr marL="285750" indent="-285750">
              <a:buFont typeface="Arial"/>
              <a:buChar char="•"/>
            </a:pPr>
            <a:endParaRPr lang="en-GB"/>
          </a:p>
          <a:p>
            <a:pPr marL="285750" indent="-285750">
              <a:buFont typeface="Arial"/>
              <a:buChar char="•"/>
            </a:pPr>
            <a:r>
              <a:rPr lang="en-GB"/>
              <a:t>Clear Public access times to opening </a:t>
            </a:r>
          </a:p>
          <a:p>
            <a:pPr marL="285750" indent="-285750">
              <a:buFont typeface="Arial"/>
              <a:buChar char="•"/>
            </a:pPr>
            <a:endParaRPr lang="en-GB"/>
          </a:p>
          <a:p>
            <a:pPr marL="285750" indent="-285750">
              <a:buFont typeface="Arial"/>
              <a:buChar char="•"/>
            </a:pPr>
            <a:r>
              <a:rPr lang="en-GB"/>
              <a:t>Queue Management and organised crowd flow </a:t>
            </a:r>
          </a:p>
          <a:p>
            <a:pPr marL="285750" indent="-285750">
              <a:buFont typeface="Arial"/>
              <a:buChar char="•"/>
            </a:pPr>
            <a:endParaRPr lang="en-GB"/>
          </a:p>
          <a:p>
            <a:pPr marL="285750" indent="-285750">
              <a:buFont typeface="Arial"/>
              <a:buChar char="•"/>
            </a:pPr>
            <a:r>
              <a:rPr lang="en-GB"/>
              <a:t>Time management </a:t>
            </a:r>
          </a:p>
          <a:p>
            <a:pPr marL="285750" indent="-285750">
              <a:buFont typeface="Arial"/>
              <a:buChar char="•"/>
            </a:pPr>
            <a:endParaRPr lang="en-GB" b="1"/>
          </a:p>
        </p:txBody>
      </p:sp>
      <p:sp>
        <p:nvSpPr>
          <p:cNvPr id="4" name="TextBox 3">
            <a:extLst>
              <a:ext uri="{FF2B5EF4-FFF2-40B4-BE49-F238E27FC236}">
                <a16:creationId xmlns:a16="http://schemas.microsoft.com/office/drawing/2014/main" id="{B7FF02EE-FCEE-6F92-24E0-F7A13BCC9F87}"/>
              </a:ext>
            </a:extLst>
          </p:cNvPr>
          <p:cNvSpPr txBox="1"/>
          <p:nvPr/>
        </p:nvSpPr>
        <p:spPr>
          <a:xfrm>
            <a:off x="9294736" y="5944972"/>
            <a:ext cx="278742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ptos Display"/>
                <a:cs typeface="Times New Roman"/>
              </a:rPr>
              <a:t>(Goldblatt 2014)</a:t>
            </a:r>
            <a:r>
              <a:rPr lang="en-GB" sz="1600">
                <a:latin typeface="Aptos"/>
                <a:cs typeface="Times New Roman"/>
              </a:rPr>
              <a:t> </a:t>
            </a:r>
            <a:r>
              <a:rPr lang="en-GB" sz="1400">
                <a:latin typeface="Aptos"/>
                <a:cs typeface="Times New Roman"/>
              </a:rPr>
              <a:t>(CBFF 2026)</a:t>
            </a:r>
            <a:endParaRPr lang="en-US" sz="1400">
              <a:latin typeface="Aptos"/>
            </a:endParaRPr>
          </a:p>
        </p:txBody>
      </p:sp>
      <p:pic>
        <p:nvPicPr>
          <p:cNvPr id="6" name="Picture 5" descr="Carmarthen Bay Film Festival CBFF - Gŵyl Ffilm Bae Caerfyrddin  (@carmarthenbayfilmfestival) • Facebook">
            <a:extLst>
              <a:ext uri="{FF2B5EF4-FFF2-40B4-BE49-F238E27FC236}">
                <a16:creationId xmlns:a16="http://schemas.microsoft.com/office/drawing/2014/main" id="{61C7592B-A5E0-806E-F2F3-6E9157A0FF69}"/>
              </a:ext>
            </a:extLst>
          </p:cNvPr>
          <p:cNvPicPr>
            <a:picLocks noChangeAspect="1"/>
          </p:cNvPicPr>
          <p:nvPr/>
        </p:nvPicPr>
        <p:blipFill>
          <a:blip r:embed="rId3"/>
          <a:stretch>
            <a:fillRect/>
          </a:stretch>
        </p:blipFill>
        <p:spPr>
          <a:xfrm>
            <a:off x="8402098" y="363267"/>
            <a:ext cx="3115891" cy="3105082"/>
          </a:xfrm>
          <a:prstGeom prst="rect">
            <a:avLst/>
          </a:prstGeom>
        </p:spPr>
      </p:pic>
      <p:pic>
        <p:nvPicPr>
          <p:cNvPr id="8" name="Picture 7" descr="A group of icons on a black background&#10;&#10;AI-generated content may be incorrect.">
            <a:extLst>
              <a:ext uri="{FF2B5EF4-FFF2-40B4-BE49-F238E27FC236}">
                <a16:creationId xmlns:a16="http://schemas.microsoft.com/office/drawing/2014/main" id="{4F3E743B-1B20-5367-DA79-CDA5920E3D08}"/>
              </a:ext>
            </a:extLst>
          </p:cNvPr>
          <p:cNvPicPr>
            <a:picLocks noChangeAspect="1"/>
          </p:cNvPicPr>
          <p:nvPr/>
        </p:nvPicPr>
        <p:blipFill>
          <a:blip r:embed="rId4"/>
          <a:srcRect l="3813" t="49771" r="73638" b="29902"/>
          <a:stretch>
            <a:fillRect/>
          </a:stretch>
        </p:blipFill>
        <p:spPr>
          <a:xfrm>
            <a:off x="6317889" y="2603078"/>
            <a:ext cx="5201023" cy="3129577"/>
          </a:xfrm>
          <a:prstGeom prst="rect">
            <a:avLst/>
          </a:prstGeom>
        </p:spPr>
      </p:pic>
    </p:spTree>
    <p:extLst>
      <p:ext uri="{BB962C8B-B14F-4D97-AF65-F5344CB8AC3E}">
        <p14:creationId xmlns:p14="http://schemas.microsoft.com/office/powerpoint/2010/main" val="3149117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AB4F1-3657-42CB-8C99-CC3A0C93CC7A}"/>
              </a:ext>
            </a:extLst>
          </p:cNvPr>
          <p:cNvSpPr>
            <a:spLocks noGrp="1"/>
          </p:cNvSpPr>
          <p:nvPr>
            <p:ph type="title"/>
          </p:nvPr>
        </p:nvSpPr>
        <p:spPr/>
        <p:txBody>
          <a:bodyPr/>
          <a:lstStyle/>
          <a:p>
            <a:r>
              <a:rPr lang="en-GB"/>
              <a:t>Zara's References </a:t>
            </a:r>
          </a:p>
        </p:txBody>
      </p:sp>
      <p:sp>
        <p:nvSpPr>
          <p:cNvPr id="3" name="TextBox 2">
            <a:extLst>
              <a:ext uri="{FF2B5EF4-FFF2-40B4-BE49-F238E27FC236}">
                <a16:creationId xmlns:a16="http://schemas.microsoft.com/office/drawing/2014/main" id="{D2EEEBE2-BB91-CD00-809C-C601445881A2}"/>
              </a:ext>
            </a:extLst>
          </p:cNvPr>
          <p:cNvSpPr txBox="1"/>
          <p:nvPr/>
        </p:nvSpPr>
        <p:spPr>
          <a:xfrm>
            <a:off x="629668" y="1386995"/>
            <a:ext cx="9445179"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ptos"/>
                <a:cs typeface="Times New Roman"/>
              </a:rPr>
              <a:t>Allen, Johnny, et al. Festival and Special Event Management. Google Books, Wiley, 1 Nov. 2010, books.google.co.uk/books/about/</a:t>
            </a:r>
            <a:r>
              <a:rPr lang="en-GB" sz="1200" err="1">
                <a:latin typeface="Aptos"/>
                <a:cs typeface="Times New Roman"/>
              </a:rPr>
              <a:t>Festival_and_Special_Event_Management.html?id</a:t>
            </a:r>
            <a:r>
              <a:rPr lang="en-GB" sz="1200">
                <a:latin typeface="Aptos"/>
                <a:cs typeface="Times New Roman"/>
              </a:rPr>
              <a:t>=4K5PPgAACAAJ&amp;redir_esc=y.</a:t>
            </a:r>
            <a:endParaRPr lang="en-GB" sz="1200">
              <a:latin typeface="Aptos"/>
            </a:endParaRPr>
          </a:p>
          <a:p>
            <a:endParaRPr lang="en-GB" sz="1200">
              <a:latin typeface="Aptos"/>
              <a:cs typeface="Times New Roman"/>
            </a:endParaRPr>
          </a:p>
          <a:p>
            <a:r>
              <a:rPr lang="en-GB" sz="1200">
                <a:latin typeface="Aptos"/>
                <a:cs typeface="Times New Roman"/>
              </a:rPr>
              <a:t>Arizona. “Emergency Operations Plans | Department of Emergency and Military Affairs.” Az.gov, 2026, dema.az.gov/emergency-management/preparedness/planning-branch/emergency-operations-plans#. Accessed 26 Apr. 2026.</a:t>
            </a:r>
            <a:endParaRPr lang="en-GB" sz="1200">
              <a:latin typeface="Aptos"/>
            </a:endParaRPr>
          </a:p>
          <a:p>
            <a:pPr algn="l"/>
            <a:endParaRPr lang="en-GB"/>
          </a:p>
          <a:p>
            <a:r>
              <a:rPr lang="en-GB" sz="1200">
                <a:latin typeface="Aptos"/>
                <a:cs typeface="Times New Roman"/>
              </a:rPr>
              <a:t>CBFF. “Submit Your Film - Carmarthen Bay Film Festival CBFF.” Carmarthenbayfilmfestival.co.uk, 2026, </a:t>
            </a:r>
            <a:r>
              <a:rPr lang="en-GB" sz="1200">
                <a:latin typeface="Aptos"/>
                <a:cs typeface="Times New Roman"/>
                <a:hlinkClick r:id="rId2"/>
              </a:rPr>
              <a:t>www.carmarthenbayfilmfestival.co.uk/policies</a:t>
            </a:r>
            <a:r>
              <a:rPr lang="en-GB" sz="1200">
                <a:latin typeface="Aptos"/>
                <a:cs typeface="Times New Roman"/>
              </a:rPr>
              <a:t>. Accessed 28 Apr. 2026.</a:t>
            </a:r>
            <a:endParaRPr lang="en-GB" sz="1200">
              <a:latin typeface="Aptos"/>
            </a:endParaRPr>
          </a:p>
          <a:p>
            <a:endParaRPr lang="en-GB"/>
          </a:p>
          <a:p>
            <a:r>
              <a:rPr lang="en-GB" sz="1200" err="1">
                <a:latin typeface="Aptos"/>
                <a:cs typeface="Times New Roman"/>
              </a:rPr>
              <a:t>GlobeAir</a:t>
            </a:r>
            <a:r>
              <a:rPr lang="en-GB" sz="1200">
                <a:latin typeface="Aptos"/>
                <a:cs typeface="Times New Roman"/>
              </a:rPr>
              <a:t> AG. “What Does “Normal Operating Procedures” Mean? • </a:t>
            </a:r>
            <a:r>
              <a:rPr lang="en-GB" sz="1200" err="1">
                <a:latin typeface="Aptos"/>
                <a:cs typeface="Times New Roman"/>
              </a:rPr>
              <a:t>GlobeAir</a:t>
            </a:r>
            <a:r>
              <a:rPr lang="en-GB" sz="1200">
                <a:latin typeface="Aptos"/>
                <a:cs typeface="Times New Roman"/>
              </a:rPr>
              <a:t>.” </a:t>
            </a:r>
            <a:r>
              <a:rPr lang="en-GB" sz="1200" err="1">
                <a:latin typeface="Aptos"/>
                <a:cs typeface="Times New Roman"/>
              </a:rPr>
              <a:t>GlobeAir</a:t>
            </a:r>
            <a:r>
              <a:rPr lang="en-GB" sz="1200">
                <a:latin typeface="Aptos"/>
                <a:cs typeface="Times New Roman"/>
              </a:rPr>
              <a:t>, 2024, </a:t>
            </a:r>
            <a:r>
              <a:rPr lang="en-GB" sz="1200">
                <a:latin typeface="Aptos"/>
                <a:cs typeface="Times New Roman"/>
                <a:hlinkClick r:id="rId3"/>
              </a:rPr>
              <a:t>www.globeair.com/g/normal-operating-procedures</a:t>
            </a:r>
            <a:r>
              <a:rPr lang="en-GB" sz="1200">
                <a:latin typeface="Aptos"/>
                <a:cs typeface="Times New Roman"/>
              </a:rPr>
              <a:t>.</a:t>
            </a:r>
            <a:endParaRPr lang="en-GB" sz="1200">
              <a:latin typeface="Aptos"/>
            </a:endParaRPr>
          </a:p>
          <a:p>
            <a:endParaRPr lang="en-GB"/>
          </a:p>
          <a:p>
            <a:r>
              <a:rPr lang="en-GB" sz="1200">
                <a:latin typeface="Aptos"/>
                <a:cs typeface="Times New Roman"/>
              </a:rPr>
              <a:t>Goldblatt, Joe Jeff. Special Events: Creating and Sustaining a New World for Celebration. 7th ed., Hoboken, New Jersey, Wiley, 2014.</a:t>
            </a:r>
            <a:endParaRPr lang="en-GB" sz="1200">
              <a:latin typeface="Aptos"/>
            </a:endParaRPr>
          </a:p>
          <a:p>
            <a:endParaRPr lang="en-GB"/>
          </a:p>
          <a:p>
            <a:r>
              <a:rPr lang="en-GB" sz="1200">
                <a:latin typeface="Aptos"/>
                <a:cs typeface="Times New Roman"/>
              </a:rPr>
              <a:t>Haddow, George D, et al. Introduction to Emergency Management, Enhanced. Butterworth-Heinemann, 5 Sept. 2014.</a:t>
            </a:r>
            <a:endParaRPr lang="en-GB" sz="1200">
              <a:latin typeface="Aptos"/>
            </a:endParaRPr>
          </a:p>
          <a:p>
            <a:endParaRPr lang="en-GB"/>
          </a:p>
          <a:p>
            <a:r>
              <a:rPr lang="en-GB" sz="1200" err="1">
                <a:latin typeface="Aptos"/>
                <a:cs typeface="Times New Roman"/>
              </a:rPr>
              <a:t>OctoberCMS</a:t>
            </a:r>
            <a:r>
              <a:rPr lang="en-GB" sz="1200">
                <a:latin typeface="Aptos"/>
                <a:cs typeface="Times New Roman"/>
              </a:rPr>
              <a:t>. “SOP Info.” Spiers Engineering Safety, 2026, </a:t>
            </a:r>
            <a:r>
              <a:rPr lang="en-GB" sz="1200">
                <a:latin typeface="Aptos"/>
                <a:cs typeface="Times New Roman"/>
                <a:hlinkClick r:id="rId4"/>
              </a:rPr>
              <a:t>www.spierssafety.co.uk/sop-guide/</a:t>
            </a:r>
            <a:r>
              <a:rPr lang="en-GB" sz="1200">
                <a:latin typeface="Aptos"/>
                <a:cs typeface="Times New Roman"/>
              </a:rPr>
              <a:t>.</a:t>
            </a:r>
            <a:endParaRPr lang="en-GB" sz="1200">
              <a:latin typeface="Aptos"/>
            </a:endParaRPr>
          </a:p>
          <a:p>
            <a:endParaRPr lang="en-GB"/>
          </a:p>
          <a:p>
            <a:r>
              <a:rPr lang="en-GB" sz="1200" err="1">
                <a:latin typeface="Aptos"/>
                <a:cs typeface="Times New Roman"/>
              </a:rPr>
              <a:t>TheatrauSirGar</a:t>
            </a:r>
            <a:r>
              <a:rPr lang="en-GB" sz="1200">
                <a:latin typeface="Aptos"/>
                <a:cs typeface="Times New Roman"/>
              </a:rPr>
              <a:t>. “Carmarthen Bay Film Festival 2026: Di... - Carmarthenshire Theatres.” Theatrausirgar.co.uk, 2026, </a:t>
            </a:r>
            <a:r>
              <a:rPr lang="en-GB" sz="1200">
                <a:latin typeface="Aptos"/>
                <a:cs typeface="Times New Roman"/>
                <a:hlinkClick r:id="rId5"/>
              </a:rPr>
              <a:t>www.theatrausirgar.co.uk/en/shows/carmarthen-bay-film-festival-2026-diwrnod-day-1</a:t>
            </a:r>
            <a:r>
              <a:rPr lang="en-GB" sz="1200">
                <a:latin typeface="Aptos"/>
                <a:cs typeface="Times New Roman"/>
              </a:rPr>
              <a:t>.</a:t>
            </a:r>
            <a:endParaRPr lang="en-GB" sz="1200">
              <a:latin typeface="Aptos"/>
            </a:endParaRPr>
          </a:p>
          <a:p>
            <a:endParaRPr lang="en-GB"/>
          </a:p>
        </p:txBody>
      </p:sp>
    </p:spTree>
    <p:extLst>
      <p:ext uri="{BB962C8B-B14F-4D97-AF65-F5344CB8AC3E}">
        <p14:creationId xmlns:p14="http://schemas.microsoft.com/office/powerpoint/2010/main" val="37109186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1148</Words>
  <Application>Microsoft Macintosh PowerPoint</Application>
  <PresentationFormat>Widescreen</PresentationFormat>
  <Paragraphs>93</Paragraphs>
  <Slides>7</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Aptos</vt:lpstr>
      <vt:lpstr>Aptos Display</vt:lpstr>
      <vt:lpstr>Arial</vt:lpstr>
      <vt:lpstr>Calibri</vt:lpstr>
      <vt:lpstr>office theme</vt:lpstr>
      <vt:lpstr>Operating polices &amp; procedures</vt:lpstr>
      <vt:lpstr>3 - Zara</vt:lpstr>
      <vt:lpstr>Understanding The Key Policies and Procedures  </vt:lpstr>
      <vt:lpstr>How SOP,  EOP , NOP will be addressed?</vt:lpstr>
      <vt:lpstr>How SOP,  EOP , NOP will be addressed?</vt:lpstr>
      <vt:lpstr>How SOP,  EOP , NOP will be addressed?</vt:lpstr>
      <vt:lpstr>Zara's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Operating polices &amp; procedures</dc:title>
  <dc:creator/>
  <cp:lastModifiedBy>Zara Pearce (2404323)</cp:lastModifiedBy>
  <cp:revision>3</cp:revision>
  <dcterms:created xsi:type="dcterms:W3CDTF">2026-02-19T14:44:11Z</dcterms:created>
  <dcterms:modified xsi:type="dcterms:W3CDTF">2026-04-28T14:38:49Z</dcterms:modified>
</cp:coreProperties>
</file>