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media/image13.jpg" ContentType="image/png"/>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4" r:id="rId4"/>
  </p:sldMasterIdLst>
  <p:sldIdLst>
    <p:sldId id="257" r:id="rId5"/>
    <p:sldId id="261" r:id="rId6"/>
    <p:sldId id="269" r:id="rId7"/>
    <p:sldId id="270" r:id="rId8"/>
    <p:sldId id="271" r:id="rId9"/>
    <p:sldId id="267" r:id="rId10"/>
    <p:sldId id="268" r:id="rId11"/>
    <p:sldId id="264" r:id="rId12"/>
    <p:sldId id="265" r:id="rId13"/>
    <p:sldId id="266" r:id="rId14"/>
    <p:sldId id="262" r:id="rId15"/>
    <p:sldId id="26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1" autoAdjust="0"/>
    <p:restoredTop sz="94619" autoAdjust="0"/>
  </p:normalViewPr>
  <p:slideViewPr>
    <p:cSldViewPr snapToGrid="0">
      <p:cViewPr varScale="1">
        <p:scale>
          <a:sx n="80" d="100"/>
          <a:sy n="80" d="100"/>
        </p:scale>
        <p:origin x="6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A627C0-AAC8-4A48-BECB-46AC7BEBACF1}"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GB"/>
        </a:p>
      </dgm:t>
    </dgm:pt>
    <dgm:pt modelId="{FCCCCCB6-F5AA-450F-ADAD-1C70DF74B43C}">
      <dgm:prSet phldrT="[Text]" custT="1"/>
      <dgm:spPr/>
      <dgm:t>
        <a:bodyPr/>
        <a:lstStyle/>
        <a:p>
          <a:r>
            <a:rPr lang="en-GB" sz="3200" u="sng" dirty="0"/>
            <a:t>Forming</a:t>
          </a:r>
        </a:p>
        <a:p>
          <a:r>
            <a:rPr lang="en-GB" sz="2000" dirty="0"/>
            <a:t>Meet</a:t>
          </a:r>
        </a:p>
      </dgm:t>
    </dgm:pt>
    <dgm:pt modelId="{D78019FB-A7A6-4ECC-B17E-07D5F7F72131}" type="parTrans" cxnId="{20E65898-ACA3-4674-B709-12B4B1A83883}">
      <dgm:prSet/>
      <dgm:spPr/>
      <dgm:t>
        <a:bodyPr/>
        <a:lstStyle/>
        <a:p>
          <a:endParaRPr lang="en-GB"/>
        </a:p>
      </dgm:t>
    </dgm:pt>
    <dgm:pt modelId="{83FFD453-CF29-47EC-A4FC-275AB717D035}" type="sibTrans" cxnId="{20E65898-ACA3-4674-B709-12B4B1A83883}">
      <dgm:prSet/>
      <dgm:spPr/>
      <dgm:t>
        <a:bodyPr/>
        <a:lstStyle/>
        <a:p>
          <a:endParaRPr lang="en-GB"/>
        </a:p>
      </dgm:t>
    </dgm:pt>
    <dgm:pt modelId="{6084659E-50C7-4A36-8C11-416FA7352E5D}">
      <dgm:prSet phldrT="[Text]" custT="1"/>
      <dgm:spPr/>
      <dgm:t>
        <a:bodyPr/>
        <a:lstStyle/>
        <a:p>
          <a:r>
            <a:rPr lang="en-GB" sz="3200" u="sng" dirty="0"/>
            <a:t>Storming</a:t>
          </a:r>
        </a:p>
        <a:p>
          <a:r>
            <a:rPr lang="en-GB" sz="1800" dirty="0"/>
            <a:t>Discuss</a:t>
          </a:r>
        </a:p>
      </dgm:t>
    </dgm:pt>
    <dgm:pt modelId="{16A2B0AE-01EA-459A-A6DC-F0C351B7DE05}" type="parTrans" cxnId="{4D816ABB-DAB8-452A-9579-DE64466F5408}">
      <dgm:prSet/>
      <dgm:spPr/>
      <dgm:t>
        <a:bodyPr/>
        <a:lstStyle/>
        <a:p>
          <a:endParaRPr lang="en-GB"/>
        </a:p>
      </dgm:t>
    </dgm:pt>
    <dgm:pt modelId="{57A27354-5853-4046-BA35-87067BBE4049}" type="sibTrans" cxnId="{4D816ABB-DAB8-452A-9579-DE64466F5408}">
      <dgm:prSet/>
      <dgm:spPr/>
      <dgm:t>
        <a:bodyPr/>
        <a:lstStyle/>
        <a:p>
          <a:endParaRPr lang="en-GB"/>
        </a:p>
      </dgm:t>
    </dgm:pt>
    <dgm:pt modelId="{7C77DC51-11B3-4203-B7DC-3624DE863224}">
      <dgm:prSet phldrT="[Text]" custT="1"/>
      <dgm:spPr/>
      <dgm:t>
        <a:bodyPr/>
        <a:lstStyle/>
        <a:p>
          <a:r>
            <a:rPr lang="en-GB" sz="3200" u="sng" dirty="0"/>
            <a:t>Norming</a:t>
          </a:r>
        </a:p>
        <a:p>
          <a:r>
            <a:rPr lang="en-GB" sz="1800" dirty="0"/>
            <a:t>Agree</a:t>
          </a:r>
        </a:p>
      </dgm:t>
    </dgm:pt>
    <dgm:pt modelId="{52DE6BAA-560F-4D86-AF0C-DF67AADD2F8C}" type="parTrans" cxnId="{2883395F-269B-420D-A419-CC8F0510C96E}">
      <dgm:prSet/>
      <dgm:spPr/>
      <dgm:t>
        <a:bodyPr/>
        <a:lstStyle/>
        <a:p>
          <a:endParaRPr lang="en-GB"/>
        </a:p>
      </dgm:t>
    </dgm:pt>
    <dgm:pt modelId="{4A5C15FF-F76C-4AEE-AA03-2A07195219A8}" type="sibTrans" cxnId="{2883395F-269B-420D-A419-CC8F0510C96E}">
      <dgm:prSet/>
      <dgm:spPr/>
      <dgm:t>
        <a:bodyPr/>
        <a:lstStyle/>
        <a:p>
          <a:endParaRPr lang="en-GB"/>
        </a:p>
      </dgm:t>
    </dgm:pt>
    <dgm:pt modelId="{CCC5D510-398D-43B0-8CD7-89DC8DBD23FE}">
      <dgm:prSet phldrT="[Text]" custT="1"/>
      <dgm:spPr/>
      <dgm:t>
        <a:bodyPr/>
        <a:lstStyle/>
        <a:p>
          <a:r>
            <a:rPr lang="en-GB" sz="3200" u="sng" dirty="0"/>
            <a:t>Performing</a:t>
          </a:r>
        </a:p>
        <a:p>
          <a:r>
            <a:rPr lang="en-GB" sz="1800" dirty="0"/>
            <a:t>Team</a:t>
          </a:r>
          <a:r>
            <a:rPr lang="en-GB" sz="3200" dirty="0"/>
            <a:t> </a:t>
          </a:r>
          <a:r>
            <a:rPr lang="en-GB" sz="1800" dirty="0"/>
            <a:t>Work</a:t>
          </a:r>
        </a:p>
      </dgm:t>
    </dgm:pt>
    <dgm:pt modelId="{371A946F-F691-46FE-A65D-D9A62CA973AB}" type="parTrans" cxnId="{4B3497A6-0118-411C-B01C-DFFD057072B7}">
      <dgm:prSet/>
      <dgm:spPr/>
      <dgm:t>
        <a:bodyPr/>
        <a:lstStyle/>
        <a:p>
          <a:endParaRPr lang="en-GB"/>
        </a:p>
      </dgm:t>
    </dgm:pt>
    <dgm:pt modelId="{598280F3-5206-449A-8B10-B064F162E407}" type="sibTrans" cxnId="{4B3497A6-0118-411C-B01C-DFFD057072B7}">
      <dgm:prSet/>
      <dgm:spPr/>
      <dgm:t>
        <a:bodyPr/>
        <a:lstStyle/>
        <a:p>
          <a:endParaRPr lang="en-GB"/>
        </a:p>
      </dgm:t>
    </dgm:pt>
    <dgm:pt modelId="{692F1EE1-F8C8-4E2F-A0A9-FE4E437DA4B7}">
      <dgm:prSet phldrT="[Text]" custT="1"/>
      <dgm:spPr/>
      <dgm:t>
        <a:bodyPr/>
        <a:lstStyle/>
        <a:p>
          <a:r>
            <a:rPr lang="en-GB" sz="3200" u="sng" dirty="0"/>
            <a:t>Adjourning</a:t>
          </a:r>
        </a:p>
        <a:p>
          <a:r>
            <a:rPr lang="en-GB" sz="1800" dirty="0"/>
            <a:t>Goodbye</a:t>
          </a:r>
        </a:p>
      </dgm:t>
    </dgm:pt>
    <dgm:pt modelId="{6D33E862-8E87-426E-B92C-0AFF9E694FF0}" type="parTrans" cxnId="{9D06BE1E-E500-4E4E-880B-27A3DE0CF9D7}">
      <dgm:prSet/>
      <dgm:spPr/>
      <dgm:t>
        <a:bodyPr/>
        <a:lstStyle/>
        <a:p>
          <a:endParaRPr lang="en-GB"/>
        </a:p>
      </dgm:t>
    </dgm:pt>
    <dgm:pt modelId="{7963255A-E632-45B8-AA5E-EAB0BB998CBA}" type="sibTrans" cxnId="{9D06BE1E-E500-4E4E-880B-27A3DE0CF9D7}">
      <dgm:prSet/>
      <dgm:spPr/>
      <dgm:t>
        <a:bodyPr/>
        <a:lstStyle/>
        <a:p>
          <a:endParaRPr lang="en-GB"/>
        </a:p>
      </dgm:t>
    </dgm:pt>
    <dgm:pt modelId="{0E0B2EE6-3CDC-4311-BDAD-1F5C3F5A107D}" type="pres">
      <dgm:prSet presAssocID="{17A627C0-AAC8-4A48-BECB-46AC7BEBACF1}" presName="Name0" presStyleCnt="0">
        <dgm:presLayoutVars>
          <dgm:dir/>
          <dgm:resizeHandles val="exact"/>
        </dgm:presLayoutVars>
      </dgm:prSet>
      <dgm:spPr/>
    </dgm:pt>
    <dgm:pt modelId="{5292DCFB-56A2-437D-8AFC-46CB07E61563}" type="pres">
      <dgm:prSet presAssocID="{FCCCCCB6-F5AA-450F-ADAD-1C70DF74B43C}" presName="node" presStyleLbl="node1" presStyleIdx="0" presStyleCnt="5">
        <dgm:presLayoutVars>
          <dgm:bulletEnabled val="1"/>
        </dgm:presLayoutVars>
      </dgm:prSet>
      <dgm:spPr/>
    </dgm:pt>
    <dgm:pt modelId="{CFD53398-4099-4B92-AB14-AC80613D6CD6}" type="pres">
      <dgm:prSet presAssocID="{83FFD453-CF29-47EC-A4FC-275AB717D035}" presName="sibTrans" presStyleLbl="sibTrans1D1" presStyleIdx="0" presStyleCnt="4"/>
      <dgm:spPr/>
    </dgm:pt>
    <dgm:pt modelId="{CD454D9C-CC9C-4639-9445-0463B4769978}" type="pres">
      <dgm:prSet presAssocID="{83FFD453-CF29-47EC-A4FC-275AB717D035}" presName="connectorText" presStyleLbl="sibTrans1D1" presStyleIdx="0" presStyleCnt="4"/>
      <dgm:spPr/>
    </dgm:pt>
    <dgm:pt modelId="{A13CB1EA-3D8F-4196-BE4D-FB8FB138498E}" type="pres">
      <dgm:prSet presAssocID="{6084659E-50C7-4A36-8C11-416FA7352E5D}" presName="node" presStyleLbl="node1" presStyleIdx="1" presStyleCnt="5">
        <dgm:presLayoutVars>
          <dgm:bulletEnabled val="1"/>
        </dgm:presLayoutVars>
      </dgm:prSet>
      <dgm:spPr/>
    </dgm:pt>
    <dgm:pt modelId="{63F22C8F-E387-4AF4-A63B-1958BF9B5B0E}" type="pres">
      <dgm:prSet presAssocID="{57A27354-5853-4046-BA35-87067BBE4049}" presName="sibTrans" presStyleLbl="sibTrans1D1" presStyleIdx="1" presStyleCnt="4"/>
      <dgm:spPr/>
    </dgm:pt>
    <dgm:pt modelId="{34441017-2504-40A1-AEDB-794CEB032226}" type="pres">
      <dgm:prSet presAssocID="{57A27354-5853-4046-BA35-87067BBE4049}" presName="connectorText" presStyleLbl="sibTrans1D1" presStyleIdx="1" presStyleCnt="4"/>
      <dgm:spPr/>
    </dgm:pt>
    <dgm:pt modelId="{D44C376F-F20B-4574-92E0-86A3A157A9D0}" type="pres">
      <dgm:prSet presAssocID="{7C77DC51-11B3-4203-B7DC-3624DE863224}" presName="node" presStyleLbl="node1" presStyleIdx="2" presStyleCnt="5">
        <dgm:presLayoutVars>
          <dgm:bulletEnabled val="1"/>
        </dgm:presLayoutVars>
      </dgm:prSet>
      <dgm:spPr/>
    </dgm:pt>
    <dgm:pt modelId="{D1EFC189-848A-4EE7-878C-DF69F8AC61BB}" type="pres">
      <dgm:prSet presAssocID="{4A5C15FF-F76C-4AEE-AA03-2A07195219A8}" presName="sibTrans" presStyleLbl="sibTrans1D1" presStyleIdx="2" presStyleCnt="4"/>
      <dgm:spPr/>
    </dgm:pt>
    <dgm:pt modelId="{2F925A92-025B-4D37-A18F-48359B80B635}" type="pres">
      <dgm:prSet presAssocID="{4A5C15FF-F76C-4AEE-AA03-2A07195219A8}" presName="connectorText" presStyleLbl="sibTrans1D1" presStyleIdx="2" presStyleCnt="4"/>
      <dgm:spPr/>
    </dgm:pt>
    <dgm:pt modelId="{A53ADD40-2D75-4CF5-B1C3-2BD79BB807B6}" type="pres">
      <dgm:prSet presAssocID="{CCC5D510-398D-43B0-8CD7-89DC8DBD23FE}" presName="node" presStyleLbl="node1" presStyleIdx="3" presStyleCnt="5" custScaleX="132806" custScaleY="158538">
        <dgm:presLayoutVars>
          <dgm:bulletEnabled val="1"/>
        </dgm:presLayoutVars>
      </dgm:prSet>
      <dgm:spPr/>
    </dgm:pt>
    <dgm:pt modelId="{97AD385A-5B94-44A0-B242-36431A004985}" type="pres">
      <dgm:prSet presAssocID="{598280F3-5206-449A-8B10-B064F162E407}" presName="sibTrans" presStyleLbl="sibTrans1D1" presStyleIdx="3" presStyleCnt="4"/>
      <dgm:spPr/>
    </dgm:pt>
    <dgm:pt modelId="{AE1FA442-AE9A-4927-925A-524A4B0FE4C3}" type="pres">
      <dgm:prSet presAssocID="{598280F3-5206-449A-8B10-B064F162E407}" presName="connectorText" presStyleLbl="sibTrans1D1" presStyleIdx="3" presStyleCnt="4"/>
      <dgm:spPr/>
    </dgm:pt>
    <dgm:pt modelId="{0EF7D78B-E02A-4825-94DA-B260D2B831FA}" type="pres">
      <dgm:prSet presAssocID="{692F1EE1-F8C8-4E2F-A0A9-FE4E437DA4B7}" presName="node" presStyleLbl="node1" presStyleIdx="4" presStyleCnt="5" custScaleX="122295" custScaleY="135607">
        <dgm:presLayoutVars>
          <dgm:bulletEnabled val="1"/>
        </dgm:presLayoutVars>
      </dgm:prSet>
      <dgm:spPr/>
    </dgm:pt>
  </dgm:ptLst>
  <dgm:cxnLst>
    <dgm:cxn modelId="{94C5BE08-A2BE-44A3-8274-AF9682C6B574}" type="presOf" srcId="{57A27354-5853-4046-BA35-87067BBE4049}" destId="{34441017-2504-40A1-AEDB-794CEB032226}" srcOrd="1" destOrd="0" presId="urn:microsoft.com/office/officeart/2016/7/layout/RepeatingBendingProcessNew"/>
    <dgm:cxn modelId="{D82AC209-F547-4402-A9EF-6A845EC54126}" type="presOf" srcId="{4A5C15FF-F76C-4AEE-AA03-2A07195219A8}" destId="{2F925A92-025B-4D37-A18F-48359B80B635}" srcOrd="1" destOrd="0" presId="urn:microsoft.com/office/officeart/2016/7/layout/RepeatingBendingProcessNew"/>
    <dgm:cxn modelId="{9D06BE1E-E500-4E4E-880B-27A3DE0CF9D7}" srcId="{17A627C0-AAC8-4A48-BECB-46AC7BEBACF1}" destId="{692F1EE1-F8C8-4E2F-A0A9-FE4E437DA4B7}" srcOrd="4" destOrd="0" parTransId="{6D33E862-8E87-426E-B92C-0AFF9E694FF0}" sibTransId="{7963255A-E632-45B8-AA5E-EAB0BB998CBA}"/>
    <dgm:cxn modelId="{06EA5D20-D4B3-487F-B69C-C4ADA5838EED}" type="presOf" srcId="{57A27354-5853-4046-BA35-87067BBE4049}" destId="{63F22C8F-E387-4AF4-A63B-1958BF9B5B0E}" srcOrd="0" destOrd="0" presId="urn:microsoft.com/office/officeart/2016/7/layout/RepeatingBendingProcessNew"/>
    <dgm:cxn modelId="{2883395F-269B-420D-A419-CC8F0510C96E}" srcId="{17A627C0-AAC8-4A48-BECB-46AC7BEBACF1}" destId="{7C77DC51-11B3-4203-B7DC-3624DE863224}" srcOrd="2" destOrd="0" parTransId="{52DE6BAA-560F-4D86-AF0C-DF67AADD2F8C}" sibTransId="{4A5C15FF-F76C-4AEE-AA03-2A07195219A8}"/>
    <dgm:cxn modelId="{4BB21463-CDB7-48DB-A566-0E764FEEA708}" type="presOf" srcId="{6084659E-50C7-4A36-8C11-416FA7352E5D}" destId="{A13CB1EA-3D8F-4196-BE4D-FB8FB138498E}" srcOrd="0" destOrd="0" presId="urn:microsoft.com/office/officeart/2016/7/layout/RepeatingBendingProcessNew"/>
    <dgm:cxn modelId="{221ED251-0EC2-47D0-B4C9-59A10911E8CF}" type="presOf" srcId="{692F1EE1-F8C8-4E2F-A0A9-FE4E437DA4B7}" destId="{0EF7D78B-E02A-4825-94DA-B260D2B831FA}" srcOrd="0" destOrd="0" presId="urn:microsoft.com/office/officeart/2016/7/layout/RepeatingBendingProcessNew"/>
    <dgm:cxn modelId="{2EE00B7E-B787-4FC1-AE95-6297E838351E}" type="presOf" srcId="{83FFD453-CF29-47EC-A4FC-275AB717D035}" destId="{CD454D9C-CC9C-4639-9445-0463B4769978}" srcOrd="1" destOrd="0" presId="urn:microsoft.com/office/officeart/2016/7/layout/RepeatingBendingProcessNew"/>
    <dgm:cxn modelId="{EB9E2696-599A-46F6-B457-731451A0BFC6}" type="presOf" srcId="{7C77DC51-11B3-4203-B7DC-3624DE863224}" destId="{D44C376F-F20B-4574-92E0-86A3A157A9D0}" srcOrd="0" destOrd="0" presId="urn:microsoft.com/office/officeart/2016/7/layout/RepeatingBendingProcessNew"/>
    <dgm:cxn modelId="{53BC4B97-BE5E-480E-97C4-08B1A550729E}" type="presOf" srcId="{598280F3-5206-449A-8B10-B064F162E407}" destId="{97AD385A-5B94-44A0-B242-36431A004985}" srcOrd="0" destOrd="0" presId="urn:microsoft.com/office/officeart/2016/7/layout/RepeatingBendingProcessNew"/>
    <dgm:cxn modelId="{20E65898-ACA3-4674-B709-12B4B1A83883}" srcId="{17A627C0-AAC8-4A48-BECB-46AC7BEBACF1}" destId="{FCCCCCB6-F5AA-450F-ADAD-1C70DF74B43C}" srcOrd="0" destOrd="0" parTransId="{D78019FB-A7A6-4ECC-B17E-07D5F7F72131}" sibTransId="{83FFD453-CF29-47EC-A4FC-275AB717D035}"/>
    <dgm:cxn modelId="{4B3497A6-0118-411C-B01C-DFFD057072B7}" srcId="{17A627C0-AAC8-4A48-BECB-46AC7BEBACF1}" destId="{CCC5D510-398D-43B0-8CD7-89DC8DBD23FE}" srcOrd="3" destOrd="0" parTransId="{371A946F-F691-46FE-A65D-D9A62CA973AB}" sibTransId="{598280F3-5206-449A-8B10-B064F162E407}"/>
    <dgm:cxn modelId="{24271BAF-A9C4-44F2-9D83-EE446C3C427C}" type="presOf" srcId="{FCCCCCB6-F5AA-450F-ADAD-1C70DF74B43C}" destId="{5292DCFB-56A2-437D-8AFC-46CB07E61563}" srcOrd="0" destOrd="0" presId="urn:microsoft.com/office/officeart/2016/7/layout/RepeatingBendingProcessNew"/>
    <dgm:cxn modelId="{DAAF47B6-85AE-4CBE-AADC-DBCA8CBBEA67}" type="presOf" srcId="{83FFD453-CF29-47EC-A4FC-275AB717D035}" destId="{CFD53398-4099-4B92-AB14-AC80613D6CD6}" srcOrd="0" destOrd="0" presId="urn:microsoft.com/office/officeart/2016/7/layout/RepeatingBendingProcessNew"/>
    <dgm:cxn modelId="{4D816ABB-DAB8-452A-9579-DE64466F5408}" srcId="{17A627C0-AAC8-4A48-BECB-46AC7BEBACF1}" destId="{6084659E-50C7-4A36-8C11-416FA7352E5D}" srcOrd="1" destOrd="0" parTransId="{16A2B0AE-01EA-459A-A6DC-F0C351B7DE05}" sibTransId="{57A27354-5853-4046-BA35-87067BBE4049}"/>
    <dgm:cxn modelId="{807388C7-0277-4E23-B678-A066A4FDD422}" type="presOf" srcId="{4A5C15FF-F76C-4AEE-AA03-2A07195219A8}" destId="{D1EFC189-848A-4EE7-878C-DF69F8AC61BB}" srcOrd="0" destOrd="0" presId="urn:microsoft.com/office/officeart/2016/7/layout/RepeatingBendingProcessNew"/>
    <dgm:cxn modelId="{C8CECFD1-6CCD-428E-A15D-DA1C06CFA070}" type="presOf" srcId="{17A627C0-AAC8-4A48-BECB-46AC7BEBACF1}" destId="{0E0B2EE6-3CDC-4311-BDAD-1F5C3F5A107D}" srcOrd="0" destOrd="0" presId="urn:microsoft.com/office/officeart/2016/7/layout/RepeatingBendingProcessNew"/>
    <dgm:cxn modelId="{32CEF3D8-E9CC-4A75-B80C-9AF1E21DCA3E}" type="presOf" srcId="{598280F3-5206-449A-8B10-B064F162E407}" destId="{AE1FA442-AE9A-4927-925A-524A4B0FE4C3}" srcOrd="1" destOrd="0" presId="urn:microsoft.com/office/officeart/2016/7/layout/RepeatingBendingProcessNew"/>
    <dgm:cxn modelId="{948F67F6-81CE-4383-954B-C0C8EEF119AF}" type="presOf" srcId="{CCC5D510-398D-43B0-8CD7-89DC8DBD23FE}" destId="{A53ADD40-2D75-4CF5-B1C3-2BD79BB807B6}" srcOrd="0" destOrd="0" presId="urn:microsoft.com/office/officeart/2016/7/layout/RepeatingBendingProcessNew"/>
    <dgm:cxn modelId="{A6E8B54F-F255-4BD1-B446-3B8B1AFCB930}" type="presParOf" srcId="{0E0B2EE6-3CDC-4311-BDAD-1F5C3F5A107D}" destId="{5292DCFB-56A2-437D-8AFC-46CB07E61563}" srcOrd="0" destOrd="0" presId="urn:microsoft.com/office/officeart/2016/7/layout/RepeatingBendingProcessNew"/>
    <dgm:cxn modelId="{6445C1B6-EEC0-4DA0-93DF-63627409A92C}" type="presParOf" srcId="{0E0B2EE6-3CDC-4311-BDAD-1F5C3F5A107D}" destId="{CFD53398-4099-4B92-AB14-AC80613D6CD6}" srcOrd="1" destOrd="0" presId="urn:microsoft.com/office/officeart/2016/7/layout/RepeatingBendingProcessNew"/>
    <dgm:cxn modelId="{220F2E2B-A91A-4196-8CC8-0771BBDF2F0C}" type="presParOf" srcId="{CFD53398-4099-4B92-AB14-AC80613D6CD6}" destId="{CD454D9C-CC9C-4639-9445-0463B4769978}" srcOrd="0" destOrd="0" presId="urn:microsoft.com/office/officeart/2016/7/layout/RepeatingBendingProcessNew"/>
    <dgm:cxn modelId="{1630388D-270C-4A81-8A33-F0A2F95F9338}" type="presParOf" srcId="{0E0B2EE6-3CDC-4311-BDAD-1F5C3F5A107D}" destId="{A13CB1EA-3D8F-4196-BE4D-FB8FB138498E}" srcOrd="2" destOrd="0" presId="urn:microsoft.com/office/officeart/2016/7/layout/RepeatingBendingProcessNew"/>
    <dgm:cxn modelId="{46BFF57D-8598-497A-9D14-E0882BD11EF4}" type="presParOf" srcId="{0E0B2EE6-3CDC-4311-BDAD-1F5C3F5A107D}" destId="{63F22C8F-E387-4AF4-A63B-1958BF9B5B0E}" srcOrd="3" destOrd="0" presId="urn:microsoft.com/office/officeart/2016/7/layout/RepeatingBendingProcessNew"/>
    <dgm:cxn modelId="{6F1E1A84-8001-4908-A89A-A719E4DE2BAC}" type="presParOf" srcId="{63F22C8F-E387-4AF4-A63B-1958BF9B5B0E}" destId="{34441017-2504-40A1-AEDB-794CEB032226}" srcOrd="0" destOrd="0" presId="urn:microsoft.com/office/officeart/2016/7/layout/RepeatingBendingProcessNew"/>
    <dgm:cxn modelId="{4FF9A516-800D-4BEC-8798-627A2044C08F}" type="presParOf" srcId="{0E0B2EE6-3CDC-4311-BDAD-1F5C3F5A107D}" destId="{D44C376F-F20B-4574-92E0-86A3A157A9D0}" srcOrd="4" destOrd="0" presId="urn:microsoft.com/office/officeart/2016/7/layout/RepeatingBendingProcessNew"/>
    <dgm:cxn modelId="{5CB4DE33-DCD4-47E1-AEFD-1CCDB0A44D8E}" type="presParOf" srcId="{0E0B2EE6-3CDC-4311-BDAD-1F5C3F5A107D}" destId="{D1EFC189-848A-4EE7-878C-DF69F8AC61BB}" srcOrd="5" destOrd="0" presId="urn:microsoft.com/office/officeart/2016/7/layout/RepeatingBendingProcessNew"/>
    <dgm:cxn modelId="{A9A27F08-7702-4616-8EBF-FBD7E5162508}" type="presParOf" srcId="{D1EFC189-848A-4EE7-878C-DF69F8AC61BB}" destId="{2F925A92-025B-4D37-A18F-48359B80B635}" srcOrd="0" destOrd="0" presId="urn:microsoft.com/office/officeart/2016/7/layout/RepeatingBendingProcessNew"/>
    <dgm:cxn modelId="{E5281E76-D024-49B5-B756-B3ED53C28686}" type="presParOf" srcId="{0E0B2EE6-3CDC-4311-BDAD-1F5C3F5A107D}" destId="{A53ADD40-2D75-4CF5-B1C3-2BD79BB807B6}" srcOrd="6" destOrd="0" presId="urn:microsoft.com/office/officeart/2016/7/layout/RepeatingBendingProcessNew"/>
    <dgm:cxn modelId="{3D1D8760-68D4-42D0-ABAA-BCC1269FCC47}" type="presParOf" srcId="{0E0B2EE6-3CDC-4311-BDAD-1F5C3F5A107D}" destId="{97AD385A-5B94-44A0-B242-36431A004985}" srcOrd="7" destOrd="0" presId="urn:microsoft.com/office/officeart/2016/7/layout/RepeatingBendingProcessNew"/>
    <dgm:cxn modelId="{7DBC0328-CFA3-460D-B118-29B4446447EE}" type="presParOf" srcId="{97AD385A-5B94-44A0-B242-36431A004985}" destId="{AE1FA442-AE9A-4927-925A-524A4B0FE4C3}" srcOrd="0" destOrd="0" presId="urn:microsoft.com/office/officeart/2016/7/layout/RepeatingBendingProcessNew"/>
    <dgm:cxn modelId="{AE1057D4-A543-4446-8C58-4B3D9A3C8E16}" type="presParOf" srcId="{0E0B2EE6-3CDC-4311-BDAD-1F5C3F5A107D}" destId="{0EF7D78B-E02A-4825-94DA-B260D2B831FA}"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FA6D04-6CB5-4C55-9311-7446C9B207D0}"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GB"/>
        </a:p>
      </dgm:t>
    </dgm:pt>
    <dgm:pt modelId="{08AC4111-AFE0-40E7-9C9F-044636342AB7}">
      <dgm:prSet custT="1"/>
      <dgm:spPr/>
      <dgm:t>
        <a:bodyPr/>
        <a:lstStyle/>
        <a:p>
          <a:r>
            <a:rPr lang="en-GB" sz="1800" dirty="0"/>
            <a:t>Top</a:t>
          </a:r>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r>
            <a:rPr lang="en-GB" sz="1800" dirty="0"/>
            <a:t>Bottom</a:t>
          </a:r>
        </a:p>
      </dgm:t>
    </dgm:pt>
    <dgm:pt modelId="{B1FEA70D-09B9-4F02-993E-B21C7ED0AE7B}" type="sibTrans" cxnId="{D7DE5B98-3ADF-4FED-A3EA-8A9E49B66A42}">
      <dgm:prSet/>
      <dgm:spPr/>
      <dgm:t>
        <a:bodyPr/>
        <a:lstStyle/>
        <a:p>
          <a:endParaRPr lang="en-GB"/>
        </a:p>
      </dgm:t>
    </dgm:pt>
    <dgm:pt modelId="{4EE77101-4ED0-4AAD-A743-14A74DDE2BC8}" type="parTrans" cxnId="{D7DE5B98-3ADF-4FED-A3EA-8A9E49B66A42}">
      <dgm:prSet/>
      <dgm:spPr/>
      <dgm:t>
        <a:bodyPr/>
        <a:lstStyle/>
        <a:p>
          <a:endParaRPr lang="en-GB"/>
        </a:p>
      </dgm:t>
    </dgm:pt>
    <dgm:pt modelId="{DDFB0132-DFA2-4524-8CD0-85439CEF50D4}" type="pres">
      <dgm:prSet presAssocID="{CCFA6D04-6CB5-4C55-9311-7446C9B207D0}" presName="compositeShape" presStyleCnt="0">
        <dgm:presLayoutVars>
          <dgm:dir/>
          <dgm:resizeHandles/>
        </dgm:presLayoutVars>
      </dgm:prSet>
      <dgm:spPr/>
    </dgm:pt>
    <dgm:pt modelId="{B86EA1E4-037D-45D1-95E8-FB1032344952}" type="pres">
      <dgm:prSet presAssocID="{CCFA6D04-6CB5-4C55-9311-7446C9B207D0}" presName="pyramid" presStyleLbl="node1" presStyleIdx="0" presStyleCnt="1"/>
      <dgm:spPr/>
    </dgm:pt>
    <dgm:pt modelId="{74495725-5D87-458F-A682-CCF37A0976AF}" type="pres">
      <dgm:prSet presAssocID="{CCFA6D04-6CB5-4C55-9311-7446C9B207D0}" presName="theList" presStyleCnt="0"/>
      <dgm:spPr/>
    </dgm:pt>
    <dgm:pt modelId="{952E873B-4AFE-492D-883D-97F87D1CE336}" type="pres">
      <dgm:prSet presAssocID="{08AC4111-AFE0-40E7-9C9F-044636342AB7}" presName="aNode" presStyleLbl="fgAcc1" presStyleIdx="0" presStyleCnt="1" custLinFactNeighborX="1871" custLinFactNeighborY="-5865">
        <dgm:presLayoutVars>
          <dgm:bulletEnabled val="1"/>
        </dgm:presLayoutVars>
      </dgm:prSet>
      <dgm:spPr/>
    </dgm:pt>
    <dgm:pt modelId="{9F0BFFBD-C113-46C4-80AB-AFD7589C9C86}" type="pres">
      <dgm:prSet presAssocID="{08AC4111-AFE0-40E7-9C9F-044636342AB7}" presName="aSpace" presStyleCnt="0"/>
      <dgm:spPr/>
    </dgm:pt>
  </dgm:ptLst>
  <dgm:cxnLst>
    <dgm:cxn modelId="{84E04A64-0592-4E36-9BBC-483567AFAEDE}" type="presOf" srcId="{08AC4111-AFE0-40E7-9C9F-044636342AB7}" destId="{952E873B-4AFE-492D-883D-97F87D1CE336}" srcOrd="0" destOrd="0" presId="urn:microsoft.com/office/officeart/2005/8/layout/pyramid2"/>
    <dgm:cxn modelId="{D7DE5B98-3ADF-4FED-A3EA-8A9E49B66A42}" srcId="{CCFA6D04-6CB5-4C55-9311-7446C9B207D0}" destId="{08AC4111-AFE0-40E7-9C9F-044636342AB7}" srcOrd="0" destOrd="0" parTransId="{4EE77101-4ED0-4AAD-A743-14A74DDE2BC8}" sibTransId="{B1FEA70D-09B9-4F02-993E-B21C7ED0AE7B}"/>
    <dgm:cxn modelId="{773BDBEA-2D6C-4C5E-9B52-76AA37D339E3}" type="presOf" srcId="{CCFA6D04-6CB5-4C55-9311-7446C9B207D0}" destId="{DDFB0132-DFA2-4524-8CD0-85439CEF50D4}" srcOrd="0" destOrd="0" presId="urn:microsoft.com/office/officeart/2005/8/layout/pyramid2"/>
    <dgm:cxn modelId="{47B9F83C-5779-466E-B470-00C6B69FA4C7}" type="presParOf" srcId="{DDFB0132-DFA2-4524-8CD0-85439CEF50D4}" destId="{B86EA1E4-037D-45D1-95E8-FB1032344952}" srcOrd="0" destOrd="0" presId="urn:microsoft.com/office/officeart/2005/8/layout/pyramid2"/>
    <dgm:cxn modelId="{930223A4-350A-4AFC-8849-1D819E827E01}" type="presParOf" srcId="{DDFB0132-DFA2-4524-8CD0-85439CEF50D4}" destId="{74495725-5D87-458F-A682-CCF37A0976AF}" srcOrd="1" destOrd="0" presId="urn:microsoft.com/office/officeart/2005/8/layout/pyramid2"/>
    <dgm:cxn modelId="{57134B91-E94B-413C-81D5-83DB87EF2E1A}" type="presParOf" srcId="{74495725-5D87-458F-A682-CCF37A0976AF}" destId="{952E873B-4AFE-492D-883D-97F87D1CE336}" srcOrd="0" destOrd="0" presId="urn:microsoft.com/office/officeart/2005/8/layout/pyramid2"/>
    <dgm:cxn modelId="{86B05751-4A8C-4070-A28E-6B30FF469D2B}" type="presParOf" srcId="{74495725-5D87-458F-A682-CCF37A0976AF}" destId="{9F0BFFBD-C113-46C4-80AB-AFD7589C9C86}" srcOrd="1"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53398-4099-4B92-AB14-AC80613D6CD6}">
      <dsp:nvSpPr>
        <dsp:cNvPr id="0" name=""/>
        <dsp:cNvSpPr/>
      </dsp:nvSpPr>
      <dsp:spPr>
        <a:xfrm>
          <a:off x="2030365" y="613948"/>
          <a:ext cx="435762" cy="91440"/>
        </a:xfrm>
        <a:custGeom>
          <a:avLst/>
          <a:gdLst/>
          <a:ahLst/>
          <a:cxnLst/>
          <a:rect l="0" t="0" r="0" b="0"/>
          <a:pathLst>
            <a:path>
              <a:moveTo>
                <a:pt x="0" y="45720"/>
              </a:moveTo>
              <a:lnTo>
                <a:pt x="435762"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36587" y="657334"/>
        <a:ext cx="23318" cy="4668"/>
      </dsp:txXfrm>
    </dsp:sp>
    <dsp:sp modelId="{5292DCFB-56A2-437D-8AFC-46CB07E61563}">
      <dsp:nvSpPr>
        <dsp:cNvPr id="0" name=""/>
        <dsp:cNvSpPr/>
      </dsp:nvSpPr>
      <dsp:spPr>
        <a:xfrm>
          <a:off x="4503" y="51369"/>
          <a:ext cx="2027661" cy="121659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357" tIns="104293" rIns="99357" bIns="104293" numCol="1" spcCol="1270" anchor="ctr" anchorCtr="0">
          <a:noAutofit/>
        </a:bodyPr>
        <a:lstStyle/>
        <a:p>
          <a:pPr marL="0" lvl="0" indent="0" algn="ctr" defTabSz="1422400">
            <a:lnSpc>
              <a:spcPct val="90000"/>
            </a:lnSpc>
            <a:spcBef>
              <a:spcPct val="0"/>
            </a:spcBef>
            <a:spcAft>
              <a:spcPct val="35000"/>
            </a:spcAft>
            <a:buNone/>
          </a:pPr>
          <a:r>
            <a:rPr lang="en-GB" sz="3200" u="sng" kern="1200" dirty="0"/>
            <a:t>Forming</a:t>
          </a:r>
        </a:p>
        <a:p>
          <a:pPr marL="0" lvl="0" indent="0" algn="ctr" defTabSz="1422400">
            <a:lnSpc>
              <a:spcPct val="90000"/>
            </a:lnSpc>
            <a:spcBef>
              <a:spcPct val="0"/>
            </a:spcBef>
            <a:spcAft>
              <a:spcPct val="35000"/>
            </a:spcAft>
            <a:buNone/>
          </a:pPr>
          <a:r>
            <a:rPr lang="en-GB" sz="2000" kern="1200" dirty="0"/>
            <a:t>Meet</a:t>
          </a:r>
        </a:p>
      </dsp:txBody>
      <dsp:txXfrm>
        <a:off x="4503" y="51369"/>
        <a:ext cx="2027661" cy="1216597"/>
      </dsp:txXfrm>
    </dsp:sp>
    <dsp:sp modelId="{63F22C8F-E387-4AF4-A63B-1958BF9B5B0E}">
      <dsp:nvSpPr>
        <dsp:cNvPr id="0" name=""/>
        <dsp:cNvSpPr/>
      </dsp:nvSpPr>
      <dsp:spPr>
        <a:xfrm>
          <a:off x="1018334" y="1266166"/>
          <a:ext cx="2494023" cy="791847"/>
        </a:xfrm>
        <a:custGeom>
          <a:avLst/>
          <a:gdLst/>
          <a:ahLst/>
          <a:cxnLst/>
          <a:rect l="0" t="0" r="0" b="0"/>
          <a:pathLst>
            <a:path>
              <a:moveTo>
                <a:pt x="2494023" y="0"/>
              </a:moveTo>
              <a:lnTo>
                <a:pt x="2494023" y="413023"/>
              </a:lnTo>
              <a:lnTo>
                <a:pt x="0" y="413023"/>
              </a:lnTo>
              <a:lnTo>
                <a:pt x="0" y="791847"/>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99693" y="1659756"/>
        <a:ext cx="131306" cy="4668"/>
      </dsp:txXfrm>
    </dsp:sp>
    <dsp:sp modelId="{A13CB1EA-3D8F-4196-BE4D-FB8FB138498E}">
      <dsp:nvSpPr>
        <dsp:cNvPr id="0" name=""/>
        <dsp:cNvSpPr/>
      </dsp:nvSpPr>
      <dsp:spPr>
        <a:xfrm>
          <a:off x="2498527" y="51369"/>
          <a:ext cx="2027661" cy="121659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357" tIns="104293" rIns="99357" bIns="104293" numCol="1" spcCol="1270" anchor="ctr" anchorCtr="0">
          <a:noAutofit/>
        </a:bodyPr>
        <a:lstStyle/>
        <a:p>
          <a:pPr marL="0" lvl="0" indent="0" algn="ctr" defTabSz="1422400">
            <a:lnSpc>
              <a:spcPct val="90000"/>
            </a:lnSpc>
            <a:spcBef>
              <a:spcPct val="0"/>
            </a:spcBef>
            <a:spcAft>
              <a:spcPct val="35000"/>
            </a:spcAft>
            <a:buNone/>
          </a:pPr>
          <a:r>
            <a:rPr lang="en-GB" sz="3200" u="sng" kern="1200" dirty="0"/>
            <a:t>Storming</a:t>
          </a:r>
        </a:p>
        <a:p>
          <a:pPr marL="0" lvl="0" indent="0" algn="ctr" defTabSz="1422400">
            <a:lnSpc>
              <a:spcPct val="90000"/>
            </a:lnSpc>
            <a:spcBef>
              <a:spcPct val="0"/>
            </a:spcBef>
            <a:spcAft>
              <a:spcPct val="35000"/>
            </a:spcAft>
            <a:buNone/>
          </a:pPr>
          <a:r>
            <a:rPr lang="en-GB" sz="1800" kern="1200" dirty="0"/>
            <a:t>Discuss</a:t>
          </a:r>
        </a:p>
      </dsp:txBody>
      <dsp:txXfrm>
        <a:off x="2498527" y="51369"/>
        <a:ext cx="2027661" cy="1216597"/>
      </dsp:txXfrm>
    </dsp:sp>
    <dsp:sp modelId="{D1EFC189-848A-4EE7-878C-DF69F8AC61BB}">
      <dsp:nvSpPr>
        <dsp:cNvPr id="0" name=""/>
        <dsp:cNvSpPr/>
      </dsp:nvSpPr>
      <dsp:spPr>
        <a:xfrm>
          <a:off x="2030365" y="2652993"/>
          <a:ext cx="435762" cy="91440"/>
        </a:xfrm>
        <a:custGeom>
          <a:avLst/>
          <a:gdLst/>
          <a:ahLst/>
          <a:cxnLst/>
          <a:rect l="0" t="0" r="0" b="0"/>
          <a:pathLst>
            <a:path>
              <a:moveTo>
                <a:pt x="0" y="45720"/>
              </a:moveTo>
              <a:lnTo>
                <a:pt x="435762"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36587" y="2696379"/>
        <a:ext cx="23318" cy="4668"/>
      </dsp:txXfrm>
    </dsp:sp>
    <dsp:sp modelId="{D44C376F-F20B-4574-92E0-86A3A157A9D0}">
      <dsp:nvSpPr>
        <dsp:cNvPr id="0" name=""/>
        <dsp:cNvSpPr/>
      </dsp:nvSpPr>
      <dsp:spPr>
        <a:xfrm>
          <a:off x="4503" y="2090414"/>
          <a:ext cx="2027661" cy="121659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357" tIns="104293" rIns="99357" bIns="104293" numCol="1" spcCol="1270" anchor="ctr" anchorCtr="0">
          <a:noAutofit/>
        </a:bodyPr>
        <a:lstStyle/>
        <a:p>
          <a:pPr marL="0" lvl="0" indent="0" algn="ctr" defTabSz="1422400">
            <a:lnSpc>
              <a:spcPct val="90000"/>
            </a:lnSpc>
            <a:spcBef>
              <a:spcPct val="0"/>
            </a:spcBef>
            <a:spcAft>
              <a:spcPct val="35000"/>
            </a:spcAft>
            <a:buNone/>
          </a:pPr>
          <a:r>
            <a:rPr lang="en-GB" sz="3200" u="sng" kern="1200" dirty="0"/>
            <a:t>Norming</a:t>
          </a:r>
        </a:p>
        <a:p>
          <a:pPr marL="0" lvl="0" indent="0" algn="ctr" defTabSz="1422400">
            <a:lnSpc>
              <a:spcPct val="90000"/>
            </a:lnSpc>
            <a:spcBef>
              <a:spcPct val="0"/>
            </a:spcBef>
            <a:spcAft>
              <a:spcPct val="35000"/>
            </a:spcAft>
            <a:buNone/>
          </a:pPr>
          <a:r>
            <a:rPr lang="en-GB" sz="1800" kern="1200" dirty="0"/>
            <a:t>Agree</a:t>
          </a:r>
        </a:p>
      </dsp:txBody>
      <dsp:txXfrm>
        <a:off x="4503" y="2090414"/>
        <a:ext cx="2027661" cy="1216597"/>
      </dsp:txXfrm>
    </dsp:sp>
    <dsp:sp modelId="{97AD385A-5B94-44A0-B242-36431A004985}">
      <dsp:nvSpPr>
        <dsp:cNvPr id="0" name=""/>
        <dsp:cNvSpPr/>
      </dsp:nvSpPr>
      <dsp:spPr>
        <a:xfrm>
          <a:off x="1244368" y="3661297"/>
          <a:ext cx="2600587" cy="435762"/>
        </a:xfrm>
        <a:custGeom>
          <a:avLst/>
          <a:gdLst/>
          <a:ahLst/>
          <a:cxnLst/>
          <a:rect l="0" t="0" r="0" b="0"/>
          <a:pathLst>
            <a:path>
              <a:moveTo>
                <a:pt x="2600587" y="0"/>
              </a:moveTo>
              <a:lnTo>
                <a:pt x="2600587" y="234981"/>
              </a:lnTo>
              <a:lnTo>
                <a:pt x="0" y="234981"/>
              </a:lnTo>
              <a:lnTo>
                <a:pt x="0" y="435762"/>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78610" y="3876844"/>
        <a:ext cx="132103" cy="4668"/>
      </dsp:txXfrm>
    </dsp:sp>
    <dsp:sp modelId="{A53ADD40-2D75-4CF5-B1C3-2BD79BB807B6}">
      <dsp:nvSpPr>
        <dsp:cNvPr id="0" name=""/>
        <dsp:cNvSpPr/>
      </dsp:nvSpPr>
      <dsp:spPr>
        <a:xfrm>
          <a:off x="2498527" y="1734328"/>
          <a:ext cx="2692856" cy="19287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357" tIns="104293" rIns="99357" bIns="104293" numCol="1" spcCol="1270" anchor="ctr" anchorCtr="0">
          <a:noAutofit/>
        </a:bodyPr>
        <a:lstStyle/>
        <a:p>
          <a:pPr marL="0" lvl="0" indent="0" algn="ctr" defTabSz="1422400">
            <a:lnSpc>
              <a:spcPct val="90000"/>
            </a:lnSpc>
            <a:spcBef>
              <a:spcPct val="0"/>
            </a:spcBef>
            <a:spcAft>
              <a:spcPct val="35000"/>
            </a:spcAft>
            <a:buNone/>
          </a:pPr>
          <a:r>
            <a:rPr lang="en-GB" sz="3200" u="sng" kern="1200" dirty="0"/>
            <a:t>Performing</a:t>
          </a:r>
        </a:p>
        <a:p>
          <a:pPr marL="0" lvl="0" indent="0" algn="ctr" defTabSz="1422400">
            <a:lnSpc>
              <a:spcPct val="90000"/>
            </a:lnSpc>
            <a:spcBef>
              <a:spcPct val="0"/>
            </a:spcBef>
            <a:spcAft>
              <a:spcPct val="35000"/>
            </a:spcAft>
            <a:buNone/>
          </a:pPr>
          <a:r>
            <a:rPr lang="en-GB" sz="1800" kern="1200" dirty="0"/>
            <a:t>Team</a:t>
          </a:r>
          <a:r>
            <a:rPr lang="en-GB" sz="3200" kern="1200" dirty="0"/>
            <a:t> </a:t>
          </a:r>
          <a:r>
            <a:rPr lang="en-GB" sz="1800" kern="1200" dirty="0"/>
            <a:t>Work</a:t>
          </a:r>
        </a:p>
      </dsp:txBody>
      <dsp:txXfrm>
        <a:off x="2498527" y="1734328"/>
        <a:ext cx="2692856" cy="1928768"/>
      </dsp:txXfrm>
    </dsp:sp>
    <dsp:sp modelId="{0EF7D78B-E02A-4825-94DA-B260D2B831FA}">
      <dsp:nvSpPr>
        <dsp:cNvPr id="0" name=""/>
        <dsp:cNvSpPr/>
      </dsp:nvSpPr>
      <dsp:spPr>
        <a:xfrm>
          <a:off x="4503" y="4129459"/>
          <a:ext cx="2479728" cy="164979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357" tIns="104293" rIns="99357" bIns="104293" numCol="1" spcCol="1270" anchor="ctr" anchorCtr="0">
          <a:noAutofit/>
        </a:bodyPr>
        <a:lstStyle/>
        <a:p>
          <a:pPr marL="0" lvl="0" indent="0" algn="ctr" defTabSz="1422400">
            <a:lnSpc>
              <a:spcPct val="90000"/>
            </a:lnSpc>
            <a:spcBef>
              <a:spcPct val="0"/>
            </a:spcBef>
            <a:spcAft>
              <a:spcPct val="35000"/>
            </a:spcAft>
            <a:buNone/>
          </a:pPr>
          <a:r>
            <a:rPr lang="en-GB" sz="3200" u="sng" kern="1200" dirty="0"/>
            <a:t>Adjourning</a:t>
          </a:r>
        </a:p>
        <a:p>
          <a:pPr marL="0" lvl="0" indent="0" algn="ctr" defTabSz="1422400">
            <a:lnSpc>
              <a:spcPct val="90000"/>
            </a:lnSpc>
            <a:spcBef>
              <a:spcPct val="0"/>
            </a:spcBef>
            <a:spcAft>
              <a:spcPct val="35000"/>
            </a:spcAft>
            <a:buNone/>
          </a:pPr>
          <a:r>
            <a:rPr lang="en-GB" sz="1800" kern="1200" dirty="0"/>
            <a:t>Goodbye</a:t>
          </a:r>
        </a:p>
      </dsp:txBody>
      <dsp:txXfrm>
        <a:off x="4503" y="4129459"/>
        <a:ext cx="2479728" cy="16497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EA1E4-037D-45D1-95E8-FB1032344952}">
      <dsp:nvSpPr>
        <dsp:cNvPr id="0" name=""/>
        <dsp:cNvSpPr/>
      </dsp:nvSpPr>
      <dsp:spPr>
        <a:xfrm>
          <a:off x="0" y="0"/>
          <a:ext cx="4518163" cy="4572000"/>
        </a:xfrm>
        <a:prstGeom prst="triangl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2E873B-4AFE-492D-883D-97F87D1CE336}">
      <dsp:nvSpPr>
        <dsp:cNvPr id="0" name=""/>
        <dsp:cNvSpPr/>
      </dsp:nvSpPr>
      <dsp:spPr>
        <a:xfrm>
          <a:off x="2259081" y="433816"/>
          <a:ext cx="2936806" cy="3250406"/>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Top</a:t>
          </a:r>
        </a:p>
        <a:p>
          <a:pPr marL="0" lvl="0" indent="0" algn="ctr" defTabSz="800100">
            <a:lnSpc>
              <a:spcPct val="90000"/>
            </a:lnSpc>
            <a:spcBef>
              <a:spcPct val="0"/>
            </a:spcBef>
            <a:spcAft>
              <a:spcPct val="35000"/>
            </a:spcAft>
            <a:buNone/>
          </a:pPr>
          <a:endParaRPr lang="en-GB" sz="1400" kern="1200" dirty="0"/>
        </a:p>
        <a:p>
          <a:pPr marL="0" lvl="0" indent="0" algn="ctr" defTabSz="800100">
            <a:lnSpc>
              <a:spcPct val="90000"/>
            </a:lnSpc>
            <a:spcBef>
              <a:spcPct val="0"/>
            </a:spcBef>
            <a:spcAft>
              <a:spcPct val="35000"/>
            </a:spcAft>
            <a:buNone/>
          </a:pPr>
          <a:endParaRPr lang="en-GB" sz="1400" kern="1200" dirty="0"/>
        </a:p>
        <a:p>
          <a:pPr marL="0" lvl="0" indent="0" algn="ctr" defTabSz="800100">
            <a:lnSpc>
              <a:spcPct val="90000"/>
            </a:lnSpc>
            <a:spcBef>
              <a:spcPct val="0"/>
            </a:spcBef>
            <a:spcAft>
              <a:spcPct val="35000"/>
            </a:spcAft>
            <a:buNone/>
          </a:pPr>
          <a:endParaRPr lang="en-GB" sz="1400" kern="1200" dirty="0"/>
        </a:p>
        <a:p>
          <a:pPr marL="0" lvl="0" indent="0" algn="ctr" defTabSz="800100">
            <a:lnSpc>
              <a:spcPct val="90000"/>
            </a:lnSpc>
            <a:spcBef>
              <a:spcPct val="0"/>
            </a:spcBef>
            <a:spcAft>
              <a:spcPct val="35000"/>
            </a:spcAft>
            <a:buNone/>
          </a:pPr>
          <a:endParaRPr lang="en-GB" sz="1400" kern="1200" dirty="0"/>
        </a:p>
        <a:p>
          <a:pPr marL="0" lvl="0" indent="0" algn="ctr" defTabSz="800100">
            <a:lnSpc>
              <a:spcPct val="90000"/>
            </a:lnSpc>
            <a:spcBef>
              <a:spcPct val="0"/>
            </a:spcBef>
            <a:spcAft>
              <a:spcPct val="35000"/>
            </a:spcAft>
            <a:buNone/>
          </a:pPr>
          <a:endParaRPr lang="en-GB" sz="1400" kern="1200" dirty="0"/>
        </a:p>
        <a:p>
          <a:pPr marL="0" lvl="0" indent="0" algn="ctr" defTabSz="800100">
            <a:lnSpc>
              <a:spcPct val="90000"/>
            </a:lnSpc>
            <a:spcBef>
              <a:spcPct val="0"/>
            </a:spcBef>
            <a:spcAft>
              <a:spcPct val="35000"/>
            </a:spcAft>
            <a:buNone/>
          </a:pPr>
          <a:endParaRPr lang="en-GB" sz="1400" kern="1200" dirty="0"/>
        </a:p>
        <a:p>
          <a:pPr marL="0" lvl="0" indent="0" algn="ctr" defTabSz="800100">
            <a:lnSpc>
              <a:spcPct val="90000"/>
            </a:lnSpc>
            <a:spcBef>
              <a:spcPct val="0"/>
            </a:spcBef>
            <a:spcAft>
              <a:spcPct val="35000"/>
            </a:spcAft>
            <a:buNone/>
          </a:pPr>
          <a:endParaRPr lang="en-GB" sz="1400" kern="1200" dirty="0"/>
        </a:p>
        <a:p>
          <a:pPr marL="0" lvl="0" indent="0" algn="ctr" defTabSz="800100">
            <a:lnSpc>
              <a:spcPct val="90000"/>
            </a:lnSpc>
            <a:spcBef>
              <a:spcPct val="0"/>
            </a:spcBef>
            <a:spcAft>
              <a:spcPct val="35000"/>
            </a:spcAft>
            <a:buNone/>
          </a:pPr>
          <a:endParaRPr lang="en-GB" sz="1400" kern="1200" dirty="0"/>
        </a:p>
        <a:p>
          <a:pPr marL="0" lvl="0" indent="0" algn="ctr" defTabSz="800100">
            <a:lnSpc>
              <a:spcPct val="90000"/>
            </a:lnSpc>
            <a:spcBef>
              <a:spcPct val="0"/>
            </a:spcBef>
            <a:spcAft>
              <a:spcPct val="35000"/>
            </a:spcAft>
            <a:buNone/>
          </a:pPr>
          <a:endParaRPr lang="en-GB" sz="1400" kern="1200" dirty="0"/>
        </a:p>
        <a:p>
          <a:pPr marL="0" lvl="0" indent="0" algn="ctr" defTabSz="800100">
            <a:lnSpc>
              <a:spcPct val="90000"/>
            </a:lnSpc>
            <a:spcBef>
              <a:spcPct val="0"/>
            </a:spcBef>
            <a:spcAft>
              <a:spcPct val="35000"/>
            </a:spcAft>
            <a:buNone/>
          </a:pPr>
          <a:r>
            <a:rPr lang="en-GB" sz="1800" kern="1200" dirty="0"/>
            <a:t>Bottom</a:t>
          </a:r>
        </a:p>
      </dsp:txBody>
      <dsp:txXfrm>
        <a:off x="2402444" y="577179"/>
        <a:ext cx="2650080" cy="296368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FD337A1-F25E-4276-8502-EE2549AA3CED}" type="datetimeFigureOut">
              <a:rPr lang="en-GB" smtClean="0"/>
              <a:t>13/02/2022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2FFD90-E0AF-43C1-BFAE-D632A482AA8A}" type="slidenum">
              <a:rPr lang="en-GB" smtClean="0"/>
              <a:t>‹#›</a:t>
            </a:fld>
            <a:endParaRPr lang="en-GB"/>
          </a:p>
        </p:txBody>
      </p:sp>
    </p:spTree>
    <p:extLst>
      <p:ext uri="{BB962C8B-B14F-4D97-AF65-F5344CB8AC3E}">
        <p14:creationId xmlns:p14="http://schemas.microsoft.com/office/powerpoint/2010/main" val="503726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D337A1-F25E-4276-8502-EE2549AA3CED}" type="datetimeFigureOut">
              <a:rPr lang="en-GB" smtClean="0"/>
              <a:t>13/02/2022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2FFD90-E0AF-43C1-BFAE-D632A482AA8A}" type="slidenum">
              <a:rPr lang="en-GB" smtClean="0"/>
              <a:t>‹#›</a:t>
            </a:fld>
            <a:endParaRPr lang="en-GB"/>
          </a:p>
        </p:txBody>
      </p:sp>
    </p:spTree>
    <p:extLst>
      <p:ext uri="{BB962C8B-B14F-4D97-AF65-F5344CB8AC3E}">
        <p14:creationId xmlns:p14="http://schemas.microsoft.com/office/powerpoint/2010/main" val="2231528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D337A1-F25E-4276-8502-EE2549AA3CED}" type="datetimeFigureOut">
              <a:rPr lang="en-GB" smtClean="0"/>
              <a:t>13/02/2022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2FFD90-E0AF-43C1-BFAE-D632A482AA8A}" type="slidenum">
              <a:rPr lang="en-GB" smtClean="0"/>
              <a:t>‹#›</a:t>
            </a:fld>
            <a:endParaRPr lang="en-GB"/>
          </a:p>
        </p:txBody>
      </p:sp>
    </p:spTree>
    <p:extLst>
      <p:ext uri="{BB962C8B-B14F-4D97-AF65-F5344CB8AC3E}">
        <p14:creationId xmlns:p14="http://schemas.microsoft.com/office/powerpoint/2010/main" val="3842659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D337A1-F25E-4276-8502-EE2549AA3CED}" type="datetimeFigureOut">
              <a:rPr lang="en-GB" smtClean="0"/>
              <a:t>13/02/2022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2FFD90-E0AF-43C1-BFAE-D632A482AA8A}" type="slidenum">
              <a:rPr lang="en-GB" smtClean="0"/>
              <a:t>‹#›</a:t>
            </a:fld>
            <a:endParaRPr lang="en-GB"/>
          </a:p>
        </p:txBody>
      </p:sp>
    </p:spTree>
    <p:extLst>
      <p:ext uri="{BB962C8B-B14F-4D97-AF65-F5344CB8AC3E}">
        <p14:creationId xmlns:p14="http://schemas.microsoft.com/office/powerpoint/2010/main" val="3810549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D337A1-F25E-4276-8502-EE2549AA3CED}" type="datetimeFigureOut">
              <a:rPr lang="en-GB" smtClean="0"/>
              <a:t>13/02/2022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2FFD90-E0AF-43C1-BFAE-D632A482AA8A}" type="slidenum">
              <a:rPr lang="en-GB" smtClean="0"/>
              <a:t>‹#›</a:t>
            </a:fld>
            <a:endParaRPr lang="en-GB"/>
          </a:p>
        </p:txBody>
      </p:sp>
    </p:spTree>
    <p:extLst>
      <p:ext uri="{BB962C8B-B14F-4D97-AF65-F5344CB8AC3E}">
        <p14:creationId xmlns:p14="http://schemas.microsoft.com/office/powerpoint/2010/main" val="3395418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FD337A1-F25E-4276-8502-EE2549AA3CED}" type="datetimeFigureOut">
              <a:rPr lang="en-GB" smtClean="0"/>
              <a:t>13/02/2022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12FFD90-E0AF-43C1-BFAE-D632A482AA8A}" type="slidenum">
              <a:rPr lang="en-GB" smtClean="0"/>
              <a:t>‹#›</a:t>
            </a:fld>
            <a:endParaRPr lang="en-GB"/>
          </a:p>
        </p:txBody>
      </p:sp>
    </p:spTree>
    <p:extLst>
      <p:ext uri="{BB962C8B-B14F-4D97-AF65-F5344CB8AC3E}">
        <p14:creationId xmlns:p14="http://schemas.microsoft.com/office/powerpoint/2010/main" val="2486267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FD337A1-F25E-4276-8502-EE2549AA3CED}" type="datetimeFigureOut">
              <a:rPr lang="en-GB" smtClean="0"/>
              <a:t>13/02/2022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12FFD90-E0AF-43C1-BFAE-D632A482AA8A}" type="slidenum">
              <a:rPr lang="en-GB" smtClean="0"/>
              <a:t>‹#›</a:t>
            </a:fld>
            <a:endParaRPr lang="en-GB"/>
          </a:p>
        </p:txBody>
      </p:sp>
    </p:spTree>
    <p:extLst>
      <p:ext uri="{BB962C8B-B14F-4D97-AF65-F5344CB8AC3E}">
        <p14:creationId xmlns:p14="http://schemas.microsoft.com/office/powerpoint/2010/main" val="34481216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FD337A1-F25E-4276-8502-EE2549AA3CED}" type="datetimeFigureOut">
              <a:rPr lang="en-GB" smtClean="0"/>
              <a:t>13/02/2022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12FFD90-E0AF-43C1-BFAE-D632A482AA8A}" type="slidenum">
              <a:rPr lang="en-GB" smtClean="0"/>
              <a:t>‹#›</a:t>
            </a:fld>
            <a:endParaRPr lang="en-GB"/>
          </a:p>
        </p:txBody>
      </p:sp>
    </p:spTree>
    <p:extLst>
      <p:ext uri="{BB962C8B-B14F-4D97-AF65-F5344CB8AC3E}">
        <p14:creationId xmlns:p14="http://schemas.microsoft.com/office/powerpoint/2010/main" val="2462356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D337A1-F25E-4276-8502-EE2549AA3CED}" type="datetimeFigureOut">
              <a:rPr lang="en-GB" smtClean="0"/>
              <a:t>13/02/2022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2FFD90-E0AF-43C1-BFAE-D632A482AA8A}" type="slidenum">
              <a:rPr lang="en-GB" smtClean="0"/>
              <a:t>‹#›</a:t>
            </a:fld>
            <a:endParaRPr lang="en-GB"/>
          </a:p>
        </p:txBody>
      </p:sp>
    </p:spTree>
    <p:extLst>
      <p:ext uri="{BB962C8B-B14F-4D97-AF65-F5344CB8AC3E}">
        <p14:creationId xmlns:p14="http://schemas.microsoft.com/office/powerpoint/2010/main" val="618177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2/13/2022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73973559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9996832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57476002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40634657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6FA2B21-3FCD-4721-B95C-427943F61125}" type="datetime1">
              <a:rPr lang="en-US" smtClean="0"/>
              <a:t>2/13/2022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29563408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6FA2B21-3FCD-4721-B95C-427943F61125}" type="datetime1">
              <a:rPr lang="en-US" smtClean="0"/>
              <a:t>2/13/2022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54095459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D337A1-F25E-4276-8502-EE2549AA3CED}" type="datetimeFigureOut">
              <a:rPr lang="en-GB" smtClean="0"/>
              <a:t>13/02/2022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2FFD90-E0AF-43C1-BFAE-D632A482AA8A}" type="slidenum">
              <a:rPr lang="en-GB" smtClean="0"/>
              <a:t>‹#›</a:t>
            </a:fld>
            <a:endParaRPr lang="en-GB"/>
          </a:p>
        </p:txBody>
      </p:sp>
    </p:spTree>
    <p:extLst>
      <p:ext uri="{BB962C8B-B14F-4D97-AF65-F5344CB8AC3E}">
        <p14:creationId xmlns:p14="http://schemas.microsoft.com/office/powerpoint/2010/main" val="20337298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D337A1-F25E-4276-8502-EE2549AA3CED}" type="datetimeFigureOut">
              <a:rPr lang="en-GB" smtClean="0"/>
              <a:t>13/02/2022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2FFD90-E0AF-43C1-BFAE-D632A482AA8A}" type="slidenum">
              <a:rPr lang="en-GB" smtClean="0"/>
              <a:t>‹#›</a:t>
            </a:fld>
            <a:endParaRPr lang="en-GB"/>
          </a:p>
        </p:txBody>
      </p:sp>
    </p:spTree>
    <p:extLst>
      <p:ext uri="{BB962C8B-B14F-4D97-AF65-F5344CB8AC3E}">
        <p14:creationId xmlns:p14="http://schemas.microsoft.com/office/powerpoint/2010/main" val="3537671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6FA2B21-3FCD-4721-B95C-427943F61125}" type="datetime1">
              <a:rPr lang="en-US" smtClean="0"/>
              <a:t>2/13/2022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574373"/>
      </p:ext>
    </p:extLst>
  </p:cSld>
  <p:clrMap bg1="dk1" tx1="lt1" bg2="dk2" tx2="lt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 id="214748378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jpg"/></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diagramLayout" Target="../diagrams/layout2.xml"/><Relationship Id="rId7" Type="http://schemas.openxmlformats.org/officeDocument/2006/relationships/image" Target="../media/image17.png"/><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23863"/>
            <a:ext cx="12191980" cy="6857990"/>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bg1"/>
                </a:solidFill>
              </a:rPr>
              <a:t>Effective team working </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bg1"/>
                </a:solidFill>
              </a:rPr>
              <a:t>Fran, Rowe, Jade, Darius, George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846061"/>
          </a:xfrm>
        </p:spPr>
        <p:txBody>
          <a:bodyPr>
            <a:normAutofit/>
          </a:bodyPr>
          <a:lstStyle/>
          <a:p>
            <a:pPr algn="ctr"/>
            <a:r>
              <a:rPr lang="en-US" dirty="0"/>
              <a:t>Introduction  </a:t>
            </a:r>
          </a:p>
        </p:txBody>
      </p:sp>
      <p:sp>
        <p:nvSpPr>
          <p:cNvPr id="4" name="Content Placeholder 3">
            <a:extLst>
              <a:ext uri="{FF2B5EF4-FFF2-40B4-BE49-F238E27FC236}">
                <a16:creationId xmlns:a16="http://schemas.microsoft.com/office/drawing/2014/main" id="{A9CBD759-5392-4BE1-9D41-60A954CAB27B}"/>
              </a:ext>
            </a:extLst>
          </p:cNvPr>
          <p:cNvSpPr>
            <a:spLocks noGrp="1"/>
          </p:cNvSpPr>
          <p:nvPr>
            <p:ph idx="1"/>
          </p:nvPr>
        </p:nvSpPr>
        <p:spPr>
          <a:xfrm>
            <a:off x="1066800" y="1875166"/>
            <a:ext cx="10058400" cy="767301"/>
          </a:xfrm>
        </p:spPr>
        <p:txBody>
          <a:bodyPr>
            <a:normAutofit fontScale="92500" lnSpcReduction="10000"/>
          </a:bodyPr>
          <a:lstStyle/>
          <a:p>
            <a:r>
              <a:rPr lang="en-GB" dirty="0"/>
              <a:t>Welcome to our presentation of effective team working. </a:t>
            </a:r>
          </a:p>
          <a:p>
            <a:r>
              <a:rPr lang="en-GB" dirty="0"/>
              <a:t>Today we will be discussing: </a:t>
            </a:r>
          </a:p>
        </p:txBody>
      </p:sp>
      <p:pic>
        <p:nvPicPr>
          <p:cNvPr id="7" name="Picture 6">
            <a:extLst>
              <a:ext uri="{FF2B5EF4-FFF2-40B4-BE49-F238E27FC236}">
                <a16:creationId xmlns:a16="http://schemas.microsoft.com/office/drawing/2014/main" id="{41843931-29DB-4328-8ECD-3A40C044FEA7}"/>
              </a:ext>
            </a:extLst>
          </p:cNvPr>
          <p:cNvPicPr>
            <a:picLocks noChangeAspect="1"/>
          </p:cNvPicPr>
          <p:nvPr/>
        </p:nvPicPr>
        <p:blipFill>
          <a:blip r:embed="rId2"/>
          <a:stretch>
            <a:fillRect/>
          </a:stretch>
        </p:blipFill>
        <p:spPr>
          <a:xfrm>
            <a:off x="9804925" y="3130034"/>
            <a:ext cx="1687235" cy="1397055"/>
          </a:xfrm>
          <a:prstGeom prst="rect">
            <a:avLst/>
          </a:prstGeom>
        </p:spPr>
      </p:pic>
      <p:sp>
        <p:nvSpPr>
          <p:cNvPr id="8" name="TextBox 7">
            <a:extLst>
              <a:ext uri="{FF2B5EF4-FFF2-40B4-BE49-F238E27FC236}">
                <a16:creationId xmlns:a16="http://schemas.microsoft.com/office/drawing/2014/main" id="{C2B8FDDF-B945-4887-9605-DF3E3A49D2E3}"/>
              </a:ext>
            </a:extLst>
          </p:cNvPr>
          <p:cNvSpPr txBox="1"/>
          <p:nvPr/>
        </p:nvSpPr>
        <p:spPr>
          <a:xfrm>
            <a:off x="9510019" y="4709694"/>
            <a:ext cx="2091193" cy="369332"/>
          </a:xfrm>
          <a:prstGeom prst="rect">
            <a:avLst/>
          </a:prstGeom>
          <a:noFill/>
        </p:spPr>
        <p:txBody>
          <a:bodyPr wrap="square" rtlCol="0">
            <a:spAutoFit/>
          </a:bodyPr>
          <a:lstStyle/>
          <a:p>
            <a:r>
              <a:rPr lang="en-GB" dirty="0"/>
              <a:t>Conflict handling </a:t>
            </a:r>
          </a:p>
        </p:txBody>
      </p:sp>
      <p:pic>
        <p:nvPicPr>
          <p:cNvPr id="10" name="Picture 9" descr="Text, whiteboard&#10;&#10;Description automatically generated">
            <a:extLst>
              <a:ext uri="{FF2B5EF4-FFF2-40B4-BE49-F238E27FC236}">
                <a16:creationId xmlns:a16="http://schemas.microsoft.com/office/drawing/2014/main" id="{56A54684-CD21-4408-8BB9-257A9B1312C3}"/>
              </a:ext>
            </a:extLst>
          </p:cNvPr>
          <p:cNvPicPr>
            <a:picLocks noChangeAspect="1"/>
          </p:cNvPicPr>
          <p:nvPr/>
        </p:nvPicPr>
        <p:blipFill>
          <a:blip r:embed="rId3"/>
          <a:stretch>
            <a:fillRect/>
          </a:stretch>
        </p:blipFill>
        <p:spPr>
          <a:xfrm>
            <a:off x="2812658" y="3387611"/>
            <a:ext cx="1839523" cy="1338864"/>
          </a:xfrm>
          <a:prstGeom prst="rect">
            <a:avLst/>
          </a:prstGeom>
        </p:spPr>
      </p:pic>
      <p:sp>
        <p:nvSpPr>
          <p:cNvPr id="11" name="TextBox 10">
            <a:extLst>
              <a:ext uri="{FF2B5EF4-FFF2-40B4-BE49-F238E27FC236}">
                <a16:creationId xmlns:a16="http://schemas.microsoft.com/office/drawing/2014/main" id="{37ACFECF-BF4D-4132-B191-2F9AEDF4E39A}"/>
              </a:ext>
            </a:extLst>
          </p:cNvPr>
          <p:cNvSpPr txBox="1"/>
          <p:nvPr/>
        </p:nvSpPr>
        <p:spPr>
          <a:xfrm>
            <a:off x="2742771" y="5090745"/>
            <a:ext cx="2480807" cy="646331"/>
          </a:xfrm>
          <a:prstGeom prst="rect">
            <a:avLst/>
          </a:prstGeom>
          <a:noFill/>
        </p:spPr>
        <p:txBody>
          <a:bodyPr wrap="square" rtlCol="0">
            <a:spAutoFit/>
          </a:bodyPr>
          <a:lstStyle/>
          <a:p>
            <a:r>
              <a:rPr lang="en-GB" dirty="0"/>
              <a:t> The Benefits of teams</a:t>
            </a:r>
          </a:p>
        </p:txBody>
      </p:sp>
      <p:pic>
        <p:nvPicPr>
          <p:cNvPr id="13" name="Picture 12" descr="A picture containing toy&#10;&#10;Description automatically generated">
            <a:extLst>
              <a:ext uri="{FF2B5EF4-FFF2-40B4-BE49-F238E27FC236}">
                <a16:creationId xmlns:a16="http://schemas.microsoft.com/office/drawing/2014/main" id="{1D7B2A54-43E2-43E3-9C15-DDCAB3CCED9C}"/>
              </a:ext>
            </a:extLst>
          </p:cNvPr>
          <p:cNvPicPr>
            <a:picLocks noChangeAspect="1"/>
          </p:cNvPicPr>
          <p:nvPr/>
        </p:nvPicPr>
        <p:blipFill>
          <a:blip r:embed="rId4"/>
          <a:stretch>
            <a:fillRect/>
          </a:stretch>
        </p:blipFill>
        <p:spPr>
          <a:xfrm>
            <a:off x="5161737" y="3195623"/>
            <a:ext cx="1780975" cy="1610530"/>
          </a:xfrm>
          <a:prstGeom prst="rect">
            <a:avLst/>
          </a:prstGeom>
        </p:spPr>
      </p:pic>
      <p:sp>
        <p:nvSpPr>
          <p:cNvPr id="15" name="TextBox 14">
            <a:extLst>
              <a:ext uri="{FF2B5EF4-FFF2-40B4-BE49-F238E27FC236}">
                <a16:creationId xmlns:a16="http://schemas.microsoft.com/office/drawing/2014/main" id="{A2BD0ED6-592D-445B-BBD4-809EE96F3B78}"/>
              </a:ext>
            </a:extLst>
          </p:cNvPr>
          <p:cNvSpPr txBox="1"/>
          <p:nvPr/>
        </p:nvSpPr>
        <p:spPr>
          <a:xfrm>
            <a:off x="5067587" y="5090744"/>
            <a:ext cx="2022284" cy="646331"/>
          </a:xfrm>
          <a:prstGeom prst="rect">
            <a:avLst/>
          </a:prstGeom>
          <a:noFill/>
        </p:spPr>
        <p:txBody>
          <a:bodyPr wrap="square" rtlCol="0">
            <a:spAutoFit/>
          </a:bodyPr>
          <a:lstStyle/>
          <a:p>
            <a:r>
              <a:rPr lang="en-GB" dirty="0"/>
              <a:t>Rewards and recognition </a:t>
            </a:r>
          </a:p>
        </p:txBody>
      </p:sp>
      <p:pic>
        <p:nvPicPr>
          <p:cNvPr id="17" name="Picture 16" descr="Icon&#10;&#10;Description automatically generated">
            <a:extLst>
              <a:ext uri="{FF2B5EF4-FFF2-40B4-BE49-F238E27FC236}">
                <a16:creationId xmlns:a16="http://schemas.microsoft.com/office/drawing/2014/main" id="{8C6F2201-9908-4529-9A2B-18E48E395C0C}"/>
              </a:ext>
            </a:extLst>
          </p:cNvPr>
          <p:cNvPicPr>
            <a:picLocks noChangeAspect="1"/>
          </p:cNvPicPr>
          <p:nvPr/>
        </p:nvPicPr>
        <p:blipFill>
          <a:blip r:embed="rId5"/>
          <a:stretch>
            <a:fillRect/>
          </a:stretch>
        </p:blipFill>
        <p:spPr>
          <a:xfrm>
            <a:off x="7333752" y="2882299"/>
            <a:ext cx="1842029" cy="1844176"/>
          </a:xfrm>
          <a:prstGeom prst="rect">
            <a:avLst/>
          </a:prstGeom>
        </p:spPr>
      </p:pic>
      <p:sp>
        <p:nvSpPr>
          <p:cNvPr id="18" name="TextBox 17">
            <a:extLst>
              <a:ext uri="{FF2B5EF4-FFF2-40B4-BE49-F238E27FC236}">
                <a16:creationId xmlns:a16="http://schemas.microsoft.com/office/drawing/2014/main" id="{B5CEE5ED-3E68-4123-A0EB-02F01DED1F88}"/>
              </a:ext>
            </a:extLst>
          </p:cNvPr>
          <p:cNvSpPr txBox="1"/>
          <p:nvPr/>
        </p:nvSpPr>
        <p:spPr>
          <a:xfrm>
            <a:off x="7612478" y="5041017"/>
            <a:ext cx="1836751" cy="646331"/>
          </a:xfrm>
          <a:prstGeom prst="rect">
            <a:avLst/>
          </a:prstGeom>
          <a:noFill/>
        </p:spPr>
        <p:txBody>
          <a:bodyPr wrap="square" rtlCol="0">
            <a:spAutoFit/>
          </a:bodyPr>
          <a:lstStyle/>
          <a:p>
            <a:r>
              <a:rPr lang="en-GB" dirty="0"/>
              <a:t>Group dynamics </a:t>
            </a:r>
          </a:p>
        </p:txBody>
      </p:sp>
      <p:pic>
        <p:nvPicPr>
          <p:cNvPr id="20" name="Picture 19" descr="Diagram&#10;&#10;Description automatically generated with medium confidence">
            <a:extLst>
              <a:ext uri="{FF2B5EF4-FFF2-40B4-BE49-F238E27FC236}">
                <a16:creationId xmlns:a16="http://schemas.microsoft.com/office/drawing/2014/main" id="{33EA5BC4-6E7E-4337-9913-E8EA0656A11C}"/>
              </a:ext>
            </a:extLst>
          </p:cNvPr>
          <p:cNvPicPr>
            <a:picLocks noChangeAspect="1"/>
          </p:cNvPicPr>
          <p:nvPr/>
        </p:nvPicPr>
        <p:blipFill>
          <a:blip r:embed="rId6"/>
          <a:stretch>
            <a:fillRect/>
          </a:stretch>
        </p:blipFill>
        <p:spPr>
          <a:xfrm>
            <a:off x="190185" y="3362554"/>
            <a:ext cx="2231433" cy="1255181"/>
          </a:xfrm>
          <a:prstGeom prst="rect">
            <a:avLst/>
          </a:prstGeom>
        </p:spPr>
      </p:pic>
      <p:sp>
        <p:nvSpPr>
          <p:cNvPr id="21" name="TextBox 20">
            <a:extLst>
              <a:ext uri="{FF2B5EF4-FFF2-40B4-BE49-F238E27FC236}">
                <a16:creationId xmlns:a16="http://schemas.microsoft.com/office/drawing/2014/main" id="{DE1552E0-148C-4026-8BB2-FE708CFD9519}"/>
              </a:ext>
            </a:extLst>
          </p:cNvPr>
          <p:cNvSpPr txBox="1"/>
          <p:nvPr/>
        </p:nvSpPr>
        <p:spPr>
          <a:xfrm>
            <a:off x="57431" y="4767578"/>
            <a:ext cx="2430562" cy="646331"/>
          </a:xfrm>
          <a:prstGeom prst="rect">
            <a:avLst/>
          </a:prstGeom>
          <a:noFill/>
        </p:spPr>
        <p:txBody>
          <a:bodyPr wrap="square" rtlCol="0">
            <a:spAutoFit/>
          </a:bodyPr>
          <a:lstStyle/>
          <a:p>
            <a:r>
              <a:rPr lang="en-GB" dirty="0"/>
              <a:t>Difference between groups and teams </a:t>
            </a: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8" grpId="0"/>
      <p:bldP spid="11" grpId="0"/>
      <p:bldP spid="15" grpId="0"/>
      <p:bldP spid="18" grpId="0"/>
      <p:bldP spid="21"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50EC9-7E7D-4648-AC38-2A7BCBFB2EF6}"/>
              </a:ext>
            </a:extLst>
          </p:cNvPr>
          <p:cNvSpPr>
            <a:spLocks noGrp="1"/>
          </p:cNvSpPr>
          <p:nvPr>
            <p:ph type="title"/>
          </p:nvPr>
        </p:nvSpPr>
        <p:spPr/>
        <p:txBody>
          <a:bodyPr>
            <a:normAutofit/>
          </a:bodyPr>
          <a:lstStyle/>
          <a:p>
            <a:r>
              <a:rPr lang="en-US" dirty="0">
                <a:solidFill>
                  <a:schemeClr val="tx1">
                    <a:lumMod val="85000"/>
                    <a:lumOff val="15000"/>
                  </a:schemeClr>
                </a:solidFill>
              </a:rPr>
              <a:t> </a:t>
            </a:r>
          </a:p>
        </p:txBody>
      </p:sp>
      <p:sp>
        <p:nvSpPr>
          <p:cNvPr id="5" name="Rectangle 4">
            <a:extLst>
              <a:ext uri="{FF2B5EF4-FFF2-40B4-BE49-F238E27FC236}">
                <a16:creationId xmlns:a16="http://schemas.microsoft.com/office/drawing/2014/main" id="{C0F66967-D62A-4024-AC0D-CB952DE3FC42}"/>
              </a:ext>
            </a:extLst>
          </p:cNvPr>
          <p:cNvSpPr/>
          <p:nvPr/>
        </p:nvSpPr>
        <p:spPr>
          <a:xfrm>
            <a:off x="7035031" y="396451"/>
            <a:ext cx="2215799" cy="923330"/>
          </a:xfrm>
          <a:prstGeom prst="rect">
            <a:avLst/>
          </a:prstGeom>
          <a:noFill/>
        </p:spPr>
        <p:txBody>
          <a:bodyPr wrap="none" lIns="91440" tIns="45720" rIns="91440" bIns="45720">
            <a:spAutoFit/>
          </a:bodyPr>
          <a:lstStyle/>
          <a:p>
            <a:pPr algn="ctr"/>
            <a:r>
              <a:rPr lang="en-US" sz="4800" b="0" u="sng" cap="none" spc="0" dirty="0">
                <a:ln w="0"/>
                <a:solidFill>
                  <a:srgbClr val="FF0000"/>
                </a:solidFill>
                <a:effectLst>
                  <a:outerShdw blurRad="38100" dist="19050" dir="2700000" algn="tl" rotWithShape="0">
                    <a:schemeClr val="dk1">
                      <a:alpha val="40000"/>
                    </a:schemeClr>
                  </a:outerShdw>
                </a:effectLst>
              </a:rPr>
              <a:t>Groups</a:t>
            </a:r>
            <a:r>
              <a:rPr lang="en-US" sz="5400" b="0" u="sng" cap="none" spc="0" dirty="0">
                <a:ln w="0"/>
                <a:solidFill>
                  <a:srgbClr val="FF0000"/>
                </a:solidFill>
                <a:effectLst>
                  <a:outerShdw blurRad="38100" dist="19050" dir="2700000" algn="tl" rotWithShape="0">
                    <a:schemeClr val="dk1">
                      <a:alpha val="40000"/>
                    </a:schemeClr>
                  </a:outerShdw>
                </a:effectLst>
              </a:rPr>
              <a:t>-</a:t>
            </a:r>
            <a:endParaRPr lang="en-US" sz="5400" b="0" u="sng" cap="none" spc="0" dirty="0">
              <a:ln w="0"/>
              <a:solidFill>
                <a:schemeClr val="tx1"/>
              </a:solidFill>
              <a:effectLst>
                <a:outerShdw blurRad="38100" dist="19050" dir="2700000" algn="tl" rotWithShape="0">
                  <a:schemeClr val="dk1">
                    <a:alpha val="40000"/>
                  </a:schemeClr>
                </a:outerShdw>
              </a:effectLst>
            </a:endParaRPr>
          </a:p>
        </p:txBody>
      </p:sp>
      <p:sp>
        <p:nvSpPr>
          <p:cNvPr id="7" name="Rectangle 6">
            <a:extLst>
              <a:ext uri="{FF2B5EF4-FFF2-40B4-BE49-F238E27FC236}">
                <a16:creationId xmlns:a16="http://schemas.microsoft.com/office/drawing/2014/main" id="{52E7453E-0769-4792-9056-AAC055F627E0}"/>
              </a:ext>
            </a:extLst>
          </p:cNvPr>
          <p:cNvSpPr/>
          <p:nvPr/>
        </p:nvSpPr>
        <p:spPr>
          <a:xfrm>
            <a:off x="7068445" y="3806604"/>
            <a:ext cx="2145267" cy="830997"/>
          </a:xfrm>
          <a:prstGeom prst="rect">
            <a:avLst/>
          </a:prstGeom>
          <a:noFill/>
        </p:spPr>
        <p:txBody>
          <a:bodyPr wrap="none" lIns="91440" tIns="45720" rIns="91440" bIns="45720">
            <a:spAutoFit/>
          </a:bodyPr>
          <a:lstStyle/>
          <a:p>
            <a:pPr algn="ctr"/>
            <a:r>
              <a:rPr lang="en-US" sz="4800" b="0" u="sng" cap="none" spc="0" dirty="0">
                <a:ln w="0"/>
                <a:solidFill>
                  <a:srgbClr val="FF0000"/>
                </a:solidFill>
                <a:effectLst>
                  <a:outerShdw blurRad="38100" dist="19050" dir="2700000" algn="tl" rotWithShape="0">
                    <a:schemeClr val="dk1">
                      <a:alpha val="40000"/>
                    </a:schemeClr>
                  </a:outerShdw>
                </a:effectLst>
              </a:rPr>
              <a:t>Teams-</a:t>
            </a:r>
            <a:r>
              <a:rPr lang="en-US" sz="3600" b="0" cap="none" spc="0" dirty="0">
                <a:ln w="0"/>
                <a:solidFill>
                  <a:schemeClr val="tx1"/>
                </a:solidFill>
                <a:effectLst>
                  <a:outerShdw blurRad="38100" dist="19050" dir="2700000" algn="tl" rotWithShape="0">
                    <a:schemeClr val="dk1">
                      <a:alpha val="40000"/>
                    </a:schemeClr>
                  </a:outerShdw>
                </a:effectLst>
              </a:rPr>
              <a:t> </a:t>
            </a:r>
          </a:p>
        </p:txBody>
      </p:sp>
      <p:sp>
        <p:nvSpPr>
          <p:cNvPr id="8" name="TextBox 7">
            <a:extLst>
              <a:ext uri="{FF2B5EF4-FFF2-40B4-BE49-F238E27FC236}">
                <a16:creationId xmlns:a16="http://schemas.microsoft.com/office/drawing/2014/main" id="{4CC89DB8-C5DB-413E-8C58-544018CD076D}"/>
              </a:ext>
            </a:extLst>
          </p:cNvPr>
          <p:cNvSpPr txBox="1"/>
          <p:nvPr/>
        </p:nvSpPr>
        <p:spPr>
          <a:xfrm>
            <a:off x="5331015" y="4684285"/>
            <a:ext cx="2628900" cy="712247"/>
          </a:xfrm>
          <a:prstGeom prst="rect">
            <a:avLst/>
          </a:prstGeom>
          <a:noFill/>
        </p:spPr>
        <p:txBody>
          <a:bodyPr wrap="square" rtlCol="0">
            <a:spAutoFit/>
          </a:bodyPr>
          <a:lstStyle/>
          <a:p>
            <a:pPr marL="285750" indent="-285750">
              <a:buFont typeface="Arial" panose="020B0604020202020204" pitchFamily="34" charset="0"/>
              <a:buChar char="•"/>
            </a:pPr>
            <a:r>
              <a:rPr lang="en-GB" sz="2000" dirty="0"/>
              <a:t>Shared leadership roles</a:t>
            </a:r>
          </a:p>
        </p:txBody>
      </p:sp>
      <p:sp>
        <p:nvSpPr>
          <p:cNvPr id="11" name="TextBox 10">
            <a:extLst>
              <a:ext uri="{FF2B5EF4-FFF2-40B4-BE49-F238E27FC236}">
                <a16:creationId xmlns:a16="http://schemas.microsoft.com/office/drawing/2014/main" id="{2045ACBE-5046-4998-8EA9-1FB14FAA18AF}"/>
              </a:ext>
            </a:extLst>
          </p:cNvPr>
          <p:cNvSpPr txBox="1"/>
          <p:nvPr/>
        </p:nvSpPr>
        <p:spPr>
          <a:xfrm>
            <a:off x="5454840" y="1400065"/>
            <a:ext cx="2381250"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t>Strong individual leader </a:t>
            </a:r>
          </a:p>
        </p:txBody>
      </p:sp>
      <p:sp>
        <p:nvSpPr>
          <p:cNvPr id="12" name="TextBox 11">
            <a:extLst>
              <a:ext uri="{FF2B5EF4-FFF2-40B4-BE49-F238E27FC236}">
                <a16:creationId xmlns:a16="http://schemas.microsoft.com/office/drawing/2014/main" id="{0CED7AB7-E252-487E-9976-05408A8AC1C6}"/>
              </a:ext>
            </a:extLst>
          </p:cNvPr>
          <p:cNvSpPr txBox="1"/>
          <p:nvPr/>
        </p:nvSpPr>
        <p:spPr>
          <a:xfrm>
            <a:off x="8987353" y="1450708"/>
            <a:ext cx="2009775"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t>Individually accountability </a:t>
            </a:r>
          </a:p>
        </p:txBody>
      </p:sp>
      <p:sp>
        <p:nvSpPr>
          <p:cNvPr id="13" name="TextBox 12">
            <a:extLst>
              <a:ext uri="{FF2B5EF4-FFF2-40B4-BE49-F238E27FC236}">
                <a16:creationId xmlns:a16="http://schemas.microsoft.com/office/drawing/2014/main" id="{4CF8FC72-D1F8-466D-8881-50FABBFA961A}"/>
              </a:ext>
            </a:extLst>
          </p:cNvPr>
          <p:cNvSpPr txBox="1"/>
          <p:nvPr/>
        </p:nvSpPr>
        <p:spPr>
          <a:xfrm>
            <a:off x="8987353" y="2438400"/>
            <a:ext cx="2009775"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t>Same purpose </a:t>
            </a:r>
          </a:p>
        </p:txBody>
      </p:sp>
      <p:sp>
        <p:nvSpPr>
          <p:cNvPr id="14" name="TextBox 13">
            <a:extLst>
              <a:ext uri="{FF2B5EF4-FFF2-40B4-BE49-F238E27FC236}">
                <a16:creationId xmlns:a16="http://schemas.microsoft.com/office/drawing/2014/main" id="{6235A1E8-61FA-4433-81D1-B3EBD23E84A5}"/>
              </a:ext>
            </a:extLst>
          </p:cNvPr>
          <p:cNvSpPr txBox="1"/>
          <p:nvPr/>
        </p:nvSpPr>
        <p:spPr>
          <a:xfrm>
            <a:off x="5454840" y="2485236"/>
            <a:ext cx="1900751"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t>Runs effective meetings </a:t>
            </a:r>
          </a:p>
        </p:txBody>
      </p:sp>
      <p:sp>
        <p:nvSpPr>
          <p:cNvPr id="16" name="TextBox 15">
            <a:extLst>
              <a:ext uri="{FF2B5EF4-FFF2-40B4-BE49-F238E27FC236}">
                <a16:creationId xmlns:a16="http://schemas.microsoft.com/office/drawing/2014/main" id="{C80B4C42-3782-49C2-92EE-7690F80E097B}"/>
              </a:ext>
            </a:extLst>
          </p:cNvPr>
          <p:cNvSpPr txBox="1"/>
          <p:nvPr/>
        </p:nvSpPr>
        <p:spPr>
          <a:xfrm>
            <a:off x="8987353" y="4637601"/>
            <a:ext cx="2066925"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t>All accountable </a:t>
            </a:r>
          </a:p>
        </p:txBody>
      </p:sp>
      <p:sp>
        <p:nvSpPr>
          <p:cNvPr id="18" name="TextBox 17">
            <a:extLst>
              <a:ext uri="{FF2B5EF4-FFF2-40B4-BE49-F238E27FC236}">
                <a16:creationId xmlns:a16="http://schemas.microsoft.com/office/drawing/2014/main" id="{3B9E849B-B03A-4788-B900-4E2F3038E204}"/>
              </a:ext>
            </a:extLst>
          </p:cNvPr>
          <p:cNvSpPr txBox="1"/>
          <p:nvPr/>
        </p:nvSpPr>
        <p:spPr>
          <a:xfrm>
            <a:off x="8987353" y="5622711"/>
            <a:ext cx="2066925"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t>Specific team purpose </a:t>
            </a:r>
          </a:p>
        </p:txBody>
      </p:sp>
      <p:sp>
        <p:nvSpPr>
          <p:cNvPr id="19" name="TextBox 18">
            <a:extLst>
              <a:ext uri="{FF2B5EF4-FFF2-40B4-BE49-F238E27FC236}">
                <a16:creationId xmlns:a16="http://schemas.microsoft.com/office/drawing/2014/main" id="{70EE87D7-5391-4255-A576-9F049290B8E9}"/>
              </a:ext>
            </a:extLst>
          </p:cNvPr>
          <p:cNvSpPr txBox="1"/>
          <p:nvPr/>
        </p:nvSpPr>
        <p:spPr>
          <a:xfrm>
            <a:off x="5331015" y="5638911"/>
            <a:ext cx="2628900"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t>Work together </a:t>
            </a:r>
          </a:p>
        </p:txBody>
      </p:sp>
      <p:pic>
        <p:nvPicPr>
          <p:cNvPr id="23" name="Picture 22" descr="Calendar&#10;&#10;Description automatically generated with low confidence">
            <a:extLst>
              <a:ext uri="{FF2B5EF4-FFF2-40B4-BE49-F238E27FC236}">
                <a16:creationId xmlns:a16="http://schemas.microsoft.com/office/drawing/2014/main" id="{17002CC9-E238-429C-914A-A4C068E8BA5D}"/>
              </a:ext>
            </a:extLst>
          </p:cNvPr>
          <p:cNvPicPr>
            <a:picLocks noChangeAspect="1"/>
          </p:cNvPicPr>
          <p:nvPr/>
        </p:nvPicPr>
        <p:blipFill>
          <a:blip r:embed="rId2"/>
          <a:stretch>
            <a:fillRect/>
          </a:stretch>
        </p:blipFill>
        <p:spPr>
          <a:xfrm>
            <a:off x="117722" y="0"/>
            <a:ext cx="4557331" cy="6832661"/>
          </a:xfrm>
          <a:prstGeom prst="rect">
            <a:avLst/>
          </a:prstGeom>
        </p:spPr>
      </p:pic>
    </p:spTree>
    <p:extLst>
      <p:ext uri="{BB962C8B-B14F-4D97-AF65-F5344CB8AC3E}">
        <p14:creationId xmlns:p14="http://schemas.microsoft.com/office/powerpoint/2010/main" val="3897948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barn(inVertical)">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down)">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wipe(down)">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ipe(down)">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wipe(down)">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ipe(down)">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wipe(down)">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wipe(down)">
                                      <p:cBhvr>
                                        <p:cTn id="42" dur="500"/>
                                        <p:tgtEl>
                                          <p:spTgt spid="19"/>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wipe(down)">
                                      <p:cBhvr>
                                        <p:cTn id="47" dur="500"/>
                                        <p:tgtEl>
                                          <p:spTgt spid="16"/>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18"/>
                                        </p:tgtEl>
                                        <p:attrNameLst>
                                          <p:attrName>style.visibility</p:attrName>
                                        </p:attrNameLst>
                                      </p:cBhvr>
                                      <p:to>
                                        <p:strVal val="visible"/>
                                      </p:to>
                                    </p:set>
                                    <p:animEffect transition="in" filter="wipe(down)">
                                      <p:cBhvr>
                                        <p:cTn id="5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1" grpId="0"/>
      <p:bldP spid="12" grpId="0"/>
      <p:bldP spid="13" grpId="0"/>
      <p:bldP spid="14" grpId="0"/>
      <p:bldP spid="16" grpId="0"/>
      <p:bldP spid="18" grpId="0"/>
      <p:bldP spid="1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31013FE-25B4-42A7-9425-5962414C4335}"/>
              </a:ext>
            </a:extLst>
          </p:cNvPr>
          <p:cNvSpPr/>
          <p:nvPr/>
        </p:nvSpPr>
        <p:spPr>
          <a:xfrm>
            <a:off x="3480285" y="601822"/>
            <a:ext cx="4583179" cy="769441"/>
          </a:xfrm>
          <a:prstGeom prst="rect">
            <a:avLst/>
          </a:prstGeom>
          <a:noFill/>
        </p:spPr>
        <p:txBody>
          <a:bodyPr wrap="none" lIns="91440" tIns="45720" rIns="91440" bIns="45720">
            <a:spAutoFit/>
          </a:bodyPr>
          <a:lstStyle/>
          <a:p>
            <a:pPr algn="ctr"/>
            <a:r>
              <a:rPr lang="en-US" sz="4400" b="0" u="sng" cap="none" spc="0" dirty="0">
                <a:ln w="0"/>
                <a:solidFill>
                  <a:srgbClr val="FF0000"/>
                </a:solidFill>
                <a:effectLst>
                  <a:outerShdw blurRad="38100" dist="19050" dir="2700000" algn="tl" rotWithShape="0">
                    <a:schemeClr val="dk1">
                      <a:alpha val="40000"/>
                    </a:schemeClr>
                  </a:outerShdw>
                </a:effectLst>
              </a:rPr>
              <a:t>Tuckman's Theory </a:t>
            </a:r>
          </a:p>
        </p:txBody>
      </p:sp>
      <p:sp>
        <p:nvSpPr>
          <p:cNvPr id="4" name="TextBox 3">
            <a:extLst>
              <a:ext uri="{FF2B5EF4-FFF2-40B4-BE49-F238E27FC236}">
                <a16:creationId xmlns:a16="http://schemas.microsoft.com/office/drawing/2014/main" id="{04A26024-9CA7-4EE2-AED9-C2832C4ADC64}"/>
              </a:ext>
            </a:extLst>
          </p:cNvPr>
          <p:cNvSpPr txBox="1"/>
          <p:nvPr/>
        </p:nvSpPr>
        <p:spPr>
          <a:xfrm>
            <a:off x="3480285" y="1474593"/>
            <a:ext cx="2773017" cy="646331"/>
          </a:xfrm>
          <a:prstGeom prst="rect">
            <a:avLst/>
          </a:prstGeom>
          <a:noFill/>
        </p:spPr>
        <p:txBody>
          <a:bodyPr wrap="square" rtlCol="0">
            <a:spAutoFit/>
          </a:bodyPr>
          <a:lstStyle/>
          <a:p>
            <a:pPr marL="285750" indent="-285750">
              <a:buFont typeface="Arial" panose="020B0604020202020204" pitchFamily="34" charset="0"/>
              <a:buChar char="•"/>
            </a:pPr>
            <a:r>
              <a:rPr lang="en-GB" dirty="0"/>
              <a:t>Psychologist named Bruce Tuckman </a:t>
            </a:r>
          </a:p>
        </p:txBody>
      </p:sp>
      <p:sp>
        <p:nvSpPr>
          <p:cNvPr id="5" name="TextBox 4">
            <a:extLst>
              <a:ext uri="{FF2B5EF4-FFF2-40B4-BE49-F238E27FC236}">
                <a16:creationId xmlns:a16="http://schemas.microsoft.com/office/drawing/2014/main" id="{A15D5DD4-373B-4FF9-A482-5DFFCEB03FF9}"/>
              </a:ext>
            </a:extLst>
          </p:cNvPr>
          <p:cNvSpPr txBox="1"/>
          <p:nvPr/>
        </p:nvSpPr>
        <p:spPr>
          <a:xfrm>
            <a:off x="3480285" y="2104432"/>
            <a:ext cx="1918252" cy="646331"/>
          </a:xfrm>
          <a:prstGeom prst="rect">
            <a:avLst/>
          </a:prstGeom>
          <a:noFill/>
        </p:spPr>
        <p:txBody>
          <a:bodyPr wrap="square" rtlCol="0">
            <a:spAutoFit/>
          </a:bodyPr>
          <a:lstStyle/>
          <a:p>
            <a:pPr marL="285750" indent="-285750">
              <a:buFont typeface="Arial" panose="020B0604020202020204" pitchFamily="34" charset="0"/>
              <a:buChar char="•"/>
            </a:pPr>
            <a:r>
              <a:rPr lang="en-GB" dirty="0"/>
              <a:t>Developed in 1965 </a:t>
            </a:r>
          </a:p>
        </p:txBody>
      </p:sp>
      <p:sp>
        <p:nvSpPr>
          <p:cNvPr id="6" name="TextBox 5">
            <a:extLst>
              <a:ext uri="{FF2B5EF4-FFF2-40B4-BE49-F238E27FC236}">
                <a16:creationId xmlns:a16="http://schemas.microsoft.com/office/drawing/2014/main" id="{C7B62EE4-249B-40F1-A301-B7542D135B84}"/>
              </a:ext>
            </a:extLst>
          </p:cNvPr>
          <p:cNvSpPr txBox="1"/>
          <p:nvPr/>
        </p:nvSpPr>
        <p:spPr>
          <a:xfrm>
            <a:off x="3480285" y="2800002"/>
            <a:ext cx="1918252" cy="646331"/>
          </a:xfrm>
          <a:prstGeom prst="rect">
            <a:avLst/>
          </a:prstGeom>
          <a:noFill/>
        </p:spPr>
        <p:txBody>
          <a:bodyPr wrap="square" rtlCol="0">
            <a:spAutoFit/>
          </a:bodyPr>
          <a:lstStyle/>
          <a:p>
            <a:pPr marL="285750" indent="-285750">
              <a:buFont typeface="Arial" panose="020B0604020202020204" pitchFamily="34" charset="0"/>
              <a:buChar char="•"/>
            </a:pPr>
            <a:r>
              <a:rPr lang="en-GB" dirty="0"/>
              <a:t>5 stages of development </a:t>
            </a:r>
          </a:p>
        </p:txBody>
      </p:sp>
      <p:pic>
        <p:nvPicPr>
          <p:cNvPr id="8" name="Picture 7" descr="A person in a suit smiling&#10;&#10;Description automatically generated with low confidence">
            <a:extLst>
              <a:ext uri="{FF2B5EF4-FFF2-40B4-BE49-F238E27FC236}">
                <a16:creationId xmlns:a16="http://schemas.microsoft.com/office/drawing/2014/main" id="{06B72C36-1255-4892-813E-DFE6AC160E28}"/>
              </a:ext>
            </a:extLst>
          </p:cNvPr>
          <p:cNvPicPr>
            <a:picLocks noChangeAspect="1"/>
          </p:cNvPicPr>
          <p:nvPr/>
        </p:nvPicPr>
        <p:blipFill>
          <a:blip r:embed="rId2"/>
          <a:stretch>
            <a:fillRect/>
          </a:stretch>
        </p:blipFill>
        <p:spPr>
          <a:xfrm>
            <a:off x="516215" y="737801"/>
            <a:ext cx="2773017" cy="3882224"/>
          </a:xfrm>
          <a:prstGeom prst="rect">
            <a:avLst/>
          </a:prstGeom>
        </p:spPr>
      </p:pic>
      <p:pic>
        <p:nvPicPr>
          <p:cNvPr id="11" name="Picture 10" descr="Diagram&#10;&#10;Description automatically generated">
            <a:extLst>
              <a:ext uri="{FF2B5EF4-FFF2-40B4-BE49-F238E27FC236}">
                <a16:creationId xmlns:a16="http://schemas.microsoft.com/office/drawing/2014/main" id="{2AB184D0-A7B4-4458-A76A-60EA3CC2B3E9}"/>
              </a:ext>
            </a:extLst>
          </p:cNvPr>
          <p:cNvPicPr>
            <a:picLocks noChangeAspect="1"/>
          </p:cNvPicPr>
          <p:nvPr/>
        </p:nvPicPr>
        <p:blipFill>
          <a:blip r:embed="rId3"/>
          <a:stretch>
            <a:fillRect/>
          </a:stretch>
        </p:blipFill>
        <p:spPr>
          <a:xfrm>
            <a:off x="5930280" y="2544515"/>
            <a:ext cx="5420206" cy="3711663"/>
          </a:xfrm>
          <a:prstGeom prst="rect">
            <a:avLst/>
          </a:prstGeom>
        </p:spPr>
      </p:pic>
    </p:spTree>
    <p:extLst>
      <p:ext uri="{BB962C8B-B14F-4D97-AF65-F5344CB8AC3E}">
        <p14:creationId xmlns:p14="http://schemas.microsoft.com/office/powerpoint/2010/main" val="1581348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down)">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down)">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wipe(down)">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wipe(down)">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7A2417A-A2D8-40F1-8FB1-36B7CA8FBE24}"/>
              </a:ext>
            </a:extLst>
          </p:cNvPr>
          <p:cNvSpPr/>
          <p:nvPr/>
        </p:nvSpPr>
        <p:spPr>
          <a:xfrm>
            <a:off x="6538206" y="870178"/>
            <a:ext cx="1838901" cy="923330"/>
          </a:xfrm>
          <a:prstGeom prst="rect">
            <a:avLst/>
          </a:prstGeom>
          <a:noFill/>
        </p:spPr>
        <p:txBody>
          <a:bodyPr wrap="none" lIns="91440" tIns="45720" rIns="91440" bIns="45720">
            <a:spAutoFit/>
          </a:bodyPr>
          <a:lstStyle/>
          <a:p>
            <a:pPr algn="ctr"/>
            <a:r>
              <a:rPr lang="en-US" sz="5400" u="sng" dirty="0">
                <a:ln w="0"/>
                <a:solidFill>
                  <a:srgbClr val="FF0000"/>
                </a:solidFill>
                <a:effectLst>
                  <a:outerShdw blurRad="38100" dist="19050" dir="2700000" algn="tl" rotWithShape="0">
                    <a:schemeClr val="dk1">
                      <a:alpha val="40000"/>
                    </a:schemeClr>
                  </a:outerShdw>
                </a:effectLst>
              </a:rPr>
              <a:t>Tesco</a:t>
            </a:r>
            <a:endParaRPr lang="en-US" sz="5400" b="0" u="sng" cap="none" spc="0" dirty="0">
              <a:ln w="0"/>
              <a:solidFill>
                <a:srgbClr val="FF0000"/>
              </a:solidFill>
              <a:effectLst>
                <a:outerShdw blurRad="38100" dist="19050" dir="2700000" algn="tl" rotWithShape="0">
                  <a:schemeClr val="dk1">
                    <a:alpha val="40000"/>
                  </a:schemeClr>
                </a:outerShdw>
              </a:effectLst>
            </a:endParaRPr>
          </a:p>
        </p:txBody>
      </p:sp>
      <p:pic>
        <p:nvPicPr>
          <p:cNvPr id="4" name="Picture 3" descr="A picture containing text, building, sky, outdoor&#10;&#10;Description automatically generated">
            <a:extLst>
              <a:ext uri="{FF2B5EF4-FFF2-40B4-BE49-F238E27FC236}">
                <a16:creationId xmlns:a16="http://schemas.microsoft.com/office/drawing/2014/main" id="{0DCE97FC-1134-4807-BD6B-6F732B30E7EC}"/>
              </a:ext>
            </a:extLst>
          </p:cNvPr>
          <p:cNvPicPr>
            <a:picLocks noChangeAspect="1"/>
          </p:cNvPicPr>
          <p:nvPr/>
        </p:nvPicPr>
        <p:blipFill>
          <a:blip r:embed="rId2"/>
          <a:stretch>
            <a:fillRect/>
          </a:stretch>
        </p:blipFill>
        <p:spPr>
          <a:xfrm>
            <a:off x="420757" y="1636466"/>
            <a:ext cx="4429539" cy="3322154"/>
          </a:xfrm>
          <a:prstGeom prst="rect">
            <a:avLst/>
          </a:prstGeom>
        </p:spPr>
      </p:pic>
      <p:sp>
        <p:nvSpPr>
          <p:cNvPr id="5" name="TextBox 4">
            <a:extLst>
              <a:ext uri="{FF2B5EF4-FFF2-40B4-BE49-F238E27FC236}">
                <a16:creationId xmlns:a16="http://schemas.microsoft.com/office/drawing/2014/main" id="{951912B3-AE06-4494-B8C0-A8C9F374812D}"/>
              </a:ext>
            </a:extLst>
          </p:cNvPr>
          <p:cNvSpPr txBox="1"/>
          <p:nvPr/>
        </p:nvSpPr>
        <p:spPr>
          <a:xfrm>
            <a:off x="5287617" y="2040404"/>
            <a:ext cx="3220279"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Successful organisation </a:t>
            </a:r>
          </a:p>
        </p:txBody>
      </p:sp>
      <p:sp>
        <p:nvSpPr>
          <p:cNvPr id="6" name="TextBox 5">
            <a:extLst>
              <a:ext uri="{FF2B5EF4-FFF2-40B4-BE49-F238E27FC236}">
                <a16:creationId xmlns:a16="http://schemas.microsoft.com/office/drawing/2014/main" id="{D4968F3D-2C32-487C-9EA2-9AA3F754A979}"/>
              </a:ext>
            </a:extLst>
          </p:cNvPr>
          <p:cNvSpPr txBox="1"/>
          <p:nvPr/>
        </p:nvSpPr>
        <p:spPr>
          <a:xfrm>
            <a:off x="5287617" y="2937376"/>
            <a:ext cx="3389244"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16,00 staff employed since the pandemic </a:t>
            </a:r>
          </a:p>
        </p:txBody>
      </p:sp>
      <p:sp>
        <p:nvSpPr>
          <p:cNvPr id="7" name="TextBox 6">
            <a:extLst>
              <a:ext uri="{FF2B5EF4-FFF2-40B4-BE49-F238E27FC236}">
                <a16:creationId xmlns:a16="http://schemas.microsoft.com/office/drawing/2014/main" id="{8AF4552C-F1D6-4B36-B88F-C60AE5F67C51}"/>
              </a:ext>
            </a:extLst>
          </p:cNvPr>
          <p:cNvSpPr txBox="1"/>
          <p:nvPr/>
        </p:nvSpPr>
        <p:spPr>
          <a:xfrm>
            <a:off x="5287617" y="3913718"/>
            <a:ext cx="2801255"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Strong team leaders </a:t>
            </a:r>
          </a:p>
        </p:txBody>
      </p:sp>
      <p:sp>
        <p:nvSpPr>
          <p:cNvPr id="8" name="TextBox 7">
            <a:extLst>
              <a:ext uri="{FF2B5EF4-FFF2-40B4-BE49-F238E27FC236}">
                <a16:creationId xmlns:a16="http://schemas.microsoft.com/office/drawing/2014/main" id="{7045C888-253E-43CE-916C-C589CDE0A5F0}"/>
              </a:ext>
            </a:extLst>
          </p:cNvPr>
          <p:cNvSpPr txBox="1"/>
          <p:nvPr/>
        </p:nvSpPr>
        <p:spPr>
          <a:xfrm>
            <a:off x="9014791" y="3887650"/>
            <a:ext cx="2574235"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Good communication </a:t>
            </a:r>
          </a:p>
        </p:txBody>
      </p:sp>
      <p:sp>
        <p:nvSpPr>
          <p:cNvPr id="9" name="TextBox 8">
            <a:extLst>
              <a:ext uri="{FF2B5EF4-FFF2-40B4-BE49-F238E27FC236}">
                <a16:creationId xmlns:a16="http://schemas.microsoft.com/office/drawing/2014/main" id="{21F96F0A-38D4-4F1A-A101-17049620177C}"/>
              </a:ext>
            </a:extLst>
          </p:cNvPr>
          <p:cNvSpPr txBox="1"/>
          <p:nvPr/>
        </p:nvSpPr>
        <p:spPr>
          <a:xfrm>
            <a:off x="9014791" y="2008213"/>
            <a:ext cx="2097157"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Individual  strengths and weaknesses </a:t>
            </a:r>
          </a:p>
        </p:txBody>
      </p:sp>
      <p:sp>
        <p:nvSpPr>
          <p:cNvPr id="10" name="Rectangle 9">
            <a:extLst>
              <a:ext uri="{FF2B5EF4-FFF2-40B4-BE49-F238E27FC236}">
                <a16:creationId xmlns:a16="http://schemas.microsoft.com/office/drawing/2014/main" id="{78352C29-B936-4DF5-8752-F2784097D189}"/>
              </a:ext>
            </a:extLst>
          </p:cNvPr>
          <p:cNvSpPr/>
          <p:nvPr/>
        </p:nvSpPr>
        <p:spPr>
          <a:xfrm>
            <a:off x="5812633" y="6155455"/>
            <a:ext cx="5128948" cy="400110"/>
          </a:xfrm>
          <a:prstGeom prst="rect">
            <a:avLst/>
          </a:prstGeom>
          <a:noFill/>
        </p:spPr>
        <p:txBody>
          <a:bodyPr wrap="square" lIns="91440" tIns="45720" rIns="91440" bIns="45720">
            <a:spAutoFit/>
          </a:bodyPr>
          <a:lstStyle/>
          <a:p>
            <a:pPr algn="ctr"/>
            <a:r>
              <a:rPr lang="en-US" sz="2000" b="0" u="sng" cap="none" spc="0" dirty="0">
                <a:ln w="0"/>
                <a:solidFill>
                  <a:schemeClr val="tx1"/>
                </a:solidFill>
                <a:effectLst>
                  <a:outerShdw blurRad="38100" dist="19050" dir="2700000" algn="tl" rotWithShape="0">
                    <a:schemeClr val="dk1">
                      <a:alpha val="40000"/>
                    </a:schemeClr>
                  </a:outerShdw>
                </a:effectLst>
              </a:rPr>
              <a:t>By Jade </a:t>
            </a:r>
            <a:r>
              <a:rPr lang="en-US" sz="2000" b="0" u="sng" cap="none" spc="0" dirty="0" err="1">
                <a:ln w="0"/>
                <a:solidFill>
                  <a:schemeClr val="tx1"/>
                </a:solidFill>
                <a:effectLst>
                  <a:outerShdw blurRad="38100" dist="19050" dir="2700000" algn="tl" rotWithShape="0">
                    <a:schemeClr val="dk1">
                      <a:alpha val="40000"/>
                    </a:schemeClr>
                  </a:outerShdw>
                </a:effectLst>
              </a:rPr>
              <a:t>Godsall</a:t>
            </a:r>
            <a:r>
              <a:rPr lang="en-US" sz="2000" b="0" u="sng" cap="none" spc="0" dirty="0">
                <a:ln w="0"/>
                <a:solidFill>
                  <a:schemeClr val="tx1"/>
                </a:solidFill>
                <a:effectLst>
                  <a:outerShdw blurRad="38100" dist="19050" dir="2700000" algn="tl" rotWithShape="0">
                    <a:schemeClr val="dk1">
                      <a:alpha val="40000"/>
                    </a:schemeClr>
                  </a:outerShdw>
                </a:effectLst>
              </a:rPr>
              <a:t> </a:t>
            </a:r>
          </a:p>
        </p:txBody>
      </p:sp>
      <p:sp>
        <p:nvSpPr>
          <p:cNvPr id="11" name="Rectangle 10">
            <a:extLst>
              <a:ext uri="{FF2B5EF4-FFF2-40B4-BE49-F238E27FC236}">
                <a16:creationId xmlns:a16="http://schemas.microsoft.com/office/drawing/2014/main" id="{03A2B7D4-3A91-4E42-A074-E14B3310F44E}"/>
              </a:ext>
            </a:extLst>
          </p:cNvPr>
          <p:cNvSpPr/>
          <p:nvPr/>
        </p:nvSpPr>
        <p:spPr>
          <a:xfrm>
            <a:off x="9315481" y="6155455"/>
            <a:ext cx="1353319"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a:t>
            </a:r>
            <a:r>
              <a:rPr lang="en-US" sz="2000" b="0" u="sng" cap="none" spc="0" dirty="0">
                <a:ln w="0"/>
                <a:solidFill>
                  <a:schemeClr val="tx1"/>
                </a:solidFill>
                <a:effectLst>
                  <a:outerShdw blurRad="38100" dist="19050" dir="2700000" algn="tl" rotWithShape="0">
                    <a:schemeClr val="dk1">
                      <a:alpha val="40000"/>
                    </a:schemeClr>
                  </a:outerShdw>
                </a:effectLst>
              </a:rPr>
              <a:t>2016140</a:t>
            </a:r>
            <a:r>
              <a:rPr lang="en-US" sz="2000" u="sng" dirty="0">
                <a:ln w="0"/>
                <a:effectLst>
                  <a:outerShdw blurRad="38100" dist="19050" dir="2700000" algn="tl" rotWithShape="0">
                    <a:schemeClr val="dk1">
                      <a:alpha val="40000"/>
                    </a:schemeClr>
                  </a:outerShdw>
                </a:effectLst>
              </a:rPr>
              <a:t>)</a:t>
            </a:r>
            <a:endParaRPr lang="en-US" sz="2000" b="0" u="sng"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991462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wipe(down)">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ipe(down)">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wipe(down)">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10">
                                            <p:txEl>
                                              <p:pRg st="0" end="0"/>
                                            </p:txEl>
                                          </p:spTgt>
                                        </p:tgtEl>
                                        <p:attrNameLst>
                                          <p:attrName>style.visibility</p:attrName>
                                        </p:attrNameLst>
                                      </p:cBhvr>
                                      <p:to>
                                        <p:strVal val="visible"/>
                                      </p:to>
                                    </p:set>
                                    <p:animEffect transition="in" filter="wipe(down)">
                                      <p:cBhvr>
                                        <p:cTn id="42" dur="500"/>
                                        <p:tgtEl>
                                          <p:spTgt spid="10">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wipe(down)">
                                      <p:cBhvr>
                                        <p:cTn id="4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7" grpId="0"/>
      <p:bldP spid="8" grpId="0"/>
      <p:bldP spid="9"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6D3283E-1BF1-4181-BA0E-32974B2B3AA3}"/>
              </a:ext>
            </a:extLst>
          </p:cNvPr>
          <p:cNvSpPr>
            <a:spLocks noGrp="1"/>
          </p:cNvSpPr>
          <p:nvPr>
            <p:ph type="title"/>
          </p:nvPr>
        </p:nvSpPr>
        <p:spPr>
          <a:xfrm>
            <a:off x="806195" y="804672"/>
            <a:ext cx="3521359" cy="5248656"/>
          </a:xfrm>
        </p:spPr>
        <p:txBody>
          <a:bodyPr anchor="ctr">
            <a:normAutofit/>
          </a:bodyPr>
          <a:lstStyle/>
          <a:p>
            <a:pPr algn="ctr"/>
            <a:r>
              <a:rPr lang="en-GB" dirty="0"/>
              <a:t>Reward and Recognition system</a:t>
            </a:r>
          </a:p>
        </p:txBody>
      </p:sp>
      <p:sp>
        <p:nvSpPr>
          <p:cNvPr id="5" name="Content Placeholder 4">
            <a:extLst>
              <a:ext uri="{FF2B5EF4-FFF2-40B4-BE49-F238E27FC236}">
                <a16:creationId xmlns:a16="http://schemas.microsoft.com/office/drawing/2014/main" id="{672ED7F8-EBE2-4BFA-9248-D673852E024B}"/>
              </a:ext>
            </a:extLst>
          </p:cNvPr>
          <p:cNvSpPr>
            <a:spLocks noGrp="1"/>
          </p:cNvSpPr>
          <p:nvPr>
            <p:ph idx="1"/>
          </p:nvPr>
        </p:nvSpPr>
        <p:spPr>
          <a:xfrm>
            <a:off x="4975861" y="804671"/>
            <a:ext cx="6399930" cy="5248657"/>
          </a:xfrm>
        </p:spPr>
        <p:txBody>
          <a:bodyPr anchor="ctr">
            <a:normAutofit/>
          </a:bodyPr>
          <a:lstStyle/>
          <a:p>
            <a:r>
              <a:rPr lang="en-GB" dirty="0"/>
              <a:t>The reward and recognition system are the most important wheels when is comes to creating </a:t>
            </a:r>
            <a:r>
              <a:rPr lang="en-GB" dirty="0" err="1"/>
              <a:t>motivation.The</a:t>
            </a:r>
            <a:r>
              <a:rPr lang="en-GB" dirty="0"/>
              <a:t> performance is achieved with help of the reward system .There also recognition </a:t>
            </a:r>
            <a:r>
              <a:rPr lang="en-GB" dirty="0" err="1"/>
              <a:t>system,where</a:t>
            </a:r>
            <a:r>
              <a:rPr lang="en-GB" dirty="0"/>
              <a:t> for some peoples who want to a career ,it is much more important than reward system.</a:t>
            </a:r>
          </a:p>
          <a:p>
            <a:endParaRPr lang="en-GB" dirty="0"/>
          </a:p>
        </p:txBody>
      </p:sp>
    </p:spTree>
    <p:extLst>
      <p:ext uri="{BB962C8B-B14F-4D97-AF65-F5344CB8AC3E}">
        <p14:creationId xmlns:p14="http://schemas.microsoft.com/office/powerpoint/2010/main" val="158369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7FA70B-E1A5-4C36-BBA7-D434D781CDE2}"/>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a:normAutofit/>
          </a:bodyPr>
          <a:lstStyle/>
          <a:p>
            <a:pPr algn="ctr"/>
            <a:r>
              <a:rPr lang="en-GB" sz="3600">
                <a:solidFill>
                  <a:srgbClr val="3F3F3F"/>
                </a:solidFill>
              </a:rPr>
              <a:t>Reward and Recognition system</a:t>
            </a:r>
          </a:p>
        </p:txBody>
      </p:sp>
      <p:sp>
        <p:nvSpPr>
          <p:cNvPr id="5" name="Content Placeholder 4">
            <a:extLst>
              <a:ext uri="{FF2B5EF4-FFF2-40B4-BE49-F238E27FC236}">
                <a16:creationId xmlns:a16="http://schemas.microsoft.com/office/drawing/2014/main" id="{4A16C030-1E46-4489-9460-659A6EFCD17D}"/>
              </a:ext>
            </a:extLst>
          </p:cNvPr>
          <p:cNvSpPr>
            <a:spLocks noGrp="1"/>
          </p:cNvSpPr>
          <p:nvPr>
            <p:ph sz="half" idx="1"/>
          </p:nvPr>
        </p:nvSpPr>
        <p:spPr>
          <a:xfrm>
            <a:off x="1476915" y="2888250"/>
            <a:ext cx="4297351" cy="2959777"/>
          </a:xfrm>
        </p:spPr>
        <p:txBody>
          <a:bodyPr anchor="t">
            <a:normAutofit/>
          </a:bodyPr>
          <a:lstStyle/>
          <a:p>
            <a:r>
              <a:rPr lang="en-GB" sz="2000" dirty="0"/>
              <a:t>panel with activities</a:t>
            </a:r>
          </a:p>
          <a:p>
            <a:r>
              <a:rPr lang="en-GB" sz="2000" dirty="0"/>
              <a:t>bonus </a:t>
            </a:r>
          </a:p>
          <a:p>
            <a:r>
              <a:rPr lang="en-GB" sz="2000" dirty="0"/>
              <a:t>specific theme </a:t>
            </a:r>
          </a:p>
          <a:p>
            <a:r>
              <a:rPr lang="en-GB" sz="2000" dirty="0"/>
              <a:t>swag</a:t>
            </a:r>
          </a:p>
          <a:p>
            <a:r>
              <a:rPr lang="en-GB" sz="2000" dirty="0"/>
              <a:t>voucher</a:t>
            </a:r>
          </a:p>
        </p:txBody>
      </p:sp>
      <p:sp>
        <p:nvSpPr>
          <p:cNvPr id="6" name="Content Placeholder 5">
            <a:extLst>
              <a:ext uri="{FF2B5EF4-FFF2-40B4-BE49-F238E27FC236}">
                <a16:creationId xmlns:a16="http://schemas.microsoft.com/office/drawing/2014/main" id="{FD3BC17D-B008-4592-B982-DAED7A671130}"/>
              </a:ext>
            </a:extLst>
          </p:cNvPr>
          <p:cNvSpPr>
            <a:spLocks noGrp="1"/>
          </p:cNvSpPr>
          <p:nvPr>
            <p:ph sz="half" idx="2"/>
          </p:nvPr>
        </p:nvSpPr>
        <p:spPr>
          <a:xfrm>
            <a:off x="6417731" y="2888250"/>
            <a:ext cx="4292594" cy="2959778"/>
          </a:xfrm>
        </p:spPr>
        <p:txBody>
          <a:bodyPr anchor="t">
            <a:normAutofit/>
          </a:bodyPr>
          <a:lstStyle/>
          <a:p>
            <a:r>
              <a:rPr lang="en-GB" sz="2000" dirty="0"/>
              <a:t>study </a:t>
            </a:r>
          </a:p>
          <a:p>
            <a:r>
              <a:rPr lang="en-GB" sz="2000" dirty="0"/>
              <a:t>promote</a:t>
            </a:r>
          </a:p>
          <a:p>
            <a:r>
              <a:rPr lang="en-GB" sz="2000" dirty="0"/>
              <a:t>opportunity for permanent job</a:t>
            </a:r>
          </a:p>
        </p:txBody>
      </p:sp>
    </p:spTree>
    <p:extLst>
      <p:ext uri="{BB962C8B-B14F-4D97-AF65-F5344CB8AC3E}">
        <p14:creationId xmlns:p14="http://schemas.microsoft.com/office/powerpoint/2010/main" val="21716314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build="p"/>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7255D-568A-418A-856F-92C1450A7465}"/>
              </a:ext>
            </a:extLst>
          </p:cNvPr>
          <p:cNvSpPr>
            <a:spLocks noGrp="1"/>
          </p:cNvSpPr>
          <p:nvPr>
            <p:ph type="title"/>
          </p:nvPr>
        </p:nvSpPr>
        <p:spPr>
          <a:xfrm>
            <a:off x="839788" y="182880"/>
            <a:ext cx="3932237" cy="629920"/>
          </a:xfrm>
        </p:spPr>
        <p:txBody>
          <a:bodyPr/>
          <a:lstStyle/>
          <a:p>
            <a:r>
              <a:rPr lang="en-GB" b="1" u="sng" dirty="0"/>
              <a:t>Group Dynamics:</a:t>
            </a:r>
          </a:p>
        </p:txBody>
      </p:sp>
      <p:graphicFrame>
        <p:nvGraphicFramePr>
          <p:cNvPr id="11" name="Content Placeholder 10">
            <a:extLst>
              <a:ext uri="{FF2B5EF4-FFF2-40B4-BE49-F238E27FC236}">
                <a16:creationId xmlns:a16="http://schemas.microsoft.com/office/drawing/2014/main" id="{7955909A-423F-4FA9-95DF-2B68B67AB78D}"/>
              </a:ext>
            </a:extLst>
          </p:cNvPr>
          <p:cNvGraphicFramePr>
            <a:graphicFrameLocks noGrp="1"/>
          </p:cNvGraphicFramePr>
          <p:nvPr>
            <p:ph idx="1"/>
            <p:extLst>
              <p:ext uri="{D42A27DB-BD31-4B8C-83A1-F6EECF244321}">
                <p14:modId xmlns:p14="http://schemas.microsoft.com/office/powerpoint/2010/main" val="2456233788"/>
              </p:ext>
            </p:extLst>
          </p:nvPr>
        </p:nvGraphicFramePr>
        <p:xfrm>
          <a:off x="5473094" y="631825"/>
          <a:ext cx="5195888" cy="58306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E59D0D15-277D-4489-B7CF-66B08B577623}"/>
              </a:ext>
            </a:extLst>
          </p:cNvPr>
          <p:cNvSpPr>
            <a:spLocks noGrp="1"/>
          </p:cNvSpPr>
          <p:nvPr>
            <p:ph type="body" sz="half" idx="2"/>
          </p:nvPr>
        </p:nvSpPr>
        <p:spPr>
          <a:xfrm>
            <a:off x="839788" y="812800"/>
            <a:ext cx="3932237" cy="5048250"/>
          </a:xfrm>
        </p:spPr>
        <p:txBody>
          <a:bodyPr>
            <a:normAutofit/>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Kurt Lewin, A social psychologist described </a:t>
            </a:r>
            <a:r>
              <a:rPr lang="en-GB" b="1" u="sng" dirty="0">
                <a:effectLst/>
                <a:latin typeface="Calibri" panose="020F0502020204030204" pitchFamily="34" charset="0"/>
                <a:ea typeface="Calibri" panose="020F0502020204030204" pitchFamily="34" charset="0"/>
                <a:cs typeface="Times New Roman" panose="02020603050405020304" pitchFamily="18" charset="0"/>
              </a:rPr>
              <a:t>Group dynamic </a:t>
            </a:r>
            <a:r>
              <a:rPr lang="en-GB" dirty="0">
                <a:effectLst/>
                <a:latin typeface="Calibri" panose="020F0502020204030204" pitchFamily="34" charset="0"/>
                <a:ea typeface="Calibri" panose="020F0502020204030204" pitchFamily="34" charset="0"/>
                <a:cs typeface="Times New Roman" panose="02020603050405020304" pitchFamily="18" charset="0"/>
              </a:rPr>
              <a:t>is when people often take on distinct roles and behaviours when working as part of a group (Mindtools.com, </a:t>
            </a:r>
            <a:r>
              <a:rPr lang="en-GB" dirty="0" err="1">
                <a:effectLst/>
                <a:latin typeface="Calibri" panose="020F0502020204030204" pitchFamily="34" charset="0"/>
                <a:ea typeface="Calibri" panose="020F0502020204030204" pitchFamily="34" charset="0"/>
                <a:cs typeface="Times New Roman" panose="02020603050405020304" pitchFamily="18" charset="0"/>
              </a:rPr>
              <a:t>n.d</a:t>
            </a:r>
            <a:r>
              <a:rPr lang="en-GB"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dirty="0"/>
          </a:p>
          <a:p>
            <a:r>
              <a:rPr lang="en-GB" b="1" u="sng" dirty="0">
                <a:effectLst/>
                <a:latin typeface="Calibri" panose="020F0502020204030204" pitchFamily="34" charset="0"/>
                <a:ea typeface="Calibri" panose="020F0502020204030204" pitchFamily="34" charset="0"/>
                <a:cs typeface="Times New Roman" panose="02020603050405020304" pitchFamily="18" charset="0"/>
              </a:rPr>
              <a:t>Tuckman’s 5 Stages of Development</a:t>
            </a:r>
          </a:p>
          <a:p>
            <a:r>
              <a:rPr lang="en-GB" dirty="0">
                <a:effectLst/>
                <a:latin typeface="Calibri" panose="020F0502020204030204" pitchFamily="34" charset="0"/>
                <a:ea typeface="Calibri" panose="020F0502020204030204" pitchFamily="34" charset="0"/>
                <a:cs typeface="Times New Roman" panose="02020603050405020304" pitchFamily="18" charset="0"/>
              </a:rPr>
              <a:t>This accrues when a group meet and up until the project is completed (Tuckman and Jensen, 1977). </a:t>
            </a:r>
          </a:p>
          <a:p>
            <a:endParaRPr lang="en-GB" dirty="0">
              <a:latin typeface="Calibri" panose="020F0502020204030204" pitchFamily="34" charset="0"/>
              <a:cs typeface="Times New Roman" panose="02020603050405020304" pitchFamily="18" charset="0"/>
            </a:endParaRPr>
          </a:p>
          <a:p>
            <a:r>
              <a:rPr lang="en-GB" dirty="0">
                <a:latin typeface="Calibri" panose="020F0502020204030204" pitchFamily="34" charset="0"/>
                <a:cs typeface="Times New Roman" panose="02020603050405020304" pitchFamily="18" charset="0"/>
              </a:rPr>
              <a:t>Helps establish:</a:t>
            </a:r>
          </a:p>
          <a:p>
            <a:pPr marL="285750" indent="-285750">
              <a:buFont typeface="Arial" panose="020B0604020202020204" pitchFamily="34" charset="0"/>
              <a:buChar char="•"/>
            </a:pPr>
            <a:r>
              <a:rPr lang="en-GB" dirty="0">
                <a:latin typeface="Calibri" panose="020F0502020204030204" pitchFamily="34" charset="0"/>
                <a:cs typeface="Times New Roman" panose="02020603050405020304" pitchFamily="18" charset="0"/>
              </a:rPr>
              <a:t>Personalities.</a:t>
            </a:r>
          </a:p>
          <a:p>
            <a:pPr marL="285750" indent="-285750">
              <a:buFont typeface="Arial" panose="020B0604020202020204" pitchFamily="34" charset="0"/>
              <a:buChar char="•"/>
            </a:pPr>
            <a:r>
              <a:rPr lang="en-GB" dirty="0">
                <a:latin typeface="Calibri" panose="020F0502020204030204" pitchFamily="34" charset="0"/>
                <a:cs typeface="Times New Roman" panose="02020603050405020304" pitchFamily="18" charset="0"/>
              </a:rPr>
              <a:t>Strengths.</a:t>
            </a:r>
          </a:p>
          <a:p>
            <a:pPr marL="285750" indent="-285750">
              <a:buFont typeface="Arial" panose="020B0604020202020204" pitchFamily="34" charset="0"/>
              <a:buChar char="•"/>
            </a:pPr>
            <a:r>
              <a:rPr lang="en-GB" dirty="0">
                <a:latin typeface="Calibri" panose="020F0502020204030204" pitchFamily="34" charset="0"/>
                <a:cs typeface="Times New Roman" panose="02020603050405020304" pitchFamily="18" charset="0"/>
              </a:rPr>
              <a:t>Weaknesses.</a:t>
            </a:r>
          </a:p>
          <a:p>
            <a:pPr marL="285750" indent="-285750">
              <a:buFont typeface="Arial" panose="020B0604020202020204" pitchFamily="34" charset="0"/>
              <a:buChar char="•"/>
            </a:pPr>
            <a:r>
              <a:rPr lang="en-GB" dirty="0">
                <a:latin typeface="Calibri" panose="020F0502020204030204" pitchFamily="34" charset="0"/>
                <a:cs typeface="Times New Roman" panose="02020603050405020304" pitchFamily="18" charset="0"/>
              </a:rPr>
              <a:t>Roles.</a:t>
            </a:r>
          </a:p>
          <a:p>
            <a:pPr marL="285750" indent="-285750">
              <a:buFont typeface="Arial" panose="020B0604020202020204" pitchFamily="34" charset="0"/>
              <a:buChar char="•"/>
            </a:pPr>
            <a:endParaRPr lang="en-GB" sz="1800" dirty="0">
              <a:latin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sz="1800" dirty="0">
              <a:latin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881370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0F028-3B29-42A0-8443-D3684BB942E2}"/>
              </a:ext>
            </a:extLst>
          </p:cNvPr>
          <p:cNvSpPr>
            <a:spLocks noGrp="1"/>
          </p:cNvSpPr>
          <p:nvPr>
            <p:ph type="title"/>
          </p:nvPr>
        </p:nvSpPr>
        <p:spPr>
          <a:xfrm>
            <a:off x="839788" y="457200"/>
            <a:ext cx="3932237" cy="711200"/>
          </a:xfrm>
        </p:spPr>
        <p:txBody>
          <a:bodyPr/>
          <a:lstStyle/>
          <a:p>
            <a:r>
              <a:rPr lang="en-GB" b="1" u="sng" dirty="0"/>
              <a:t>Establishing Roles:</a:t>
            </a:r>
          </a:p>
        </p:txBody>
      </p:sp>
      <p:sp>
        <p:nvSpPr>
          <p:cNvPr id="3" name="Content Placeholder 2">
            <a:extLst>
              <a:ext uri="{FF2B5EF4-FFF2-40B4-BE49-F238E27FC236}">
                <a16:creationId xmlns:a16="http://schemas.microsoft.com/office/drawing/2014/main" id="{048C0663-94DE-4392-8D13-F36FBC950F5C}"/>
              </a:ext>
            </a:extLst>
          </p:cNvPr>
          <p:cNvSpPr>
            <a:spLocks noGrp="1"/>
          </p:cNvSpPr>
          <p:nvPr>
            <p:ph idx="1"/>
          </p:nvPr>
        </p:nvSpPr>
        <p:spPr>
          <a:xfrm>
            <a:off x="5183188" y="355600"/>
            <a:ext cx="6172200" cy="6146799"/>
          </a:xfrm>
        </p:spPr>
        <p:txBody>
          <a:bodyPr>
            <a:norm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1800" dirty="0">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(Moultrie, n.d.).</a:t>
            </a:r>
            <a:endParaRPr lang="en-GB" dirty="0"/>
          </a:p>
          <a:p>
            <a:endParaRPr lang="en-GB" dirty="0"/>
          </a:p>
          <a:p>
            <a:endParaRPr lang="en-GB" dirty="0"/>
          </a:p>
        </p:txBody>
      </p:sp>
      <p:sp>
        <p:nvSpPr>
          <p:cNvPr id="4" name="Text Placeholder 3">
            <a:extLst>
              <a:ext uri="{FF2B5EF4-FFF2-40B4-BE49-F238E27FC236}">
                <a16:creationId xmlns:a16="http://schemas.microsoft.com/office/drawing/2014/main" id="{DC7B6A49-3C2E-4DFF-B742-65CDFD344039}"/>
              </a:ext>
            </a:extLst>
          </p:cNvPr>
          <p:cNvSpPr>
            <a:spLocks noGrp="1"/>
          </p:cNvSpPr>
          <p:nvPr>
            <p:ph type="body" sz="half" idx="2"/>
          </p:nvPr>
        </p:nvSpPr>
        <p:spPr>
          <a:xfrm>
            <a:off x="839788" y="1300480"/>
            <a:ext cx="4343400" cy="3838787"/>
          </a:xfrm>
        </p:spPr>
        <p:txBody>
          <a:bodyPr>
            <a:normAutofit/>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Meredith Belbin’s theory established in 1981 has become one of the most accessible and widely used tools to support team building, there are:</a:t>
            </a:r>
          </a:p>
          <a:p>
            <a:pPr marL="285750" indent="-285750">
              <a:buFont typeface="Arial" panose="020B0604020202020204" pitchFamily="34" charset="0"/>
              <a:buChar char="•"/>
            </a:pPr>
            <a:r>
              <a:rPr lang="en-GB" dirty="0">
                <a:effectLst/>
                <a:latin typeface="Calibri" panose="020F0502020204030204" pitchFamily="34" charset="0"/>
                <a:ea typeface="Calibri" panose="020F0502020204030204" pitchFamily="34" charset="0"/>
                <a:cs typeface="Times New Roman" panose="02020603050405020304" pitchFamily="18" charset="0"/>
              </a:rPr>
              <a:t>3 action-oriented roles which are the following, Shaper, Implementer and Completer Finisher.</a:t>
            </a:r>
          </a:p>
          <a:p>
            <a:pPr marL="285750" indent="-285750">
              <a:buFont typeface="Arial" panose="020B0604020202020204" pitchFamily="34" charset="0"/>
              <a:buChar char="•"/>
            </a:pPr>
            <a:r>
              <a:rPr lang="en-GB" dirty="0">
                <a:effectLst/>
                <a:latin typeface="Calibri" panose="020F0502020204030204" pitchFamily="34" charset="0"/>
                <a:ea typeface="Calibri" panose="020F0502020204030204" pitchFamily="34" charset="0"/>
                <a:cs typeface="Times New Roman" panose="02020603050405020304" pitchFamily="18" charset="0"/>
              </a:rPr>
              <a:t>3 people-oriented roles - Co-ordinator, Team worker and Resource Investigator.</a:t>
            </a:r>
          </a:p>
          <a:p>
            <a:pPr marL="285750" indent="-285750">
              <a:buFont typeface="Arial" panose="020B0604020202020204" pitchFamily="34" charset="0"/>
              <a:buChar char="•"/>
            </a:pPr>
            <a:r>
              <a:rPr lang="en-GB" dirty="0">
                <a:effectLst/>
                <a:latin typeface="Calibri" panose="020F0502020204030204" pitchFamily="34" charset="0"/>
                <a:ea typeface="Calibri" panose="020F0502020204030204" pitchFamily="34" charset="0"/>
                <a:cs typeface="Times New Roman" panose="02020603050405020304" pitchFamily="18" charset="0"/>
              </a:rPr>
              <a:t>3 cerebral roles - Plant, Monitor Evaluator and Specialist</a:t>
            </a:r>
          </a:p>
          <a:p>
            <a:pPr marL="285750" indent="-285750">
              <a:buFont typeface="Arial" panose="020B0604020202020204" pitchFamily="34" charset="0"/>
              <a:buChar char="•"/>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a:effectLst/>
                <a:latin typeface="Calibri" panose="020F0502020204030204" pitchFamily="34" charset="0"/>
                <a:ea typeface="Calibri" panose="020F0502020204030204" pitchFamily="34" charset="0"/>
                <a:cs typeface="Times New Roman" panose="02020603050405020304" pitchFamily="18" charset="0"/>
              </a:rPr>
              <a:t>(Moultrie, n.d.)</a:t>
            </a:r>
            <a:endParaRPr lang="en-GB" dirty="0"/>
          </a:p>
          <a:p>
            <a:endParaRPr lang="en-GB" dirty="0"/>
          </a:p>
        </p:txBody>
      </p:sp>
      <p:pic>
        <p:nvPicPr>
          <p:cNvPr id="8" name="Picture 7">
            <a:extLst>
              <a:ext uri="{FF2B5EF4-FFF2-40B4-BE49-F238E27FC236}">
                <a16:creationId xmlns:a16="http://schemas.microsoft.com/office/drawing/2014/main" id="{DF3BE72D-90F0-49F2-9B69-0D2920C4D680}"/>
              </a:ext>
            </a:extLst>
          </p:cNvPr>
          <p:cNvPicPr>
            <a:picLocks noChangeAspect="1"/>
          </p:cNvPicPr>
          <p:nvPr/>
        </p:nvPicPr>
        <p:blipFill>
          <a:blip r:embed="rId2"/>
          <a:stretch>
            <a:fillRect/>
          </a:stretch>
        </p:blipFill>
        <p:spPr>
          <a:xfrm>
            <a:off x="5183188" y="355601"/>
            <a:ext cx="6439852" cy="5513388"/>
          </a:xfrm>
          <a:prstGeom prst="rect">
            <a:avLst/>
          </a:prstGeom>
        </p:spPr>
      </p:pic>
    </p:spTree>
    <p:extLst>
      <p:ext uri="{BB962C8B-B14F-4D97-AF65-F5344CB8AC3E}">
        <p14:creationId xmlns:p14="http://schemas.microsoft.com/office/powerpoint/2010/main" val="2400205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52DE7-4840-4B29-87E3-EC50A28AA75E}"/>
              </a:ext>
            </a:extLst>
          </p:cNvPr>
          <p:cNvSpPr>
            <a:spLocks noGrp="1"/>
          </p:cNvSpPr>
          <p:nvPr>
            <p:ph type="title"/>
          </p:nvPr>
        </p:nvSpPr>
        <p:spPr>
          <a:xfrm>
            <a:off x="839788" y="591207"/>
            <a:ext cx="3932237" cy="599090"/>
          </a:xfrm>
        </p:spPr>
        <p:txBody>
          <a:bodyPr>
            <a:normAutofit/>
          </a:bodyPr>
          <a:lstStyle/>
          <a:p>
            <a:r>
              <a:rPr lang="en-GB" b="1" u="sng" dirty="0"/>
              <a:t>Situational Leadership:</a:t>
            </a:r>
          </a:p>
        </p:txBody>
      </p:sp>
      <p:graphicFrame>
        <p:nvGraphicFramePr>
          <p:cNvPr id="7" name="Content Placeholder 6">
            <a:extLst>
              <a:ext uri="{FF2B5EF4-FFF2-40B4-BE49-F238E27FC236}">
                <a16:creationId xmlns:a16="http://schemas.microsoft.com/office/drawing/2014/main" id="{B82C9188-3F68-4E18-A674-23FFDEC16630}"/>
              </a:ext>
            </a:extLst>
          </p:cNvPr>
          <p:cNvGraphicFramePr>
            <a:graphicFrameLocks noGrp="1"/>
          </p:cNvGraphicFramePr>
          <p:nvPr>
            <p:ph idx="1"/>
          </p:nvPr>
        </p:nvGraphicFramePr>
        <p:xfrm>
          <a:off x="4784725" y="1447800"/>
          <a:ext cx="5195888"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59FAB4E6-B256-4F64-804A-342202918531}"/>
              </a:ext>
            </a:extLst>
          </p:cNvPr>
          <p:cNvSpPr>
            <a:spLocks noGrp="1"/>
          </p:cNvSpPr>
          <p:nvPr>
            <p:ph type="body" sz="half" idx="2"/>
          </p:nvPr>
        </p:nvSpPr>
        <p:spPr>
          <a:xfrm>
            <a:off x="839788" y="1190297"/>
            <a:ext cx="4477279" cy="4873625"/>
          </a:xfrm>
        </p:spPr>
        <p:txBody>
          <a:bodyPr>
            <a:normAutofit fontScale="92500" lnSpcReduction="20000"/>
          </a:bodyPr>
          <a:lstStyle/>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700" dirty="0">
                <a:effectLst/>
                <a:latin typeface="Calibri" panose="020F0502020204030204" pitchFamily="34" charset="0"/>
                <a:ea typeface="Calibri" panose="020F0502020204030204" pitchFamily="34" charset="0"/>
                <a:cs typeface="Times New Roman" panose="02020603050405020304" pitchFamily="18" charset="0"/>
              </a:rPr>
              <a:t>Paul Hersey and Ken Blanchard describes there are 4 leadership styles that help lead effectively. </a:t>
            </a:r>
          </a:p>
          <a:p>
            <a:pPr algn="just"/>
            <a:r>
              <a:rPr lang="en-GB" sz="17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Delegating &gt;</a:t>
            </a:r>
            <a:r>
              <a:rPr lang="en-GB" sz="17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 </a:t>
            </a:r>
            <a:r>
              <a:rPr lang="en-GB" sz="17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Supporting</a:t>
            </a:r>
            <a:r>
              <a:rPr lang="en-GB" sz="17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 &gt;</a:t>
            </a:r>
            <a:r>
              <a:rPr lang="en-GB" sz="17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Coaching &gt;</a:t>
            </a:r>
            <a:r>
              <a:rPr lang="en-GB" sz="17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 </a:t>
            </a:r>
            <a:r>
              <a:rPr lang="en-GB" sz="17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Directing. </a:t>
            </a:r>
          </a:p>
          <a:p>
            <a:r>
              <a:rPr lang="en-GB" sz="1700" dirty="0">
                <a:latin typeface="Calibri" panose="020F0502020204030204" pitchFamily="34" charset="0"/>
                <a:ea typeface="Calibri" panose="020F0502020204030204" pitchFamily="34" charset="0"/>
                <a:cs typeface="Times New Roman" panose="02020603050405020304" pitchFamily="18" charset="0"/>
              </a:rPr>
              <a:t>	                   </a:t>
            </a:r>
            <a:r>
              <a:rPr lang="en-GB" sz="1700" dirty="0">
                <a:effectLst/>
                <a:latin typeface="Calibri" panose="020F0502020204030204" pitchFamily="34" charset="0"/>
                <a:ea typeface="Calibri" panose="020F0502020204030204" pitchFamily="34" charset="0"/>
                <a:cs typeface="Times New Roman" panose="02020603050405020304" pitchFamily="18" charset="0"/>
              </a:rPr>
              <a:t>(courses.lumenlearning.com, </a:t>
            </a:r>
            <a:r>
              <a:rPr lang="en-GB" sz="17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7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700" dirty="0">
                <a:effectLst/>
                <a:latin typeface="Calibri" panose="020F0502020204030204" pitchFamily="34" charset="0"/>
                <a:ea typeface="Calibri" panose="020F0502020204030204" pitchFamily="34" charset="0"/>
                <a:cs typeface="Calibri" panose="020F0502020204030204" pitchFamily="34" charset="0"/>
              </a:rPr>
              <a:t>Tesco leads their teams at different levels due to it being a </a:t>
            </a:r>
            <a:r>
              <a:rPr lang="en-GB" sz="1700" dirty="0">
                <a:effectLst/>
                <a:latin typeface="Calibri" panose="020F0502020204030204" pitchFamily="34" charset="0"/>
                <a:ea typeface="Calibri" panose="020F0502020204030204" pitchFamily="34" charset="0"/>
                <a:cs typeface="Times New Roman" panose="02020603050405020304" pitchFamily="18" charset="0"/>
              </a:rPr>
              <a:t>large company, it takes longer to complete tasks and get information down to staff. </a:t>
            </a:r>
          </a:p>
          <a:p>
            <a:pPr>
              <a:lnSpc>
                <a:spcPct val="107000"/>
              </a:lnSpc>
              <a:spcAft>
                <a:spcPts val="800"/>
              </a:spcAft>
            </a:pPr>
            <a:r>
              <a:rPr lang="en-GB" sz="1700" dirty="0">
                <a:effectLst/>
                <a:latin typeface="Calibri" panose="020F0502020204030204" pitchFamily="34" charset="0"/>
                <a:ea typeface="Calibri" panose="020F0502020204030204" pitchFamily="34" charset="0"/>
                <a:cs typeface="Times New Roman" panose="02020603050405020304" pitchFamily="18" charset="0"/>
              </a:rPr>
              <a:t>Tesco uses role culture because it’s more effective in large organisations.</a:t>
            </a:r>
          </a:p>
          <a:p>
            <a:pPr>
              <a:lnSpc>
                <a:spcPct val="107000"/>
              </a:lnSpc>
              <a:spcAft>
                <a:spcPts val="800"/>
              </a:spcAft>
            </a:pPr>
            <a:r>
              <a:rPr lang="en-GB" sz="1700" dirty="0">
                <a:effectLst/>
                <a:latin typeface="Calibri" panose="020F0502020204030204" pitchFamily="34" charset="0"/>
                <a:ea typeface="Calibri" panose="020F0502020204030204" pitchFamily="34" charset="0"/>
                <a:cs typeface="Calibri" panose="020F0502020204030204" pitchFamily="34" charset="0"/>
              </a:rPr>
              <a:t>Tight structure and swift communication </a:t>
            </a:r>
            <a:r>
              <a:rPr lang="en-GB" sz="1700" dirty="0">
                <a:latin typeface="Calibri" panose="020F0502020204030204" pitchFamily="34" charset="0"/>
                <a:ea typeface="Calibri" panose="020F0502020204030204" pitchFamily="34" charset="0"/>
                <a:cs typeface="Calibri" panose="020F0502020204030204" pitchFamily="34" charset="0"/>
              </a:rPr>
              <a:t>is </a:t>
            </a:r>
            <a:r>
              <a:rPr lang="en-GB" sz="1700" dirty="0">
                <a:effectLst/>
                <a:latin typeface="Calibri" panose="020F0502020204030204" pitchFamily="34" charset="0"/>
                <a:ea typeface="Calibri" panose="020F0502020204030204" pitchFamily="34" charset="0"/>
                <a:cs typeface="Calibri" panose="020F0502020204030204" pitchFamily="34" charset="0"/>
              </a:rPr>
              <a:t>given however, the supervision can be too close, With tight structure means that there are many levels of management, resulting in an extreme distance between the top and the bottom.</a:t>
            </a:r>
            <a:endParaRPr lang="en-GB" sz="1700" dirty="0"/>
          </a:p>
          <a:p>
            <a:r>
              <a:rPr lang="en-GB" sz="1800"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(Ukessays.com, 2018) </a:t>
            </a:r>
            <a:endParaRPr lang="en-GB" sz="1200" dirty="0"/>
          </a:p>
        </p:txBody>
      </p:sp>
      <p:pic>
        <p:nvPicPr>
          <p:cNvPr id="11" name="Graphic 10" descr="Stopwatch with solid fill">
            <a:extLst>
              <a:ext uri="{FF2B5EF4-FFF2-40B4-BE49-F238E27FC236}">
                <a16:creationId xmlns:a16="http://schemas.microsoft.com/office/drawing/2014/main" id="{0C3B2324-D778-4990-BC1C-0FC885C8EC1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678332" y="2704570"/>
            <a:ext cx="1786467" cy="914400"/>
          </a:xfrm>
          <a:prstGeom prst="rect">
            <a:avLst/>
          </a:prstGeom>
        </p:spPr>
      </p:pic>
    </p:spTree>
    <p:extLst>
      <p:ext uri="{BB962C8B-B14F-4D97-AF65-F5344CB8AC3E}">
        <p14:creationId xmlns:p14="http://schemas.microsoft.com/office/powerpoint/2010/main" val="1940114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7806A-69D5-43C2-B654-D576A0E63178}"/>
              </a:ext>
            </a:extLst>
          </p:cNvPr>
          <p:cNvSpPr>
            <a:spLocks noGrp="1"/>
          </p:cNvSpPr>
          <p:nvPr>
            <p:ph type="title"/>
          </p:nvPr>
        </p:nvSpPr>
        <p:spPr/>
        <p:txBody>
          <a:bodyPr anchor="ctr">
            <a:normAutofit/>
          </a:bodyPr>
          <a:lstStyle/>
          <a:p>
            <a:r>
              <a:rPr lang="en-GB" dirty="0"/>
              <a:t>Conflict handling </a:t>
            </a:r>
          </a:p>
        </p:txBody>
      </p:sp>
      <p:sp>
        <p:nvSpPr>
          <p:cNvPr id="12" name="Text Placeholder 4">
            <a:extLst>
              <a:ext uri="{FF2B5EF4-FFF2-40B4-BE49-F238E27FC236}">
                <a16:creationId xmlns:a16="http://schemas.microsoft.com/office/drawing/2014/main" id="{E41E7CD7-DA61-4714-BE73-9DAFACD26BE0}"/>
              </a:ext>
            </a:extLst>
          </p:cNvPr>
          <p:cNvSpPr>
            <a:spLocks noGrp="1"/>
          </p:cNvSpPr>
          <p:nvPr>
            <p:ph type="body" idx="1"/>
          </p:nvPr>
        </p:nvSpPr>
        <p:spPr>
          <a:xfrm>
            <a:off x="7098181" y="1988859"/>
            <a:ext cx="4396338" cy="576262"/>
          </a:xfrm>
        </p:spPr>
        <p:txBody>
          <a:bodyPr/>
          <a:lstStyle/>
          <a:p>
            <a:r>
              <a:rPr lang="en-US" dirty="0"/>
              <a:t>Kilmann's model </a:t>
            </a:r>
          </a:p>
        </p:txBody>
      </p:sp>
      <p:sp>
        <p:nvSpPr>
          <p:cNvPr id="3" name="Content Placeholder 2">
            <a:extLst>
              <a:ext uri="{FF2B5EF4-FFF2-40B4-BE49-F238E27FC236}">
                <a16:creationId xmlns:a16="http://schemas.microsoft.com/office/drawing/2014/main" id="{7744D715-EBFD-4330-BE43-63BDEC12D771}"/>
              </a:ext>
            </a:extLst>
          </p:cNvPr>
          <p:cNvSpPr>
            <a:spLocks noGrp="1"/>
          </p:cNvSpPr>
          <p:nvPr>
            <p:ph sz="half" idx="2"/>
          </p:nvPr>
        </p:nvSpPr>
        <p:spPr>
          <a:xfrm>
            <a:off x="646111" y="1775168"/>
            <a:ext cx="4663440" cy="4899952"/>
          </a:xfrm>
        </p:spPr>
        <p:txBody>
          <a:bodyPr>
            <a:normAutofit fontScale="85000" lnSpcReduction="20000"/>
          </a:bodyPr>
          <a:lstStyle/>
          <a:p>
            <a:r>
              <a:rPr lang="en-GB" dirty="0"/>
              <a:t>Effective conflict handling within a team is very important as if conflict isn’t handled in a team, then it can cause problems within a workplace and among team members. </a:t>
            </a:r>
          </a:p>
          <a:p>
            <a:r>
              <a:rPr lang="en-GB" dirty="0"/>
              <a:t>Kilmann’s model identifies two main ways of approaching conflict they are assertiveness and cooperativeness </a:t>
            </a:r>
          </a:p>
          <a:p>
            <a:r>
              <a:rPr lang="en-GB" dirty="0"/>
              <a:t>Assertiveness- satisfying own needs </a:t>
            </a:r>
          </a:p>
          <a:p>
            <a:r>
              <a:rPr lang="en-GB" dirty="0"/>
              <a:t>Cooperativeness- trying to satisfy other peoples needs </a:t>
            </a:r>
          </a:p>
          <a:p>
            <a:r>
              <a:rPr lang="en-GB" dirty="0"/>
              <a:t>From this comes 5 handling models such as : </a:t>
            </a:r>
          </a:p>
          <a:p>
            <a:r>
              <a:rPr lang="en-GB" dirty="0"/>
              <a:t>Avoiding </a:t>
            </a:r>
          </a:p>
          <a:p>
            <a:r>
              <a:rPr lang="en-GB" dirty="0"/>
              <a:t>Accommodating </a:t>
            </a:r>
          </a:p>
          <a:p>
            <a:r>
              <a:rPr lang="en-GB" dirty="0"/>
              <a:t>Compromising </a:t>
            </a:r>
          </a:p>
          <a:p>
            <a:r>
              <a:rPr lang="en-GB" dirty="0"/>
              <a:t>Competing </a:t>
            </a:r>
          </a:p>
          <a:p>
            <a:r>
              <a:rPr lang="en-GB" dirty="0"/>
              <a:t>Collaborating </a:t>
            </a:r>
          </a:p>
          <a:p>
            <a:r>
              <a:rPr lang="en-US" dirty="0"/>
              <a:t>(What Is Conflict Management? | Indeed.com, 2022)</a:t>
            </a:r>
            <a:endParaRPr lang="en-GB" dirty="0"/>
          </a:p>
          <a:p>
            <a:pPr marL="0" indent="0">
              <a:buNone/>
            </a:pPr>
            <a:endParaRPr lang="en-GB" dirty="0"/>
          </a:p>
        </p:txBody>
      </p:sp>
      <p:pic>
        <p:nvPicPr>
          <p:cNvPr id="5" name="Picture 4" descr="Diagram&#10;&#10;Description automatically generated">
            <a:extLst>
              <a:ext uri="{FF2B5EF4-FFF2-40B4-BE49-F238E27FC236}">
                <a16:creationId xmlns:a16="http://schemas.microsoft.com/office/drawing/2014/main" id="{B2E266C7-C79E-4F47-BD14-2CCCFDD47196}"/>
              </a:ext>
            </a:extLst>
          </p:cNvPr>
          <p:cNvPicPr>
            <a:picLocks noChangeAspect="1"/>
          </p:cNvPicPr>
          <p:nvPr/>
        </p:nvPicPr>
        <p:blipFill>
          <a:blip r:embed="rId2"/>
          <a:stretch>
            <a:fillRect/>
          </a:stretch>
        </p:blipFill>
        <p:spPr>
          <a:xfrm>
            <a:off x="7098181" y="2792471"/>
            <a:ext cx="3384501" cy="3164509"/>
          </a:xfrm>
          <a:prstGeom prst="rect">
            <a:avLst/>
          </a:prstGeom>
          <a:noFill/>
        </p:spPr>
      </p:pic>
    </p:spTree>
    <p:extLst>
      <p:ext uri="{BB962C8B-B14F-4D97-AF65-F5344CB8AC3E}">
        <p14:creationId xmlns:p14="http://schemas.microsoft.com/office/powerpoint/2010/main" val="1184746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6C757-CFA1-4858-A6A6-054AB597221B}"/>
              </a:ext>
            </a:extLst>
          </p:cNvPr>
          <p:cNvSpPr>
            <a:spLocks noGrp="1"/>
          </p:cNvSpPr>
          <p:nvPr>
            <p:ph type="title"/>
          </p:nvPr>
        </p:nvSpPr>
        <p:spPr>
          <a:xfrm>
            <a:off x="969595" y="180257"/>
            <a:ext cx="10058400" cy="682772"/>
          </a:xfrm>
        </p:spPr>
        <p:txBody>
          <a:bodyPr/>
          <a:lstStyle/>
          <a:p>
            <a:r>
              <a:rPr lang="en-GB" dirty="0"/>
              <a:t>Conflict handling continued </a:t>
            </a:r>
          </a:p>
        </p:txBody>
      </p:sp>
      <p:sp>
        <p:nvSpPr>
          <p:cNvPr id="4" name="Content Placeholder 3">
            <a:extLst>
              <a:ext uri="{FF2B5EF4-FFF2-40B4-BE49-F238E27FC236}">
                <a16:creationId xmlns:a16="http://schemas.microsoft.com/office/drawing/2014/main" id="{8599BD5D-41AC-4E82-872E-19907934E4AF}"/>
              </a:ext>
            </a:extLst>
          </p:cNvPr>
          <p:cNvSpPr>
            <a:spLocks noGrp="1"/>
          </p:cNvSpPr>
          <p:nvPr>
            <p:ph sz="half" idx="2"/>
          </p:nvPr>
        </p:nvSpPr>
        <p:spPr>
          <a:xfrm>
            <a:off x="775186" y="1390541"/>
            <a:ext cx="10252809" cy="4707171"/>
          </a:xfrm>
        </p:spPr>
        <p:txBody>
          <a:bodyPr>
            <a:normAutofit lnSpcReduction="10000"/>
          </a:bodyPr>
          <a:lstStyle/>
          <a:p>
            <a:r>
              <a:rPr lang="en-GB" dirty="0"/>
              <a:t>It is important to deal with conflict straight away in order to have an effective team as if you don’t then allow conflict to escalate within the team can cause problems for the team working effectively. </a:t>
            </a:r>
          </a:p>
          <a:p>
            <a:r>
              <a:rPr lang="en-GB" dirty="0"/>
              <a:t>The best team works by dealing with any conflict and moving forward together as a team. </a:t>
            </a:r>
          </a:p>
          <a:p>
            <a:r>
              <a:rPr lang="en-GB" dirty="0"/>
              <a:t>Tesco has had difficulty in dealing with conflict within the company, for an example Tesco had an idea to reduce </a:t>
            </a:r>
            <a:r>
              <a:rPr lang="en-US" b="0" i="0" dirty="0">
                <a:effectLst/>
                <a:latin typeface="+mj-lt"/>
              </a:rPr>
              <a:t>the number of unexpected absence by its employees. It however did not take into consideration what putting its plan into action will yield in the long run. Once the plan was implemented, there was an immediate conflict between the company and its employees, the best way for Tesco to have handled this would have been by using bargaining and negation to come to an agreement but seen as this didn’t happen in this instance it resulted in escalation rather than resolution. </a:t>
            </a:r>
          </a:p>
          <a:p>
            <a:r>
              <a:rPr lang="en-US" dirty="0">
                <a:latin typeface="+mj-lt"/>
              </a:rPr>
              <a:t>By Tesco learning from this and using constructive conflict handling they can bring an end to these conflicts within the company. </a:t>
            </a:r>
            <a:r>
              <a:rPr lang="en-GB" b="0" i="0" dirty="0">
                <a:effectLst/>
                <a:latin typeface="Inter"/>
              </a:rPr>
              <a:t>Mitchell, C. (2005)</a:t>
            </a:r>
            <a:endParaRPr lang="en-US" b="0" i="0" dirty="0">
              <a:effectLst/>
            </a:endParaRPr>
          </a:p>
          <a:p>
            <a:r>
              <a:rPr lang="en-US"/>
              <a:t>(Constructive Conflict Management in Tesco - 646 Words | Essay Example, 2022)</a:t>
            </a:r>
            <a:endParaRPr lang="en-GB" dirty="0">
              <a:latin typeface="+mj-lt"/>
            </a:endParaRPr>
          </a:p>
        </p:txBody>
      </p:sp>
    </p:spTree>
    <p:extLst>
      <p:ext uri="{BB962C8B-B14F-4D97-AF65-F5344CB8AC3E}">
        <p14:creationId xmlns:p14="http://schemas.microsoft.com/office/powerpoint/2010/main" val="2680068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
  <TotalTime>384</TotalTime>
  <Words>782</Words>
  <Application>Microsoft Office PowerPoint</Application>
  <PresentationFormat>Widescreen</PresentationFormat>
  <Paragraphs>127</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Inter</vt:lpstr>
      <vt:lpstr>Arial</vt:lpstr>
      <vt:lpstr>Calibri</vt:lpstr>
      <vt:lpstr>Century Gothic</vt:lpstr>
      <vt:lpstr>Wingdings 3</vt:lpstr>
      <vt:lpstr>Ion</vt:lpstr>
      <vt:lpstr>Effective team working </vt:lpstr>
      <vt:lpstr>Introduction  </vt:lpstr>
      <vt:lpstr> </vt:lpstr>
      <vt:lpstr>PowerPoint Presentation</vt:lpstr>
      <vt:lpstr>PowerPoint Presentation</vt:lpstr>
      <vt:lpstr>Reward and Recognition system</vt:lpstr>
      <vt:lpstr>Reward and Recognition system</vt:lpstr>
      <vt:lpstr>Group Dynamics:</vt:lpstr>
      <vt:lpstr>Establishing Roles:</vt:lpstr>
      <vt:lpstr>Situational Leadership:</vt:lpstr>
      <vt:lpstr>Conflict handling </vt:lpstr>
      <vt:lpstr>Conflict handling 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dc:title>
  <dc:creator>Franchesca Jenkins (2114500)</dc:creator>
  <cp:lastModifiedBy>Franchesca Jenkins (2114500)</cp:lastModifiedBy>
  <cp:revision>10</cp:revision>
  <dcterms:created xsi:type="dcterms:W3CDTF">2022-02-09T12:05:28Z</dcterms:created>
  <dcterms:modified xsi:type="dcterms:W3CDTF">2022-02-13T20:47:52Z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