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5" r:id="rId12"/>
    <p:sldId id="260" r:id="rId13"/>
    <p:sldId id="457" r:id="rId14"/>
    <p:sldId id="459" r:id="rId15"/>
    <p:sldId id="460" r:id="rId16"/>
    <p:sldId id="461" r:id="rId17"/>
    <p:sldId id="458" r:id="rId18"/>
    <p:sldId id="462" r:id="rId19"/>
    <p:sldId id="463" r:id="rId20"/>
    <p:sldId id="32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4ED39-8FA3-478E-A913-A3BDB254AC03}" v="1" dt="2023-10-16T17:31: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91656" autoAdjust="0"/>
  </p:normalViewPr>
  <p:slideViewPr>
    <p:cSldViewPr snapToGrid="0">
      <p:cViewPr varScale="1">
        <p:scale>
          <a:sx n="79" d="100"/>
          <a:sy n="79" d="100"/>
        </p:scale>
        <p:origin x="10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70ECA-EA86-437F-A6AD-7D68A0ADEC88}" type="doc">
      <dgm:prSet loTypeId="urn:microsoft.com/office/officeart/2005/8/layout/vList2" loCatId="list" qsTypeId="urn:microsoft.com/office/officeart/2005/8/quickstyle/simple3" qsCatId="simple" csTypeId="urn:microsoft.com/office/officeart/2005/8/colors/colorful4" csCatId="colorful"/>
      <dgm:spPr/>
      <dgm:t>
        <a:bodyPr/>
        <a:lstStyle/>
        <a:p>
          <a:endParaRPr lang="en-US"/>
        </a:p>
      </dgm:t>
    </dgm:pt>
    <dgm:pt modelId="{BAED2616-0525-4792-96C6-EA91DA395072}">
      <dgm:prSet/>
      <dgm:spPr/>
      <dgm:t>
        <a:bodyPr/>
        <a:lstStyle/>
        <a:p>
          <a:pPr rtl="0"/>
          <a:r>
            <a:rPr lang="en-US" dirty="0">
              <a:latin typeface="Bahnschrift Light Condensed" panose="020B0502040204020203" pitchFamily="34" charset="0"/>
            </a:rPr>
            <a:t>Alvarez and Molina (2023) </a:t>
          </a:r>
          <a:r>
            <a:rPr lang="en-US" dirty="0" err="1">
              <a:latin typeface="Bahnschrift Light Condensed" panose="020B0502040204020203" pitchFamily="34" charset="0"/>
            </a:rPr>
            <a:t>emphasise</a:t>
          </a:r>
          <a:r>
            <a:rPr lang="en-US" dirty="0">
              <a:latin typeface="Bahnschrift Light Condensed" panose="020B0502040204020203" pitchFamily="34" charset="0"/>
            </a:rPr>
            <a:t> the significance of the correlation between sustainable practices and guest satisfaction. Hotels that implement sustainable practices tend to have elevated levels of client satisfaction and enhance their reputation. </a:t>
          </a:r>
        </a:p>
      </dgm:t>
    </dgm:pt>
    <dgm:pt modelId="{8E13C10E-21FA-484E-8C83-F9DC48B4543D}" type="parTrans" cxnId="{6265DD1F-529A-4A9C-882B-09D51F2B1A6B}">
      <dgm:prSet/>
      <dgm:spPr/>
      <dgm:t>
        <a:bodyPr/>
        <a:lstStyle/>
        <a:p>
          <a:endParaRPr lang="en-US"/>
        </a:p>
      </dgm:t>
    </dgm:pt>
    <dgm:pt modelId="{0C82BE91-D69F-4622-8E55-D656CE527972}" type="sibTrans" cxnId="{6265DD1F-529A-4A9C-882B-09D51F2B1A6B}">
      <dgm:prSet/>
      <dgm:spPr/>
      <dgm:t>
        <a:bodyPr/>
        <a:lstStyle/>
        <a:p>
          <a:endParaRPr lang="en-US"/>
        </a:p>
      </dgm:t>
    </dgm:pt>
    <dgm:pt modelId="{E91B070F-C2A4-497F-9A54-C9A593B073B0}">
      <dgm:prSet/>
      <dgm:spPr/>
      <dgm:t>
        <a:bodyPr/>
        <a:lstStyle/>
        <a:p>
          <a:pPr rtl="0"/>
          <a:r>
            <a:rPr lang="en-US" dirty="0">
              <a:latin typeface="Bahnschrift Light Condensed" panose="020B0502040204020203" pitchFamily="34" charset="0"/>
            </a:rPr>
            <a:t>According to </a:t>
          </a:r>
          <a:r>
            <a:rPr lang="en-US" dirty="0" err="1">
              <a:latin typeface="Bahnschrift Light Condensed" panose="020B0502040204020203" pitchFamily="34" charset="0"/>
            </a:rPr>
            <a:t>Gustavsson</a:t>
          </a:r>
          <a:r>
            <a:rPr lang="en-US" dirty="0">
              <a:latin typeface="Bahnschrift Light Condensed" panose="020B0502040204020203" pitchFamily="34" charset="0"/>
            </a:rPr>
            <a:t> et al. (2018), the implementation of effective management practices in hotels has the potential to significantly decrease food waste, with studies indicating a possible reduction of up to 50%. </a:t>
          </a:r>
        </a:p>
      </dgm:t>
    </dgm:pt>
    <dgm:pt modelId="{CE81C436-A25D-4049-8962-DEA48F8677F5}" type="parTrans" cxnId="{317290CC-7B0E-4639-A5DD-84940983F67F}">
      <dgm:prSet/>
      <dgm:spPr/>
      <dgm:t>
        <a:bodyPr/>
        <a:lstStyle/>
        <a:p>
          <a:endParaRPr lang="en-US"/>
        </a:p>
      </dgm:t>
    </dgm:pt>
    <dgm:pt modelId="{3C39DC9E-B781-4A16-9C71-50D9366FA9D5}" type="sibTrans" cxnId="{317290CC-7B0E-4639-A5DD-84940983F67F}">
      <dgm:prSet/>
      <dgm:spPr/>
      <dgm:t>
        <a:bodyPr/>
        <a:lstStyle/>
        <a:p>
          <a:endParaRPr lang="en-US"/>
        </a:p>
      </dgm:t>
    </dgm:pt>
    <dgm:pt modelId="{052714E9-2949-4E53-9DF7-CB3EFD0BA230}">
      <dgm:prSet/>
      <dgm:spPr/>
      <dgm:t>
        <a:bodyPr/>
        <a:lstStyle/>
        <a:p>
          <a:pPr rtl="0"/>
          <a:r>
            <a:rPr lang="en-US" dirty="0">
              <a:latin typeface="Bahnschrift Light Condensed" panose="020B0502040204020203" pitchFamily="34" charset="0"/>
            </a:rPr>
            <a:t>According to the findings of Green's (2023) study, the integration of sustainability practices in the operations of hotels in the year 2023 has been observed to positively influence their reputation and brand image. </a:t>
          </a:r>
        </a:p>
      </dgm:t>
    </dgm:pt>
    <dgm:pt modelId="{3098D6A3-9F4F-49A3-869F-F09C79BCC713}" type="parTrans" cxnId="{FF926D58-B34F-48D4-82B5-6DB55F387886}">
      <dgm:prSet/>
      <dgm:spPr/>
      <dgm:t>
        <a:bodyPr/>
        <a:lstStyle/>
        <a:p>
          <a:endParaRPr lang="en-US"/>
        </a:p>
      </dgm:t>
    </dgm:pt>
    <dgm:pt modelId="{FCD3217E-27C1-4C29-90BC-079376F2BB03}" type="sibTrans" cxnId="{FF926D58-B34F-48D4-82B5-6DB55F387886}">
      <dgm:prSet/>
      <dgm:spPr/>
      <dgm:t>
        <a:bodyPr/>
        <a:lstStyle/>
        <a:p>
          <a:endParaRPr lang="en-US"/>
        </a:p>
      </dgm:t>
    </dgm:pt>
    <dgm:pt modelId="{FC96792C-F961-4F39-80DC-923873B7FE80}" type="pres">
      <dgm:prSet presAssocID="{68270ECA-EA86-437F-A6AD-7D68A0ADEC88}" presName="linear" presStyleCnt="0">
        <dgm:presLayoutVars>
          <dgm:animLvl val="lvl"/>
          <dgm:resizeHandles val="exact"/>
        </dgm:presLayoutVars>
      </dgm:prSet>
      <dgm:spPr/>
    </dgm:pt>
    <dgm:pt modelId="{D7297ABE-8FC1-4AF0-91A7-F41DBC18DC2F}" type="pres">
      <dgm:prSet presAssocID="{BAED2616-0525-4792-96C6-EA91DA395072}" presName="parentText" presStyleLbl="node1" presStyleIdx="0" presStyleCnt="3">
        <dgm:presLayoutVars>
          <dgm:chMax val="0"/>
          <dgm:bulletEnabled val="1"/>
        </dgm:presLayoutVars>
      </dgm:prSet>
      <dgm:spPr/>
    </dgm:pt>
    <dgm:pt modelId="{9326A3DA-D757-4E2D-8896-0F72A34A478D}" type="pres">
      <dgm:prSet presAssocID="{0C82BE91-D69F-4622-8E55-D656CE527972}" presName="spacer" presStyleCnt="0"/>
      <dgm:spPr/>
    </dgm:pt>
    <dgm:pt modelId="{728F91FF-3639-412C-8180-91DF2406C055}" type="pres">
      <dgm:prSet presAssocID="{E91B070F-C2A4-497F-9A54-C9A593B073B0}" presName="parentText" presStyleLbl="node1" presStyleIdx="1" presStyleCnt="3">
        <dgm:presLayoutVars>
          <dgm:chMax val="0"/>
          <dgm:bulletEnabled val="1"/>
        </dgm:presLayoutVars>
      </dgm:prSet>
      <dgm:spPr/>
    </dgm:pt>
    <dgm:pt modelId="{6C2D6D7D-3EAA-47D9-A0B7-073C49C383FA}" type="pres">
      <dgm:prSet presAssocID="{3C39DC9E-B781-4A16-9C71-50D9366FA9D5}" presName="spacer" presStyleCnt="0"/>
      <dgm:spPr/>
    </dgm:pt>
    <dgm:pt modelId="{59514E63-E834-4BE1-A1E0-BF41BC2CA13D}" type="pres">
      <dgm:prSet presAssocID="{052714E9-2949-4E53-9DF7-CB3EFD0BA230}" presName="parentText" presStyleLbl="node1" presStyleIdx="2" presStyleCnt="3">
        <dgm:presLayoutVars>
          <dgm:chMax val="0"/>
          <dgm:bulletEnabled val="1"/>
        </dgm:presLayoutVars>
      </dgm:prSet>
      <dgm:spPr/>
    </dgm:pt>
  </dgm:ptLst>
  <dgm:cxnLst>
    <dgm:cxn modelId="{6265DD1F-529A-4A9C-882B-09D51F2B1A6B}" srcId="{68270ECA-EA86-437F-A6AD-7D68A0ADEC88}" destId="{BAED2616-0525-4792-96C6-EA91DA395072}" srcOrd="0" destOrd="0" parTransId="{8E13C10E-21FA-484E-8C83-F9DC48B4543D}" sibTransId="{0C82BE91-D69F-4622-8E55-D656CE527972}"/>
    <dgm:cxn modelId="{CC880C71-FF27-4E66-A5E7-B0F33639121E}" type="presOf" srcId="{BAED2616-0525-4792-96C6-EA91DA395072}" destId="{D7297ABE-8FC1-4AF0-91A7-F41DBC18DC2F}" srcOrd="0" destOrd="0" presId="urn:microsoft.com/office/officeart/2005/8/layout/vList2"/>
    <dgm:cxn modelId="{4E834177-0AD5-4F90-9A79-54A91663EAEB}" type="presOf" srcId="{052714E9-2949-4E53-9DF7-CB3EFD0BA230}" destId="{59514E63-E834-4BE1-A1E0-BF41BC2CA13D}" srcOrd="0" destOrd="0" presId="urn:microsoft.com/office/officeart/2005/8/layout/vList2"/>
    <dgm:cxn modelId="{FF926D58-B34F-48D4-82B5-6DB55F387886}" srcId="{68270ECA-EA86-437F-A6AD-7D68A0ADEC88}" destId="{052714E9-2949-4E53-9DF7-CB3EFD0BA230}" srcOrd="2" destOrd="0" parTransId="{3098D6A3-9F4F-49A3-869F-F09C79BCC713}" sibTransId="{FCD3217E-27C1-4C29-90BC-079376F2BB03}"/>
    <dgm:cxn modelId="{19ACD89A-0F45-4957-93AC-24E653AAB92B}" type="presOf" srcId="{68270ECA-EA86-437F-A6AD-7D68A0ADEC88}" destId="{FC96792C-F961-4F39-80DC-923873B7FE80}" srcOrd="0" destOrd="0" presId="urn:microsoft.com/office/officeart/2005/8/layout/vList2"/>
    <dgm:cxn modelId="{433A06A6-CCE1-4511-9B45-DDD9E090D1C3}" type="presOf" srcId="{E91B070F-C2A4-497F-9A54-C9A593B073B0}" destId="{728F91FF-3639-412C-8180-91DF2406C055}" srcOrd="0" destOrd="0" presId="urn:microsoft.com/office/officeart/2005/8/layout/vList2"/>
    <dgm:cxn modelId="{317290CC-7B0E-4639-A5DD-84940983F67F}" srcId="{68270ECA-EA86-437F-A6AD-7D68A0ADEC88}" destId="{E91B070F-C2A4-497F-9A54-C9A593B073B0}" srcOrd="1" destOrd="0" parTransId="{CE81C436-A25D-4049-8962-DEA48F8677F5}" sibTransId="{3C39DC9E-B781-4A16-9C71-50D9366FA9D5}"/>
    <dgm:cxn modelId="{909EC277-477B-4E63-BC45-05C00EEFD99C}" type="presParOf" srcId="{FC96792C-F961-4F39-80DC-923873B7FE80}" destId="{D7297ABE-8FC1-4AF0-91A7-F41DBC18DC2F}" srcOrd="0" destOrd="0" presId="urn:microsoft.com/office/officeart/2005/8/layout/vList2"/>
    <dgm:cxn modelId="{CA65FC6D-C4D1-4F49-BDF4-CF7C66209052}" type="presParOf" srcId="{FC96792C-F961-4F39-80DC-923873B7FE80}" destId="{9326A3DA-D757-4E2D-8896-0F72A34A478D}" srcOrd="1" destOrd="0" presId="urn:microsoft.com/office/officeart/2005/8/layout/vList2"/>
    <dgm:cxn modelId="{BEAFC5C5-A608-4407-8C44-792FABD359E6}" type="presParOf" srcId="{FC96792C-F961-4F39-80DC-923873B7FE80}" destId="{728F91FF-3639-412C-8180-91DF2406C055}" srcOrd="2" destOrd="0" presId="urn:microsoft.com/office/officeart/2005/8/layout/vList2"/>
    <dgm:cxn modelId="{7BCC3A3F-6A5E-4FBA-BC1A-0A3B0B55EAF4}" type="presParOf" srcId="{FC96792C-F961-4F39-80DC-923873B7FE80}" destId="{6C2D6D7D-3EAA-47D9-A0B7-073C49C383FA}" srcOrd="3" destOrd="0" presId="urn:microsoft.com/office/officeart/2005/8/layout/vList2"/>
    <dgm:cxn modelId="{F131BB12-3B2E-4AE9-A6C7-2C5FD2B3BEBC}" type="presParOf" srcId="{FC96792C-F961-4F39-80DC-923873B7FE80}" destId="{59514E63-E834-4BE1-A1E0-BF41BC2CA1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DD269-AF08-482C-AEB8-9DBBEE3ED76D}" type="doc">
      <dgm:prSet loTypeId="urn:microsoft.com/office/officeart/2005/8/layout/default" loCatId="list" qsTypeId="urn:microsoft.com/office/officeart/2005/8/quickstyle/simple3" qsCatId="simple" csTypeId="urn:microsoft.com/office/officeart/2005/8/colors/colorful1" csCatId="colorful" phldr="1"/>
      <dgm:spPr/>
      <dgm:t>
        <a:bodyPr/>
        <a:lstStyle/>
        <a:p>
          <a:endParaRPr lang="en-US"/>
        </a:p>
      </dgm:t>
    </dgm:pt>
    <dgm:pt modelId="{90EBB360-20DB-458A-B948-DB04ADDEB446}">
      <dgm:prSet custT="1"/>
      <dgm:spPr/>
      <dgm:t>
        <a:bodyPr/>
        <a:lstStyle/>
        <a:p>
          <a:r>
            <a:rPr lang="en-US" sz="1400" dirty="0">
              <a:latin typeface="Bahnschrift Light SemiCondensed" panose="020B0502040204020203" pitchFamily="34" charset="0"/>
            </a:rPr>
            <a:t>The culinary crew and chefs at the hotel reduce food waste proactively</a:t>
          </a:r>
        </a:p>
      </dgm:t>
    </dgm:pt>
    <dgm:pt modelId="{4B384D71-E69E-4E6C-9737-BEBA3DDA935E}" type="parTrans" cxnId="{7FA8C837-BFED-42C8-9039-FC19C188F920}">
      <dgm:prSet/>
      <dgm:spPr/>
      <dgm:t>
        <a:bodyPr/>
        <a:lstStyle/>
        <a:p>
          <a:endParaRPr lang="en-US"/>
        </a:p>
      </dgm:t>
    </dgm:pt>
    <dgm:pt modelId="{48EA7D94-4A11-45C1-A283-C1D40F81A4F7}" type="sibTrans" cxnId="{7FA8C837-BFED-42C8-9039-FC19C188F920}">
      <dgm:prSet/>
      <dgm:spPr/>
      <dgm:t>
        <a:bodyPr/>
        <a:lstStyle/>
        <a:p>
          <a:endParaRPr lang="en-US"/>
        </a:p>
      </dgm:t>
    </dgm:pt>
    <dgm:pt modelId="{87D2F397-0088-4E37-8540-754627400E22}">
      <dgm:prSet custT="1"/>
      <dgm:spPr/>
      <dgm:t>
        <a:bodyPr/>
        <a:lstStyle/>
        <a:p>
          <a:r>
            <a:rPr lang="en-US" sz="1400" dirty="0">
              <a:latin typeface="Bahnschrift Light SemiCondensed" panose="020B0502040204020203" pitchFamily="34" charset="0"/>
            </a:rPr>
            <a:t>Hilton Hotel urges guests to get involved in reducing food waste</a:t>
          </a:r>
        </a:p>
      </dgm:t>
    </dgm:pt>
    <dgm:pt modelId="{0FD11527-CE74-41EE-8C98-BBB944440EDB}" type="parTrans" cxnId="{AB7D3F0B-70BA-42C5-9564-69C41359F2E0}">
      <dgm:prSet/>
      <dgm:spPr/>
      <dgm:t>
        <a:bodyPr/>
        <a:lstStyle/>
        <a:p>
          <a:endParaRPr lang="en-US"/>
        </a:p>
      </dgm:t>
    </dgm:pt>
    <dgm:pt modelId="{67FF5ADC-8852-4390-82E6-DE41B52F8838}" type="sibTrans" cxnId="{AB7D3F0B-70BA-42C5-9564-69C41359F2E0}">
      <dgm:prSet/>
      <dgm:spPr/>
      <dgm:t>
        <a:bodyPr/>
        <a:lstStyle/>
        <a:p>
          <a:endParaRPr lang="en-US"/>
        </a:p>
      </dgm:t>
    </dgm:pt>
    <dgm:pt modelId="{D4F71DBF-26ED-43BE-963B-01A3D3BEBE42}">
      <dgm:prSet custT="1"/>
      <dgm:spPr/>
      <dgm:t>
        <a:bodyPr/>
        <a:lstStyle/>
        <a:p>
          <a:r>
            <a:rPr lang="en-US" sz="1400">
              <a:latin typeface="Bahnschrift Light SemiCondensed" panose="020B0502040204020203" pitchFamily="34" charset="0"/>
            </a:rPr>
            <a:t>Hilton donates extra food to neighbourhood food banks and nonprofits.</a:t>
          </a:r>
        </a:p>
      </dgm:t>
    </dgm:pt>
    <dgm:pt modelId="{FE93E727-F58A-4FF7-99C5-B347F9CF4278}" type="parTrans" cxnId="{DF6E129C-6AF3-4D4E-88C6-935AD233AA06}">
      <dgm:prSet/>
      <dgm:spPr/>
      <dgm:t>
        <a:bodyPr/>
        <a:lstStyle/>
        <a:p>
          <a:endParaRPr lang="en-US"/>
        </a:p>
      </dgm:t>
    </dgm:pt>
    <dgm:pt modelId="{229F18DF-739D-4148-98C2-90FC1736DC93}" type="sibTrans" cxnId="{DF6E129C-6AF3-4D4E-88C6-935AD233AA06}">
      <dgm:prSet/>
      <dgm:spPr/>
      <dgm:t>
        <a:bodyPr/>
        <a:lstStyle/>
        <a:p>
          <a:endParaRPr lang="en-US"/>
        </a:p>
      </dgm:t>
    </dgm:pt>
    <dgm:pt modelId="{AE3C483B-F956-44FC-9CEB-72219BDE86B6}">
      <dgm:prSet custT="1"/>
      <dgm:spPr/>
      <dgm:t>
        <a:bodyPr/>
        <a:lstStyle/>
        <a:p>
          <a:r>
            <a:rPr lang="en-US" sz="1400" dirty="0">
              <a:latin typeface="Bahnschrift Light SemiCondensed" panose="020B0502040204020203" pitchFamily="34" charset="0"/>
            </a:rPr>
            <a:t>The hotel uses sophisticated inventory management systems to track food consumption and expiration dates</a:t>
          </a:r>
        </a:p>
      </dgm:t>
    </dgm:pt>
    <dgm:pt modelId="{5CBA0D85-51F8-4F70-A3E6-B4F4F8DFC10E}" type="parTrans" cxnId="{EE9B7F3F-103B-44DC-B3A4-5E8B7257EFA3}">
      <dgm:prSet/>
      <dgm:spPr/>
      <dgm:t>
        <a:bodyPr/>
        <a:lstStyle/>
        <a:p>
          <a:endParaRPr lang="en-US"/>
        </a:p>
      </dgm:t>
    </dgm:pt>
    <dgm:pt modelId="{A629699C-F3CF-4CB2-94C4-22411C22F436}" type="sibTrans" cxnId="{EE9B7F3F-103B-44DC-B3A4-5E8B7257EFA3}">
      <dgm:prSet/>
      <dgm:spPr/>
      <dgm:t>
        <a:bodyPr/>
        <a:lstStyle/>
        <a:p>
          <a:endParaRPr lang="en-US"/>
        </a:p>
      </dgm:t>
    </dgm:pt>
    <dgm:pt modelId="{DE82E2CA-8F9F-40ED-9D2B-C88B0D575FB9}">
      <dgm:prSet custT="1"/>
      <dgm:spPr/>
      <dgm:t>
        <a:bodyPr/>
        <a:lstStyle/>
        <a:p>
          <a:r>
            <a:rPr lang="en-US" sz="1400">
              <a:latin typeface="Bahnschrift Light SemiCondensed" panose="020B0502040204020203" pitchFamily="34" charset="0"/>
            </a:rPr>
            <a:t>Hilton is dedicated to sustainability in its events and banquets</a:t>
          </a:r>
        </a:p>
      </dgm:t>
    </dgm:pt>
    <dgm:pt modelId="{06ABCEF5-9942-4A81-A208-37912790F7F0}" type="parTrans" cxnId="{BB413AA3-D225-4667-A937-E6FEC20A8862}">
      <dgm:prSet/>
      <dgm:spPr/>
      <dgm:t>
        <a:bodyPr/>
        <a:lstStyle/>
        <a:p>
          <a:endParaRPr lang="en-US"/>
        </a:p>
      </dgm:t>
    </dgm:pt>
    <dgm:pt modelId="{3ACBCF3E-8579-4AAC-99CA-70F20DFE9AD0}" type="sibTrans" cxnId="{BB413AA3-D225-4667-A937-E6FEC20A8862}">
      <dgm:prSet/>
      <dgm:spPr/>
      <dgm:t>
        <a:bodyPr/>
        <a:lstStyle/>
        <a:p>
          <a:endParaRPr lang="en-US"/>
        </a:p>
      </dgm:t>
    </dgm:pt>
    <dgm:pt modelId="{C1556874-6091-40B2-B3DC-60F7E8DEC1A2}" type="pres">
      <dgm:prSet presAssocID="{CD9DD269-AF08-482C-AEB8-9DBBEE3ED76D}" presName="diagram" presStyleCnt="0">
        <dgm:presLayoutVars>
          <dgm:dir/>
          <dgm:resizeHandles val="exact"/>
        </dgm:presLayoutVars>
      </dgm:prSet>
      <dgm:spPr/>
    </dgm:pt>
    <dgm:pt modelId="{25CD94AA-C035-4D45-8E57-709923585B5A}" type="pres">
      <dgm:prSet presAssocID="{90EBB360-20DB-458A-B948-DB04ADDEB446}" presName="node" presStyleLbl="node1" presStyleIdx="0" presStyleCnt="5">
        <dgm:presLayoutVars>
          <dgm:bulletEnabled val="1"/>
        </dgm:presLayoutVars>
      </dgm:prSet>
      <dgm:spPr/>
    </dgm:pt>
    <dgm:pt modelId="{5E068393-9B12-44AA-9F50-7C77C3D1AF80}" type="pres">
      <dgm:prSet presAssocID="{48EA7D94-4A11-45C1-A283-C1D40F81A4F7}" presName="sibTrans" presStyleCnt="0"/>
      <dgm:spPr/>
    </dgm:pt>
    <dgm:pt modelId="{2A0E94C2-3AF1-4875-8A35-1E311B1C6805}" type="pres">
      <dgm:prSet presAssocID="{87D2F397-0088-4E37-8540-754627400E22}" presName="node" presStyleLbl="node1" presStyleIdx="1" presStyleCnt="5">
        <dgm:presLayoutVars>
          <dgm:bulletEnabled val="1"/>
        </dgm:presLayoutVars>
      </dgm:prSet>
      <dgm:spPr/>
    </dgm:pt>
    <dgm:pt modelId="{79B65F4A-5A5D-44C3-9A9E-762002FCFB1F}" type="pres">
      <dgm:prSet presAssocID="{67FF5ADC-8852-4390-82E6-DE41B52F8838}" presName="sibTrans" presStyleCnt="0"/>
      <dgm:spPr/>
    </dgm:pt>
    <dgm:pt modelId="{B42E6611-F730-46C3-AC83-0BB1E2B5A8F1}" type="pres">
      <dgm:prSet presAssocID="{D4F71DBF-26ED-43BE-963B-01A3D3BEBE42}" presName="node" presStyleLbl="node1" presStyleIdx="2" presStyleCnt="5">
        <dgm:presLayoutVars>
          <dgm:bulletEnabled val="1"/>
        </dgm:presLayoutVars>
      </dgm:prSet>
      <dgm:spPr/>
    </dgm:pt>
    <dgm:pt modelId="{1FC62EF8-AAAB-4F11-8126-2334885984F8}" type="pres">
      <dgm:prSet presAssocID="{229F18DF-739D-4148-98C2-90FC1736DC93}" presName="sibTrans" presStyleCnt="0"/>
      <dgm:spPr/>
    </dgm:pt>
    <dgm:pt modelId="{49FF7AB5-9294-4912-935D-8CBA4859B5E7}" type="pres">
      <dgm:prSet presAssocID="{AE3C483B-F956-44FC-9CEB-72219BDE86B6}" presName="node" presStyleLbl="node1" presStyleIdx="3" presStyleCnt="5">
        <dgm:presLayoutVars>
          <dgm:bulletEnabled val="1"/>
        </dgm:presLayoutVars>
      </dgm:prSet>
      <dgm:spPr/>
    </dgm:pt>
    <dgm:pt modelId="{26B0AA39-04A1-4A30-9BE0-BF701761B558}" type="pres">
      <dgm:prSet presAssocID="{A629699C-F3CF-4CB2-94C4-22411C22F436}" presName="sibTrans" presStyleCnt="0"/>
      <dgm:spPr/>
    </dgm:pt>
    <dgm:pt modelId="{85B32E25-6296-4310-A6D1-881F91A170A1}" type="pres">
      <dgm:prSet presAssocID="{DE82E2CA-8F9F-40ED-9D2B-C88B0D575FB9}" presName="node" presStyleLbl="node1" presStyleIdx="4" presStyleCnt="5">
        <dgm:presLayoutVars>
          <dgm:bulletEnabled val="1"/>
        </dgm:presLayoutVars>
      </dgm:prSet>
      <dgm:spPr/>
    </dgm:pt>
  </dgm:ptLst>
  <dgm:cxnLst>
    <dgm:cxn modelId="{AB7D3F0B-70BA-42C5-9564-69C41359F2E0}" srcId="{CD9DD269-AF08-482C-AEB8-9DBBEE3ED76D}" destId="{87D2F397-0088-4E37-8540-754627400E22}" srcOrd="1" destOrd="0" parTransId="{0FD11527-CE74-41EE-8C98-BBB944440EDB}" sibTransId="{67FF5ADC-8852-4390-82E6-DE41B52F8838}"/>
    <dgm:cxn modelId="{3915830F-DFBA-4D42-BD6A-917CE914F0EE}" type="presOf" srcId="{90EBB360-20DB-458A-B948-DB04ADDEB446}" destId="{25CD94AA-C035-4D45-8E57-709923585B5A}" srcOrd="0" destOrd="0" presId="urn:microsoft.com/office/officeart/2005/8/layout/default"/>
    <dgm:cxn modelId="{D301CC11-7FCD-4A64-94B4-E55FEEFC4E12}" type="presOf" srcId="{87D2F397-0088-4E37-8540-754627400E22}" destId="{2A0E94C2-3AF1-4875-8A35-1E311B1C6805}" srcOrd="0" destOrd="0" presId="urn:microsoft.com/office/officeart/2005/8/layout/default"/>
    <dgm:cxn modelId="{7FA8C837-BFED-42C8-9039-FC19C188F920}" srcId="{CD9DD269-AF08-482C-AEB8-9DBBEE3ED76D}" destId="{90EBB360-20DB-458A-B948-DB04ADDEB446}" srcOrd="0" destOrd="0" parTransId="{4B384D71-E69E-4E6C-9737-BEBA3DDA935E}" sibTransId="{48EA7D94-4A11-45C1-A283-C1D40F81A4F7}"/>
    <dgm:cxn modelId="{9194883B-DE71-4219-ADE6-837258AA2C55}" type="presOf" srcId="{DE82E2CA-8F9F-40ED-9D2B-C88B0D575FB9}" destId="{85B32E25-6296-4310-A6D1-881F91A170A1}" srcOrd="0" destOrd="0" presId="urn:microsoft.com/office/officeart/2005/8/layout/default"/>
    <dgm:cxn modelId="{EE9B7F3F-103B-44DC-B3A4-5E8B7257EFA3}" srcId="{CD9DD269-AF08-482C-AEB8-9DBBEE3ED76D}" destId="{AE3C483B-F956-44FC-9CEB-72219BDE86B6}" srcOrd="3" destOrd="0" parTransId="{5CBA0D85-51F8-4F70-A3E6-B4F4F8DFC10E}" sibTransId="{A629699C-F3CF-4CB2-94C4-22411C22F436}"/>
    <dgm:cxn modelId="{BC23B173-D272-41C8-AD21-1EFC5D0538FE}" type="presOf" srcId="{CD9DD269-AF08-482C-AEB8-9DBBEE3ED76D}" destId="{C1556874-6091-40B2-B3DC-60F7E8DEC1A2}" srcOrd="0" destOrd="0" presId="urn:microsoft.com/office/officeart/2005/8/layout/default"/>
    <dgm:cxn modelId="{B9483E75-4B42-45E7-96DD-4D53F5C879DE}" type="presOf" srcId="{D4F71DBF-26ED-43BE-963B-01A3D3BEBE42}" destId="{B42E6611-F730-46C3-AC83-0BB1E2B5A8F1}" srcOrd="0" destOrd="0" presId="urn:microsoft.com/office/officeart/2005/8/layout/default"/>
    <dgm:cxn modelId="{1BE27488-F48C-4C41-91CC-712B0FE5A035}" type="presOf" srcId="{AE3C483B-F956-44FC-9CEB-72219BDE86B6}" destId="{49FF7AB5-9294-4912-935D-8CBA4859B5E7}" srcOrd="0" destOrd="0" presId="urn:microsoft.com/office/officeart/2005/8/layout/default"/>
    <dgm:cxn modelId="{DF6E129C-6AF3-4D4E-88C6-935AD233AA06}" srcId="{CD9DD269-AF08-482C-AEB8-9DBBEE3ED76D}" destId="{D4F71DBF-26ED-43BE-963B-01A3D3BEBE42}" srcOrd="2" destOrd="0" parTransId="{FE93E727-F58A-4FF7-99C5-B347F9CF4278}" sibTransId="{229F18DF-739D-4148-98C2-90FC1736DC93}"/>
    <dgm:cxn modelId="{BB413AA3-D225-4667-A937-E6FEC20A8862}" srcId="{CD9DD269-AF08-482C-AEB8-9DBBEE3ED76D}" destId="{DE82E2CA-8F9F-40ED-9D2B-C88B0D575FB9}" srcOrd="4" destOrd="0" parTransId="{06ABCEF5-9942-4A81-A208-37912790F7F0}" sibTransId="{3ACBCF3E-8579-4AAC-99CA-70F20DFE9AD0}"/>
    <dgm:cxn modelId="{DFAB9D54-9436-4EB1-BF4E-3A988827FA3A}" type="presParOf" srcId="{C1556874-6091-40B2-B3DC-60F7E8DEC1A2}" destId="{25CD94AA-C035-4D45-8E57-709923585B5A}" srcOrd="0" destOrd="0" presId="urn:microsoft.com/office/officeart/2005/8/layout/default"/>
    <dgm:cxn modelId="{DDA172A4-774D-4B19-8EFA-221962C92115}" type="presParOf" srcId="{C1556874-6091-40B2-B3DC-60F7E8DEC1A2}" destId="{5E068393-9B12-44AA-9F50-7C77C3D1AF80}" srcOrd="1" destOrd="0" presId="urn:microsoft.com/office/officeart/2005/8/layout/default"/>
    <dgm:cxn modelId="{7152F5BE-1033-43AE-9079-AE1B2EA1520C}" type="presParOf" srcId="{C1556874-6091-40B2-B3DC-60F7E8DEC1A2}" destId="{2A0E94C2-3AF1-4875-8A35-1E311B1C6805}" srcOrd="2" destOrd="0" presId="urn:microsoft.com/office/officeart/2005/8/layout/default"/>
    <dgm:cxn modelId="{866117AD-DEC5-4E47-B682-92E0F1718F60}" type="presParOf" srcId="{C1556874-6091-40B2-B3DC-60F7E8DEC1A2}" destId="{79B65F4A-5A5D-44C3-9A9E-762002FCFB1F}" srcOrd="3" destOrd="0" presId="urn:microsoft.com/office/officeart/2005/8/layout/default"/>
    <dgm:cxn modelId="{102415CB-85E1-4100-AED1-3E0FD960FB15}" type="presParOf" srcId="{C1556874-6091-40B2-B3DC-60F7E8DEC1A2}" destId="{B42E6611-F730-46C3-AC83-0BB1E2B5A8F1}" srcOrd="4" destOrd="0" presId="urn:microsoft.com/office/officeart/2005/8/layout/default"/>
    <dgm:cxn modelId="{6344FF52-19BF-4EC4-BF73-53FA6A5D49FB}" type="presParOf" srcId="{C1556874-6091-40B2-B3DC-60F7E8DEC1A2}" destId="{1FC62EF8-AAAB-4F11-8126-2334885984F8}" srcOrd="5" destOrd="0" presId="urn:microsoft.com/office/officeart/2005/8/layout/default"/>
    <dgm:cxn modelId="{EBD4C37F-2535-4F3A-9AB6-3226E576C3D6}" type="presParOf" srcId="{C1556874-6091-40B2-B3DC-60F7E8DEC1A2}" destId="{49FF7AB5-9294-4912-935D-8CBA4859B5E7}" srcOrd="6" destOrd="0" presId="urn:microsoft.com/office/officeart/2005/8/layout/default"/>
    <dgm:cxn modelId="{1B8882C8-AC73-4D71-9236-D381656A82DC}" type="presParOf" srcId="{C1556874-6091-40B2-B3DC-60F7E8DEC1A2}" destId="{26B0AA39-04A1-4A30-9BE0-BF701761B558}" srcOrd="7" destOrd="0" presId="urn:microsoft.com/office/officeart/2005/8/layout/default"/>
    <dgm:cxn modelId="{34A7B77C-247E-4FB8-BFDB-98CEC9C8525E}" type="presParOf" srcId="{C1556874-6091-40B2-B3DC-60F7E8DEC1A2}" destId="{85B32E25-6296-4310-A6D1-881F91A170A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D416A-6E63-427B-8F58-9FC2DAA25F30}"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67C4370F-10A4-4075-B6A4-7F0BEAC8D43C}">
      <dgm:prSet/>
      <dgm:spPr/>
      <dgm:t>
        <a:bodyPr/>
        <a:lstStyle/>
        <a:p>
          <a:r>
            <a:rPr lang="en-US" dirty="0">
              <a:latin typeface="Bahnschrift Light SemiCondensed" panose="020B0502040204020203" pitchFamily="34" charset="0"/>
            </a:rPr>
            <a:t>Food Waste Generation</a:t>
          </a:r>
        </a:p>
      </dgm:t>
    </dgm:pt>
    <dgm:pt modelId="{0194494B-B595-4A82-A09C-DAA126CD83FE}" type="parTrans" cxnId="{B6E99114-2769-447D-9D4B-E6D0BC80F710}">
      <dgm:prSet/>
      <dgm:spPr/>
      <dgm:t>
        <a:bodyPr/>
        <a:lstStyle/>
        <a:p>
          <a:endParaRPr lang="en-US"/>
        </a:p>
      </dgm:t>
    </dgm:pt>
    <dgm:pt modelId="{FD5D783D-18F3-4E48-AFD5-2662E20F0005}" type="sibTrans" cxnId="{B6E99114-2769-447D-9D4B-E6D0BC80F710}">
      <dgm:prSet/>
      <dgm:spPr/>
      <dgm:t>
        <a:bodyPr/>
        <a:lstStyle/>
        <a:p>
          <a:endParaRPr lang="en-US"/>
        </a:p>
      </dgm:t>
    </dgm:pt>
    <dgm:pt modelId="{8B33067E-2549-46F3-94B1-8C171EC8876B}">
      <dgm:prSet/>
      <dgm:spPr/>
      <dgm:t>
        <a:bodyPr/>
        <a:lstStyle/>
        <a:p>
          <a:r>
            <a:rPr lang="en-US" dirty="0">
              <a:latin typeface="Bahnschrift Light SemiCondensed" panose="020B0502040204020203" pitchFamily="34" charset="0"/>
            </a:rPr>
            <a:t>Resource Depletion</a:t>
          </a:r>
        </a:p>
      </dgm:t>
    </dgm:pt>
    <dgm:pt modelId="{1F8E182D-2EBC-488A-B1D1-69AD15009C01}" type="parTrans" cxnId="{7CDBC353-BAA0-4B0A-AD4B-7F45DEA9B836}">
      <dgm:prSet/>
      <dgm:spPr/>
      <dgm:t>
        <a:bodyPr/>
        <a:lstStyle/>
        <a:p>
          <a:endParaRPr lang="en-US"/>
        </a:p>
      </dgm:t>
    </dgm:pt>
    <dgm:pt modelId="{00004014-67D8-4FEB-8448-CB2B1581AF07}" type="sibTrans" cxnId="{7CDBC353-BAA0-4B0A-AD4B-7F45DEA9B836}">
      <dgm:prSet/>
      <dgm:spPr/>
      <dgm:t>
        <a:bodyPr/>
        <a:lstStyle/>
        <a:p>
          <a:endParaRPr lang="en-US"/>
        </a:p>
      </dgm:t>
    </dgm:pt>
    <dgm:pt modelId="{BF54BC91-6424-4354-A9C3-2C09C106408B}">
      <dgm:prSet/>
      <dgm:spPr/>
      <dgm:t>
        <a:bodyPr/>
        <a:lstStyle/>
        <a:p>
          <a:r>
            <a:rPr lang="en-US" dirty="0">
              <a:latin typeface="Bahnschrift Light SemiCondensed" panose="020B0502040204020203" pitchFamily="34" charset="0"/>
            </a:rPr>
            <a:t>Greenhouse Gas Emissions</a:t>
          </a:r>
        </a:p>
      </dgm:t>
    </dgm:pt>
    <dgm:pt modelId="{13B31F3B-1B77-4101-B0FB-EB151711132F}" type="parTrans" cxnId="{B5070180-4C2C-49BA-AB71-F07F5050D673}">
      <dgm:prSet/>
      <dgm:spPr/>
      <dgm:t>
        <a:bodyPr/>
        <a:lstStyle/>
        <a:p>
          <a:endParaRPr lang="en-US"/>
        </a:p>
      </dgm:t>
    </dgm:pt>
    <dgm:pt modelId="{40BA1EE0-CDBB-4D59-86F8-BA3CE789821F}" type="sibTrans" cxnId="{B5070180-4C2C-49BA-AB71-F07F5050D673}">
      <dgm:prSet/>
      <dgm:spPr/>
      <dgm:t>
        <a:bodyPr/>
        <a:lstStyle/>
        <a:p>
          <a:endParaRPr lang="en-US"/>
        </a:p>
      </dgm:t>
    </dgm:pt>
    <dgm:pt modelId="{9F3440EE-2ABC-4E1D-90F9-756A671EB143}" type="pres">
      <dgm:prSet presAssocID="{97FD416A-6E63-427B-8F58-9FC2DAA25F30}" presName="Name0" presStyleCnt="0">
        <dgm:presLayoutVars>
          <dgm:chMax val="7"/>
          <dgm:dir/>
          <dgm:resizeHandles val="exact"/>
        </dgm:presLayoutVars>
      </dgm:prSet>
      <dgm:spPr/>
    </dgm:pt>
    <dgm:pt modelId="{8ACEE4CB-7392-4D4E-AFA6-78431682FA80}" type="pres">
      <dgm:prSet presAssocID="{97FD416A-6E63-427B-8F58-9FC2DAA25F30}" presName="ellipse1" presStyleLbl="vennNode1" presStyleIdx="0" presStyleCnt="3">
        <dgm:presLayoutVars>
          <dgm:bulletEnabled val="1"/>
        </dgm:presLayoutVars>
      </dgm:prSet>
      <dgm:spPr/>
    </dgm:pt>
    <dgm:pt modelId="{DC8F1493-9802-45C0-BD31-F4D53E9F53DB}" type="pres">
      <dgm:prSet presAssocID="{97FD416A-6E63-427B-8F58-9FC2DAA25F30}" presName="ellipse2" presStyleLbl="vennNode1" presStyleIdx="1" presStyleCnt="3">
        <dgm:presLayoutVars>
          <dgm:bulletEnabled val="1"/>
        </dgm:presLayoutVars>
      </dgm:prSet>
      <dgm:spPr/>
    </dgm:pt>
    <dgm:pt modelId="{F54ACE99-C14D-4BF9-B239-97A5BAD7FE56}" type="pres">
      <dgm:prSet presAssocID="{97FD416A-6E63-427B-8F58-9FC2DAA25F30}" presName="ellipse3" presStyleLbl="vennNode1" presStyleIdx="2" presStyleCnt="3">
        <dgm:presLayoutVars>
          <dgm:bulletEnabled val="1"/>
        </dgm:presLayoutVars>
      </dgm:prSet>
      <dgm:spPr/>
    </dgm:pt>
  </dgm:ptLst>
  <dgm:cxnLst>
    <dgm:cxn modelId="{B23AC901-FBFB-4835-AA52-EC5E07D68BDF}" type="presOf" srcId="{97FD416A-6E63-427B-8F58-9FC2DAA25F30}" destId="{9F3440EE-2ABC-4E1D-90F9-756A671EB143}" srcOrd="0" destOrd="0" presId="urn:microsoft.com/office/officeart/2005/8/layout/rings+Icon"/>
    <dgm:cxn modelId="{58F8160B-CE2B-4CCD-B616-C960ABDD3FB9}" type="presOf" srcId="{BF54BC91-6424-4354-A9C3-2C09C106408B}" destId="{DC8F1493-9802-45C0-BD31-F4D53E9F53DB}" srcOrd="0" destOrd="0" presId="urn:microsoft.com/office/officeart/2005/8/layout/rings+Icon"/>
    <dgm:cxn modelId="{7D79700B-7F45-48FD-811A-4A90BEB3261D}" type="presOf" srcId="{67C4370F-10A4-4075-B6A4-7F0BEAC8D43C}" destId="{8ACEE4CB-7392-4D4E-AFA6-78431682FA80}" srcOrd="0" destOrd="0" presId="urn:microsoft.com/office/officeart/2005/8/layout/rings+Icon"/>
    <dgm:cxn modelId="{B6E99114-2769-447D-9D4B-E6D0BC80F710}" srcId="{97FD416A-6E63-427B-8F58-9FC2DAA25F30}" destId="{67C4370F-10A4-4075-B6A4-7F0BEAC8D43C}" srcOrd="0" destOrd="0" parTransId="{0194494B-B595-4A82-A09C-DAA126CD83FE}" sibTransId="{FD5D783D-18F3-4E48-AFD5-2662E20F0005}"/>
    <dgm:cxn modelId="{7CDBC353-BAA0-4B0A-AD4B-7F45DEA9B836}" srcId="{97FD416A-6E63-427B-8F58-9FC2DAA25F30}" destId="{8B33067E-2549-46F3-94B1-8C171EC8876B}" srcOrd="2" destOrd="0" parTransId="{1F8E182D-2EBC-488A-B1D1-69AD15009C01}" sibTransId="{00004014-67D8-4FEB-8448-CB2B1581AF07}"/>
    <dgm:cxn modelId="{B5070180-4C2C-49BA-AB71-F07F5050D673}" srcId="{97FD416A-6E63-427B-8F58-9FC2DAA25F30}" destId="{BF54BC91-6424-4354-A9C3-2C09C106408B}" srcOrd="1" destOrd="0" parTransId="{13B31F3B-1B77-4101-B0FB-EB151711132F}" sibTransId="{40BA1EE0-CDBB-4D59-86F8-BA3CE789821F}"/>
    <dgm:cxn modelId="{7E31DDA9-C4EC-4407-98CB-5EF8EF216C15}" type="presOf" srcId="{8B33067E-2549-46F3-94B1-8C171EC8876B}" destId="{F54ACE99-C14D-4BF9-B239-97A5BAD7FE56}" srcOrd="0" destOrd="0" presId="urn:microsoft.com/office/officeart/2005/8/layout/rings+Icon"/>
    <dgm:cxn modelId="{EFEB0BF5-2431-4827-9B4D-232801D66ED7}" type="presParOf" srcId="{9F3440EE-2ABC-4E1D-90F9-756A671EB143}" destId="{8ACEE4CB-7392-4D4E-AFA6-78431682FA80}" srcOrd="0" destOrd="0" presId="urn:microsoft.com/office/officeart/2005/8/layout/rings+Icon"/>
    <dgm:cxn modelId="{CB3F003E-5A5D-4E18-BC68-C026572BCC75}" type="presParOf" srcId="{9F3440EE-2ABC-4E1D-90F9-756A671EB143}" destId="{DC8F1493-9802-45C0-BD31-F4D53E9F53DB}" srcOrd="1" destOrd="0" presId="urn:microsoft.com/office/officeart/2005/8/layout/rings+Icon"/>
    <dgm:cxn modelId="{BE9511C4-1D1C-46FF-966B-9E8BE769F1EC}" type="presParOf" srcId="{9F3440EE-2ABC-4E1D-90F9-756A671EB143}" destId="{F54ACE99-C14D-4BF9-B239-97A5BAD7FE56}"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7AA202-0972-4BA8-A5D7-24B386DCF23A}" type="doc">
      <dgm:prSet loTypeId="urn:microsoft.com/office/officeart/2005/8/layout/hProcess9" loCatId="process" qsTypeId="urn:microsoft.com/office/officeart/2005/8/quickstyle/simple2" qsCatId="simple" csTypeId="urn:microsoft.com/office/officeart/2005/8/colors/colorful2" csCatId="colorful" phldr="1"/>
      <dgm:spPr/>
      <dgm:t>
        <a:bodyPr/>
        <a:lstStyle/>
        <a:p>
          <a:endParaRPr lang="en-US"/>
        </a:p>
      </dgm:t>
    </dgm:pt>
    <dgm:pt modelId="{18D57BB2-8773-473F-B8D4-C434DA83AE84}">
      <dgm:prSet/>
      <dgm:spPr/>
      <dgm:t>
        <a:bodyPr/>
        <a:lstStyle/>
        <a:p>
          <a:r>
            <a:rPr lang="en-US"/>
            <a:t>Reduced Environmental Footprint</a:t>
          </a:r>
        </a:p>
      </dgm:t>
    </dgm:pt>
    <dgm:pt modelId="{C99DCB0A-98FA-4E5A-B4CD-C67844DFD9BD}" type="parTrans" cxnId="{BECC52CE-1E49-4323-A4C8-003A94318CC0}">
      <dgm:prSet/>
      <dgm:spPr/>
      <dgm:t>
        <a:bodyPr/>
        <a:lstStyle/>
        <a:p>
          <a:endParaRPr lang="en-US"/>
        </a:p>
      </dgm:t>
    </dgm:pt>
    <dgm:pt modelId="{71F05E7D-29A1-483E-8E09-C62FB53B91C3}" type="sibTrans" cxnId="{BECC52CE-1E49-4323-A4C8-003A94318CC0}">
      <dgm:prSet/>
      <dgm:spPr/>
      <dgm:t>
        <a:bodyPr/>
        <a:lstStyle/>
        <a:p>
          <a:endParaRPr lang="en-US"/>
        </a:p>
      </dgm:t>
    </dgm:pt>
    <dgm:pt modelId="{8F55D7C7-285E-4864-ABB9-52604DCAA351}">
      <dgm:prSet/>
      <dgm:spPr/>
      <dgm:t>
        <a:bodyPr/>
        <a:lstStyle/>
        <a:p>
          <a:r>
            <a:rPr lang="en-US" dirty="0"/>
            <a:t>Cost Savings </a:t>
          </a:r>
        </a:p>
      </dgm:t>
    </dgm:pt>
    <dgm:pt modelId="{1C9D711A-C725-4BAC-B9AA-5FEC15F07474}" type="parTrans" cxnId="{785BEF0B-71DE-485E-B6E8-BFBC2C3319D0}">
      <dgm:prSet/>
      <dgm:spPr/>
      <dgm:t>
        <a:bodyPr/>
        <a:lstStyle/>
        <a:p>
          <a:endParaRPr lang="en-US"/>
        </a:p>
      </dgm:t>
    </dgm:pt>
    <dgm:pt modelId="{8BFFE2CF-5863-4094-BC7B-99FB28AA3352}" type="sibTrans" cxnId="{785BEF0B-71DE-485E-B6E8-BFBC2C3319D0}">
      <dgm:prSet/>
      <dgm:spPr/>
      <dgm:t>
        <a:bodyPr/>
        <a:lstStyle/>
        <a:p>
          <a:endParaRPr lang="en-US"/>
        </a:p>
      </dgm:t>
    </dgm:pt>
    <dgm:pt modelId="{A55DBE11-C944-4B12-A752-9C24B12DBADF}">
      <dgm:prSet/>
      <dgm:spPr/>
      <dgm:t>
        <a:bodyPr/>
        <a:lstStyle/>
        <a:p>
          <a:r>
            <a:rPr lang="en-US"/>
            <a:t>Guest Satisfaction</a:t>
          </a:r>
        </a:p>
      </dgm:t>
    </dgm:pt>
    <dgm:pt modelId="{2347C590-3AEF-4CED-A478-C10909999ACC}" type="parTrans" cxnId="{DD08277A-8053-4DDA-9D6C-7885C2EDD1F8}">
      <dgm:prSet/>
      <dgm:spPr/>
      <dgm:t>
        <a:bodyPr/>
        <a:lstStyle/>
        <a:p>
          <a:endParaRPr lang="en-US"/>
        </a:p>
      </dgm:t>
    </dgm:pt>
    <dgm:pt modelId="{E2BA9287-97DE-42B2-958C-750213D0E95C}" type="sibTrans" cxnId="{DD08277A-8053-4DDA-9D6C-7885C2EDD1F8}">
      <dgm:prSet/>
      <dgm:spPr/>
      <dgm:t>
        <a:bodyPr/>
        <a:lstStyle/>
        <a:p>
          <a:endParaRPr lang="en-US"/>
        </a:p>
      </dgm:t>
    </dgm:pt>
    <dgm:pt modelId="{979BED46-ED17-4AC8-877C-74C61228EA85}">
      <dgm:prSet/>
      <dgm:spPr/>
      <dgm:t>
        <a:bodyPr/>
        <a:lstStyle/>
        <a:p>
          <a:r>
            <a:rPr lang="en-US"/>
            <a:t>Sustainable Reputation</a:t>
          </a:r>
        </a:p>
      </dgm:t>
    </dgm:pt>
    <dgm:pt modelId="{77C34F97-0CAB-461C-AC72-D398CBB70EA1}" type="parTrans" cxnId="{F952DA3C-09E3-4A90-BED7-49837A82B322}">
      <dgm:prSet/>
      <dgm:spPr/>
      <dgm:t>
        <a:bodyPr/>
        <a:lstStyle/>
        <a:p>
          <a:endParaRPr lang="en-US"/>
        </a:p>
      </dgm:t>
    </dgm:pt>
    <dgm:pt modelId="{995C7AEB-55D0-4F36-9AAF-FC71FCC52055}" type="sibTrans" cxnId="{F952DA3C-09E3-4A90-BED7-49837A82B322}">
      <dgm:prSet/>
      <dgm:spPr/>
      <dgm:t>
        <a:bodyPr/>
        <a:lstStyle/>
        <a:p>
          <a:endParaRPr lang="en-US"/>
        </a:p>
      </dgm:t>
    </dgm:pt>
    <dgm:pt modelId="{6429377E-9283-4329-BB40-10E370F15A85}" type="pres">
      <dgm:prSet presAssocID="{A47AA202-0972-4BA8-A5D7-24B386DCF23A}" presName="CompostProcess" presStyleCnt="0">
        <dgm:presLayoutVars>
          <dgm:dir/>
          <dgm:resizeHandles val="exact"/>
        </dgm:presLayoutVars>
      </dgm:prSet>
      <dgm:spPr/>
    </dgm:pt>
    <dgm:pt modelId="{95E41E55-77ED-4681-A93B-5E7BD96EC457}" type="pres">
      <dgm:prSet presAssocID="{A47AA202-0972-4BA8-A5D7-24B386DCF23A}" presName="arrow" presStyleLbl="bgShp" presStyleIdx="0" presStyleCnt="1"/>
      <dgm:spPr/>
    </dgm:pt>
    <dgm:pt modelId="{0471A870-C352-42C6-8470-334722DC5BF1}" type="pres">
      <dgm:prSet presAssocID="{A47AA202-0972-4BA8-A5D7-24B386DCF23A}" presName="linearProcess" presStyleCnt="0"/>
      <dgm:spPr/>
    </dgm:pt>
    <dgm:pt modelId="{EF0F4F6D-0580-4A5E-8213-EC4F0DB3D806}" type="pres">
      <dgm:prSet presAssocID="{18D57BB2-8773-473F-B8D4-C434DA83AE84}" presName="textNode" presStyleLbl="node1" presStyleIdx="0" presStyleCnt="4">
        <dgm:presLayoutVars>
          <dgm:bulletEnabled val="1"/>
        </dgm:presLayoutVars>
      </dgm:prSet>
      <dgm:spPr/>
    </dgm:pt>
    <dgm:pt modelId="{C40D593E-28CF-400B-8DBA-D3AA42CEFB9A}" type="pres">
      <dgm:prSet presAssocID="{71F05E7D-29A1-483E-8E09-C62FB53B91C3}" presName="sibTrans" presStyleCnt="0"/>
      <dgm:spPr/>
    </dgm:pt>
    <dgm:pt modelId="{7A97F9D3-8E7C-44C7-9B2D-5F73A52FD862}" type="pres">
      <dgm:prSet presAssocID="{8F55D7C7-285E-4864-ABB9-52604DCAA351}" presName="textNode" presStyleLbl="node1" presStyleIdx="1" presStyleCnt="4">
        <dgm:presLayoutVars>
          <dgm:bulletEnabled val="1"/>
        </dgm:presLayoutVars>
      </dgm:prSet>
      <dgm:spPr/>
    </dgm:pt>
    <dgm:pt modelId="{A99774A7-B6E9-4928-B3A9-399BCEF606AB}" type="pres">
      <dgm:prSet presAssocID="{8BFFE2CF-5863-4094-BC7B-99FB28AA3352}" presName="sibTrans" presStyleCnt="0"/>
      <dgm:spPr/>
    </dgm:pt>
    <dgm:pt modelId="{25E57FB7-B8C3-425D-A953-FEEBDC074309}" type="pres">
      <dgm:prSet presAssocID="{A55DBE11-C944-4B12-A752-9C24B12DBADF}" presName="textNode" presStyleLbl="node1" presStyleIdx="2" presStyleCnt="4">
        <dgm:presLayoutVars>
          <dgm:bulletEnabled val="1"/>
        </dgm:presLayoutVars>
      </dgm:prSet>
      <dgm:spPr/>
    </dgm:pt>
    <dgm:pt modelId="{38C7E35A-D95E-45FD-94B9-848C1682BDC1}" type="pres">
      <dgm:prSet presAssocID="{E2BA9287-97DE-42B2-958C-750213D0E95C}" presName="sibTrans" presStyleCnt="0"/>
      <dgm:spPr/>
    </dgm:pt>
    <dgm:pt modelId="{E1235C5D-ECFF-4759-B0A3-C38A559289E4}" type="pres">
      <dgm:prSet presAssocID="{979BED46-ED17-4AC8-877C-74C61228EA85}" presName="textNode" presStyleLbl="node1" presStyleIdx="3" presStyleCnt="4">
        <dgm:presLayoutVars>
          <dgm:bulletEnabled val="1"/>
        </dgm:presLayoutVars>
      </dgm:prSet>
      <dgm:spPr/>
    </dgm:pt>
  </dgm:ptLst>
  <dgm:cxnLst>
    <dgm:cxn modelId="{785BEF0B-71DE-485E-B6E8-BFBC2C3319D0}" srcId="{A47AA202-0972-4BA8-A5D7-24B386DCF23A}" destId="{8F55D7C7-285E-4864-ABB9-52604DCAA351}" srcOrd="1" destOrd="0" parTransId="{1C9D711A-C725-4BAC-B9AA-5FEC15F07474}" sibTransId="{8BFFE2CF-5863-4094-BC7B-99FB28AA3352}"/>
    <dgm:cxn modelId="{ADD8D40D-C54A-4A8C-A531-89383B8BDDC2}" type="presOf" srcId="{A55DBE11-C944-4B12-A752-9C24B12DBADF}" destId="{25E57FB7-B8C3-425D-A953-FEEBDC074309}" srcOrd="0" destOrd="0" presId="urn:microsoft.com/office/officeart/2005/8/layout/hProcess9"/>
    <dgm:cxn modelId="{E5384613-0FDC-47BA-9BFB-34E172E5597C}" type="presOf" srcId="{979BED46-ED17-4AC8-877C-74C61228EA85}" destId="{E1235C5D-ECFF-4759-B0A3-C38A559289E4}" srcOrd="0" destOrd="0" presId="urn:microsoft.com/office/officeart/2005/8/layout/hProcess9"/>
    <dgm:cxn modelId="{37A7113C-03A4-40C6-A613-53808E115846}" type="presOf" srcId="{18D57BB2-8773-473F-B8D4-C434DA83AE84}" destId="{EF0F4F6D-0580-4A5E-8213-EC4F0DB3D806}" srcOrd="0" destOrd="0" presId="urn:microsoft.com/office/officeart/2005/8/layout/hProcess9"/>
    <dgm:cxn modelId="{F952DA3C-09E3-4A90-BED7-49837A82B322}" srcId="{A47AA202-0972-4BA8-A5D7-24B386DCF23A}" destId="{979BED46-ED17-4AC8-877C-74C61228EA85}" srcOrd="3" destOrd="0" parTransId="{77C34F97-0CAB-461C-AC72-D398CBB70EA1}" sibTransId="{995C7AEB-55D0-4F36-9AAF-FC71FCC52055}"/>
    <dgm:cxn modelId="{DD08277A-8053-4DDA-9D6C-7885C2EDD1F8}" srcId="{A47AA202-0972-4BA8-A5D7-24B386DCF23A}" destId="{A55DBE11-C944-4B12-A752-9C24B12DBADF}" srcOrd="2" destOrd="0" parTransId="{2347C590-3AEF-4CED-A478-C10909999ACC}" sibTransId="{E2BA9287-97DE-42B2-958C-750213D0E95C}"/>
    <dgm:cxn modelId="{D302877B-763A-4DAE-AA60-55B11B6258D9}" type="presOf" srcId="{A47AA202-0972-4BA8-A5D7-24B386DCF23A}" destId="{6429377E-9283-4329-BB40-10E370F15A85}" srcOrd="0" destOrd="0" presId="urn:microsoft.com/office/officeart/2005/8/layout/hProcess9"/>
    <dgm:cxn modelId="{BECC52CE-1E49-4323-A4C8-003A94318CC0}" srcId="{A47AA202-0972-4BA8-A5D7-24B386DCF23A}" destId="{18D57BB2-8773-473F-B8D4-C434DA83AE84}" srcOrd="0" destOrd="0" parTransId="{C99DCB0A-98FA-4E5A-B4CD-C67844DFD9BD}" sibTransId="{71F05E7D-29A1-483E-8E09-C62FB53B91C3}"/>
    <dgm:cxn modelId="{A28413EE-2E78-4CBF-8D2F-7CF20A88FA31}" type="presOf" srcId="{8F55D7C7-285E-4864-ABB9-52604DCAA351}" destId="{7A97F9D3-8E7C-44C7-9B2D-5F73A52FD862}" srcOrd="0" destOrd="0" presId="urn:microsoft.com/office/officeart/2005/8/layout/hProcess9"/>
    <dgm:cxn modelId="{85E36182-B9B1-435B-895A-03B38F64999F}" type="presParOf" srcId="{6429377E-9283-4329-BB40-10E370F15A85}" destId="{95E41E55-77ED-4681-A93B-5E7BD96EC457}" srcOrd="0" destOrd="0" presId="urn:microsoft.com/office/officeart/2005/8/layout/hProcess9"/>
    <dgm:cxn modelId="{316AA111-7404-489E-91F1-81A44051E297}" type="presParOf" srcId="{6429377E-9283-4329-BB40-10E370F15A85}" destId="{0471A870-C352-42C6-8470-334722DC5BF1}" srcOrd="1" destOrd="0" presId="urn:microsoft.com/office/officeart/2005/8/layout/hProcess9"/>
    <dgm:cxn modelId="{2EB71073-85DF-4BD7-A2E3-5DA2CB40376F}" type="presParOf" srcId="{0471A870-C352-42C6-8470-334722DC5BF1}" destId="{EF0F4F6D-0580-4A5E-8213-EC4F0DB3D806}" srcOrd="0" destOrd="0" presId="urn:microsoft.com/office/officeart/2005/8/layout/hProcess9"/>
    <dgm:cxn modelId="{A5993722-904B-4988-A49A-9F39FD778F2A}" type="presParOf" srcId="{0471A870-C352-42C6-8470-334722DC5BF1}" destId="{C40D593E-28CF-400B-8DBA-D3AA42CEFB9A}" srcOrd="1" destOrd="0" presId="urn:microsoft.com/office/officeart/2005/8/layout/hProcess9"/>
    <dgm:cxn modelId="{24D47439-1348-4A10-8745-CF6D5B34241E}" type="presParOf" srcId="{0471A870-C352-42C6-8470-334722DC5BF1}" destId="{7A97F9D3-8E7C-44C7-9B2D-5F73A52FD862}" srcOrd="2" destOrd="0" presId="urn:microsoft.com/office/officeart/2005/8/layout/hProcess9"/>
    <dgm:cxn modelId="{180C20E0-E843-4CB7-B3E5-8DB1D1E48206}" type="presParOf" srcId="{0471A870-C352-42C6-8470-334722DC5BF1}" destId="{A99774A7-B6E9-4928-B3A9-399BCEF606AB}" srcOrd="3" destOrd="0" presId="urn:microsoft.com/office/officeart/2005/8/layout/hProcess9"/>
    <dgm:cxn modelId="{DCD6809D-0FDF-4405-80A2-F4C3AF8CB55B}" type="presParOf" srcId="{0471A870-C352-42C6-8470-334722DC5BF1}" destId="{25E57FB7-B8C3-425D-A953-FEEBDC074309}" srcOrd="4" destOrd="0" presId="urn:microsoft.com/office/officeart/2005/8/layout/hProcess9"/>
    <dgm:cxn modelId="{62893FEB-3624-42AC-A3AB-B09D913EDFCC}" type="presParOf" srcId="{0471A870-C352-42C6-8470-334722DC5BF1}" destId="{38C7E35A-D95E-45FD-94B9-848C1682BDC1}" srcOrd="5" destOrd="0" presId="urn:microsoft.com/office/officeart/2005/8/layout/hProcess9"/>
    <dgm:cxn modelId="{AF68D064-FBBD-41F3-A588-C4AB35FB261B}" type="presParOf" srcId="{0471A870-C352-42C6-8470-334722DC5BF1}" destId="{E1235C5D-ECFF-4759-B0A3-C38A559289E4}" srcOrd="6"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CF1179-4F07-4FD4-BE2B-CEFEEB77F09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A2AD1C0-EA10-4EB3-9C98-05B797196F42}">
      <dgm:prSet/>
      <dgm:spPr/>
      <dgm:t>
        <a:bodyPr/>
        <a:lstStyle/>
        <a:p>
          <a:r>
            <a:rPr lang="en-US"/>
            <a:t>Mandatory food waste reporting </a:t>
          </a:r>
        </a:p>
      </dgm:t>
    </dgm:pt>
    <dgm:pt modelId="{BAB54B81-3D65-49C1-82D0-8489875329FA}" type="parTrans" cxnId="{27ADBDF4-14AE-4E80-9FDC-70457CF75F9D}">
      <dgm:prSet/>
      <dgm:spPr/>
      <dgm:t>
        <a:bodyPr/>
        <a:lstStyle/>
        <a:p>
          <a:endParaRPr lang="en-US"/>
        </a:p>
      </dgm:t>
    </dgm:pt>
    <dgm:pt modelId="{2306BAAD-C973-475F-87F1-A6B33853211B}" type="sibTrans" cxnId="{27ADBDF4-14AE-4E80-9FDC-70457CF75F9D}">
      <dgm:prSet/>
      <dgm:spPr/>
      <dgm:t>
        <a:bodyPr/>
        <a:lstStyle/>
        <a:p>
          <a:endParaRPr lang="en-US"/>
        </a:p>
      </dgm:t>
    </dgm:pt>
    <dgm:pt modelId="{3F995AE7-09FF-4603-908D-82BACA61FE48}">
      <dgm:prSet/>
      <dgm:spPr/>
      <dgm:t>
        <a:bodyPr/>
        <a:lstStyle/>
        <a:p>
          <a:r>
            <a:rPr lang="en-US" dirty="0"/>
            <a:t>Comprehensive food waste reduction plans</a:t>
          </a:r>
        </a:p>
      </dgm:t>
    </dgm:pt>
    <dgm:pt modelId="{8D645145-4C9B-4D0E-94C6-F766BEF6DB5A}" type="parTrans" cxnId="{579E1331-DDE4-464F-973F-3DA391374AF0}">
      <dgm:prSet/>
      <dgm:spPr/>
      <dgm:t>
        <a:bodyPr/>
        <a:lstStyle/>
        <a:p>
          <a:endParaRPr lang="en-US"/>
        </a:p>
      </dgm:t>
    </dgm:pt>
    <dgm:pt modelId="{545724A2-5F88-4D69-B86E-EE4178C85A22}" type="sibTrans" cxnId="{579E1331-DDE4-464F-973F-3DA391374AF0}">
      <dgm:prSet/>
      <dgm:spPr/>
      <dgm:t>
        <a:bodyPr/>
        <a:lstStyle/>
        <a:p>
          <a:endParaRPr lang="en-US"/>
        </a:p>
      </dgm:t>
    </dgm:pt>
    <dgm:pt modelId="{1986F035-76CE-403E-8069-29751B15CDE4}">
      <dgm:prSet/>
      <dgm:spPr/>
      <dgm:t>
        <a:bodyPr/>
        <a:lstStyle/>
        <a:p>
          <a:r>
            <a:rPr lang="en-US" dirty="0"/>
            <a:t>Staff training in various aspects of food waste reduction, including storage, preparation, and composting.</a:t>
          </a:r>
        </a:p>
      </dgm:t>
    </dgm:pt>
    <dgm:pt modelId="{36CC7822-7A17-4793-865B-09804217ED32}" type="parTrans" cxnId="{01F0F24A-7127-451F-8856-EC10A271A91E}">
      <dgm:prSet/>
      <dgm:spPr/>
      <dgm:t>
        <a:bodyPr/>
        <a:lstStyle/>
        <a:p>
          <a:endParaRPr lang="en-US"/>
        </a:p>
      </dgm:t>
    </dgm:pt>
    <dgm:pt modelId="{5D653FD9-1BC4-4F70-8939-216D37D26F1D}" type="sibTrans" cxnId="{01F0F24A-7127-451F-8856-EC10A271A91E}">
      <dgm:prSet/>
      <dgm:spPr/>
      <dgm:t>
        <a:bodyPr/>
        <a:lstStyle/>
        <a:p>
          <a:endParaRPr lang="en-US"/>
        </a:p>
      </dgm:t>
    </dgm:pt>
    <dgm:pt modelId="{1494EAB7-EC0F-4B60-880A-FD2D62EA57D1}">
      <dgm:prSet/>
      <dgm:spPr/>
      <dgm:t>
        <a:bodyPr/>
        <a:lstStyle/>
        <a:p>
          <a:r>
            <a:rPr lang="en-US" dirty="0"/>
            <a:t>Implementing food waste reduction practices and equipment, leading to a 30% reduction.</a:t>
          </a:r>
        </a:p>
      </dgm:t>
    </dgm:pt>
    <dgm:pt modelId="{4DB200E1-1A7B-49B2-824E-3388B2B090E3}" type="parTrans" cxnId="{02840E5E-2009-4C90-8CCC-0DF04BD50F67}">
      <dgm:prSet/>
      <dgm:spPr/>
      <dgm:t>
        <a:bodyPr/>
        <a:lstStyle/>
        <a:p>
          <a:endParaRPr lang="en-US"/>
        </a:p>
      </dgm:t>
    </dgm:pt>
    <dgm:pt modelId="{C96BE88E-D343-4643-878C-FF899899008C}" type="sibTrans" cxnId="{02840E5E-2009-4C90-8CCC-0DF04BD50F67}">
      <dgm:prSet/>
      <dgm:spPr/>
      <dgm:t>
        <a:bodyPr/>
        <a:lstStyle/>
        <a:p>
          <a:endParaRPr lang="en-US"/>
        </a:p>
      </dgm:t>
    </dgm:pt>
    <dgm:pt modelId="{E7150330-2560-4B33-BD31-C417561EA49C}">
      <dgm:prSet/>
      <dgm:spPr/>
      <dgm:t>
        <a:bodyPr/>
        <a:lstStyle/>
        <a:p>
          <a:r>
            <a:rPr lang="en-US"/>
            <a:t>Partnering with suppliers </a:t>
          </a:r>
        </a:p>
      </dgm:t>
    </dgm:pt>
    <dgm:pt modelId="{8D583E99-C526-46C0-9445-D8428400E9D2}" type="parTrans" cxnId="{4EA4B2FD-5F41-4B8F-9061-A8254224D170}">
      <dgm:prSet/>
      <dgm:spPr/>
      <dgm:t>
        <a:bodyPr/>
        <a:lstStyle/>
        <a:p>
          <a:endParaRPr lang="en-US"/>
        </a:p>
      </dgm:t>
    </dgm:pt>
    <dgm:pt modelId="{0EE08041-0FC0-4A47-B6AA-1926BF02B77A}" type="sibTrans" cxnId="{4EA4B2FD-5F41-4B8F-9061-A8254224D170}">
      <dgm:prSet/>
      <dgm:spPr/>
      <dgm:t>
        <a:bodyPr/>
        <a:lstStyle/>
        <a:p>
          <a:endParaRPr lang="en-US"/>
        </a:p>
      </dgm:t>
    </dgm:pt>
    <dgm:pt modelId="{F3A4FC05-1DE4-485C-8D54-44F9BD84BDCD}">
      <dgm:prSet/>
      <dgm:spPr/>
      <dgm:t>
        <a:bodyPr/>
        <a:lstStyle/>
        <a:p>
          <a:r>
            <a:rPr lang="en-US"/>
            <a:t>Investment in food waste reduction equipment </a:t>
          </a:r>
        </a:p>
      </dgm:t>
    </dgm:pt>
    <dgm:pt modelId="{4AB605B5-807B-40D4-9CC8-ACBD1FC09EA5}" type="parTrans" cxnId="{A8950009-7DD7-4DF0-8A22-E6C769DBBA7A}">
      <dgm:prSet/>
      <dgm:spPr/>
      <dgm:t>
        <a:bodyPr/>
        <a:lstStyle/>
        <a:p>
          <a:endParaRPr lang="en-US"/>
        </a:p>
      </dgm:t>
    </dgm:pt>
    <dgm:pt modelId="{CB17E601-88EA-4A79-840A-33C6F81045D3}" type="sibTrans" cxnId="{A8950009-7DD7-4DF0-8A22-E6C769DBBA7A}">
      <dgm:prSet/>
      <dgm:spPr/>
      <dgm:t>
        <a:bodyPr/>
        <a:lstStyle/>
        <a:p>
          <a:endParaRPr lang="en-US"/>
        </a:p>
      </dgm:t>
    </dgm:pt>
    <dgm:pt modelId="{BA9C7D12-525B-4F36-8916-BA4527EEA3C6}" type="pres">
      <dgm:prSet presAssocID="{CACF1179-4F07-4FD4-BE2B-CEFEEB77F09B}" presName="Name0" presStyleCnt="0">
        <dgm:presLayoutVars>
          <dgm:dir/>
          <dgm:animLvl val="lvl"/>
          <dgm:resizeHandles val="exact"/>
        </dgm:presLayoutVars>
      </dgm:prSet>
      <dgm:spPr/>
    </dgm:pt>
    <dgm:pt modelId="{3ECD6875-0610-4997-921B-AFE3101E20A8}" type="pres">
      <dgm:prSet presAssocID="{F3A4FC05-1DE4-485C-8D54-44F9BD84BDCD}" presName="boxAndChildren" presStyleCnt="0"/>
      <dgm:spPr/>
    </dgm:pt>
    <dgm:pt modelId="{AEF0AC6E-1818-4A83-933E-F8E53F237317}" type="pres">
      <dgm:prSet presAssocID="{F3A4FC05-1DE4-485C-8D54-44F9BD84BDCD}" presName="parentTextBox" presStyleLbl="node1" presStyleIdx="0" presStyleCnt="6"/>
      <dgm:spPr/>
    </dgm:pt>
    <dgm:pt modelId="{D1F83BF1-B44D-4CBF-9641-4FA51FAEA77F}" type="pres">
      <dgm:prSet presAssocID="{0EE08041-0FC0-4A47-B6AA-1926BF02B77A}" presName="sp" presStyleCnt="0"/>
      <dgm:spPr/>
    </dgm:pt>
    <dgm:pt modelId="{401CDA26-3411-4382-953F-5EBF18F35648}" type="pres">
      <dgm:prSet presAssocID="{E7150330-2560-4B33-BD31-C417561EA49C}" presName="arrowAndChildren" presStyleCnt="0"/>
      <dgm:spPr/>
    </dgm:pt>
    <dgm:pt modelId="{E0135927-172A-484C-8690-6EE0500DEE76}" type="pres">
      <dgm:prSet presAssocID="{E7150330-2560-4B33-BD31-C417561EA49C}" presName="parentTextArrow" presStyleLbl="node1" presStyleIdx="1" presStyleCnt="6"/>
      <dgm:spPr/>
    </dgm:pt>
    <dgm:pt modelId="{8E6C5C8D-F42E-4D7E-863D-8B9836B5FC21}" type="pres">
      <dgm:prSet presAssocID="{C96BE88E-D343-4643-878C-FF899899008C}" presName="sp" presStyleCnt="0"/>
      <dgm:spPr/>
    </dgm:pt>
    <dgm:pt modelId="{586CFD20-57CC-4591-9F3D-350EE74B4112}" type="pres">
      <dgm:prSet presAssocID="{1494EAB7-EC0F-4B60-880A-FD2D62EA57D1}" presName="arrowAndChildren" presStyleCnt="0"/>
      <dgm:spPr/>
    </dgm:pt>
    <dgm:pt modelId="{A02CBBCE-A1D2-4B11-A65F-2431B8F4A93A}" type="pres">
      <dgm:prSet presAssocID="{1494EAB7-EC0F-4B60-880A-FD2D62EA57D1}" presName="parentTextArrow" presStyleLbl="node1" presStyleIdx="2" presStyleCnt="6"/>
      <dgm:spPr/>
    </dgm:pt>
    <dgm:pt modelId="{45FC3AEC-B174-47D0-9B32-BD129AC82E8C}" type="pres">
      <dgm:prSet presAssocID="{5D653FD9-1BC4-4F70-8939-216D37D26F1D}" presName="sp" presStyleCnt="0"/>
      <dgm:spPr/>
    </dgm:pt>
    <dgm:pt modelId="{718D10A0-7E81-4646-A500-9CC9E1916111}" type="pres">
      <dgm:prSet presAssocID="{1986F035-76CE-403E-8069-29751B15CDE4}" presName="arrowAndChildren" presStyleCnt="0"/>
      <dgm:spPr/>
    </dgm:pt>
    <dgm:pt modelId="{7A3A7227-7F95-4729-BD4C-5EAD76985745}" type="pres">
      <dgm:prSet presAssocID="{1986F035-76CE-403E-8069-29751B15CDE4}" presName="parentTextArrow" presStyleLbl="node1" presStyleIdx="3" presStyleCnt="6"/>
      <dgm:spPr/>
    </dgm:pt>
    <dgm:pt modelId="{D0E8657C-1B31-4643-9B34-826B7571E348}" type="pres">
      <dgm:prSet presAssocID="{545724A2-5F88-4D69-B86E-EE4178C85A22}" presName="sp" presStyleCnt="0"/>
      <dgm:spPr/>
    </dgm:pt>
    <dgm:pt modelId="{F837A3C9-21B2-4784-A072-98E4941F4A1A}" type="pres">
      <dgm:prSet presAssocID="{3F995AE7-09FF-4603-908D-82BACA61FE48}" presName="arrowAndChildren" presStyleCnt="0"/>
      <dgm:spPr/>
    </dgm:pt>
    <dgm:pt modelId="{87C9B1C5-904D-40D9-882C-84D38E333A77}" type="pres">
      <dgm:prSet presAssocID="{3F995AE7-09FF-4603-908D-82BACA61FE48}" presName="parentTextArrow" presStyleLbl="node1" presStyleIdx="4" presStyleCnt="6"/>
      <dgm:spPr/>
    </dgm:pt>
    <dgm:pt modelId="{C5249D40-CDD8-48AE-942C-2698B97EFC08}" type="pres">
      <dgm:prSet presAssocID="{2306BAAD-C973-475F-87F1-A6B33853211B}" presName="sp" presStyleCnt="0"/>
      <dgm:spPr/>
    </dgm:pt>
    <dgm:pt modelId="{F646A88B-AC3F-407E-B8DF-90E1076DF948}" type="pres">
      <dgm:prSet presAssocID="{9A2AD1C0-EA10-4EB3-9C98-05B797196F42}" presName="arrowAndChildren" presStyleCnt="0"/>
      <dgm:spPr/>
    </dgm:pt>
    <dgm:pt modelId="{1CC29676-C408-491D-8E8A-DAC2162DD313}" type="pres">
      <dgm:prSet presAssocID="{9A2AD1C0-EA10-4EB3-9C98-05B797196F42}" presName="parentTextArrow" presStyleLbl="node1" presStyleIdx="5" presStyleCnt="6"/>
      <dgm:spPr/>
    </dgm:pt>
  </dgm:ptLst>
  <dgm:cxnLst>
    <dgm:cxn modelId="{A8950009-7DD7-4DF0-8A22-E6C769DBBA7A}" srcId="{CACF1179-4F07-4FD4-BE2B-CEFEEB77F09B}" destId="{F3A4FC05-1DE4-485C-8D54-44F9BD84BDCD}" srcOrd="5" destOrd="0" parTransId="{4AB605B5-807B-40D4-9CC8-ACBD1FC09EA5}" sibTransId="{CB17E601-88EA-4A79-840A-33C6F81045D3}"/>
    <dgm:cxn modelId="{579E1331-DDE4-464F-973F-3DA391374AF0}" srcId="{CACF1179-4F07-4FD4-BE2B-CEFEEB77F09B}" destId="{3F995AE7-09FF-4603-908D-82BACA61FE48}" srcOrd="1" destOrd="0" parTransId="{8D645145-4C9B-4D0E-94C6-F766BEF6DB5A}" sibTransId="{545724A2-5F88-4D69-B86E-EE4178C85A22}"/>
    <dgm:cxn modelId="{3465E55D-DC11-4126-9E44-341277450393}" type="presOf" srcId="{1986F035-76CE-403E-8069-29751B15CDE4}" destId="{7A3A7227-7F95-4729-BD4C-5EAD76985745}" srcOrd="0" destOrd="0" presId="urn:microsoft.com/office/officeart/2005/8/layout/process4"/>
    <dgm:cxn modelId="{02840E5E-2009-4C90-8CCC-0DF04BD50F67}" srcId="{CACF1179-4F07-4FD4-BE2B-CEFEEB77F09B}" destId="{1494EAB7-EC0F-4B60-880A-FD2D62EA57D1}" srcOrd="3" destOrd="0" parTransId="{4DB200E1-1A7B-49B2-824E-3388B2B090E3}" sibTransId="{C96BE88E-D343-4643-878C-FF899899008C}"/>
    <dgm:cxn modelId="{01F0F24A-7127-451F-8856-EC10A271A91E}" srcId="{CACF1179-4F07-4FD4-BE2B-CEFEEB77F09B}" destId="{1986F035-76CE-403E-8069-29751B15CDE4}" srcOrd="2" destOrd="0" parTransId="{36CC7822-7A17-4793-865B-09804217ED32}" sibTransId="{5D653FD9-1BC4-4F70-8939-216D37D26F1D}"/>
    <dgm:cxn modelId="{88617254-16D7-4244-B161-9597114066BA}" type="presOf" srcId="{CACF1179-4F07-4FD4-BE2B-CEFEEB77F09B}" destId="{BA9C7D12-525B-4F36-8916-BA4527EEA3C6}" srcOrd="0" destOrd="0" presId="urn:microsoft.com/office/officeart/2005/8/layout/process4"/>
    <dgm:cxn modelId="{CBF8568C-D00E-4845-A19F-60226D2C2834}" type="presOf" srcId="{F3A4FC05-1DE4-485C-8D54-44F9BD84BDCD}" destId="{AEF0AC6E-1818-4A83-933E-F8E53F237317}" srcOrd="0" destOrd="0" presId="urn:microsoft.com/office/officeart/2005/8/layout/process4"/>
    <dgm:cxn modelId="{C7161EA4-3982-42CF-8974-1903FCDD83EB}" type="presOf" srcId="{9A2AD1C0-EA10-4EB3-9C98-05B797196F42}" destId="{1CC29676-C408-491D-8E8A-DAC2162DD313}" srcOrd="0" destOrd="0" presId="urn:microsoft.com/office/officeart/2005/8/layout/process4"/>
    <dgm:cxn modelId="{284807BB-3111-45D3-B925-0E02581F830F}" type="presOf" srcId="{E7150330-2560-4B33-BD31-C417561EA49C}" destId="{E0135927-172A-484C-8690-6EE0500DEE76}" srcOrd="0" destOrd="0" presId="urn:microsoft.com/office/officeart/2005/8/layout/process4"/>
    <dgm:cxn modelId="{6F861BEB-4B35-403A-8165-09DA50C862C8}" type="presOf" srcId="{3F995AE7-09FF-4603-908D-82BACA61FE48}" destId="{87C9B1C5-904D-40D9-882C-84D38E333A77}" srcOrd="0" destOrd="0" presId="urn:microsoft.com/office/officeart/2005/8/layout/process4"/>
    <dgm:cxn modelId="{27ADBDF4-14AE-4E80-9FDC-70457CF75F9D}" srcId="{CACF1179-4F07-4FD4-BE2B-CEFEEB77F09B}" destId="{9A2AD1C0-EA10-4EB3-9C98-05B797196F42}" srcOrd="0" destOrd="0" parTransId="{BAB54B81-3D65-49C1-82D0-8489875329FA}" sibTransId="{2306BAAD-C973-475F-87F1-A6B33853211B}"/>
    <dgm:cxn modelId="{0E3298FA-E18F-40C2-8B6D-4A65806C46EE}" type="presOf" srcId="{1494EAB7-EC0F-4B60-880A-FD2D62EA57D1}" destId="{A02CBBCE-A1D2-4B11-A65F-2431B8F4A93A}" srcOrd="0" destOrd="0" presId="urn:microsoft.com/office/officeart/2005/8/layout/process4"/>
    <dgm:cxn modelId="{4EA4B2FD-5F41-4B8F-9061-A8254224D170}" srcId="{CACF1179-4F07-4FD4-BE2B-CEFEEB77F09B}" destId="{E7150330-2560-4B33-BD31-C417561EA49C}" srcOrd="4" destOrd="0" parTransId="{8D583E99-C526-46C0-9445-D8428400E9D2}" sibTransId="{0EE08041-0FC0-4A47-B6AA-1926BF02B77A}"/>
    <dgm:cxn modelId="{C1BDE763-C46E-42FF-9330-B3DEB2B457C6}" type="presParOf" srcId="{BA9C7D12-525B-4F36-8916-BA4527EEA3C6}" destId="{3ECD6875-0610-4997-921B-AFE3101E20A8}" srcOrd="0" destOrd="0" presId="urn:microsoft.com/office/officeart/2005/8/layout/process4"/>
    <dgm:cxn modelId="{47B88C8E-5067-451E-BEE1-7210C428895B}" type="presParOf" srcId="{3ECD6875-0610-4997-921B-AFE3101E20A8}" destId="{AEF0AC6E-1818-4A83-933E-F8E53F237317}" srcOrd="0" destOrd="0" presId="urn:microsoft.com/office/officeart/2005/8/layout/process4"/>
    <dgm:cxn modelId="{154E86D8-8DC8-4AE0-9C9E-EC1EFC45C1D9}" type="presParOf" srcId="{BA9C7D12-525B-4F36-8916-BA4527EEA3C6}" destId="{D1F83BF1-B44D-4CBF-9641-4FA51FAEA77F}" srcOrd="1" destOrd="0" presId="urn:microsoft.com/office/officeart/2005/8/layout/process4"/>
    <dgm:cxn modelId="{F30FF5AA-4C05-4AEE-99D5-EDD9920E8C7C}" type="presParOf" srcId="{BA9C7D12-525B-4F36-8916-BA4527EEA3C6}" destId="{401CDA26-3411-4382-953F-5EBF18F35648}" srcOrd="2" destOrd="0" presId="urn:microsoft.com/office/officeart/2005/8/layout/process4"/>
    <dgm:cxn modelId="{47FF472F-7CDC-4026-A980-8969EA19F280}" type="presParOf" srcId="{401CDA26-3411-4382-953F-5EBF18F35648}" destId="{E0135927-172A-484C-8690-6EE0500DEE76}" srcOrd="0" destOrd="0" presId="urn:microsoft.com/office/officeart/2005/8/layout/process4"/>
    <dgm:cxn modelId="{7710C853-AC2D-4368-861D-42B1EDC763C6}" type="presParOf" srcId="{BA9C7D12-525B-4F36-8916-BA4527EEA3C6}" destId="{8E6C5C8D-F42E-4D7E-863D-8B9836B5FC21}" srcOrd="3" destOrd="0" presId="urn:microsoft.com/office/officeart/2005/8/layout/process4"/>
    <dgm:cxn modelId="{B7EC9CD7-25D1-4EC6-A08D-BDE87ACF90A3}" type="presParOf" srcId="{BA9C7D12-525B-4F36-8916-BA4527EEA3C6}" destId="{586CFD20-57CC-4591-9F3D-350EE74B4112}" srcOrd="4" destOrd="0" presId="urn:microsoft.com/office/officeart/2005/8/layout/process4"/>
    <dgm:cxn modelId="{C71F638F-D9CC-45CF-984A-6FC40D09FB8B}" type="presParOf" srcId="{586CFD20-57CC-4591-9F3D-350EE74B4112}" destId="{A02CBBCE-A1D2-4B11-A65F-2431B8F4A93A}" srcOrd="0" destOrd="0" presId="urn:microsoft.com/office/officeart/2005/8/layout/process4"/>
    <dgm:cxn modelId="{A656FFE7-DFD3-4AAD-9FCA-D436A70E4E5F}" type="presParOf" srcId="{BA9C7D12-525B-4F36-8916-BA4527EEA3C6}" destId="{45FC3AEC-B174-47D0-9B32-BD129AC82E8C}" srcOrd="5" destOrd="0" presId="urn:microsoft.com/office/officeart/2005/8/layout/process4"/>
    <dgm:cxn modelId="{2D140313-2BAF-41CA-B03D-9D7EE4F4BD50}" type="presParOf" srcId="{BA9C7D12-525B-4F36-8916-BA4527EEA3C6}" destId="{718D10A0-7E81-4646-A500-9CC9E1916111}" srcOrd="6" destOrd="0" presId="urn:microsoft.com/office/officeart/2005/8/layout/process4"/>
    <dgm:cxn modelId="{A2C43485-C8C9-4A6B-BE7C-0577B9585325}" type="presParOf" srcId="{718D10A0-7E81-4646-A500-9CC9E1916111}" destId="{7A3A7227-7F95-4729-BD4C-5EAD76985745}" srcOrd="0" destOrd="0" presId="urn:microsoft.com/office/officeart/2005/8/layout/process4"/>
    <dgm:cxn modelId="{7FEEFE87-2436-4C8D-9489-DC0FD02EF987}" type="presParOf" srcId="{BA9C7D12-525B-4F36-8916-BA4527EEA3C6}" destId="{D0E8657C-1B31-4643-9B34-826B7571E348}" srcOrd="7" destOrd="0" presId="urn:microsoft.com/office/officeart/2005/8/layout/process4"/>
    <dgm:cxn modelId="{D8F1EE6D-74E9-42E2-9F4F-EC63D8F13AAF}" type="presParOf" srcId="{BA9C7D12-525B-4F36-8916-BA4527EEA3C6}" destId="{F837A3C9-21B2-4784-A072-98E4941F4A1A}" srcOrd="8" destOrd="0" presId="urn:microsoft.com/office/officeart/2005/8/layout/process4"/>
    <dgm:cxn modelId="{B1C38820-F882-4CEE-93CE-86C4351B1B24}" type="presParOf" srcId="{F837A3C9-21B2-4784-A072-98E4941F4A1A}" destId="{87C9B1C5-904D-40D9-882C-84D38E333A77}" srcOrd="0" destOrd="0" presId="urn:microsoft.com/office/officeart/2005/8/layout/process4"/>
    <dgm:cxn modelId="{EFB37A86-11DB-421E-805D-F169D27DAEE6}" type="presParOf" srcId="{BA9C7D12-525B-4F36-8916-BA4527EEA3C6}" destId="{C5249D40-CDD8-48AE-942C-2698B97EFC08}" srcOrd="9" destOrd="0" presId="urn:microsoft.com/office/officeart/2005/8/layout/process4"/>
    <dgm:cxn modelId="{DFDF365E-2734-4272-BBC7-45EBBA055DFA}" type="presParOf" srcId="{BA9C7D12-525B-4F36-8916-BA4527EEA3C6}" destId="{F646A88B-AC3F-407E-B8DF-90E1076DF948}" srcOrd="10" destOrd="0" presId="urn:microsoft.com/office/officeart/2005/8/layout/process4"/>
    <dgm:cxn modelId="{677616D5-3355-4F69-BC0D-8DC6BAD093E9}" type="presParOf" srcId="{F646A88B-AC3F-407E-B8DF-90E1076DF948}" destId="{1CC29676-C408-491D-8E8A-DAC2162DD31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97ABE-8FC1-4AF0-91A7-F41DBC18DC2F}">
      <dsp:nvSpPr>
        <dsp:cNvPr id="0" name=""/>
        <dsp:cNvSpPr/>
      </dsp:nvSpPr>
      <dsp:spPr>
        <a:xfrm>
          <a:off x="0" y="30723"/>
          <a:ext cx="10973844" cy="1319759"/>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Bahnschrift Light Condensed" panose="020B0502040204020203" pitchFamily="34" charset="0"/>
            </a:rPr>
            <a:t>Alvarez and Molina (2023) </a:t>
          </a:r>
          <a:r>
            <a:rPr lang="en-US" sz="2400" kern="1200" dirty="0" err="1">
              <a:latin typeface="Bahnschrift Light Condensed" panose="020B0502040204020203" pitchFamily="34" charset="0"/>
            </a:rPr>
            <a:t>emphasise</a:t>
          </a:r>
          <a:r>
            <a:rPr lang="en-US" sz="2400" kern="1200" dirty="0">
              <a:latin typeface="Bahnschrift Light Condensed" panose="020B0502040204020203" pitchFamily="34" charset="0"/>
            </a:rPr>
            <a:t> the significance of the correlation between sustainable practices and guest satisfaction. Hotels that implement sustainable practices tend to have elevated levels of client satisfaction and enhance their reputation. </a:t>
          </a:r>
        </a:p>
      </dsp:txBody>
      <dsp:txXfrm>
        <a:off x="64425" y="95148"/>
        <a:ext cx="10844994" cy="1190909"/>
      </dsp:txXfrm>
    </dsp:sp>
    <dsp:sp modelId="{728F91FF-3639-412C-8180-91DF2406C055}">
      <dsp:nvSpPr>
        <dsp:cNvPr id="0" name=""/>
        <dsp:cNvSpPr/>
      </dsp:nvSpPr>
      <dsp:spPr>
        <a:xfrm>
          <a:off x="0" y="1419603"/>
          <a:ext cx="10973844" cy="1319759"/>
        </a:xfrm>
        <a:prstGeom prst="roundRect">
          <a:avLst/>
        </a:prstGeom>
        <a:gradFill rotWithShape="0">
          <a:gsLst>
            <a:gs pos="0">
              <a:schemeClr val="accent4">
                <a:hueOff val="4900445"/>
                <a:satOff val="-20388"/>
                <a:lumOff val="4804"/>
                <a:alphaOff val="0"/>
                <a:lumMod val="110000"/>
                <a:satMod val="105000"/>
                <a:tint val="67000"/>
              </a:schemeClr>
            </a:gs>
            <a:gs pos="50000">
              <a:schemeClr val="accent4">
                <a:hueOff val="4900445"/>
                <a:satOff val="-20388"/>
                <a:lumOff val="4804"/>
                <a:alphaOff val="0"/>
                <a:lumMod val="105000"/>
                <a:satMod val="103000"/>
                <a:tint val="73000"/>
              </a:schemeClr>
            </a:gs>
            <a:gs pos="100000">
              <a:schemeClr val="accent4">
                <a:hueOff val="4900445"/>
                <a:satOff val="-20388"/>
                <a:lumOff val="48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Bahnschrift Light Condensed" panose="020B0502040204020203" pitchFamily="34" charset="0"/>
            </a:rPr>
            <a:t>According to </a:t>
          </a:r>
          <a:r>
            <a:rPr lang="en-US" sz="2400" kern="1200" dirty="0" err="1">
              <a:latin typeface="Bahnschrift Light Condensed" panose="020B0502040204020203" pitchFamily="34" charset="0"/>
            </a:rPr>
            <a:t>Gustavsson</a:t>
          </a:r>
          <a:r>
            <a:rPr lang="en-US" sz="2400" kern="1200" dirty="0">
              <a:latin typeface="Bahnschrift Light Condensed" panose="020B0502040204020203" pitchFamily="34" charset="0"/>
            </a:rPr>
            <a:t> et al. (2018), the implementation of effective management practices in hotels has the potential to significantly decrease food waste, with studies indicating a possible reduction of up to 50%. </a:t>
          </a:r>
        </a:p>
      </dsp:txBody>
      <dsp:txXfrm>
        <a:off x="64425" y="1484028"/>
        <a:ext cx="10844994" cy="1190909"/>
      </dsp:txXfrm>
    </dsp:sp>
    <dsp:sp modelId="{59514E63-E834-4BE1-A1E0-BF41BC2CA13D}">
      <dsp:nvSpPr>
        <dsp:cNvPr id="0" name=""/>
        <dsp:cNvSpPr/>
      </dsp:nvSpPr>
      <dsp:spPr>
        <a:xfrm>
          <a:off x="0" y="2808483"/>
          <a:ext cx="10973844" cy="1319759"/>
        </a:xfrm>
        <a:prstGeom prst="roundRect">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Bahnschrift Light Condensed" panose="020B0502040204020203" pitchFamily="34" charset="0"/>
            </a:rPr>
            <a:t>According to the findings of Green's (2023) study, the integration of sustainability practices in the operations of hotels in the year 2023 has been observed to positively influence their reputation and brand image. </a:t>
          </a:r>
        </a:p>
      </dsp:txBody>
      <dsp:txXfrm>
        <a:off x="64425" y="2872908"/>
        <a:ext cx="10844994" cy="1190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D94AA-C035-4D45-8E57-709923585B5A}">
      <dsp:nvSpPr>
        <dsp:cNvPr id="0" name=""/>
        <dsp:cNvSpPr/>
      </dsp:nvSpPr>
      <dsp:spPr>
        <a:xfrm>
          <a:off x="1181241" y="568"/>
          <a:ext cx="2612762" cy="156765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ahnschrift Light SemiCondensed" panose="020B0502040204020203" pitchFamily="34" charset="0"/>
            </a:rPr>
            <a:t>The culinary crew and chefs at the hotel reduce food waste proactively</a:t>
          </a:r>
        </a:p>
      </dsp:txBody>
      <dsp:txXfrm>
        <a:off x="1181241" y="568"/>
        <a:ext cx="2612762" cy="1567657"/>
      </dsp:txXfrm>
    </dsp:sp>
    <dsp:sp modelId="{2A0E94C2-3AF1-4875-8A35-1E311B1C6805}">
      <dsp:nvSpPr>
        <dsp:cNvPr id="0" name=""/>
        <dsp:cNvSpPr/>
      </dsp:nvSpPr>
      <dsp:spPr>
        <a:xfrm>
          <a:off x="4055280" y="568"/>
          <a:ext cx="2612762" cy="1567657"/>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ahnschrift Light SemiCondensed" panose="020B0502040204020203" pitchFamily="34" charset="0"/>
            </a:rPr>
            <a:t>Hilton Hotel urges guests to get involved in reducing food waste</a:t>
          </a:r>
        </a:p>
      </dsp:txBody>
      <dsp:txXfrm>
        <a:off x="4055280" y="568"/>
        <a:ext cx="2612762" cy="1567657"/>
      </dsp:txXfrm>
    </dsp:sp>
    <dsp:sp modelId="{B42E6611-F730-46C3-AC83-0BB1E2B5A8F1}">
      <dsp:nvSpPr>
        <dsp:cNvPr id="0" name=""/>
        <dsp:cNvSpPr/>
      </dsp:nvSpPr>
      <dsp:spPr>
        <a:xfrm>
          <a:off x="6929319" y="568"/>
          <a:ext cx="2612762" cy="1567657"/>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Bahnschrift Light SemiCondensed" panose="020B0502040204020203" pitchFamily="34" charset="0"/>
            </a:rPr>
            <a:t>Hilton donates extra food to neighbourhood food banks and nonprofits.</a:t>
          </a:r>
        </a:p>
      </dsp:txBody>
      <dsp:txXfrm>
        <a:off x="6929319" y="568"/>
        <a:ext cx="2612762" cy="1567657"/>
      </dsp:txXfrm>
    </dsp:sp>
    <dsp:sp modelId="{49FF7AB5-9294-4912-935D-8CBA4859B5E7}">
      <dsp:nvSpPr>
        <dsp:cNvPr id="0" name=""/>
        <dsp:cNvSpPr/>
      </dsp:nvSpPr>
      <dsp:spPr>
        <a:xfrm>
          <a:off x="2618260" y="1829502"/>
          <a:ext cx="2612762" cy="1567657"/>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ahnschrift Light SemiCondensed" panose="020B0502040204020203" pitchFamily="34" charset="0"/>
            </a:rPr>
            <a:t>The hotel uses sophisticated inventory management systems to track food consumption and expiration dates</a:t>
          </a:r>
        </a:p>
      </dsp:txBody>
      <dsp:txXfrm>
        <a:off x="2618260" y="1829502"/>
        <a:ext cx="2612762" cy="1567657"/>
      </dsp:txXfrm>
    </dsp:sp>
    <dsp:sp modelId="{85B32E25-6296-4310-A6D1-881F91A170A1}">
      <dsp:nvSpPr>
        <dsp:cNvPr id="0" name=""/>
        <dsp:cNvSpPr/>
      </dsp:nvSpPr>
      <dsp:spPr>
        <a:xfrm>
          <a:off x="5492299" y="1829502"/>
          <a:ext cx="2612762" cy="1567657"/>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Bahnschrift Light SemiCondensed" panose="020B0502040204020203" pitchFamily="34" charset="0"/>
            </a:rPr>
            <a:t>Hilton is dedicated to sustainability in its events and banquets</a:t>
          </a:r>
        </a:p>
      </dsp:txBody>
      <dsp:txXfrm>
        <a:off x="5492299" y="1829502"/>
        <a:ext cx="2612762" cy="15676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EE4CB-7392-4D4E-AFA6-78431682FA80}">
      <dsp:nvSpPr>
        <dsp:cNvPr id="0" name=""/>
        <dsp:cNvSpPr/>
      </dsp:nvSpPr>
      <dsp:spPr>
        <a:xfrm>
          <a:off x="348655" y="0"/>
          <a:ext cx="1878695" cy="187866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Bahnschrift Light SemiCondensed" panose="020B0502040204020203" pitchFamily="34" charset="0"/>
            </a:rPr>
            <a:t>Food Waste Generation</a:t>
          </a:r>
        </a:p>
      </dsp:txBody>
      <dsp:txXfrm>
        <a:off x="623784" y="275125"/>
        <a:ext cx="1328437" cy="1328419"/>
      </dsp:txXfrm>
    </dsp:sp>
    <dsp:sp modelId="{DC8F1493-9802-45C0-BD31-F4D53E9F53DB}">
      <dsp:nvSpPr>
        <dsp:cNvPr id="0" name=""/>
        <dsp:cNvSpPr/>
      </dsp:nvSpPr>
      <dsp:spPr>
        <a:xfrm>
          <a:off x="1315636" y="1252967"/>
          <a:ext cx="1878695" cy="1878669"/>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Bahnschrift Light SemiCondensed" panose="020B0502040204020203" pitchFamily="34" charset="0"/>
            </a:rPr>
            <a:t>Greenhouse Gas Emissions</a:t>
          </a:r>
        </a:p>
      </dsp:txBody>
      <dsp:txXfrm>
        <a:off x="1590765" y="1528092"/>
        <a:ext cx="1328437" cy="1328419"/>
      </dsp:txXfrm>
    </dsp:sp>
    <dsp:sp modelId="{F54ACE99-C14D-4BF9-B239-97A5BAD7FE56}">
      <dsp:nvSpPr>
        <dsp:cNvPr id="0" name=""/>
        <dsp:cNvSpPr/>
      </dsp:nvSpPr>
      <dsp:spPr>
        <a:xfrm>
          <a:off x="2281474" y="0"/>
          <a:ext cx="1878695" cy="1878669"/>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Bahnschrift Light SemiCondensed" panose="020B0502040204020203" pitchFamily="34" charset="0"/>
            </a:rPr>
            <a:t>Resource Depletion</a:t>
          </a:r>
        </a:p>
      </dsp:txBody>
      <dsp:txXfrm>
        <a:off x="2556603" y="275125"/>
        <a:ext cx="1328437" cy="1328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41E55-77ED-4681-A93B-5E7BD96EC457}">
      <dsp:nvSpPr>
        <dsp:cNvPr id="0" name=""/>
        <dsp:cNvSpPr/>
      </dsp:nvSpPr>
      <dsp:spPr>
        <a:xfrm>
          <a:off x="429564" y="0"/>
          <a:ext cx="4868397" cy="2981325"/>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F4F6D-0580-4A5E-8213-EC4F0DB3D806}">
      <dsp:nvSpPr>
        <dsp:cNvPr id="0" name=""/>
        <dsp:cNvSpPr/>
      </dsp:nvSpPr>
      <dsp:spPr>
        <a:xfrm>
          <a:off x="2866" y="894397"/>
          <a:ext cx="1378745" cy="11925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Reduced Environmental Footprint</a:t>
          </a:r>
        </a:p>
      </dsp:txBody>
      <dsp:txXfrm>
        <a:off x="61081" y="952612"/>
        <a:ext cx="1262315" cy="1076100"/>
      </dsp:txXfrm>
    </dsp:sp>
    <dsp:sp modelId="{7A97F9D3-8E7C-44C7-9B2D-5F73A52FD862}">
      <dsp:nvSpPr>
        <dsp:cNvPr id="0" name=""/>
        <dsp:cNvSpPr/>
      </dsp:nvSpPr>
      <dsp:spPr>
        <a:xfrm>
          <a:off x="1450549" y="894397"/>
          <a:ext cx="1378745" cy="1192530"/>
        </a:xfrm>
        <a:prstGeom prst="roundRect">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Cost Savings </a:t>
          </a:r>
        </a:p>
      </dsp:txBody>
      <dsp:txXfrm>
        <a:off x="1508764" y="952612"/>
        <a:ext cx="1262315" cy="1076100"/>
      </dsp:txXfrm>
    </dsp:sp>
    <dsp:sp modelId="{25E57FB7-B8C3-425D-A953-FEEBDC074309}">
      <dsp:nvSpPr>
        <dsp:cNvPr id="0" name=""/>
        <dsp:cNvSpPr/>
      </dsp:nvSpPr>
      <dsp:spPr>
        <a:xfrm>
          <a:off x="2898232" y="894397"/>
          <a:ext cx="1378745" cy="1192530"/>
        </a:xfrm>
        <a:prstGeom prst="roundRect">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Guest Satisfaction</a:t>
          </a:r>
        </a:p>
      </dsp:txBody>
      <dsp:txXfrm>
        <a:off x="2956447" y="952612"/>
        <a:ext cx="1262315" cy="1076100"/>
      </dsp:txXfrm>
    </dsp:sp>
    <dsp:sp modelId="{E1235C5D-ECFF-4759-B0A3-C38A559289E4}">
      <dsp:nvSpPr>
        <dsp:cNvPr id="0" name=""/>
        <dsp:cNvSpPr/>
      </dsp:nvSpPr>
      <dsp:spPr>
        <a:xfrm>
          <a:off x="4345914" y="894397"/>
          <a:ext cx="1378745" cy="1192530"/>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Sustainable Reputation</a:t>
          </a:r>
        </a:p>
      </dsp:txBody>
      <dsp:txXfrm>
        <a:off x="4404129" y="952612"/>
        <a:ext cx="1262315" cy="10761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0AC6E-1818-4A83-933E-F8E53F237317}">
      <dsp:nvSpPr>
        <dsp:cNvPr id="0" name=""/>
        <dsp:cNvSpPr/>
      </dsp:nvSpPr>
      <dsp:spPr>
        <a:xfrm>
          <a:off x="0" y="3378392"/>
          <a:ext cx="9444624" cy="4434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Investment in food waste reduction equipment </a:t>
          </a:r>
        </a:p>
      </dsp:txBody>
      <dsp:txXfrm>
        <a:off x="0" y="3378392"/>
        <a:ext cx="9444624" cy="443412"/>
      </dsp:txXfrm>
    </dsp:sp>
    <dsp:sp modelId="{E0135927-172A-484C-8690-6EE0500DEE76}">
      <dsp:nvSpPr>
        <dsp:cNvPr id="0" name=""/>
        <dsp:cNvSpPr/>
      </dsp:nvSpPr>
      <dsp:spPr>
        <a:xfrm rot="10800000">
          <a:off x="0" y="2703075"/>
          <a:ext cx="9444624" cy="681967"/>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Partnering with suppliers </a:t>
          </a:r>
        </a:p>
      </dsp:txBody>
      <dsp:txXfrm rot="10800000">
        <a:off x="0" y="2703075"/>
        <a:ext cx="9444624" cy="443122"/>
      </dsp:txXfrm>
    </dsp:sp>
    <dsp:sp modelId="{A02CBBCE-A1D2-4B11-A65F-2431B8F4A93A}">
      <dsp:nvSpPr>
        <dsp:cNvPr id="0" name=""/>
        <dsp:cNvSpPr/>
      </dsp:nvSpPr>
      <dsp:spPr>
        <a:xfrm rot="10800000">
          <a:off x="0" y="2027758"/>
          <a:ext cx="9444624" cy="681967"/>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Implementing food waste reduction practices and equipment, leading to a 30% reduction.</a:t>
          </a:r>
        </a:p>
      </dsp:txBody>
      <dsp:txXfrm rot="10800000">
        <a:off x="0" y="2027758"/>
        <a:ext cx="9444624" cy="443122"/>
      </dsp:txXfrm>
    </dsp:sp>
    <dsp:sp modelId="{7A3A7227-7F95-4729-BD4C-5EAD76985745}">
      <dsp:nvSpPr>
        <dsp:cNvPr id="0" name=""/>
        <dsp:cNvSpPr/>
      </dsp:nvSpPr>
      <dsp:spPr>
        <a:xfrm rot="10800000">
          <a:off x="0" y="1352442"/>
          <a:ext cx="9444624" cy="681967"/>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Staff training in various aspects of food waste reduction, including storage, preparation, and composting.</a:t>
          </a:r>
        </a:p>
      </dsp:txBody>
      <dsp:txXfrm rot="10800000">
        <a:off x="0" y="1352442"/>
        <a:ext cx="9444624" cy="443122"/>
      </dsp:txXfrm>
    </dsp:sp>
    <dsp:sp modelId="{87C9B1C5-904D-40D9-882C-84D38E333A77}">
      <dsp:nvSpPr>
        <dsp:cNvPr id="0" name=""/>
        <dsp:cNvSpPr/>
      </dsp:nvSpPr>
      <dsp:spPr>
        <a:xfrm rot="10800000">
          <a:off x="0" y="677125"/>
          <a:ext cx="9444624" cy="681967"/>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Comprehensive food waste reduction plans</a:t>
          </a:r>
        </a:p>
      </dsp:txBody>
      <dsp:txXfrm rot="10800000">
        <a:off x="0" y="677125"/>
        <a:ext cx="9444624" cy="443122"/>
      </dsp:txXfrm>
    </dsp:sp>
    <dsp:sp modelId="{1CC29676-C408-491D-8E8A-DAC2162DD313}">
      <dsp:nvSpPr>
        <dsp:cNvPr id="0" name=""/>
        <dsp:cNvSpPr/>
      </dsp:nvSpPr>
      <dsp:spPr>
        <a:xfrm rot="10800000">
          <a:off x="0" y="1808"/>
          <a:ext cx="9444624" cy="68196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Mandatory food waste reporting </a:t>
          </a:r>
        </a:p>
      </dsp:txBody>
      <dsp:txXfrm rot="10800000">
        <a:off x="0" y="1808"/>
        <a:ext cx="9444624" cy="443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Singh and </a:t>
            </a:r>
            <a:r>
              <a:rPr lang="en-US" dirty="0" err="1"/>
              <a:t>Houdre</a:t>
            </a:r>
            <a:r>
              <a:rPr lang="en-US" dirty="0"/>
              <a:t> (2019), The contemporary concept of "Sustainability" has exerted a noteworthy influence on the hotel industry, as evidenced by recent research findings published in prominent academic journals. Alvarez and Molina (2023) </a:t>
            </a:r>
            <a:r>
              <a:rPr lang="en-US" dirty="0" err="1"/>
              <a:t>emphasise</a:t>
            </a:r>
            <a:r>
              <a:rPr lang="en-US" dirty="0"/>
              <a:t> the significance of the correlation between sustainable practices and guest satisfaction. Hotels that implement sustainable practices tend to have elevated levels of client satisfaction and enhance their reputation (Legrand and Sloan, 2018). The survey findings also indicate that individuals who travel are inclined to allocate a higher budget towards accommodations that </a:t>
            </a:r>
            <a:r>
              <a:rPr lang="en-US" dirty="0" err="1"/>
              <a:t>prioritise</a:t>
            </a:r>
            <a:r>
              <a:rPr lang="en-US" dirty="0"/>
              <a:t> environmental sustainability. This observation presents an intriguing dimension within the realm of the hospitality industry. According to </a:t>
            </a:r>
            <a:r>
              <a:rPr lang="en-US" dirty="0" err="1"/>
              <a:t>Gustavsson</a:t>
            </a:r>
            <a:r>
              <a:rPr lang="en-US" dirty="0"/>
              <a:t> et al. (2018), the implementation of effective management practices in hotels has the potential to significantly decrease food waste, with studies indicating a possible reduction of up to 50%. According to Green's (2023) study, the integration of sustainability practices in the operations of hotels in the year 2023 has been observed to influence their reputation and brand image positively. Additionally, it serves as a source of motivation for visitors to recommend these facilities to others, thereby expanding the reach and impact of sustainability (</a:t>
            </a:r>
            <a:r>
              <a:rPr lang="en-US" dirty="0" err="1"/>
              <a:t>Kasim</a:t>
            </a:r>
            <a:r>
              <a:rPr lang="en-US" dirty="0"/>
              <a:t>, 2020). The </a:t>
            </a:r>
            <a:r>
              <a:rPr lang="en-US" dirty="0" err="1"/>
              <a:t>utilisation</a:t>
            </a:r>
            <a:r>
              <a:rPr lang="en-US" dirty="0"/>
              <a:t> of ISO 14001 and other frameworks is crucial in effectively methodically managing environmental responsibilities (Mill, 2019). </a:t>
            </a:r>
          </a:p>
        </p:txBody>
      </p:sp>
      <p:sp>
        <p:nvSpPr>
          <p:cNvPr id="4" name="Slide Number Placeholder 3"/>
          <p:cNvSpPr>
            <a:spLocks noGrp="1"/>
          </p:cNvSpPr>
          <p:nvPr>
            <p:ph type="sldNum" sz="quarter" idx="10"/>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3897364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to focus on the Hilton Hotel for this project because I worked there and witnessed the potential and challenges of sustainability, particularly food waste. Food waste is the act of throwing away or discarding edible materials, like food and drink, that could have been consumed or used in a better way (Jones-Garcia and </a:t>
            </a:r>
            <a:r>
              <a:rPr lang="en-US" dirty="0" err="1"/>
              <a:t>Bakalis</a:t>
            </a:r>
            <a:r>
              <a:rPr lang="en-US" dirty="0"/>
              <a:t>, 2022). A significant quantity of food waste, including leftovers from the kitchens and dining areas, was produced every day at the Hilton Hotel (</a:t>
            </a:r>
            <a:r>
              <a:rPr lang="en-US" dirty="0" err="1"/>
              <a:t>Moult</a:t>
            </a:r>
            <a:r>
              <a:rPr lang="en-US" dirty="0"/>
              <a:t> and Allan, 2018). Food waste is a developing concern in the UK hotel sector, not just a problem for Hilton. The situation in the UK is not promising. Despite the efforts to combat food waste, problems still exist, including the "Hospitality and Food Service Agreement" that aims to reduce food and packaging waste. Hilton and other lodging establishments have used management strategies, such as inventory control and portion control, to combat food waste.</a:t>
            </a:r>
          </a:p>
          <a:p>
            <a:r>
              <a:rPr lang="en-US" dirty="0"/>
              <a:t>Hilton Hotel, a well-known pioneer in the hospitality sector, </a:t>
            </a:r>
            <a:r>
              <a:rPr lang="en-US" dirty="0" err="1"/>
              <a:t>prioritises</a:t>
            </a:r>
            <a:r>
              <a:rPr lang="en-US" dirty="0"/>
              <a:t> food waste management, an urgent issue in the modern world. Hilton has shown its commitment to sustainability by taking various actions to address this problem and setting an example in the industry (Holcomb and Upchurch, 2020). The management at the Hilton Hotel located at East Midlands Airport in the United Kingdom has implemented significant modifications that have resulted in a substantial reduction in food waste. The hotel successfully reduced food waste by 20% in 2022, indicating the effectiveness of its implemented strategies (Hilton, 2023). </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3581020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culinary crew and chefs at the hotel reduce food waste proactively. Training courses on techniques for reducing waste and controlling portions are often held. These initiatives help reduce food waste in the kitchen by ensuring effective food preparation. Hilton Hotel urges guests to get involved in reducing food waste (Evans, 2014). The hotel tries to reduce food waste. Guests are encouraged to order only what they can eat through educational signs and materials in their rooms. Hilton donates extra food to </a:t>
            </a:r>
            <a:r>
              <a:rPr lang="en-US" dirty="0" err="1"/>
              <a:t>neighbourhood</a:t>
            </a:r>
            <a:r>
              <a:rPr lang="en-US" dirty="0"/>
              <a:t> food banks and nonprofits. The hotel helps alleviate hunger and food insecurity in the </a:t>
            </a:r>
            <a:r>
              <a:rPr lang="en-US" dirty="0" err="1"/>
              <a:t>neighbourhood</a:t>
            </a:r>
            <a:r>
              <a:rPr lang="en-US" dirty="0"/>
              <a:t> by redistributing leftover food to those in need, in addition to reducing food waste (Adel and </a:t>
            </a:r>
            <a:r>
              <a:rPr lang="en-US" dirty="0" err="1"/>
              <a:t>Dawood</a:t>
            </a:r>
            <a:r>
              <a:rPr lang="en-US" dirty="0"/>
              <a:t>, 2021). Hilton fights food waste using cutting-edge technologies. The hotel uses sophisticated inventory management systems to track food consumption and expiration dates. The kitchen crew can plan and use ingredients more efficiently, cutting down on needless throwing away expired goods by doing (</a:t>
            </a:r>
            <a:r>
              <a:rPr lang="en-US" dirty="0" err="1"/>
              <a:t>Bohdanowicz</a:t>
            </a:r>
            <a:r>
              <a:rPr lang="en-US" dirty="0"/>
              <a:t> and </a:t>
            </a:r>
            <a:r>
              <a:rPr lang="en-US" dirty="0" err="1"/>
              <a:t>Zientara</a:t>
            </a:r>
            <a:r>
              <a:rPr lang="en-US" dirty="0"/>
              <a:t>, 2022). Hilton is dedicated to sustainability in its events and banquets. The hotel offers </a:t>
            </a:r>
            <a:r>
              <a:rPr lang="en-US" dirty="0" err="1"/>
              <a:t>customisable</a:t>
            </a:r>
            <a:r>
              <a:rPr lang="en-US" dirty="0"/>
              <a:t> menus and portion sizes to reduce food waste during conferences and meetings. The strategy meets the unique needs of their clientele and is consistent with their dedication to sustainability.</a:t>
            </a:r>
          </a:p>
        </p:txBody>
      </p:sp>
      <p:sp>
        <p:nvSpPr>
          <p:cNvPr id="4" name="Slide Number Placeholder 3"/>
          <p:cNvSpPr>
            <a:spLocks noGrp="1"/>
          </p:cNvSpPr>
          <p:nvPr>
            <p:ph type="sldNum" sz="quarter" idx="10"/>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41479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Waste Generation: The hotel sector produces a large amount of food waste every day, which negatively impacts the environment (Lee and Hsu, 2010). Hotels in the UK produce more than 11 million </a:t>
            </a:r>
            <a:r>
              <a:rPr lang="en-US" dirty="0" err="1"/>
              <a:t>tonnes</a:t>
            </a:r>
            <a:r>
              <a:rPr lang="en-US" dirty="0"/>
              <a:t> of food waste annually, for instance.</a:t>
            </a:r>
          </a:p>
          <a:p>
            <a:r>
              <a:rPr lang="en-US" dirty="0"/>
              <a:t>Resource Depletion: The creation and removal of food waste puts pressure on priceless resources like energy and water, leading to the depletion of resources. One pound of wheat requires about 24 gallons of water to produce (Garnett, 2021). A large portion of this water is wasted when food is thrown away.</a:t>
            </a:r>
          </a:p>
          <a:p>
            <a:r>
              <a:rPr lang="en-US" dirty="0"/>
              <a:t>Greenhouse Gas Emissions: Food waste in the hotel sector increases emissions of greenhouse gases. Methane is produced in landfills when organic waste decomposes, and it is a powerful greenhouse gas (</a:t>
            </a:r>
            <a:r>
              <a:rPr lang="en-US" dirty="0" err="1"/>
              <a:t>Fraguell</a:t>
            </a:r>
            <a:r>
              <a:rPr lang="en-US" dirty="0"/>
              <a:t> and </a:t>
            </a:r>
            <a:r>
              <a:rPr lang="en-US" dirty="0" err="1"/>
              <a:t>Ribas</a:t>
            </a:r>
            <a:r>
              <a:rPr lang="en-US" dirty="0"/>
              <a:t>, 2018). This may worsen climate change.</a:t>
            </a:r>
          </a:p>
          <a:p>
            <a:r>
              <a:rPr lang="en-US" dirty="0"/>
              <a:t>Real impacts of food waste in Hilton Hotel  </a:t>
            </a:r>
          </a:p>
          <a:p>
            <a:r>
              <a:rPr lang="en-US" dirty="0"/>
              <a:t>Reduced Environmental Footprint: Hilton's initiatives to reduce food waste are positively impacting the environment by diminishing its environmental footprint. They have lowered their carbon footprints and contributed to a more sustainable future by keeping food waste out of landfills through donation and composting (</a:t>
            </a:r>
            <a:r>
              <a:rPr lang="en-US" dirty="0" err="1"/>
              <a:t>Buhalis</a:t>
            </a:r>
            <a:r>
              <a:rPr lang="en-US" dirty="0"/>
              <a:t> and Leung, 2018).</a:t>
            </a:r>
          </a:p>
          <a:p>
            <a:r>
              <a:rPr lang="en-US" dirty="0"/>
              <a:t>Cost Savings: Hilton achieved cost savings by implementing food waste reduction measures. The kitchen staff has reduced purchase expenses and decreased food waste through their training in inventory management and portion control (</a:t>
            </a:r>
            <a:r>
              <a:rPr lang="en-US" dirty="0" err="1"/>
              <a:t>Schäffer</a:t>
            </a:r>
            <a:r>
              <a:rPr lang="en-US" dirty="0"/>
              <a:t>, 2021).</a:t>
            </a:r>
          </a:p>
          <a:p>
            <a:r>
              <a:rPr lang="en-US" dirty="0"/>
              <a:t>Guest Satisfaction: Guests who value Hilton's sustainability efforts are drawn to the hotel's emphasis on raising awareness of and reducing food waste. Hilton is popular among visitors because of their dedication to ethical business practices.</a:t>
            </a:r>
          </a:p>
          <a:p>
            <a:r>
              <a:rPr lang="en-US" dirty="0"/>
              <a:t>Sustainable Reputation: Hilton has become a socially conscious and sustainable hotel brand by leading the effort to reduce food waste (</a:t>
            </a:r>
            <a:r>
              <a:rPr lang="en-US" dirty="0" err="1"/>
              <a:t>Buhalis</a:t>
            </a:r>
            <a:r>
              <a:rPr lang="en-US" dirty="0"/>
              <a:t> and Leung, 2018). Hilton establishes itself as a pioneer in the sustainability sector by drawing in eco-aware tourists.</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2199588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 </a:t>
            </a:r>
          </a:p>
          <a:p>
            <a:pPr marL="171450" indent="-171450">
              <a:buFont typeface="Arial" panose="020B0604020202020204" pitchFamily="34" charset="0"/>
              <a:buChar char="•"/>
            </a:pPr>
            <a:r>
              <a:rPr lang="en-US" dirty="0"/>
              <a:t>Unique and data-driven method that tracks food waste every day showing trends and patterns. </a:t>
            </a:r>
          </a:p>
          <a:p>
            <a:pPr marL="171450" indent="-171450">
              <a:buFont typeface="Arial" panose="020B0604020202020204" pitchFamily="34" charset="0"/>
              <a:buChar char="•"/>
            </a:pPr>
            <a:r>
              <a:rPr lang="en-US" dirty="0"/>
              <a:t>Management team of Food waste cut waste by 20% in 2022 (Hilton, 2023).</a:t>
            </a:r>
          </a:p>
          <a:p>
            <a:pPr marL="171450" indent="-171450">
              <a:buFont typeface="Arial" panose="020B0604020202020204" pitchFamily="34" charset="0"/>
              <a:buChar char="•"/>
            </a:pPr>
            <a:r>
              <a:rPr lang="en-US" dirty="0"/>
              <a:t>Provides extra food to local </a:t>
            </a:r>
            <a:r>
              <a:rPr lang="en-US" dirty="0" err="1"/>
              <a:t>organisations</a:t>
            </a:r>
            <a:r>
              <a:rPr lang="en-US" dirty="0"/>
              <a:t> in East Midlands Airport. </a:t>
            </a:r>
          </a:p>
          <a:p>
            <a:pPr marL="0" indent="0">
              <a:buFont typeface="Arial" panose="020B0604020202020204" pitchFamily="34" charset="0"/>
              <a:buNone/>
            </a:pPr>
            <a:r>
              <a:rPr lang="en-US" dirty="0"/>
              <a:t>Weaknesses </a:t>
            </a:r>
          </a:p>
          <a:p>
            <a:pPr marL="171450" indent="-171450">
              <a:buFont typeface="Arial" panose="020B0604020202020204" pitchFamily="34" charset="0"/>
              <a:buChar char="•"/>
            </a:pPr>
            <a:r>
              <a:rPr lang="en-US" dirty="0"/>
              <a:t>Lack of employee training programs, and educating guests in waste reduction. </a:t>
            </a:r>
          </a:p>
          <a:p>
            <a:pPr marL="171450" indent="-171450">
              <a:buFont typeface="Arial" panose="020B0604020202020204" pitchFamily="34" charset="0"/>
              <a:buChar char="•"/>
            </a:pPr>
            <a:r>
              <a:rPr lang="en-US" dirty="0"/>
              <a:t>Limited Recycling Infrastructure</a:t>
            </a:r>
          </a:p>
          <a:p>
            <a:pPr marL="171450" indent="-171450">
              <a:buFont typeface="Arial" panose="020B0604020202020204" pitchFamily="34" charset="0"/>
              <a:buChar char="•"/>
            </a:pPr>
            <a:r>
              <a:rPr lang="en-US" dirty="0"/>
              <a:t>Local regulations, cultural practices, and market conditions</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784364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According to </a:t>
            </a:r>
            <a:r>
              <a:rPr lang="en-US" dirty="0" err="1"/>
              <a:t>Wyngaard</a:t>
            </a:r>
            <a:r>
              <a:rPr lang="en-US" dirty="0"/>
              <a:t> and de Lange (2021), hotels are required to engage in food waste reporting, which entails the consistent submission of data to a central government body.</a:t>
            </a:r>
          </a:p>
          <a:p>
            <a:r>
              <a:rPr lang="en-US" dirty="0"/>
              <a:t>•	Developing and implementing comprehensive strategies for reducing food waste in Hotel operations so that the reduction can be enhanced. </a:t>
            </a:r>
          </a:p>
          <a:p>
            <a:r>
              <a:rPr lang="en-US" dirty="0"/>
              <a:t>•	Staff training is provided in multiple areas related to the reduction of food waste. This training encompasses topics such as proper storage techniques, effective food preparation methods, and the implementation of composting practices.</a:t>
            </a:r>
          </a:p>
          <a:p>
            <a:r>
              <a:rPr lang="en-US" dirty="0"/>
              <a:t>•	</a:t>
            </a:r>
            <a:r>
              <a:rPr lang="en-US" dirty="0" err="1"/>
              <a:t>Blakeney</a:t>
            </a:r>
            <a:r>
              <a:rPr lang="en-US" dirty="0"/>
              <a:t> (2019) reported a 30% reduction in food waste with the implementation of practices and equipment aimed at waste reduction.</a:t>
            </a:r>
          </a:p>
          <a:p>
            <a:r>
              <a:rPr lang="en-US" dirty="0"/>
              <a:t>•	Collaborating with suppliers to achieve a reduction of up to 20% in food waste throughout the supply chain.</a:t>
            </a:r>
          </a:p>
          <a:p>
            <a:r>
              <a:rPr lang="en-US" dirty="0"/>
              <a:t>•	Investment in food waste reduction equipment, such as dehydrators and digesters, is recommended.</a:t>
            </a:r>
          </a:p>
          <a:p>
            <a:endParaRPr lang="en-US" dirty="0"/>
          </a:p>
        </p:txBody>
      </p:sp>
      <p:sp>
        <p:nvSpPr>
          <p:cNvPr id="4" name="Slide Number Placeholder 3"/>
          <p:cNvSpPr>
            <a:spLocks noGrp="1"/>
          </p:cNvSpPr>
          <p:nvPr>
            <p:ph type="sldNum" sz="quarter" idx="10"/>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3287247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sector, led by the Hilton Hotel, has exciting opportunities ahead to address food waste. Hotels can drastically lower their portion of food waste by implementing progressive policies, creative management techniques, and a dedication to sustainability. Businesses lessen their impact on the environment, reap financial rewards, and encourage a sustainable and responsible culture among employees and visitors by doing this. If industry, legislators, and individual institutions work together, a more optimistic and sustainable future will see a reduction in food waste, preservation of resources, and the norm of responsible </a:t>
            </a:r>
            <a:r>
              <a:rPr lang="en-US" dirty="0" err="1"/>
              <a:t>behaviour</a:t>
            </a:r>
            <a:r>
              <a:rPr lang="en-US" dirty="0"/>
              <a:t>.</a:t>
            </a:r>
          </a:p>
        </p:txBody>
      </p:sp>
      <p:sp>
        <p:nvSpPr>
          <p:cNvPr id="4" name="Slide Number Placeholder 3"/>
          <p:cNvSpPr>
            <a:spLocks noGrp="1"/>
          </p:cNvSpPr>
          <p:nvPr>
            <p:ph type="sldNum" sz="quarter" idx="10"/>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296526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02/11/2023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02/11/2023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4.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5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5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5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12380" y="646177"/>
            <a:ext cx="8424355" cy="4477618"/>
          </a:xfrm>
        </p:spPr>
        <p:txBody>
          <a:bodyPr>
            <a:normAutofit/>
          </a:bodyPr>
          <a:lstStyle/>
          <a:p>
            <a:r>
              <a:rPr lang="en-US" sz="3200" b="1" dirty="0">
                <a:latin typeface="Bahnschrift Light SemiCondensed" panose="020B0502040204020203" pitchFamily="34" charset="0"/>
              </a:rPr>
              <a:t>International Hotel Management</a:t>
            </a:r>
            <a:br>
              <a:rPr lang="en-US" sz="3200" b="1" dirty="0">
                <a:latin typeface="Bahnschrift Light SemiCondensed" panose="020B0502040204020203" pitchFamily="34" charset="0"/>
              </a:rPr>
            </a:br>
            <a:r>
              <a:rPr lang="en-US" sz="3200" b="1" dirty="0">
                <a:latin typeface="Bahnschrift Light SemiCondensed" panose="020B0502040204020203" pitchFamily="34" charset="0"/>
              </a:rPr>
              <a:t>BMIH6001  </a:t>
            </a:r>
            <a:br>
              <a:rPr lang="en-US" sz="3200" b="1" dirty="0">
                <a:latin typeface="Bahnschrift Light SemiCondensed" panose="020B0502040204020203" pitchFamily="34" charset="0"/>
              </a:rPr>
            </a:br>
            <a:r>
              <a:rPr lang="en-US" sz="3200" b="1" dirty="0">
                <a:latin typeface="Bahnschrift Light SemiCondensed" panose="020B0502040204020203" pitchFamily="34" charset="0"/>
              </a:rPr>
              <a:t>Contemporary Themes-Assignment 2</a:t>
            </a:r>
            <a:br>
              <a:rPr lang="en-US" sz="3200" b="1" dirty="0">
                <a:latin typeface="Bahnschrift Light SemiCondensed" panose="020B0502040204020203" pitchFamily="34" charset="0"/>
              </a:rPr>
            </a:br>
            <a:r>
              <a:rPr lang="en-US" sz="3200" b="1" dirty="0">
                <a:latin typeface="Bahnschrift Light SemiCondensed" panose="020B0502040204020203" pitchFamily="34" charset="0"/>
              </a:rPr>
              <a:t> </a:t>
            </a:r>
            <a:br>
              <a:rPr lang="en-US" sz="3200" dirty="0">
                <a:latin typeface="Bahnschrift Light SemiCondensed" panose="020B0502040204020203" pitchFamily="34" charset="0"/>
              </a:rPr>
            </a:br>
            <a:r>
              <a:rPr lang="en-US" sz="2800" dirty="0">
                <a:latin typeface="Bahnschrift Light SemiCondensed" panose="020B0502040204020203" pitchFamily="34" charset="0"/>
              </a:rPr>
              <a:t>Student name: Kazi Yousuf</a:t>
            </a:r>
            <a:br>
              <a:rPr lang="en-US" sz="2800" dirty="0">
                <a:latin typeface="Bahnschrift Light SemiCondensed" panose="020B0502040204020203" pitchFamily="34" charset="0"/>
              </a:rPr>
            </a:br>
            <a:r>
              <a:rPr lang="en-US" sz="2800" dirty="0">
                <a:latin typeface="Bahnschrift Light SemiCondensed" panose="020B0502040204020203" pitchFamily="34" charset="0"/>
              </a:rPr>
              <a:t>Student ID: 1918744</a:t>
            </a:r>
            <a:br>
              <a:rPr lang="en-US" sz="3200" dirty="0">
                <a:latin typeface="Bahnschrift Light SemiCondensed" panose="020B0502040204020203" pitchFamily="34" charset="0"/>
              </a:rPr>
            </a:b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335C98-CB1A-8963-D982-44EF4CF689EF}"/>
              </a:ext>
            </a:extLst>
          </p:cNvPr>
          <p:cNvSpPr txBox="1"/>
          <p:nvPr/>
        </p:nvSpPr>
        <p:spPr>
          <a:xfrm>
            <a:off x="1243584" y="414355"/>
            <a:ext cx="10070592" cy="5052793"/>
          </a:xfrm>
          <a:prstGeom prst="rect">
            <a:avLst/>
          </a:prstGeom>
          <a:noFill/>
        </p:spPr>
        <p:txBody>
          <a:bodyPr wrap="square">
            <a:spAutoFit/>
          </a:bodyPr>
          <a:lstStyle/>
          <a:p>
            <a:pPr algn="ctr"/>
            <a:r>
              <a:rPr lang="en-US" sz="2800" b="1" dirty="0">
                <a:latin typeface="Bahnschrift Light SemiCondensed" panose="020B0502040204020203" pitchFamily="34" charset="0"/>
              </a:rPr>
              <a:t>Introduction </a:t>
            </a:r>
          </a:p>
          <a:p>
            <a:pPr algn="ctr"/>
            <a:endParaRPr lang="en-US" sz="2800" b="1" dirty="0">
              <a:latin typeface="Bahnschrift Light SemiCondensed" panose="020B0502040204020203" pitchFamily="34" charset="0"/>
            </a:endParaRPr>
          </a:p>
          <a:p>
            <a:pPr marL="0" indent="0" algn="just">
              <a:lnSpc>
                <a:spcPct val="150000"/>
              </a:lnSpc>
              <a:buNone/>
            </a:pPr>
            <a:r>
              <a:rPr lang="en-US" sz="1800" dirty="0">
                <a:latin typeface="Bahnschrift Light SemiCondensed" panose="020B0502040204020203" pitchFamily="34" charset="0"/>
              </a:rPr>
              <a:t>Sustainability is essential in today's world. Sustainable development means using resources wisely to meet current needs without harming future generations' ability to meet their own needs. Sustainability is very important because it addresses urgent global issues like resource depletion, climate change, and environmental degradation. When discussing hotels and the hospitality industry in general, sustainability is extremely important. Hotels require various resources such as food, materials, water, and electricity. Their activities have a significant impact on the local community, the environment, and people's overall well-being. The hotel sector is facing a major problem with food waste, and proactive mitigation strategies are necessary. Future policy alternatives and managerial practices are being studied to successfully address this risk. Investigating these tactics in the context of Hilton Hotels and the larger business is crucial to reducing the negative effects of food waste on the environment and the economy.</a:t>
            </a:r>
          </a:p>
        </p:txBody>
      </p:sp>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Bahnschrift Light SemiCondensed" panose="020B0502040204020203" pitchFamily="34" charset="0"/>
              </a:rPr>
              <a:t>Overview of literature</a:t>
            </a:r>
          </a:p>
        </p:txBody>
      </p:sp>
      <p:graphicFrame>
        <p:nvGraphicFramePr>
          <p:cNvPr id="4" name="Content Placeholder 3"/>
          <p:cNvGraphicFramePr>
            <a:graphicFrameLocks noGrp="1"/>
          </p:cNvGraphicFramePr>
          <p:nvPr>
            <p:ph idx="1"/>
          </p:nvPr>
        </p:nvGraphicFramePr>
        <p:xfrm>
          <a:off x="838200" y="1565427"/>
          <a:ext cx="10973844" cy="4158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9713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Bahnschrift Light SemiCondensed" panose="020B0502040204020203" pitchFamily="34" charset="0"/>
              </a:rPr>
              <a:t>Selection and introduction of specific area of the hotel industry</a:t>
            </a:r>
          </a:p>
        </p:txBody>
      </p:sp>
      <p:pic>
        <p:nvPicPr>
          <p:cNvPr id="5" name="Picture 4"/>
          <p:cNvPicPr>
            <a:picLocks noChangeAspect="1"/>
          </p:cNvPicPr>
          <p:nvPr/>
        </p:nvPicPr>
        <p:blipFill>
          <a:blip r:embed="rId3"/>
          <a:stretch>
            <a:fillRect/>
          </a:stretch>
        </p:blipFill>
        <p:spPr>
          <a:xfrm>
            <a:off x="9167291" y="1348266"/>
            <a:ext cx="2143125" cy="2143125"/>
          </a:xfrm>
          <a:prstGeom prst="rect">
            <a:avLst/>
          </a:prstGeom>
        </p:spPr>
      </p:pic>
      <p:pic>
        <p:nvPicPr>
          <p:cNvPr id="6" name="Picture 5"/>
          <p:cNvPicPr>
            <a:picLocks noChangeAspect="1"/>
          </p:cNvPicPr>
          <p:nvPr/>
        </p:nvPicPr>
        <p:blipFill>
          <a:blip r:embed="rId4"/>
          <a:stretch>
            <a:fillRect/>
          </a:stretch>
        </p:blipFill>
        <p:spPr>
          <a:xfrm>
            <a:off x="8888256" y="3718338"/>
            <a:ext cx="2701194" cy="1512387"/>
          </a:xfrm>
          <a:prstGeom prst="rect">
            <a:avLst/>
          </a:prstGeom>
        </p:spPr>
      </p:pic>
      <p:sp>
        <p:nvSpPr>
          <p:cNvPr id="9" name="Rounded Rectangle 8"/>
          <p:cNvSpPr/>
          <p:nvPr/>
        </p:nvSpPr>
        <p:spPr>
          <a:xfrm>
            <a:off x="1031347" y="1989746"/>
            <a:ext cx="7053197" cy="3457183"/>
          </a:xfrm>
          <a:prstGeom prst="roundRect">
            <a:avLst/>
          </a:prstGeom>
          <a:solidFill>
            <a:schemeClr val="accent5">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lnSpc>
                <a:spcPct val="200000"/>
              </a:lnSpc>
              <a:spcBef>
                <a:spcPts val="1000"/>
              </a:spcBef>
            </a:pPr>
            <a:r>
              <a:rPr lang="en-US" sz="1600" dirty="0">
                <a:solidFill>
                  <a:prstClr val="black"/>
                </a:solidFill>
                <a:latin typeface="Bahnschrift Light SemiCondensed" panose="020B0502040204020203" pitchFamily="34" charset="0"/>
              </a:rPr>
              <a:t>Hilton Hotel, a well-known pioneer in the hospitality sector, </a:t>
            </a:r>
            <a:r>
              <a:rPr lang="en-US" sz="1600" dirty="0" err="1">
                <a:solidFill>
                  <a:prstClr val="black"/>
                </a:solidFill>
                <a:latin typeface="Bahnschrift Light SemiCondensed" panose="020B0502040204020203" pitchFamily="34" charset="0"/>
              </a:rPr>
              <a:t>prioritises</a:t>
            </a:r>
            <a:r>
              <a:rPr lang="en-US" sz="1600" dirty="0">
                <a:solidFill>
                  <a:prstClr val="black"/>
                </a:solidFill>
                <a:latin typeface="Bahnschrift Light SemiCondensed" panose="020B0502040204020203" pitchFamily="34" charset="0"/>
              </a:rPr>
              <a:t> food waste management, an urgent issue in the modern world. The management at the Hilton Hotel located at East Midlands Airport in the United Kingdom has implemented significant modifications that have resulted in a substantial reduction in food waste. The hotel successfully reduced food waste by 20% in 2022, indicating the effectiveness of its implemented strategies. </a:t>
            </a:r>
          </a:p>
        </p:txBody>
      </p:sp>
    </p:spTree>
    <p:extLst>
      <p:ext uri="{BB962C8B-B14F-4D97-AF65-F5344CB8AC3E}">
        <p14:creationId xmlns:p14="http://schemas.microsoft.com/office/powerpoint/2010/main" val="3367397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Bahnschrift Light SemiCondensed" panose="020B0502040204020203" pitchFamily="34" charset="0"/>
              </a:rPr>
              <a:t>Application to the hotel and hospitality sector</a:t>
            </a:r>
          </a:p>
        </p:txBody>
      </p:sp>
      <p:graphicFrame>
        <p:nvGraphicFramePr>
          <p:cNvPr id="4" name="Content Placeholder 3"/>
          <p:cNvGraphicFramePr>
            <a:graphicFrameLocks noGrp="1"/>
          </p:cNvGraphicFramePr>
          <p:nvPr>
            <p:ph idx="1"/>
          </p:nvPr>
        </p:nvGraphicFramePr>
        <p:xfrm>
          <a:off x="838199" y="1825625"/>
          <a:ext cx="10723323" cy="3397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527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Bahnschrift Light SemiCondensed" panose="020B0502040204020203" pitchFamily="34" charset="0"/>
              </a:rPr>
              <a:t>Real impacts of food waste in hotel sector and Hilton Hotel </a:t>
            </a:r>
          </a:p>
        </p:txBody>
      </p:sp>
      <p:sp>
        <p:nvSpPr>
          <p:cNvPr id="4" name="Text Placeholder 3"/>
          <p:cNvSpPr>
            <a:spLocks noGrp="1"/>
          </p:cNvSpPr>
          <p:nvPr>
            <p:ph type="body" idx="1"/>
          </p:nvPr>
        </p:nvSpPr>
        <p:spPr/>
        <p:txBody>
          <a:bodyPr/>
          <a:lstStyle/>
          <a:p>
            <a:r>
              <a:rPr lang="en-US" dirty="0">
                <a:latin typeface="Bahnschrift Light SemiCondensed" panose="020B0502040204020203" pitchFamily="34" charset="0"/>
              </a:rPr>
              <a:t>Hotel sector </a:t>
            </a:r>
          </a:p>
        </p:txBody>
      </p:sp>
      <p:graphicFrame>
        <p:nvGraphicFramePr>
          <p:cNvPr id="8" name="Content Placeholder 7"/>
          <p:cNvGraphicFramePr>
            <a:graphicFrameLocks noGrp="1"/>
          </p:cNvGraphicFramePr>
          <p:nvPr>
            <p:ph sz="half" idx="2"/>
          </p:nvPr>
        </p:nvGraphicFramePr>
        <p:xfrm>
          <a:off x="689476" y="2655388"/>
          <a:ext cx="4508826" cy="3131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 Placeholder 5"/>
          <p:cNvSpPr>
            <a:spLocks noGrp="1"/>
          </p:cNvSpPr>
          <p:nvPr>
            <p:ph type="body" sz="quarter" idx="3"/>
          </p:nvPr>
        </p:nvSpPr>
        <p:spPr/>
        <p:txBody>
          <a:bodyPr/>
          <a:lstStyle/>
          <a:p>
            <a:r>
              <a:rPr lang="en-US" dirty="0">
                <a:latin typeface="Bahnschrift Light SemiCondensed" panose="020B0502040204020203" pitchFamily="34" charset="0"/>
              </a:rPr>
              <a:t>Hilton Hotel </a:t>
            </a:r>
          </a:p>
        </p:txBody>
      </p:sp>
      <p:graphicFrame>
        <p:nvGraphicFramePr>
          <p:cNvPr id="11" name="Content Placeholder 10"/>
          <p:cNvGraphicFramePr>
            <a:graphicFrameLocks noGrp="1"/>
          </p:cNvGraphicFramePr>
          <p:nvPr>
            <p:ph sz="quarter" idx="4"/>
          </p:nvPr>
        </p:nvGraphicFramePr>
        <p:xfrm>
          <a:off x="6172199" y="2505075"/>
          <a:ext cx="5727527" cy="2981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11828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Bahnschrift Light SemiCondensed" panose="020B0502040204020203" pitchFamily="34" charset="0"/>
              </a:rPr>
              <a:t>Strengths and weaknesses of Hilton Hotel regarding contemporary themes </a:t>
            </a:r>
          </a:p>
        </p:txBody>
      </p:sp>
      <p:graphicFrame>
        <p:nvGraphicFramePr>
          <p:cNvPr id="4" name="Content Placeholder 3"/>
          <p:cNvGraphicFramePr>
            <a:graphicFrameLocks noGrp="1"/>
          </p:cNvGraphicFramePr>
          <p:nvPr>
            <p:ph idx="1"/>
          </p:nvPr>
        </p:nvGraphicFramePr>
        <p:xfrm>
          <a:off x="2439252" y="2303390"/>
          <a:ext cx="7313496" cy="2882385"/>
        </p:xfrm>
        <a:graphic>
          <a:graphicData uri="http://schemas.openxmlformats.org/drawingml/2006/table">
            <a:tbl>
              <a:tblPr firstRow="1" firstCol="1" bandRow="1">
                <a:tableStyleId>{69012ECD-51FC-41F1-AA8D-1B2483CD663E}</a:tableStyleId>
              </a:tblPr>
              <a:tblGrid>
                <a:gridCol w="3656748">
                  <a:extLst>
                    <a:ext uri="{9D8B030D-6E8A-4147-A177-3AD203B41FA5}">
                      <a16:colId xmlns:a16="http://schemas.microsoft.com/office/drawing/2014/main" val="189293217"/>
                    </a:ext>
                  </a:extLst>
                </a:gridCol>
                <a:gridCol w="3656748">
                  <a:extLst>
                    <a:ext uri="{9D8B030D-6E8A-4147-A177-3AD203B41FA5}">
                      <a16:colId xmlns:a16="http://schemas.microsoft.com/office/drawing/2014/main" val="883040908"/>
                    </a:ext>
                  </a:extLst>
                </a:gridCol>
              </a:tblGrid>
              <a:tr h="411770">
                <a:tc>
                  <a:txBody>
                    <a:bodyPr/>
                    <a:lstStyle/>
                    <a:p>
                      <a:pPr marL="0" marR="0" algn="ctr">
                        <a:lnSpc>
                          <a:spcPct val="150000"/>
                        </a:lnSpc>
                        <a:spcBef>
                          <a:spcPts val="0"/>
                        </a:spcBef>
                        <a:spcAft>
                          <a:spcPts val="0"/>
                        </a:spcAft>
                      </a:pPr>
                      <a:r>
                        <a:rPr lang="en-GB" sz="1400" b="1" dirty="0">
                          <a:effectLst/>
                          <a:latin typeface="Bahnschrift Light SemiCondensed" panose="020B0502040204020203" pitchFamily="34" charset="0"/>
                        </a:rPr>
                        <a:t>Strengths</a:t>
                      </a:r>
                      <a:endParaRPr lang="en-US" sz="1400" b="1" dirty="0">
                        <a:effectLst/>
                        <a:latin typeface="Bahnschrift Light SemiCondensed" panose="020B0502040204020203"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dirty="0">
                          <a:effectLst/>
                          <a:latin typeface="Bahnschrift Light SemiCondensed" panose="020B0502040204020203" pitchFamily="34" charset="0"/>
                        </a:rPr>
                        <a:t>Weaknesses</a:t>
                      </a:r>
                      <a:endParaRPr lang="en-US" sz="1400" dirty="0">
                        <a:effectLst/>
                        <a:latin typeface="Bahnschrift Light SemiCondensed" panose="020B0502040204020203"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5908685"/>
                  </a:ext>
                </a:extLst>
              </a:tr>
              <a:tr h="2470615">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400" b="0" dirty="0">
                          <a:effectLst/>
                          <a:latin typeface="Bahnschrift Light SemiCondensed" panose="020B0502040204020203" pitchFamily="34" charset="0"/>
                        </a:rPr>
                        <a:t>Unique and data-driven method that tracks food wastes everyday showing trends and patterns. </a:t>
                      </a:r>
                      <a:endParaRPr lang="en-US" sz="1400" b="0" dirty="0">
                        <a:effectLst/>
                        <a:latin typeface="Bahnschrift Light SemiCondensed" panose="020B0502040204020203"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400" b="0" dirty="0">
                          <a:effectLst/>
                          <a:latin typeface="Bahnschrift Light SemiCondensed" panose="020B0502040204020203" pitchFamily="34" charset="0"/>
                        </a:rPr>
                        <a:t>Management team of Food waste cut wastes by 20% in 2022.</a:t>
                      </a:r>
                      <a:endParaRPr lang="en-US" sz="1400" b="0" dirty="0">
                        <a:effectLst/>
                        <a:latin typeface="Bahnschrift Light SemiCondensed" panose="020B0502040204020203"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400" b="0" dirty="0">
                          <a:effectLst/>
                          <a:latin typeface="Bahnschrift Light SemiCondensed" panose="020B0502040204020203" pitchFamily="34" charset="0"/>
                        </a:rPr>
                        <a:t>Provides extra food to local organisation in East Midlands Airport. </a:t>
                      </a:r>
                      <a:endParaRPr lang="en-US" sz="1400" b="0" dirty="0">
                        <a:effectLst/>
                        <a:latin typeface="Bahnschrift Light SemiCondensed" panose="020B0502040204020203"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400" dirty="0">
                          <a:effectLst/>
                          <a:latin typeface="Bahnschrift Light SemiCondensed" panose="020B0502040204020203" pitchFamily="34" charset="0"/>
                        </a:rPr>
                        <a:t>Lack of employee training programs, and educating guests in waste reduction. </a:t>
                      </a:r>
                      <a:endParaRPr lang="en-US" sz="1400" dirty="0">
                        <a:effectLst/>
                        <a:latin typeface="Bahnschrift Light SemiCondensed" panose="020B0502040204020203"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400" dirty="0">
                          <a:effectLst/>
                          <a:latin typeface="Bahnschrift Light SemiCondensed" panose="020B0502040204020203" pitchFamily="34" charset="0"/>
                        </a:rPr>
                        <a:t>Limited Recycling Infrastructure</a:t>
                      </a:r>
                      <a:endParaRPr lang="en-US" sz="1400" dirty="0">
                        <a:effectLst/>
                        <a:latin typeface="Bahnschrift Light SemiCondensed" panose="020B0502040204020203"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400" dirty="0">
                          <a:effectLst/>
                          <a:latin typeface="Bahnschrift Light SemiCondensed" panose="020B0502040204020203" pitchFamily="34" charset="0"/>
                        </a:rPr>
                        <a:t>Local regulations, cultural practices, and market conditions</a:t>
                      </a:r>
                      <a:endParaRPr lang="en-US" sz="1400" dirty="0">
                        <a:effectLst/>
                        <a:latin typeface="Bahnschrift Light SemiCondensed" panose="020B0502040204020203"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6137664"/>
                  </a:ext>
                </a:extLst>
              </a:tr>
            </a:tbl>
          </a:graphicData>
        </a:graphic>
      </p:graphicFrame>
    </p:spTree>
    <p:extLst>
      <p:ext uri="{BB962C8B-B14F-4D97-AF65-F5344CB8AC3E}">
        <p14:creationId xmlns:p14="http://schemas.microsoft.com/office/powerpoint/2010/main" val="2921413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Bahnschrift Light SemiCondensed" panose="020B0502040204020203" pitchFamily="34" charset="0"/>
              </a:rPr>
              <a:t>Evaluate future policy and management options for dealing with this issue</a:t>
            </a:r>
          </a:p>
        </p:txBody>
      </p:sp>
      <p:graphicFrame>
        <p:nvGraphicFramePr>
          <p:cNvPr id="4" name="Content Placeholder 3"/>
          <p:cNvGraphicFramePr>
            <a:graphicFrameLocks noGrp="1"/>
          </p:cNvGraphicFramePr>
          <p:nvPr>
            <p:ph idx="1"/>
          </p:nvPr>
        </p:nvGraphicFramePr>
        <p:xfrm>
          <a:off x="1603332" y="1800572"/>
          <a:ext cx="9444624" cy="382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1596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Bahnschrift Light SemiCondensed" panose="020B0502040204020203" pitchFamily="34" charset="0"/>
              </a:rPr>
              <a:t>Conclusion </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000" dirty="0">
                <a:latin typeface="Bahnschrift Light SemiCondensed" panose="020B0502040204020203" pitchFamily="34" charset="0"/>
              </a:rPr>
              <a:t>The hospitality sector, led by the Hilton Hotel, has exciting opportunities ahead to address food waste. Hotels can drastically lower their portion of food waste by implementing progressive policies, creative management techniques, and a dedication to sustainability. Businesses lessen their impact on the environment, reap financial rewards, and encourage a sustainable and responsible culture among employees and visitors by doing this. If industry, legislators, and individual institutions work together, a more optimistic and sustainable future will see a reduction in food waste, preservation of resources, and the norm of responsible </a:t>
            </a:r>
            <a:r>
              <a:rPr lang="en-US" sz="2000" dirty="0" err="1">
                <a:latin typeface="Bahnschrift Light SemiCondensed" panose="020B0502040204020203" pitchFamily="34" charset="0"/>
              </a:rPr>
              <a:t>behaviour</a:t>
            </a:r>
            <a:r>
              <a:rPr lang="en-US" sz="2000" dirty="0">
                <a:latin typeface="Bahnschrift Light SemiCondensed" panose="020B0502040204020203" pitchFamily="34" charset="0"/>
              </a:rPr>
              <a:t>.</a:t>
            </a:r>
          </a:p>
        </p:txBody>
      </p:sp>
    </p:spTree>
    <p:extLst>
      <p:ext uri="{BB962C8B-B14F-4D97-AF65-F5344CB8AC3E}">
        <p14:creationId xmlns:p14="http://schemas.microsoft.com/office/powerpoint/2010/main" val="1965823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512381" y="731520"/>
            <a:ext cx="10744199" cy="5193791"/>
          </a:xfrm>
        </p:spPr>
        <p:txBody>
          <a:bodyPr>
            <a:normAutofit/>
          </a:bodyPr>
          <a:lstStyle/>
          <a:p>
            <a:r>
              <a:rPr lang="en-US" sz="3600" b="1" dirty="0">
                <a:latin typeface="Bahnschrift Light SemiCondensed" panose="020B0502040204020203" pitchFamily="34" charset="0"/>
              </a:rPr>
              <a:t>References</a:t>
            </a:r>
            <a:br>
              <a:rPr lang="en-US" sz="1200" dirty="0"/>
            </a:br>
            <a:r>
              <a:rPr lang="en-US" sz="1050" dirty="0"/>
              <a:t>Adel, M. and Dawood, A.E.-B. (2021). Managing Food Waste: What Happens After Food Waste Generation In Hotels? Journal of Tourism, Hotels and Heritage, 3(1), pp.21–41.</a:t>
            </a:r>
            <a:br>
              <a:rPr lang="en-US" sz="1050" dirty="0"/>
            </a:br>
            <a:r>
              <a:rPr lang="en-US" sz="1050" dirty="0"/>
              <a:t>Alvarez, S., and Molina, A. (2023). Food Waste in the Hotel Industry: A Review of the Literature and Recommendations for Future Research. Tourism Management.</a:t>
            </a:r>
            <a:br>
              <a:rPr lang="en-US" sz="1050" dirty="0"/>
            </a:br>
            <a:r>
              <a:rPr lang="en-US" sz="1050" dirty="0"/>
              <a:t>Blakeney, M. (2019). Food Loss and Food Waste. Edward Elgar Publishing.</a:t>
            </a:r>
            <a:br>
              <a:rPr lang="en-US" sz="1050" dirty="0"/>
            </a:br>
            <a:r>
              <a:rPr lang="en-US" sz="1050" dirty="0" err="1"/>
              <a:t>Bohdanowicz</a:t>
            </a:r>
            <a:r>
              <a:rPr lang="en-US" sz="1050" dirty="0"/>
              <a:t>, P. and </a:t>
            </a:r>
            <a:r>
              <a:rPr lang="en-US" sz="1050" dirty="0" err="1"/>
              <a:t>Zientara</a:t>
            </a:r>
            <a:r>
              <a:rPr lang="en-US" sz="1050" dirty="0"/>
              <a:t>, P. (2022). International hotel chains and environmental protection: an analysis of </a:t>
            </a:r>
            <a:r>
              <a:rPr lang="en-US" sz="1050" dirty="0" err="1"/>
              <a:t>Hilton’swe</a:t>
            </a:r>
            <a:r>
              <a:rPr lang="en-US" sz="1050" dirty="0"/>
              <a:t> </a:t>
            </a:r>
            <a:r>
              <a:rPr lang="en-US" sz="1050" dirty="0" err="1"/>
              <a:t>care!programme</a:t>
            </a:r>
            <a:r>
              <a:rPr lang="en-US" sz="1050" dirty="0"/>
              <a:t> . Journal of Sustainable Tourism, 19(7), pp.797–816.</a:t>
            </a:r>
            <a:br>
              <a:rPr lang="en-US" sz="1050" dirty="0"/>
            </a:br>
            <a:r>
              <a:rPr lang="en-US" sz="1050" dirty="0" err="1"/>
              <a:t>Buhalis</a:t>
            </a:r>
            <a:r>
              <a:rPr lang="en-US" sz="1050" dirty="0"/>
              <a:t>, D. and Leung, R. (2018). Smart hospitality—Interconnectivity and interoperability towards an ecosystem. International Journal of Hospitality Management, 71, pp.41–50.</a:t>
            </a:r>
            <a:br>
              <a:rPr lang="en-US" sz="1050" dirty="0"/>
            </a:br>
            <a:r>
              <a:rPr lang="en-US" sz="1050" dirty="0"/>
              <a:t>Evans, D. (2014). Food waste : home consumption, material culture and everyday life. 5th ed. London: Bloomsbury.</a:t>
            </a:r>
            <a:br>
              <a:rPr lang="en-US" sz="1050" dirty="0"/>
            </a:br>
            <a:r>
              <a:rPr lang="en-US" sz="1050" dirty="0" err="1"/>
              <a:t>Fraguell</a:t>
            </a:r>
            <a:r>
              <a:rPr lang="en-US" sz="1050" dirty="0"/>
              <a:t>, R. and </a:t>
            </a:r>
            <a:r>
              <a:rPr lang="en-US" sz="1050" dirty="0" err="1"/>
              <a:t>Ribas</a:t>
            </a:r>
            <a:r>
              <a:rPr lang="en-US" sz="1050" dirty="0"/>
              <a:t>, A. (2018). Exploring Environmental Awareness and Behavior among Guests at Hotels That Apply Water-Saving Measures. Sustainability, 10(5), p.1305.</a:t>
            </a:r>
            <a:br>
              <a:rPr lang="en-US" sz="1050" dirty="0"/>
            </a:br>
            <a:r>
              <a:rPr lang="en-US" sz="1050" dirty="0"/>
              <a:t>Garnett, T. (2021). Where are the best opportunities for reducing greenhouse gas emissions in the food system (including the food chain)? Food Policy, 36(1), pp.S23–S32.</a:t>
            </a:r>
            <a:br>
              <a:rPr lang="en-US" sz="1050" dirty="0"/>
            </a:br>
            <a:r>
              <a:rPr lang="en-US" sz="1050" dirty="0"/>
              <a:t>Green, D. (2023). The impact of sustainable practices on brand image and reputation in the hospitality industry. International Journal of Tourism Research, 25(11), 1650-1662.</a:t>
            </a:r>
            <a:br>
              <a:rPr lang="en-US" sz="1050" dirty="0"/>
            </a:br>
            <a:r>
              <a:rPr lang="en-US" sz="1050" dirty="0"/>
              <a:t>Hilton (2023). Hotels in United Kingdom - Find Hotels. [online] Hilton. Available at: https://www.hilton.com/en/locations/united-kingdom/.</a:t>
            </a:r>
            <a:br>
              <a:rPr lang="en-US" sz="1050" dirty="0"/>
            </a:br>
            <a:r>
              <a:rPr lang="en-US" sz="1050" dirty="0"/>
              <a:t>Holcomb, J.L. and Upchurch, R.S. (2020). Corporate social responsibility: what are top hotel companies reporting? International Journal of Contemporary Hospitality Management, 19(6), pp.461–475.</a:t>
            </a:r>
            <a:br>
              <a:rPr lang="en-US" sz="1050" dirty="0"/>
            </a:br>
            <a:r>
              <a:rPr lang="en-US" sz="1050" dirty="0"/>
              <a:t>Jones-Garcia, E. and </a:t>
            </a:r>
            <a:r>
              <a:rPr lang="en-US" sz="1050" dirty="0" err="1"/>
              <a:t>Bakalis</a:t>
            </a:r>
            <a:r>
              <a:rPr lang="en-US" sz="1050" dirty="0"/>
              <a:t>, S. (2022). Consumer </a:t>
            </a:r>
            <a:r>
              <a:rPr lang="en-US" sz="1050" dirty="0" err="1"/>
              <a:t>Behaviour</a:t>
            </a:r>
            <a:r>
              <a:rPr lang="en-US" sz="1050" dirty="0"/>
              <a:t> and Food Waste: Understanding and Mitigating Waste with a Technology Probe. Foods, 11(14), p.2048.</a:t>
            </a:r>
            <a:br>
              <a:rPr lang="en-US" sz="1050" dirty="0"/>
            </a:br>
            <a:r>
              <a:rPr lang="en-US" sz="1050" dirty="0"/>
              <a:t>Kasim, A. (2020). Towards a Wider Adoption of Environmental Responsibility in the Hotel Sector. International Journal of Hospitality &amp; Tourism Administration, 8(2), pp.25–49.</a:t>
            </a:r>
            <a:br>
              <a:rPr lang="en-US" sz="1050" dirty="0"/>
            </a:br>
            <a:r>
              <a:rPr lang="en-US" sz="1050" dirty="0"/>
              <a:t>Lee, J.-S. and Hsu, L.-T. (Jane) (2010). Understanding how consumers view green hotels: how a hotel’s green image can influence </a:t>
            </a:r>
            <a:r>
              <a:rPr lang="en-US" sz="1050" dirty="0" err="1"/>
              <a:t>behavioural</a:t>
            </a:r>
            <a:r>
              <a:rPr lang="en-US" sz="1050" dirty="0"/>
              <a:t> intentions. Journal of Sustainable Tourism, 18(7), pp.901–914.</a:t>
            </a:r>
            <a:br>
              <a:rPr lang="en-US" sz="1050" dirty="0"/>
            </a:br>
            <a:r>
              <a:rPr lang="en-US" sz="1050" dirty="0"/>
              <a:t>Legrand, W. and Sloan, P. (2018). Sustainability in the Hospitality Industry 2nd Ed Principles of Sustainable Operations. 3rd ed. Florence Taylor And Francis Ann Arbor, Michigan </a:t>
            </a:r>
            <a:r>
              <a:rPr lang="en-US" sz="1050" dirty="0" err="1"/>
              <a:t>Proquest</a:t>
            </a:r>
            <a:r>
              <a:rPr lang="en-US" sz="1050" dirty="0"/>
              <a:t>.</a:t>
            </a:r>
            <a:br>
              <a:rPr lang="en-US" sz="1050" dirty="0"/>
            </a:br>
            <a:r>
              <a:rPr lang="en-US" sz="1050" dirty="0"/>
              <a:t>Mill, R. (2019). Resorts Management and Operations (3rd ed). Wiley.</a:t>
            </a:r>
            <a:br>
              <a:rPr lang="en-US" sz="1050" dirty="0"/>
            </a:br>
            <a:r>
              <a:rPr lang="en-US" sz="1050" dirty="0" err="1"/>
              <a:t>Moult</a:t>
            </a:r>
            <a:r>
              <a:rPr lang="en-US" sz="1050" dirty="0"/>
              <a:t>, J.A. and Allan, S.R. (2018). Greenhouse gas emissions of food waste disposal options for UK retailers. Food Policy, 77, pp.50–58.</a:t>
            </a:r>
            <a:br>
              <a:rPr lang="en-US" sz="1050" dirty="0"/>
            </a:br>
            <a:r>
              <a:rPr lang="en-US" sz="1050" dirty="0" err="1"/>
              <a:t>Schäffer</a:t>
            </a:r>
            <a:r>
              <a:rPr lang="en-US" sz="1050" dirty="0"/>
              <a:t>, S. (2021). Reducing Food Waste in Hotel sector. Trends and Implications for Operations Strategy. GRIN Verlag.</a:t>
            </a:r>
            <a:br>
              <a:rPr lang="en-US" sz="1050" dirty="0"/>
            </a:br>
            <a:r>
              <a:rPr lang="en-US" sz="1050" dirty="0"/>
              <a:t>Singh, A.J. and </a:t>
            </a:r>
            <a:r>
              <a:rPr lang="en-US" sz="1050" dirty="0" err="1"/>
              <a:t>Houdre</a:t>
            </a:r>
            <a:r>
              <a:rPr lang="en-US" sz="1050" dirty="0"/>
              <a:t>, H. (2019). Hotel Sustainable Development. 5th ed. Educational Institute.</a:t>
            </a:r>
            <a:br>
              <a:rPr lang="en-US" sz="1050" dirty="0"/>
            </a:br>
            <a:r>
              <a:rPr lang="en-US" sz="1050" dirty="0" err="1"/>
              <a:t>Wyngaard</a:t>
            </a:r>
            <a:r>
              <a:rPr lang="en-US" sz="1050" dirty="0"/>
              <a:t>, A.T. and de Lange, R. (2021). The effectiveness of implementing eco initiatives to recycle water and food waste. International Journal of Hospitality Management, 34, pp.309–316.</a:t>
            </a:r>
            <a:br>
              <a:rPr lang="en-US" sz="1050" dirty="0"/>
            </a:br>
            <a:br>
              <a:rPr lang="en-US" sz="2200" dirty="0">
                <a:latin typeface="Bahnschrift Light SemiCondensed" panose="020B0502040204020203" pitchFamily="34" charset="0"/>
              </a:rPr>
            </a:br>
            <a:endParaRPr lang="en-GB" sz="1000"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TotalTime>
  <Words>2837</Words>
  <Application>Microsoft Office PowerPoint</Application>
  <PresentationFormat>Widescreen</PresentationFormat>
  <Paragraphs>80</Paragraphs>
  <Slides>10</Slides>
  <Notes>8</Notes>
  <HiddenSlides>0</HiddenSlides>
  <MMClips>0</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10</vt:i4>
      </vt:variant>
    </vt:vector>
  </HeadingPairs>
  <TitlesOfParts>
    <vt:vector size="24" baseType="lpstr">
      <vt:lpstr>Arial</vt:lpstr>
      <vt:lpstr>Bahnschrift Light Condensed</vt:lpstr>
      <vt:lpstr>Bahnschrift Light SemiCondensed</vt:lpstr>
      <vt:lpstr>Calibri</vt:lpstr>
      <vt:lpstr>Calibri Light</vt:lpstr>
      <vt:lpstr>Wingdings</vt:lpstr>
      <vt:lpstr>Title Slide 1</vt:lpstr>
      <vt:lpstr>Sub Title 1</vt:lpstr>
      <vt:lpstr>1_Text Break Info Slide 2</vt:lpstr>
      <vt:lpstr>1_Title Slide 1</vt:lpstr>
      <vt:lpstr>Text 1</vt:lpstr>
      <vt:lpstr>Theme1</vt:lpstr>
      <vt:lpstr>Theme4</vt:lpstr>
      <vt:lpstr>Theme3</vt:lpstr>
      <vt:lpstr>International Hotel Management BMIH6001   Contemporary Themes-Assignment 2   Student name: Kazi Yousuf Student ID: 1918744 </vt:lpstr>
      <vt:lpstr>PowerPoint Presentation</vt:lpstr>
      <vt:lpstr>Overview of literature</vt:lpstr>
      <vt:lpstr>Selection and introduction of specific area of the hotel industry</vt:lpstr>
      <vt:lpstr>Application to the hotel and hospitality sector</vt:lpstr>
      <vt:lpstr>Real impacts of food waste in hotel sector and Hilton Hotel </vt:lpstr>
      <vt:lpstr>Strengths and weaknesses of Hilton Hotel regarding contemporary themes </vt:lpstr>
      <vt:lpstr>Evaluate future policy and management options for dealing with this issue</vt:lpstr>
      <vt:lpstr>Conclusion </vt:lpstr>
      <vt:lpstr>References Adel, M. and Dawood, A.E.-B. (2021). Managing Food Waste: What Happens After Food Waste Generation In Hotels? Journal of Tourism, Hotels and Heritage, 3(1), pp.21–41. Alvarez, S., and Molina, A. (2023). Food Waste in the Hotel Industry: A Review of the Literature and Recommendations for Future Research. Tourism Management. Blakeney, M. (2019). Food Loss and Food Waste. Edward Elgar Publishing. Bohdanowicz, P. and Zientara, P. (2022). International hotel chains and environmental protection: an analysis of Hilton’swe care!programme . Journal of Sustainable Tourism, 19(7), pp.797–816. Buhalis, D. and Leung, R. (2018). Smart hospitality—Interconnectivity and interoperability towards an ecosystem. International Journal of Hospitality Management, 71, pp.41–50. Evans, D. (2014). Food waste : home consumption, material culture and everyday life. 5th ed. London: Bloomsbury. Fraguell, R. and Ribas, A. (2018). Exploring Environmental Awareness and Behavior among Guests at Hotels That Apply Water-Saving Measures. Sustainability, 10(5), p.1305. Garnett, T. (2021). Where are the best opportunities for reducing greenhouse gas emissions in the food system (including the food chain)? Food Policy, 36(1), pp.S23–S32. Green, D. (2023). The impact of sustainable practices on brand image and reputation in the hospitality industry. International Journal of Tourism Research, 25(11), 1650-1662. Hilton (2023). Hotels in United Kingdom - Find Hotels. [online] Hilton. Available at: https://www.hilton.com/en/locations/united-kingdom/. Holcomb, J.L. and Upchurch, R.S. (2020). Corporate social responsibility: what are top hotel companies reporting? International Journal of Contemporary Hospitality Management, 19(6), pp.461–475. Jones-Garcia, E. and Bakalis, S. (2022). Consumer Behaviour and Food Waste: Understanding and Mitigating Waste with a Technology Probe. Foods, 11(14), p.2048. Kasim, A. (2020). Towards a Wider Adoption of Environmental Responsibility in the Hotel Sector. International Journal of Hospitality &amp; Tourism Administration, 8(2), pp.25–49. Lee, J.-S. and Hsu, L.-T. (Jane) (2010). Understanding how consumers view green hotels: how a hotel’s green image can influence behavioural intentions. Journal of Sustainable Tourism, 18(7), pp.901–914. Legrand, W. and Sloan, P. (2018). Sustainability in the Hospitality Industry 2nd Ed Principles of Sustainable Operations. 3rd ed. Florence Taylor And Francis Ann Arbor, Michigan Proquest. Mill, R. (2019). Resorts Management and Operations (3rd ed). Wiley. Moult, J.A. and Allan, S.R. (2018). Greenhouse gas emissions of food waste disposal options for UK retailers. Food Policy, 77, pp.50–58. Schäffer, S. (2021). Reducing Food Waste in Hotel sector. Trends and Implications for Operations Strategy. GRIN Verlag. Singh, A.J. and Houdre, H. (2019). Hotel Sustainable Development. 5th ed. Educational Institute. Wyngaard, A.T. and de Lange, R. (2021). The effectiveness of implementing eco initiatives to recycle water and food waste. International Journal of Hospitality Management, 34, pp.309–316.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Kazi Yousuf (1918744)</cp:lastModifiedBy>
  <cp:revision>11</cp:revision>
  <dcterms:created xsi:type="dcterms:W3CDTF">2023-01-31T21:01:37Z</dcterms:created>
  <dcterms:modified xsi:type="dcterms:W3CDTF">2023-11-02T14:24:48Z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