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107" d="100"/>
          <a:sy n="107" d="100"/>
        </p:scale>
        <p:origin x="75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ment/publications/environmental-improvement-plan" TargetMode="External"/><Relationship Id="rId7" Type="http://schemas.openxmlformats.org/officeDocument/2006/relationships/hyperlink" Target="https://brc.org.uk.news/corporate-affairs/retail-sales-monitor%20Accessed:15" TargetMode="External"/><Relationship Id="rId2" Type="http://schemas.openxmlformats.org/officeDocument/2006/relationships/hyperlink" Target="HTTPS://brc.org.uk/news/corporate-affairs/retail-sales-monitor%0dDepartment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statista.com/topics/3764/e-commerce-in-the-united-kingdom" TargetMode="External"/><Relationship Id="rId5" Type="http://schemas.openxmlformats.org/officeDocument/2006/relationships/hyperlink" Target="https://www.ons.gov.uk/economy/inflationandpriceindices" TargetMode="External"/><Relationship Id="rId4" Type="http://schemas.openxmlformats.org/officeDocument/2006/relationships/hyperlink" Target="https://www.mintel.com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A"/>
              </a:rPr>
              <a:t>MODULE NAME: Problem Solving 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MODULE CODE: LCLM4004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STUDENT NAME : Jennifer Cartledge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STUDENT ID : 2509330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LECTURER : </a:t>
            </a:r>
            <a:r>
              <a:rPr lang="en-GB" sz="3200" b="1" dirty="0" err="1">
                <a:latin typeface="A"/>
              </a:rPr>
              <a:t>Nerys</a:t>
            </a:r>
            <a:r>
              <a:rPr lang="en-GB" sz="3200" b="1" dirty="0">
                <a:latin typeface="A"/>
              </a:rPr>
              <a:t> </a:t>
            </a:r>
            <a:r>
              <a:rPr lang="en-GB" sz="3200" b="1" dirty="0" err="1">
                <a:latin typeface="A"/>
              </a:rPr>
              <a:t>Dosseh</a:t>
            </a:r>
            <a:r>
              <a:rPr lang="en-GB" sz="3200" b="1" dirty="0">
                <a:latin typeface="A"/>
              </a:rPr>
              <a:t> </a:t>
            </a:r>
            <a:br>
              <a:rPr lang="en-GB" sz="3200" b="1" dirty="0">
                <a:latin typeface="A"/>
              </a:rPr>
            </a:br>
            <a:r>
              <a:rPr lang="en-GB" sz="3200" b="1" dirty="0">
                <a:latin typeface="A"/>
              </a:rPr>
              <a:t>Assignment 1: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CD9521-C2F7-583B-3471-94204AFF5985}"/>
              </a:ext>
            </a:extLst>
          </p:cNvPr>
          <p:cNvSpPr txBox="1"/>
          <p:nvPr/>
        </p:nvSpPr>
        <p:spPr>
          <a:xfrm>
            <a:off x="5181600" y="2820981"/>
            <a:ext cx="2623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Haven Florist – Business Environment Analysis </a:t>
            </a:r>
          </a:p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 presentation critically examines the challenges facing Green Haven Florists, an independent retailer operating in Norwich.</a:t>
            </a:r>
          </a:p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 analysis focuses on the recent 30% decline in store sales and explores the internal and external factors influencing business performance. </a:t>
            </a:r>
          </a:p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To ensure a structured evaluation, the presentation applies:</a:t>
            </a:r>
          </a:p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*PESTEL Analysis to assess macro-environmental influences </a:t>
            </a:r>
          </a:p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*Cause and Effect Analysis to identify root causes of declining performance </a:t>
            </a:r>
          </a:p>
          <a:p>
            <a:endParaRPr lang="en-GB" sz="1500" b="1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The findings will inform strategic recommendations aimed at improving competitiveness, profitability,  and  long-term sustainability. 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 lnSpcReduction="10000"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Founded: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Sells: Bespoke Floral design 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The business differentiates itself through: strong sustainable positioning (eco-friendly packaging, local sourcing)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It’s competitive advantage has historically been based on product quality, craftsmanship, and ethical branding, rather than price competition.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Increased digital competition and changing consumer purchasing behaviour are challenging this differentiation strategy. 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3248" y="948325"/>
            <a:ext cx="10235373" cy="5909675"/>
          </a:xfrm>
        </p:spPr>
        <p:txBody>
          <a:bodyPr>
            <a:normAutofit fontScale="25000" lnSpcReduction="2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7200" b="1" dirty="0">
                <a:solidFill>
                  <a:schemeClr val="tx1"/>
                </a:solidFill>
              </a:rPr>
              <a:t>Who</a:t>
            </a:r>
            <a:r>
              <a:rPr lang="en-GB" sz="7200" dirty="0">
                <a:solidFill>
                  <a:schemeClr val="tx1"/>
                </a:solidFill>
              </a:rPr>
              <a:t>:</a:t>
            </a:r>
          </a:p>
          <a:p>
            <a:r>
              <a:rPr lang="en-GB" sz="7200" dirty="0">
                <a:solidFill>
                  <a:schemeClr val="tx1"/>
                </a:solidFill>
              </a:rPr>
              <a:t> </a:t>
            </a:r>
            <a:r>
              <a:rPr lang="en-GB" sz="7200" dirty="0">
                <a:solidFill>
                  <a:schemeClr val="tx1"/>
                </a:solidFill>
                <a:ea typeface="+mn-lt"/>
                <a:cs typeface="+mn-lt"/>
              </a:rPr>
              <a:t>Liam and </a:t>
            </a:r>
            <a:r>
              <a:rPr lang="en-GB" sz="7200" dirty="0" err="1">
                <a:solidFill>
                  <a:schemeClr val="tx1"/>
                </a:solidFill>
                <a:ea typeface="+mn-lt"/>
                <a:cs typeface="+mn-lt"/>
              </a:rPr>
              <a:t>Priya</a:t>
            </a:r>
            <a:r>
              <a:rPr lang="en-GB" sz="7200" dirty="0">
                <a:solidFill>
                  <a:schemeClr val="tx1"/>
                </a:solidFill>
                <a:ea typeface="+mn-lt"/>
                <a:cs typeface="+mn-lt"/>
              </a:rPr>
              <a:t> Patel</a:t>
            </a:r>
          </a:p>
          <a:p>
            <a:r>
              <a:rPr lang="en-GB" sz="7200" dirty="0">
                <a:solidFill>
                  <a:schemeClr val="tx1"/>
                </a:solidFill>
              </a:rPr>
              <a:t>What: </a:t>
            </a:r>
          </a:p>
          <a:p>
            <a:r>
              <a:rPr lang="en-GB" sz="7200" dirty="0">
                <a:solidFill>
                  <a:schemeClr val="tx1"/>
                </a:solidFill>
              </a:rPr>
              <a:t>30% Decline in in-store sales reduce foot traffic, competition, rising costs</a:t>
            </a:r>
          </a:p>
          <a:p>
            <a:r>
              <a:rPr lang="en-GB" sz="7200" dirty="0">
                <a:solidFill>
                  <a:schemeClr val="tx1"/>
                </a:solidFill>
              </a:rPr>
              <a:t>Where:</a:t>
            </a:r>
          </a:p>
          <a:p>
            <a:r>
              <a:rPr lang="en-GB" sz="7200" dirty="0">
                <a:solidFill>
                  <a:schemeClr val="tx1"/>
                </a:solidFill>
              </a:rPr>
              <a:t>Liam and </a:t>
            </a:r>
            <a:r>
              <a:rPr lang="en-GB" sz="7200" dirty="0" err="1">
                <a:solidFill>
                  <a:schemeClr val="tx1"/>
                </a:solidFill>
              </a:rPr>
              <a:t>Priya</a:t>
            </a:r>
            <a:r>
              <a:rPr lang="en-GB" sz="7200" dirty="0">
                <a:solidFill>
                  <a:schemeClr val="tx1"/>
                </a:solidFill>
              </a:rPr>
              <a:t> (owners),employees, local customers, suppliers, corporate clients.</a:t>
            </a:r>
          </a:p>
          <a:p>
            <a:r>
              <a:rPr lang="en-GB" sz="7200" b="1" dirty="0">
                <a:solidFill>
                  <a:schemeClr val="tx1"/>
                </a:solidFill>
                <a:latin typeface="+mj-lt"/>
              </a:rPr>
              <a:t>When</a:t>
            </a:r>
            <a:r>
              <a:rPr lang="en-GB" sz="7200" dirty="0">
                <a:solidFill>
                  <a:schemeClr val="tx1"/>
                </a:solidFill>
              </a:rPr>
              <a:t>: </a:t>
            </a:r>
          </a:p>
          <a:p>
            <a:r>
              <a:rPr lang="en-GB" sz="7200" dirty="0">
                <a:solidFill>
                  <a:schemeClr val="tx1"/>
                </a:solidFill>
              </a:rPr>
              <a:t>Norwich retail store, physical reta store, limited online presence   </a:t>
            </a:r>
          </a:p>
          <a:p>
            <a:r>
              <a:rPr lang="en-GB" sz="7200" b="1" dirty="0">
                <a:solidFill>
                  <a:schemeClr val="tx1"/>
                </a:solidFill>
              </a:rPr>
              <a:t>Why</a:t>
            </a:r>
            <a:r>
              <a:rPr lang="en-GB" sz="7200" dirty="0">
                <a:solidFill>
                  <a:schemeClr val="tx1"/>
                </a:solidFill>
              </a:rPr>
              <a:t>:</a:t>
            </a:r>
          </a:p>
          <a:p>
            <a:r>
              <a:rPr lang="en-GB" sz="7200" dirty="0">
                <a:solidFill>
                  <a:schemeClr val="tx1"/>
                </a:solidFill>
              </a:rPr>
              <a:t>Shift to online shopping, inflation and supplier cost increases,  stronger digital competitors, outdated website.</a:t>
            </a:r>
          </a:p>
          <a:p>
            <a:r>
              <a:rPr lang="en-GB" sz="7200" b="1" dirty="0">
                <a:solidFill>
                  <a:schemeClr val="tx1"/>
                </a:solidFill>
              </a:rPr>
              <a:t>How</a:t>
            </a:r>
            <a:r>
              <a:rPr lang="en-GB" sz="7200" dirty="0">
                <a:solidFill>
                  <a:schemeClr val="tx1"/>
                </a:solidFill>
              </a:rPr>
              <a:t>:</a:t>
            </a:r>
          </a:p>
          <a:p>
            <a:r>
              <a:rPr lang="en-GB" sz="7200" dirty="0">
                <a:solidFill>
                  <a:schemeClr val="tx1"/>
                </a:solidFill>
              </a:rPr>
              <a:t>Reduce customer visits price pressure from competitors, limited digital marketing, operational costs strain.</a:t>
            </a:r>
          </a:p>
          <a:p>
            <a:r>
              <a:rPr lang="en-GB" sz="7200" b="1" dirty="0">
                <a:solidFill>
                  <a:schemeClr val="tx1"/>
                </a:solidFill>
              </a:rPr>
              <a:t>How much</a:t>
            </a:r>
            <a:r>
              <a:rPr lang="en-GB" sz="7200" dirty="0">
                <a:solidFill>
                  <a:schemeClr val="tx1"/>
                </a:solidFill>
              </a:rPr>
              <a:t>:</a:t>
            </a:r>
          </a:p>
          <a:p>
            <a:r>
              <a:rPr lang="en-GB" sz="7200" dirty="0">
                <a:solidFill>
                  <a:schemeClr val="tx1"/>
                </a:solidFill>
              </a:rPr>
              <a:t>30% reduction in in-store sales, increased supplier and sustainability cost’s reducing </a:t>
            </a:r>
          </a:p>
          <a:p>
            <a:r>
              <a:rPr lang="en-GB" sz="7200" dirty="0">
                <a:solidFill>
                  <a:schemeClr val="tx1"/>
                </a:solidFill>
              </a:rPr>
              <a:t>profit margins.</a:t>
            </a:r>
          </a:p>
          <a:p>
            <a:endParaRPr lang="en-GB" sz="72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1335" y="1350257"/>
            <a:ext cx="9409329" cy="4623816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Political Factors</a:t>
            </a:r>
          </a:p>
          <a:p>
            <a:r>
              <a:rPr lang="en-GB" b="1" dirty="0"/>
              <a:t>UK trade regulations can affect the cost and availability of imported flowers. Since many flower sold in the UK are imported from countries such as the Netherlands any changes </a:t>
            </a:r>
            <a:r>
              <a:rPr lang="en-GB" b="1" dirty="0" err="1"/>
              <a:t>intariffs</a:t>
            </a:r>
            <a:r>
              <a:rPr lang="en-GB" b="1" dirty="0"/>
              <a:t>, customs rules may influence supply chains. 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b="1" dirty="0"/>
              <a:t>Economic Factors</a:t>
            </a:r>
          </a:p>
          <a:p>
            <a:r>
              <a:rPr lang="en-GB" b="1" dirty="0"/>
              <a:t>However,Inflation increasing flower imports and packaging costs, rising energy and operational expenses, cost of living crisis reducing consumer discretionary spending, price competition from national chains and online retailers. </a:t>
            </a:r>
          </a:p>
          <a:p>
            <a:r>
              <a:rPr lang="en-GB" b="1" dirty="0"/>
              <a:t>Social Factors</a:t>
            </a:r>
          </a:p>
          <a:p>
            <a:r>
              <a:rPr lang="en-GB" b="1" dirty="0"/>
              <a:t>Shift in consumer behaviour towards online shopping, increased demand for convenience same-day delivery growing preference for sustainable and ethical products, changing high street shopping habits and reduced footfall. 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2849" y="320962"/>
            <a:ext cx="8915399" cy="2411461"/>
          </a:xfrm>
        </p:spPr>
        <p:txBody>
          <a:bodyPr>
            <a:normAutofit/>
          </a:bodyPr>
          <a:lstStyle/>
          <a:p>
            <a:r>
              <a:rPr lang="en-GB" b="1" dirty="0"/>
              <a:t>PESTLE ANALYSIS: Green Haven Florists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3752" y="2169281"/>
            <a:ext cx="8915399" cy="11262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TECHNOLOGICAL FACTORS: Digital payment system and delivery tracking expectations, outdated company website limiting online engagement, competitors using strong social media marketing ( TikTok, instagram, Facebook)</a:t>
            </a:r>
          </a:p>
          <a:p>
            <a:pPr>
              <a:lnSpc>
                <a:spcPct val="90000"/>
              </a:lnSpc>
            </a:pPr>
            <a:endParaRPr lang="en-GB" b="1" dirty="0"/>
          </a:p>
          <a:p>
            <a:pPr>
              <a:lnSpc>
                <a:spcPct val="90000"/>
              </a:lnSpc>
            </a:pPr>
            <a:r>
              <a:rPr lang="en-GB" b="1" dirty="0"/>
              <a:t>LEGAL FACTORS: Health and Safety compliance in retail operations, employment law and wage regulations, Environment regulations linked to packaging and sourcing, consumer protection law (refunds, returns) </a:t>
            </a:r>
          </a:p>
          <a:p>
            <a:pPr>
              <a:lnSpc>
                <a:spcPct val="90000"/>
              </a:lnSpc>
            </a:pPr>
            <a:endParaRPr lang="en-GB" b="1" dirty="0"/>
          </a:p>
          <a:p>
            <a:pPr>
              <a:lnSpc>
                <a:spcPct val="90000"/>
              </a:lnSpc>
            </a:pPr>
            <a:r>
              <a:rPr lang="en-GB" b="1" dirty="0"/>
              <a:t>ENVIRONMENTAL FACTORS:  Climate change affecting flower supply chain, consumer demand for locally sourced products, carbon footprint considerations in flower imports,</a:t>
            </a:r>
          </a:p>
          <a:p>
            <a:pPr>
              <a:lnSpc>
                <a:spcPct val="90000"/>
              </a:lnSpc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GB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2E7963-0081-7256-2EA9-1FD18569CC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8900" y="828039"/>
            <a:ext cx="6934200" cy="520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Group 66">
            <a:extLst>
              <a:ext uri="{FF2B5EF4-FFF2-40B4-BE49-F238E27FC236}">
                <a16:creationId xmlns:a16="http://schemas.microsoft.com/office/drawing/2014/main" id="{8CD25866-F15D-40A4-AEC5-47C044637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0C4A17ED-96AA-44A6-A050-E1A7A1CDD9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9" name="Rectangle 68">
            <a:extLst>
              <a:ext uri="{FF2B5EF4-FFF2-40B4-BE49-F238E27FC236}">
                <a16:creationId xmlns:a16="http://schemas.microsoft.com/office/drawing/2014/main" id="{CE6C63DC-BAE4-42B6-8FDF-F6467C2D2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0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73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894" y="218806"/>
            <a:ext cx="5337655" cy="86429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/>
            <a:r>
              <a:rPr lang="en-US" sz="6600" b="1">
                <a:solidFill>
                  <a:schemeClr val="tx2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12029" y="1498729"/>
            <a:ext cx="9930096" cy="51016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</a:rPr>
              <a:t>Economic pressure is the most significant threat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*Rising suppliers costs, inflation, and reduced consumer spending have directly reduced profitability and increase price sensitivity</a:t>
            </a:r>
            <a:r>
              <a:rPr lang="en-GB" b="1" dirty="0">
                <a:solidFill>
                  <a:schemeClr val="tx2">
                    <a:lumMod val="75000"/>
                  </a:schemeClr>
                </a:solidFill>
              </a:rPr>
              <a:t> among customers.</a:t>
            </a:r>
            <a:endParaRPr lang="en-US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US" sz="2400" b="1" dirty="0">
                <a:solidFill>
                  <a:schemeClr val="tx1"/>
                </a:solidFill>
              </a:rPr>
              <a:t>Changing consumer </a:t>
            </a:r>
            <a:r>
              <a:rPr lang="en-US" sz="2400" b="1" dirty="0" err="1">
                <a:solidFill>
                  <a:schemeClr val="tx1"/>
                </a:solidFill>
              </a:rPr>
              <a:t>Behaviour</a:t>
            </a:r>
            <a:r>
              <a:rPr lang="en-US" sz="2400" b="1" dirty="0">
                <a:solidFill>
                  <a:schemeClr val="tx1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*Customers increasingly </a:t>
            </a:r>
            <a:r>
              <a:rPr lang="en-US" b="1" dirty="0" err="1">
                <a:solidFill>
                  <a:schemeClr val="tx2">
                    <a:lumMod val="75000"/>
                  </a:schemeClr>
                </a:solidFill>
              </a:rPr>
              <a:t>prioritise</a:t>
            </a: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 convenience, online ordering and digital interaction over traditional high street shopping.</a:t>
            </a:r>
          </a:p>
          <a:p>
            <a:pPr>
              <a:lnSpc>
                <a:spcPct val="90000"/>
              </a:lnSpc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</a:rPr>
              <a:t>Increased competitive Intensity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* Same day delivery, online retailers offer convenience discounts, creating strong substitution threats</a:t>
            </a:r>
          </a:p>
          <a:p>
            <a:pPr>
              <a:lnSpc>
                <a:spcPct val="90000"/>
              </a:lnSpc>
            </a:pPr>
            <a:r>
              <a:rPr lang="en-US" sz="2400" b="1" dirty="0">
                <a:solidFill>
                  <a:schemeClr val="tx2">
                    <a:lumMod val="75000"/>
                  </a:schemeClr>
                </a:solidFill>
              </a:rPr>
              <a:t>Sustainability Remains a Differentiation Opportunity</a:t>
            </a:r>
          </a:p>
          <a:p>
            <a:pPr>
              <a:lnSpc>
                <a:spcPct val="90000"/>
              </a:lnSpc>
            </a:pPr>
            <a:r>
              <a:rPr lang="en-US" b="1" dirty="0">
                <a:solidFill>
                  <a:schemeClr val="tx2">
                    <a:lumMod val="75000"/>
                  </a:schemeClr>
                </a:solidFill>
              </a:rPr>
              <a:t>*Green Haven’s eco- conscious positioning remains a potential competitive advantage if strategically leverage.</a:t>
            </a:r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7196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673" y="-194482"/>
            <a:ext cx="9300358" cy="1235631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08673" y="1041149"/>
            <a:ext cx="10073856" cy="5816850"/>
          </a:xfrm>
          <a:ln w="6350"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endParaRPr lang="en-GB" b="1" dirty="0">
              <a:latin typeface="Arial"/>
              <a:ea typeface="Roboto"/>
              <a:cs typeface="Roboto"/>
            </a:endParaRPr>
          </a:p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  <a:hlinkClick r:id="rId2"/>
            </a:endParaRP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Department for Environment, Food and Rural Affairs (2023). Environmental improvement plan 2023.   Available at: 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  <a:hlinkClick r:id="rId3"/>
              </a:rPr>
              <a:t>https://www.gov.uk/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  <a:hlinkClick r:id="rId3"/>
              </a:rPr>
              <a:t>goverment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  <a:hlinkClick r:id="rId3"/>
              </a:rPr>
              <a:t>/publications/environmental-improvement-plan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   (Accessed: 15 /March 2026)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</a:rPr>
              <a:t>Mintel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2023) UK online flowers and gifting market report. 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  <a:hlinkClick r:id="rId4"/>
              </a:rPr>
              <a:t>https://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  <a:hlinkClick r:id="rId4"/>
              </a:rPr>
              <a:t>www.mintel.com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 (Accessed: 15 March 2026)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Office for National Statistics (2024) Consumer price inflation, UK:2024.</a:t>
            </a: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Available at: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  <a:hlinkClick r:id="rId5"/>
              </a:rPr>
              <a:t>https://www.ons.gov.uk/economy/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  <a:hlinkClick r:id="rId5"/>
              </a:rPr>
              <a:t>inflationandpriceindices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(Accessed 15 March 2025)</a:t>
            </a:r>
          </a:p>
          <a:p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</a:rPr>
              <a:t>Statista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 (2024) Online retail sales in the United Kingdom. Available at: 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  <a:hlinkClick r:id="rId6"/>
              </a:rPr>
              <a:t>https://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  <a:hlinkClick r:id="rId6"/>
              </a:rPr>
              <a:t>www.statista.com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  <a:hlinkClick r:id="rId6"/>
              </a:rPr>
              <a:t>/topics/3764/e-commerce-in-the-united-kingdom</a:t>
            </a:r>
            <a:r>
              <a:rPr lang="en-GB" sz="1800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(Accessed: 15 March 2026)</a:t>
            </a: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British Retail consortium (2023) Retail sales monitor. Available at: 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  <a:hlinkClick r:id="rId7"/>
              </a:rPr>
              <a:t>https://</a:t>
            </a:r>
            <a:r>
              <a:rPr lang="en-GB" sz="1800" b="1" dirty="0" err="1">
                <a:solidFill>
                  <a:srgbClr val="1D4ED8"/>
                </a:solidFill>
                <a:latin typeface="Roboto"/>
                <a:ea typeface="Roboto"/>
                <a:cs typeface="Roboto"/>
                <a:hlinkClick r:id="rId7"/>
              </a:rPr>
              <a:t>brc.org.uk.news</a:t>
            </a:r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  <a:hlinkClick r:id="rId7"/>
              </a:rPr>
              <a:t>/corporate-affairs/retail-sales-monitor 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  <a:p>
            <a:r>
              <a:rPr lang="en-GB" sz="1800" b="1" dirty="0">
                <a:solidFill>
                  <a:srgbClr val="1D4ED8"/>
                </a:solidFill>
                <a:latin typeface="Roboto"/>
                <a:ea typeface="Roboto"/>
                <a:cs typeface="Roboto"/>
              </a:rPr>
              <a:t>(Accessed: 15 March 2026)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3" name="Picture 2" descr="K is for Kindergarten: July 2010">
            <a:extLst>
              <a:ext uri="{FF2B5EF4-FFF2-40B4-BE49-F238E27FC236}">
                <a16:creationId xmlns:a16="http://schemas.microsoft.com/office/drawing/2014/main" id="{A2D5ECB8-F4B9-5DD0-2EA3-2DA487AC13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756" y="960830"/>
            <a:ext cx="3442187" cy="34421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C4DA9BD-B050-CB0F-5FAA-D8CBE640029D}"/>
              </a:ext>
            </a:extLst>
          </p:cNvPr>
          <p:cNvSpPr txBox="1"/>
          <p:nvPr/>
        </p:nvSpPr>
        <p:spPr>
          <a:xfrm>
            <a:off x="636758" y="5221677"/>
            <a:ext cx="3615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Jennifer Cartledge/2509330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219</TotalTime>
  <Words>173</Words>
  <Application>Microsoft Office PowerPoint</Application>
  <PresentationFormat>Widescreen</PresentationFormat>
  <Paragraphs>47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Wisp</vt:lpstr>
      <vt:lpstr>MODULE NAME: Problem Solving  MODULE CODE: LCLM4004 STUDENT NAME : Jennifer Cartledge STUDENT ID : 2509330 LECTURER : Nerys Dosseh 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Jennifer Love Ocasion Cartledge (2509330)</cp:lastModifiedBy>
  <cp:revision>92</cp:revision>
  <dcterms:created xsi:type="dcterms:W3CDTF">2024-10-08T15:58:04Z</dcterms:created>
  <dcterms:modified xsi:type="dcterms:W3CDTF">2026-03-16T00:01:25Z</dcterms:modified>
</cp:coreProperties>
</file>