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4"/>
  </p:sldMasterIdLst>
  <p:notesMasterIdLst>
    <p:notesMasterId r:id="rId16"/>
  </p:notesMasterIdLst>
  <p:handoutMasterIdLst>
    <p:handoutMasterId r:id="rId17"/>
  </p:handoutMasterIdLst>
  <p:sldIdLst>
    <p:sldId id="288" r:id="rId5"/>
    <p:sldId id="260" r:id="rId6"/>
    <p:sldId id="257" r:id="rId7"/>
    <p:sldId id="261" r:id="rId8"/>
    <p:sldId id="259" r:id="rId9"/>
    <p:sldId id="290" r:id="rId10"/>
    <p:sldId id="291" r:id="rId11"/>
    <p:sldId id="293" r:id="rId12"/>
    <p:sldId id="292" r:id="rId13"/>
    <p:sldId id="294" r:id="rId14"/>
    <p:sldId id="28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2C48"/>
    <a:srgbClr val="2C2D39"/>
    <a:srgbClr val="242630"/>
    <a:srgbClr val="2A1F43"/>
    <a:srgbClr val="0C1B43"/>
    <a:srgbClr val="000000"/>
    <a:srgbClr val="1D2225"/>
    <a:srgbClr val="F8F8F8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DD0FEE-7088-4DCB-AC68-27A58D2FA45B}" v="1" dt="2026-08-11T08:27:32.611"/>
  </p1510:revLst>
</p1510:revInfo>
</file>

<file path=ppt/tableStyles.xml><?xml version="1.0" encoding="utf-8"?>
<a:tblStyleLst xmlns:a="http://schemas.openxmlformats.org/drawingml/2006/main" def="{0E3FDE45-AF77-4B5C-9715-49D594BDF05E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4474" autoAdjust="0"/>
  </p:normalViewPr>
  <p:slideViewPr>
    <p:cSldViewPr snapToGrid="0" snapToObjects="1">
      <p:cViewPr varScale="1">
        <p:scale>
          <a:sx n="90" d="100"/>
          <a:sy n="90" d="100"/>
        </p:scale>
        <p:origin x="38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0" d="100"/>
          <a:sy n="60" d="100"/>
        </p:scale>
        <p:origin x="242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a Borozan" userId="7751b696c8976805" providerId="LiveId" clId="{D476D3CF-A72B-487B-9881-20C14F08F81F}"/>
    <pc:docChg chg="custSel addSld modSld">
      <pc:chgData name="Marina Borozan" userId="7751b696c8976805" providerId="LiveId" clId="{D476D3CF-A72B-487B-9881-20C14F08F81F}" dt="2026-08-11T08:28:24.380" v="30" actId="27636"/>
      <pc:docMkLst>
        <pc:docMk/>
      </pc:docMkLst>
      <pc:sldChg chg="delSp modSp new mod">
        <pc:chgData name="Marina Borozan" userId="7751b696c8976805" providerId="LiveId" clId="{D476D3CF-A72B-487B-9881-20C14F08F81F}" dt="2026-08-11T08:28:24.380" v="30" actId="27636"/>
        <pc:sldMkLst>
          <pc:docMk/>
          <pc:sldMk cId="1185166941" sldId="294"/>
        </pc:sldMkLst>
        <pc:spChg chg="mod">
          <ac:chgData name="Marina Borozan" userId="7751b696c8976805" providerId="LiveId" clId="{D476D3CF-A72B-487B-9881-20C14F08F81F}" dt="2026-08-11T08:26:28.884" v="16" actId="20577"/>
          <ac:spMkLst>
            <pc:docMk/>
            <pc:sldMk cId="1185166941" sldId="294"/>
            <ac:spMk id="2" creationId="{815628D3-92AF-2C8E-26CC-69015DC1D3CC}"/>
          </ac:spMkLst>
        </pc:spChg>
        <pc:spChg chg="mod">
          <ac:chgData name="Marina Borozan" userId="7751b696c8976805" providerId="LiveId" clId="{D476D3CF-A72B-487B-9881-20C14F08F81F}" dt="2026-08-11T08:28:24.380" v="30" actId="27636"/>
          <ac:spMkLst>
            <pc:docMk/>
            <pc:sldMk cId="1185166941" sldId="294"/>
            <ac:spMk id="3" creationId="{F3A43297-95D1-95F6-D457-434EE1D5DABA}"/>
          </ac:spMkLst>
        </pc:spChg>
        <pc:spChg chg="del">
          <ac:chgData name="Marina Borozan" userId="7751b696c8976805" providerId="LiveId" clId="{D476D3CF-A72B-487B-9881-20C14F08F81F}" dt="2026-08-11T08:26:32.359" v="17" actId="478"/>
          <ac:spMkLst>
            <pc:docMk/>
            <pc:sldMk cId="1185166941" sldId="294"/>
            <ac:spMk id="4" creationId="{24E743EB-A300-E345-7653-67E18EC8C38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6480AC-C0DE-4E5E-9ECD-9AE37E3FCB79}" type="doc">
      <dgm:prSet loTypeId="urn:microsoft.com/office/officeart/2005/8/layout/hProcess11" loCatId="timeline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A8C03FBB-4A75-4460-AEA6-DEAEB9C61496}">
      <dgm:prSet phldrT="[Text]" phldr="0" custT="1"/>
      <dgm:spPr/>
      <dgm:t>
        <a:bodyPr/>
        <a:lstStyle/>
        <a:p>
          <a:pPr algn="ctr">
            <a:defRPr b="1"/>
          </a:pPr>
          <a:r>
            <a:rPr lang="en-GB" sz="1800" b="0" dirty="0">
              <a:latin typeface="Aptos" panose="020B0004020202020204" pitchFamily="34" charset="0"/>
            </a:rPr>
            <a:t>Review my products</a:t>
          </a:r>
          <a:endParaRPr lang="en-US" sz="1800" b="0" dirty="0">
            <a:latin typeface="Aptos" panose="020B0004020202020204" pitchFamily="34" charset="0"/>
          </a:endParaRPr>
        </a:p>
      </dgm:t>
    </dgm:pt>
    <dgm:pt modelId="{4E972F7F-4B1B-47AA-A25B-1FFC561F1C76}" type="parTrans" cxnId="{D3D81948-D963-4D1E-AE16-9705EAF510FC}">
      <dgm:prSet/>
      <dgm:spPr/>
      <dgm:t>
        <a:bodyPr/>
        <a:lstStyle/>
        <a:p>
          <a:pPr algn="ctr"/>
          <a:endParaRPr lang="en-US" sz="1800">
            <a:latin typeface="Aptos" panose="020B0004020202020204" pitchFamily="34" charset="0"/>
          </a:endParaRPr>
        </a:p>
      </dgm:t>
    </dgm:pt>
    <dgm:pt modelId="{67361508-930A-4A23-8CFC-BB56DA645C3C}" type="sibTrans" cxnId="{D3D81948-D963-4D1E-AE16-9705EAF510FC}">
      <dgm:prSet/>
      <dgm:spPr/>
      <dgm:t>
        <a:bodyPr/>
        <a:lstStyle/>
        <a:p>
          <a:pPr algn="ctr"/>
          <a:endParaRPr lang="en-US" sz="1800">
            <a:latin typeface="Aptos" panose="020B0004020202020204" pitchFamily="34" charset="0"/>
          </a:endParaRPr>
        </a:p>
      </dgm:t>
    </dgm:pt>
    <dgm:pt modelId="{91969DED-4CB8-4A14-A50B-3F7B848E46B5}">
      <dgm:prSet phldrT="[Text]" phldr="0" custT="1"/>
      <dgm:spPr/>
      <dgm:t>
        <a:bodyPr/>
        <a:lstStyle/>
        <a:p>
          <a:pPr algn="ctr">
            <a:defRPr b="1"/>
          </a:pPr>
          <a:r>
            <a:rPr lang="en-GB" sz="1800" b="0" dirty="0">
              <a:latin typeface="Aptos" panose="020B0004020202020204" pitchFamily="34" charset="0"/>
            </a:rPr>
            <a:t>Make videos</a:t>
          </a:r>
          <a:endParaRPr lang="en-US" sz="1800" b="0" dirty="0">
            <a:latin typeface="Aptos" panose="020B0004020202020204" pitchFamily="34" charset="0"/>
          </a:endParaRPr>
        </a:p>
      </dgm:t>
    </dgm:pt>
    <dgm:pt modelId="{441CD73D-85E1-42A6-BCF8-362A3247E2F3}" type="parTrans" cxnId="{537F2ED0-8BD0-4AD5-B60D-89B660EDA1AC}">
      <dgm:prSet/>
      <dgm:spPr/>
      <dgm:t>
        <a:bodyPr/>
        <a:lstStyle/>
        <a:p>
          <a:pPr algn="ctr"/>
          <a:endParaRPr lang="en-US" sz="1800">
            <a:latin typeface="Aptos" panose="020B0004020202020204" pitchFamily="34" charset="0"/>
          </a:endParaRPr>
        </a:p>
      </dgm:t>
    </dgm:pt>
    <dgm:pt modelId="{81CA8AA2-C0C3-4381-BA8B-413EDD578B83}" type="sibTrans" cxnId="{537F2ED0-8BD0-4AD5-B60D-89B660EDA1AC}">
      <dgm:prSet/>
      <dgm:spPr/>
      <dgm:t>
        <a:bodyPr/>
        <a:lstStyle/>
        <a:p>
          <a:pPr algn="ctr"/>
          <a:endParaRPr lang="en-US" sz="1800">
            <a:latin typeface="Aptos" panose="020B0004020202020204" pitchFamily="34" charset="0"/>
          </a:endParaRPr>
        </a:p>
      </dgm:t>
    </dgm:pt>
    <dgm:pt modelId="{3CC73758-10C1-47F8-AFA7-1A986D4DDD60}">
      <dgm:prSet phldrT="[Text]" phldr="0" custT="1"/>
      <dgm:spPr/>
      <dgm:t>
        <a:bodyPr/>
        <a:lstStyle/>
        <a:p>
          <a:pPr algn="ctr">
            <a:defRPr b="1"/>
          </a:pPr>
          <a:r>
            <a:rPr lang="en-US" sz="1800" b="0" dirty="0">
              <a:latin typeface="Aptos" panose="020B0004020202020204" pitchFamily="34" charset="0"/>
            </a:rPr>
            <a:t>Recommend them to their audience</a:t>
          </a:r>
        </a:p>
      </dgm:t>
    </dgm:pt>
    <dgm:pt modelId="{FF6AE4B6-4A2F-49EE-9316-9AF55E77838B}" type="parTrans" cxnId="{4A69F85D-5C15-48FD-893A-B3050E1BADEB}">
      <dgm:prSet/>
      <dgm:spPr/>
      <dgm:t>
        <a:bodyPr/>
        <a:lstStyle/>
        <a:p>
          <a:pPr algn="ctr"/>
          <a:endParaRPr lang="en-US" sz="1800">
            <a:latin typeface="Aptos" panose="020B0004020202020204" pitchFamily="34" charset="0"/>
          </a:endParaRPr>
        </a:p>
      </dgm:t>
    </dgm:pt>
    <dgm:pt modelId="{D8170BBA-6035-4773-8431-FEDD687647FF}" type="sibTrans" cxnId="{4A69F85D-5C15-48FD-893A-B3050E1BADEB}">
      <dgm:prSet/>
      <dgm:spPr/>
      <dgm:t>
        <a:bodyPr/>
        <a:lstStyle/>
        <a:p>
          <a:pPr algn="ctr"/>
          <a:endParaRPr lang="en-US" sz="1800">
            <a:latin typeface="Aptos" panose="020B0004020202020204" pitchFamily="34" charset="0"/>
          </a:endParaRPr>
        </a:p>
      </dgm:t>
    </dgm:pt>
    <dgm:pt modelId="{6AD64CA9-7507-4CC9-8882-F81CAD4F07FF}" type="pres">
      <dgm:prSet presAssocID="{A66480AC-C0DE-4E5E-9ECD-9AE37E3FCB79}" presName="Name0" presStyleCnt="0">
        <dgm:presLayoutVars>
          <dgm:dir/>
          <dgm:resizeHandles val="exact"/>
        </dgm:presLayoutVars>
      </dgm:prSet>
      <dgm:spPr/>
    </dgm:pt>
    <dgm:pt modelId="{7F74DCA7-C166-4E8E-9D93-1AB187358C27}" type="pres">
      <dgm:prSet presAssocID="{A66480AC-C0DE-4E5E-9ECD-9AE37E3FCB79}" presName="arrow" presStyleLbl="bgShp" presStyleIdx="0" presStyleCnt="1"/>
      <dgm:spPr/>
    </dgm:pt>
    <dgm:pt modelId="{BCA1427E-5A88-4808-BB62-F14F9E36A08E}" type="pres">
      <dgm:prSet presAssocID="{A66480AC-C0DE-4E5E-9ECD-9AE37E3FCB79}" presName="points" presStyleCnt="0"/>
      <dgm:spPr/>
    </dgm:pt>
    <dgm:pt modelId="{494912EB-351A-4AC2-9CF8-0FBC77F4A7D1}" type="pres">
      <dgm:prSet presAssocID="{A8C03FBB-4A75-4460-AEA6-DEAEB9C61496}" presName="compositeA" presStyleCnt="0"/>
      <dgm:spPr/>
    </dgm:pt>
    <dgm:pt modelId="{397098BD-5F89-468C-B531-2B33A74E0AD3}" type="pres">
      <dgm:prSet presAssocID="{A8C03FBB-4A75-4460-AEA6-DEAEB9C61496}" presName="textA" presStyleLbl="revTx" presStyleIdx="0" presStyleCnt="3">
        <dgm:presLayoutVars>
          <dgm:bulletEnabled val="1"/>
        </dgm:presLayoutVars>
      </dgm:prSet>
      <dgm:spPr/>
    </dgm:pt>
    <dgm:pt modelId="{C8F9FA88-0B97-427D-A668-E5147E191C64}" type="pres">
      <dgm:prSet presAssocID="{A8C03FBB-4A75-4460-AEA6-DEAEB9C61496}" presName="circleA" presStyleLbl="node1" presStyleIdx="0" presStyleCnt="3"/>
      <dgm:spPr/>
    </dgm:pt>
    <dgm:pt modelId="{A11565E6-B7A0-48D8-8E92-06E94541A10F}" type="pres">
      <dgm:prSet presAssocID="{A8C03FBB-4A75-4460-AEA6-DEAEB9C61496}" presName="spaceA" presStyleCnt="0"/>
      <dgm:spPr/>
    </dgm:pt>
    <dgm:pt modelId="{25D7D5ED-ED43-4AEE-95E8-561C61E7BAEC}" type="pres">
      <dgm:prSet presAssocID="{67361508-930A-4A23-8CFC-BB56DA645C3C}" presName="space" presStyleCnt="0"/>
      <dgm:spPr/>
    </dgm:pt>
    <dgm:pt modelId="{7861B960-190E-4C2C-8185-B4A5F30C2E85}" type="pres">
      <dgm:prSet presAssocID="{91969DED-4CB8-4A14-A50B-3F7B848E46B5}" presName="compositeB" presStyleCnt="0"/>
      <dgm:spPr/>
    </dgm:pt>
    <dgm:pt modelId="{39E95B3C-AEED-44B8-8855-2A1764C34949}" type="pres">
      <dgm:prSet presAssocID="{91969DED-4CB8-4A14-A50B-3F7B848E46B5}" presName="textB" presStyleLbl="revTx" presStyleIdx="1" presStyleCnt="3">
        <dgm:presLayoutVars>
          <dgm:bulletEnabled val="1"/>
        </dgm:presLayoutVars>
      </dgm:prSet>
      <dgm:spPr/>
    </dgm:pt>
    <dgm:pt modelId="{C3A31CCE-3C32-4BC1-9C06-12E30E2A3F4C}" type="pres">
      <dgm:prSet presAssocID="{91969DED-4CB8-4A14-A50B-3F7B848E46B5}" presName="circleB" presStyleLbl="node1" presStyleIdx="1" presStyleCnt="3"/>
      <dgm:spPr/>
    </dgm:pt>
    <dgm:pt modelId="{6851FFD7-E320-467B-8622-72BD280A27E9}" type="pres">
      <dgm:prSet presAssocID="{91969DED-4CB8-4A14-A50B-3F7B848E46B5}" presName="spaceB" presStyleCnt="0"/>
      <dgm:spPr/>
    </dgm:pt>
    <dgm:pt modelId="{8E843708-FE35-4278-946C-8D0002DF7430}" type="pres">
      <dgm:prSet presAssocID="{81CA8AA2-C0C3-4381-BA8B-413EDD578B83}" presName="space" presStyleCnt="0"/>
      <dgm:spPr/>
    </dgm:pt>
    <dgm:pt modelId="{3852CE6E-7668-4A02-9059-449F5C956647}" type="pres">
      <dgm:prSet presAssocID="{3CC73758-10C1-47F8-AFA7-1A986D4DDD60}" presName="compositeA" presStyleCnt="0"/>
      <dgm:spPr/>
    </dgm:pt>
    <dgm:pt modelId="{635897C6-2A9D-4C61-977B-8B3544B27F40}" type="pres">
      <dgm:prSet presAssocID="{3CC73758-10C1-47F8-AFA7-1A986D4DDD60}" presName="textA" presStyleLbl="revTx" presStyleIdx="2" presStyleCnt="3" custLinFactNeighborX="-1372" custLinFactNeighborY="3792">
        <dgm:presLayoutVars>
          <dgm:bulletEnabled val="1"/>
        </dgm:presLayoutVars>
      </dgm:prSet>
      <dgm:spPr/>
    </dgm:pt>
    <dgm:pt modelId="{EFFD9911-989E-41BF-A286-EC2AD36F170A}" type="pres">
      <dgm:prSet presAssocID="{3CC73758-10C1-47F8-AFA7-1A986D4DDD60}" presName="circleA" presStyleLbl="node1" presStyleIdx="2" presStyleCnt="3"/>
      <dgm:spPr/>
    </dgm:pt>
    <dgm:pt modelId="{8EDFCA32-B60A-4ACD-9D66-4B4EDF41F415}" type="pres">
      <dgm:prSet presAssocID="{3CC73758-10C1-47F8-AFA7-1A986D4DDD60}" presName="spaceA" presStyleCnt="0"/>
      <dgm:spPr/>
    </dgm:pt>
  </dgm:ptLst>
  <dgm:cxnLst>
    <dgm:cxn modelId="{79A4BC12-D25C-4BDD-83D7-E137C21ED820}" type="presOf" srcId="{A8C03FBB-4A75-4460-AEA6-DEAEB9C61496}" destId="{397098BD-5F89-468C-B531-2B33A74E0AD3}" srcOrd="0" destOrd="0" presId="urn:microsoft.com/office/officeart/2005/8/layout/hProcess11"/>
    <dgm:cxn modelId="{4A69F85D-5C15-48FD-893A-B3050E1BADEB}" srcId="{A66480AC-C0DE-4E5E-9ECD-9AE37E3FCB79}" destId="{3CC73758-10C1-47F8-AFA7-1A986D4DDD60}" srcOrd="2" destOrd="0" parTransId="{FF6AE4B6-4A2F-49EE-9316-9AF55E77838B}" sibTransId="{D8170BBA-6035-4773-8431-FEDD687647FF}"/>
    <dgm:cxn modelId="{D3D81948-D963-4D1E-AE16-9705EAF510FC}" srcId="{A66480AC-C0DE-4E5E-9ECD-9AE37E3FCB79}" destId="{A8C03FBB-4A75-4460-AEA6-DEAEB9C61496}" srcOrd="0" destOrd="0" parTransId="{4E972F7F-4B1B-47AA-A25B-1FFC561F1C76}" sibTransId="{67361508-930A-4A23-8CFC-BB56DA645C3C}"/>
    <dgm:cxn modelId="{E335F19C-530F-4E70-9F1B-9731BE343271}" type="presOf" srcId="{91969DED-4CB8-4A14-A50B-3F7B848E46B5}" destId="{39E95B3C-AEED-44B8-8855-2A1764C34949}" srcOrd="0" destOrd="0" presId="urn:microsoft.com/office/officeart/2005/8/layout/hProcess11"/>
    <dgm:cxn modelId="{2D1794BF-1BF6-4247-802D-EF732DA4623B}" type="presOf" srcId="{A66480AC-C0DE-4E5E-9ECD-9AE37E3FCB79}" destId="{6AD64CA9-7507-4CC9-8882-F81CAD4F07FF}" srcOrd="0" destOrd="0" presId="urn:microsoft.com/office/officeart/2005/8/layout/hProcess11"/>
    <dgm:cxn modelId="{537F2ED0-8BD0-4AD5-B60D-89B660EDA1AC}" srcId="{A66480AC-C0DE-4E5E-9ECD-9AE37E3FCB79}" destId="{91969DED-4CB8-4A14-A50B-3F7B848E46B5}" srcOrd="1" destOrd="0" parTransId="{441CD73D-85E1-42A6-BCF8-362A3247E2F3}" sibTransId="{81CA8AA2-C0C3-4381-BA8B-413EDD578B83}"/>
    <dgm:cxn modelId="{25CE57F6-4386-4115-A015-DD1705877A11}" type="presOf" srcId="{3CC73758-10C1-47F8-AFA7-1A986D4DDD60}" destId="{635897C6-2A9D-4C61-977B-8B3544B27F40}" srcOrd="0" destOrd="0" presId="urn:microsoft.com/office/officeart/2005/8/layout/hProcess11"/>
    <dgm:cxn modelId="{CB38837B-2A4C-424E-B829-D9A503FEB9EF}" type="presParOf" srcId="{6AD64CA9-7507-4CC9-8882-F81CAD4F07FF}" destId="{7F74DCA7-C166-4E8E-9D93-1AB187358C27}" srcOrd="0" destOrd="0" presId="urn:microsoft.com/office/officeart/2005/8/layout/hProcess11"/>
    <dgm:cxn modelId="{5DFC2C43-1B52-4A4B-973D-1CE63DC4DF12}" type="presParOf" srcId="{6AD64CA9-7507-4CC9-8882-F81CAD4F07FF}" destId="{BCA1427E-5A88-4808-BB62-F14F9E36A08E}" srcOrd="1" destOrd="0" presId="urn:microsoft.com/office/officeart/2005/8/layout/hProcess11"/>
    <dgm:cxn modelId="{2C022702-CEBB-4DF9-9C25-5052DF289B58}" type="presParOf" srcId="{BCA1427E-5A88-4808-BB62-F14F9E36A08E}" destId="{494912EB-351A-4AC2-9CF8-0FBC77F4A7D1}" srcOrd="0" destOrd="0" presId="urn:microsoft.com/office/officeart/2005/8/layout/hProcess11"/>
    <dgm:cxn modelId="{750EFF65-CCA3-44F2-B7EA-385D87BA9905}" type="presParOf" srcId="{494912EB-351A-4AC2-9CF8-0FBC77F4A7D1}" destId="{397098BD-5F89-468C-B531-2B33A74E0AD3}" srcOrd="0" destOrd="0" presId="urn:microsoft.com/office/officeart/2005/8/layout/hProcess11"/>
    <dgm:cxn modelId="{F149B536-2BCE-4594-8CB3-3C26F491874C}" type="presParOf" srcId="{494912EB-351A-4AC2-9CF8-0FBC77F4A7D1}" destId="{C8F9FA88-0B97-427D-A668-E5147E191C64}" srcOrd="1" destOrd="0" presId="urn:microsoft.com/office/officeart/2005/8/layout/hProcess11"/>
    <dgm:cxn modelId="{4D144288-6520-4527-8333-445262F3F727}" type="presParOf" srcId="{494912EB-351A-4AC2-9CF8-0FBC77F4A7D1}" destId="{A11565E6-B7A0-48D8-8E92-06E94541A10F}" srcOrd="2" destOrd="0" presId="urn:microsoft.com/office/officeart/2005/8/layout/hProcess11"/>
    <dgm:cxn modelId="{6DBD6391-CF3C-42FC-9AAE-AF62A8C3A3D7}" type="presParOf" srcId="{BCA1427E-5A88-4808-BB62-F14F9E36A08E}" destId="{25D7D5ED-ED43-4AEE-95E8-561C61E7BAEC}" srcOrd="1" destOrd="0" presId="urn:microsoft.com/office/officeart/2005/8/layout/hProcess11"/>
    <dgm:cxn modelId="{CB8E87BE-C609-4EB3-B444-39968C8E3461}" type="presParOf" srcId="{BCA1427E-5A88-4808-BB62-F14F9E36A08E}" destId="{7861B960-190E-4C2C-8185-B4A5F30C2E85}" srcOrd="2" destOrd="0" presId="urn:microsoft.com/office/officeart/2005/8/layout/hProcess11"/>
    <dgm:cxn modelId="{11BDEB3D-28C7-48E4-AB9E-6185F9835771}" type="presParOf" srcId="{7861B960-190E-4C2C-8185-B4A5F30C2E85}" destId="{39E95B3C-AEED-44B8-8855-2A1764C34949}" srcOrd="0" destOrd="0" presId="urn:microsoft.com/office/officeart/2005/8/layout/hProcess11"/>
    <dgm:cxn modelId="{D7214796-FA39-4AE4-8E4C-C0B9607A6EDE}" type="presParOf" srcId="{7861B960-190E-4C2C-8185-B4A5F30C2E85}" destId="{C3A31CCE-3C32-4BC1-9C06-12E30E2A3F4C}" srcOrd="1" destOrd="0" presId="urn:microsoft.com/office/officeart/2005/8/layout/hProcess11"/>
    <dgm:cxn modelId="{11447064-5AEC-4149-B793-7A75DA55F25E}" type="presParOf" srcId="{7861B960-190E-4C2C-8185-B4A5F30C2E85}" destId="{6851FFD7-E320-467B-8622-72BD280A27E9}" srcOrd="2" destOrd="0" presId="urn:microsoft.com/office/officeart/2005/8/layout/hProcess11"/>
    <dgm:cxn modelId="{2C2C4876-5970-4C56-9878-6977C50C624A}" type="presParOf" srcId="{BCA1427E-5A88-4808-BB62-F14F9E36A08E}" destId="{8E843708-FE35-4278-946C-8D0002DF7430}" srcOrd="3" destOrd="0" presId="urn:microsoft.com/office/officeart/2005/8/layout/hProcess11"/>
    <dgm:cxn modelId="{256BDB4E-CAA0-4B86-B3DC-F17ABFA3C0CC}" type="presParOf" srcId="{BCA1427E-5A88-4808-BB62-F14F9E36A08E}" destId="{3852CE6E-7668-4A02-9059-449F5C956647}" srcOrd="4" destOrd="0" presId="urn:microsoft.com/office/officeart/2005/8/layout/hProcess11"/>
    <dgm:cxn modelId="{CFFCAA17-4FEB-418D-B53C-14680AD5F9FE}" type="presParOf" srcId="{3852CE6E-7668-4A02-9059-449F5C956647}" destId="{635897C6-2A9D-4C61-977B-8B3544B27F40}" srcOrd="0" destOrd="0" presId="urn:microsoft.com/office/officeart/2005/8/layout/hProcess11"/>
    <dgm:cxn modelId="{1009021D-0B95-4265-8402-4A11253C3E00}" type="presParOf" srcId="{3852CE6E-7668-4A02-9059-449F5C956647}" destId="{EFFD9911-989E-41BF-A286-EC2AD36F170A}" srcOrd="1" destOrd="0" presId="urn:microsoft.com/office/officeart/2005/8/layout/hProcess11"/>
    <dgm:cxn modelId="{56A33E06-F29E-4E68-B140-FDF69920635E}" type="presParOf" srcId="{3852CE6E-7668-4A02-9059-449F5C956647}" destId="{8EDFCA32-B60A-4ACD-9D66-4B4EDF41F415}" srcOrd="2" destOrd="0" presId="urn:microsoft.com/office/officeart/2005/8/layout/hProcess1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74DCA7-C166-4E8E-9D93-1AB187358C27}">
      <dsp:nvSpPr>
        <dsp:cNvPr id="0" name=""/>
        <dsp:cNvSpPr/>
      </dsp:nvSpPr>
      <dsp:spPr>
        <a:xfrm>
          <a:off x="0" y="1060132"/>
          <a:ext cx="5697538" cy="1413510"/>
        </a:xfrm>
        <a:prstGeom prst="notched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7098BD-5F89-468C-B531-2B33A74E0AD3}">
      <dsp:nvSpPr>
        <dsp:cNvPr id="0" name=""/>
        <dsp:cNvSpPr/>
      </dsp:nvSpPr>
      <dsp:spPr>
        <a:xfrm>
          <a:off x="2503" y="0"/>
          <a:ext cx="1652508" cy="1413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0" kern="1200" dirty="0">
              <a:latin typeface="Aptos" panose="020B0004020202020204" pitchFamily="34" charset="0"/>
            </a:rPr>
            <a:t>Review my products</a:t>
          </a:r>
          <a:endParaRPr lang="en-US" sz="1800" b="0" kern="1200" dirty="0">
            <a:latin typeface="Aptos" panose="020B0004020202020204" pitchFamily="34" charset="0"/>
          </a:endParaRPr>
        </a:p>
      </dsp:txBody>
      <dsp:txXfrm>
        <a:off x="2503" y="0"/>
        <a:ext cx="1652508" cy="1413510"/>
      </dsp:txXfrm>
    </dsp:sp>
    <dsp:sp modelId="{C8F9FA88-0B97-427D-A668-E5147E191C64}">
      <dsp:nvSpPr>
        <dsp:cNvPr id="0" name=""/>
        <dsp:cNvSpPr/>
      </dsp:nvSpPr>
      <dsp:spPr>
        <a:xfrm>
          <a:off x="652069" y="1590198"/>
          <a:ext cx="353377" cy="35337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E95B3C-AEED-44B8-8855-2A1764C34949}">
      <dsp:nvSpPr>
        <dsp:cNvPr id="0" name=""/>
        <dsp:cNvSpPr/>
      </dsp:nvSpPr>
      <dsp:spPr>
        <a:xfrm>
          <a:off x="1737637" y="2120265"/>
          <a:ext cx="1652508" cy="1413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0" kern="1200" dirty="0">
              <a:latin typeface="Aptos" panose="020B0004020202020204" pitchFamily="34" charset="0"/>
            </a:rPr>
            <a:t>Make videos</a:t>
          </a:r>
          <a:endParaRPr lang="en-US" sz="1800" b="0" kern="1200" dirty="0">
            <a:latin typeface="Aptos" panose="020B0004020202020204" pitchFamily="34" charset="0"/>
          </a:endParaRPr>
        </a:p>
      </dsp:txBody>
      <dsp:txXfrm>
        <a:off x="1737637" y="2120265"/>
        <a:ext cx="1652508" cy="1413510"/>
      </dsp:txXfrm>
    </dsp:sp>
    <dsp:sp modelId="{C3A31CCE-3C32-4BC1-9C06-12E30E2A3F4C}">
      <dsp:nvSpPr>
        <dsp:cNvPr id="0" name=""/>
        <dsp:cNvSpPr/>
      </dsp:nvSpPr>
      <dsp:spPr>
        <a:xfrm>
          <a:off x="2387203" y="1590198"/>
          <a:ext cx="353377" cy="35337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897C6-2A9D-4C61-977B-8B3544B27F40}">
      <dsp:nvSpPr>
        <dsp:cNvPr id="0" name=""/>
        <dsp:cNvSpPr/>
      </dsp:nvSpPr>
      <dsp:spPr>
        <a:xfrm>
          <a:off x="3450099" y="53600"/>
          <a:ext cx="1652508" cy="1413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b="0" kern="1200" dirty="0">
              <a:latin typeface="Aptos" panose="020B0004020202020204" pitchFamily="34" charset="0"/>
            </a:rPr>
            <a:t>Recommend them to their audience</a:t>
          </a:r>
        </a:p>
      </dsp:txBody>
      <dsp:txXfrm>
        <a:off x="3450099" y="53600"/>
        <a:ext cx="1652508" cy="1413510"/>
      </dsp:txXfrm>
    </dsp:sp>
    <dsp:sp modelId="{EFFD9911-989E-41BF-A286-EC2AD36F170A}">
      <dsp:nvSpPr>
        <dsp:cNvPr id="0" name=""/>
        <dsp:cNvSpPr/>
      </dsp:nvSpPr>
      <dsp:spPr>
        <a:xfrm>
          <a:off x="4122337" y="1590198"/>
          <a:ext cx="353377" cy="35337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chose this business because more people today are interested in natural skincare and reducing plastic waste. I wanted to create products that are affordable, environmentally friendly and suitable for everyday use.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505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At the beginning, I would manage most of the business myself. As the business grows, I would hire more staff to help with marketing, customer service and operations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6484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At the beginning, I would manage most of the business myself. As the business grows, I would hire more staff to help with marketing, customer service and operations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914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FA637AC-751E-9E9D-7175-A0FADF858F5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2BB51D-E7C1-3746-85E9-889CCB24F7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1645920"/>
            <a:ext cx="7772400" cy="4572000"/>
          </a:xfrm>
        </p:spPr>
        <p:txBody>
          <a:bodyPr anchor="b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800" b="0" i="0" baseline="0">
                <a:solidFill>
                  <a:schemeClr val="tx1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E016467-0564-6D4C-BF17-F4FA3991C1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731520"/>
            <a:ext cx="6858000" cy="731520"/>
          </a:xfrm>
        </p:spPr>
        <p:txBody>
          <a:bodyPr anchor="t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400" b="0" i="0">
                <a:solidFill>
                  <a:schemeClr val="tx1"/>
                </a:solidFill>
                <a:latin typeface="+mn-lt"/>
                <a:ea typeface="Meiryo UI" panose="020B0604030504040204" pitchFamily="34" charset="-128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ja-JP" noProof="0"/>
              <a:t>Click to edit Master subtitle style</a:t>
            </a:r>
            <a:endParaRPr lang="en-US" altLang="ja-JP" noProof="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31E1467-7F21-7E40-BF7A-27FECC27EFB8}"/>
              </a:ext>
            </a:extLst>
          </p:cNvPr>
          <p:cNvGrpSpPr/>
          <p:nvPr userDrawn="1"/>
        </p:nvGrpSpPr>
        <p:grpSpPr>
          <a:xfrm>
            <a:off x="8208409" y="591476"/>
            <a:ext cx="3257061" cy="3329423"/>
            <a:chOff x="8490839" y="413500"/>
            <a:chExt cx="3257061" cy="3329423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7D81FEF9-779F-20FF-5FC1-5D766A29353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8341911">
              <a:off x="9344585" y="677068"/>
              <a:ext cx="2057606" cy="2724154"/>
            </a:xfrm>
            <a:prstGeom prst="rect">
              <a:avLst/>
            </a:prstGeom>
          </p:spPr>
        </p:pic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9CCC497C-E1BC-E9FA-71FF-2422756A4A8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1767570">
              <a:off x="10241214" y="491479"/>
              <a:ext cx="529789" cy="550166"/>
            </a:xfrm>
            <a:prstGeom prst="rect">
              <a:avLst/>
            </a:prstGeom>
          </p:spPr>
        </p:pic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C3B983FC-FFFB-72DC-76ED-D5B4822D91D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65259" y="450169"/>
              <a:ext cx="782641" cy="812743"/>
            </a:xfrm>
            <a:prstGeom prst="rect">
              <a:avLst/>
            </a:prstGeom>
          </p:spPr>
        </p:pic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314DFC72-C039-4990-8FBE-CD9655DD6B5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3252117" flipH="1">
              <a:off x="8490839" y="413500"/>
              <a:ext cx="782641" cy="812743"/>
            </a:xfrm>
            <a:prstGeom prst="rect">
              <a:avLst/>
            </a:prstGeom>
          </p:spPr>
        </p:pic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4C9D146A-74DD-B2C2-3952-AFC3A7AE5A8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3566579">
              <a:off x="11156191" y="3188887"/>
              <a:ext cx="543582" cy="56448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768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1692597-FFF9-444F-8F77-6E784B94A346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4937760" cy="4023360"/>
          </a:xfrm>
        </p:spPr>
        <p:txBody>
          <a:bodyPr lIns="0" tIns="0" rIns="0" bIns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731520"/>
            <a:ext cx="5303520" cy="4023360"/>
          </a:xfrm>
        </p:spPr>
        <p:txBody>
          <a:bodyPr anchor="ctr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14A4B7E5-B9DF-4656-97A9-2E604E49E20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9420" y="4920978"/>
            <a:ext cx="10913161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2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F60195EE-CFED-7B58-C5A5-E6E1E87B304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9200" y="1737360"/>
            <a:ext cx="6400800" cy="338328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5394960"/>
            <a:ext cx="6400800" cy="914400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3E18BAB-7B25-780A-BE65-350200AA4D7A}"/>
              </a:ext>
            </a:extLst>
          </p:cNvPr>
          <p:cNvGrpSpPr/>
          <p:nvPr userDrawn="1"/>
        </p:nvGrpSpPr>
        <p:grpSpPr>
          <a:xfrm>
            <a:off x="577213" y="507265"/>
            <a:ext cx="3844662" cy="3928902"/>
            <a:chOff x="797347" y="638844"/>
            <a:chExt cx="3729519" cy="381123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D24158F-3B6B-E5FD-893D-E161110F443C}"/>
                </a:ext>
              </a:extLst>
            </p:cNvPr>
            <p:cNvSpPr/>
            <p:nvPr/>
          </p:nvSpPr>
          <p:spPr>
            <a:xfrm>
              <a:off x="1285729" y="1158795"/>
              <a:ext cx="2771335" cy="277133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55E909EE-5132-14BC-E20E-412B591A616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396138">
              <a:off x="797347" y="2793821"/>
              <a:ext cx="2505773" cy="1422196"/>
            </a:xfrm>
            <a:prstGeom prst="rect">
              <a:avLst/>
            </a:prstGeom>
          </p:spPr>
        </p:pic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B6888180-4AC6-A959-2940-10BF0CA4042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5926" y="638844"/>
              <a:ext cx="3710940" cy="381123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28221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1692597-FFF9-444F-8F77-6E784B94A346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7FE40C8E-7A79-6285-A56D-54B714BE562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639420" y="731520"/>
            <a:ext cx="10913161" cy="13716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3258B21D-A539-48D1-461B-7C16E045A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203704"/>
            <a:ext cx="4937760" cy="4023360"/>
          </a:xfrm>
        </p:spPr>
        <p:txBody>
          <a:bodyPr lIns="0" tIns="0" rIns="0" bIns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1D1FCDB-AFA4-5977-8DBB-07E6F6BDD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2203704"/>
            <a:ext cx="5303520" cy="4023360"/>
          </a:xfrm>
        </p:spPr>
        <p:txBody>
          <a:bodyPr anchor="ctr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452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4DF79A-DA68-AFDD-C02D-2450DEA0DA9D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9200" y="1737360"/>
            <a:ext cx="6400800" cy="338328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5394960"/>
            <a:ext cx="6400800" cy="73152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05F030-D6EA-F6A3-3B68-7FD969DD8F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0" y="685800"/>
            <a:ext cx="3840480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9159AF6-DC73-3F3B-4DE1-FF96E102AD91}"/>
              </a:ext>
            </a:extLst>
          </p:cNvPr>
          <p:cNvGrpSpPr/>
          <p:nvPr userDrawn="1"/>
        </p:nvGrpSpPr>
        <p:grpSpPr>
          <a:xfrm>
            <a:off x="5151782" y="718837"/>
            <a:ext cx="6448714" cy="1109963"/>
            <a:chOff x="5151782" y="718837"/>
            <a:chExt cx="6448714" cy="1109963"/>
          </a:xfrm>
        </p:grpSpPr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FF27E39F-E57E-E1BA-1D9F-200F07AF3D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33966" r="30980"/>
            <a:stretch/>
          </p:blipFill>
          <p:spPr>
            <a:xfrm flipV="1">
              <a:off x="5151782" y="731520"/>
              <a:ext cx="3060401" cy="1097280"/>
            </a:xfrm>
            <a:prstGeom prst="rect">
              <a:avLst/>
            </a:prstGeom>
          </p:spPr>
        </p:pic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AE6E711D-4BC1-A8B6-96F6-4D100948DD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67374"/>
            <a:stretch/>
          </p:blipFill>
          <p:spPr>
            <a:xfrm flipV="1">
              <a:off x="8752114" y="731520"/>
              <a:ext cx="2848382" cy="1097280"/>
            </a:xfrm>
            <a:prstGeom prst="rect">
              <a:avLst/>
            </a:prstGeom>
          </p:spPr>
        </p:pic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2966DB51-3326-B7CD-79CC-419B0BAA4EC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21001933">
              <a:off x="8148575" y="718837"/>
              <a:ext cx="716638" cy="74420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76097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0AA9A03-5219-5FDB-8F76-14B9889332A1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BBE321C-2EF3-1AF9-6D78-453D4F3CC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808" y="2340864"/>
            <a:ext cx="3849624" cy="3840480"/>
          </a:xfrm>
        </p:spPr>
        <p:txBody>
          <a:bodyPr lIns="0" tIns="0" rIns="0" bIns="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7F250DD-8A39-BA2C-52AA-D45675F76B1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49900" y="2341563"/>
            <a:ext cx="5815584" cy="4524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7967943-29F6-8B4F-D85A-3E3BC79F55C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5550408" y="2794683"/>
            <a:ext cx="5696712" cy="3532965"/>
          </a:xfrm>
        </p:spPr>
        <p:txBody>
          <a:bodyPr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FA209F-9796-B2AD-2E33-AE47DA0240A3}"/>
              </a:ext>
            </a:extLst>
          </p:cNvPr>
          <p:cNvCxnSpPr/>
          <p:nvPr userDrawn="1"/>
        </p:nvCxnSpPr>
        <p:spPr>
          <a:xfrm>
            <a:off x="5043951" y="2342232"/>
            <a:ext cx="0" cy="3843128"/>
          </a:xfrm>
          <a:prstGeom prst="line">
            <a:avLst/>
          </a:prstGeom>
          <a:ln w="38100" cap="rnd">
            <a:solidFill>
              <a:schemeClr val="accent2">
                <a:lumMod val="20000"/>
                <a:lumOff val="8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403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 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1498A30-8462-D4F7-33E4-52016881ECB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D119E5E-F8F1-0767-C2E4-4F21FEBDAA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1554480"/>
            <a:ext cx="6400800" cy="2103120"/>
          </a:xfrm>
        </p:spPr>
        <p:txBody>
          <a:bodyPr anchor="ctr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48D61E1-F43F-7EC3-A01D-52F8769F1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3840480"/>
            <a:ext cx="6400800" cy="2286000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2423177-D8B7-2418-2C26-96BD628397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0376" y="685800"/>
            <a:ext cx="3840480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58A9C5B8-2990-93CB-7146-611D366766F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2738" r="35243"/>
          <a:stretch/>
        </p:blipFill>
        <p:spPr>
          <a:xfrm>
            <a:off x="740233" y="470266"/>
            <a:ext cx="2562499" cy="100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392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0AA9A03-5219-5FDB-8F76-14B9889332A1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5CB646E-623F-ACC0-0BCC-D09DB046C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1520" y="2377440"/>
            <a:ext cx="4846320" cy="201168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Clr>
                <a:schemeClr val="accent1"/>
              </a:buClr>
              <a:buSzPct val="90000"/>
              <a:defRPr/>
            </a:lvl2pPr>
            <a:lvl3pPr>
              <a:buClr>
                <a:schemeClr val="accent1"/>
              </a:buClr>
              <a:buSzPct val="90000"/>
              <a:defRPr/>
            </a:lvl3pPr>
            <a:lvl4pPr>
              <a:buClr>
                <a:schemeClr val="accent1"/>
              </a:buClr>
              <a:buSzPct val="90000"/>
              <a:defRPr/>
            </a:lvl4pPr>
            <a:lvl5pPr>
              <a:buClr>
                <a:schemeClr val="accent1"/>
              </a:buClr>
              <a:buSzPct val="90000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240" y="2377440"/>
            <a:ext cx="4846320" cy="201168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Clr>
                <a:schemeClr val="accent1"/>
              </a:buClr>
              <a:buSzPct val="90000"/>
              <a:defRPr/>
            </a:lvl2pPr>
            <a:lvl3pPr>
              <a:buClr>
                <a:schemeClr val="accent1"/>
              </a:buClr>
              <a:buSzPct val="90000"/>
              <a:defRPr/>
            </a:lvl3pPr>
            <a:lvl4pPr>
              <a:buClr>
                <a:schemeClr val="accent1"/>
              </a:buClr>
              <a:buSzPct val="90000"/>
              <a:defRPr/>
            </a:lvl4pPr>
            <a:lvl5pPr>
              <a:buClr>
                <a:schemeClr val="accent1"/>
              </a:buClr>
              <a:buSzPct val="90000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AAE407CB-377A-BED8-EF6C-5B5B9D236E9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9420" y="4920978"/>
            <a:ext cx="10913161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468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1498A30-8462-D4F7-33E4-52016881ECB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2D7A8-90D7-EAD8-D5B0-6375EB3F4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48D61E1-F43F-7EC3-A01D-52F8769F1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77439"/>
            <a:ext cx="2834640" cy="3657599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4DA03-155B-0EEF-AE9A-B3002ECE64C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361688" y="2377440"/>
            <a:ext cx="6986016" cy="3657600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987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1498A30-8462-D4F7-33E4-52016881ECB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2D7A8-90D7-EAD8-D5B0-6375EB3F4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4DA03-155B-0EEF-AE9A-B3002ECE64C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41248" y="2377440"/>
            <a:ext cx="10515600" cy="3657600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547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4DF79A-DA68-AFDD-C02D-2450DEA0DA9D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2560320"/>
            <a:ext cx="6400800" cy="365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05F030-D6EA-F6A3-3B68-7FD969DD8F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15784" y="685800"/>
            <a:ext cx="3840480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2EFE84E-0920-FAF1-6CA8-DC5A96D2F870}"/>
              </a:ext>
            </a:extLst>
          </p:cNvPr>
          <p:cNvGrpSpPr/>
          <p:nvPr userDrawn="1"/>
        </p:nvGrpSpPr>
        <p:grpSpPr>
          <a:xfrm rot="15816438">
            <a:off x="615660" y="629558"/>
            <a:ext cx="1484669" cy="1452524"/>
            <a:chOff x="5437042" y="654465"/>
            <a:chExt cx="1484669" cy="1452524"/>
          </a:xfrm>
        </p:grpSpPr>
        <p:pic>
          <p:nvPicPr>
            <p:cNvPr id="19" name="Graphic 18">
              <a:extLst>
                <a:ext uri="{FF2B5EF4-FFF2-40B4-BE49-F238E27FC236}">
                  <a16:creationId xmlns:a16="http://schemas.microsoft.com/office/drawing/2014/main" id="{E01DCE20-09C5-0306-8775-265D4CF977D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4939004">
              <a:off x="5444492" y="657537"/>
              <a:ext cx="387385" cy="402285"/>
            </a:xfrm>
            <a:prstGeom prst="rect">
              <a:avLst/>
            </a:prstGeom>
          </p:spPr>
        </p:pic>
        <p:pic>
          <p:nvPicPr>
            <p:cNvPr id="20" name="Graphic 19">
              <a:extLst>
                <a:ext uri="{FF2B5EF4-FFF2-40B4-BE49-F238E27FC236}">
                  <a16:creationId xmlns:a16="http://schemas.microsoft.com/office/drawing/2014/main" id="{92584158-AAE2-FED3-948E-78EE07EE2C9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9194546">
              <a:off x="6479159" y="654465"/>
              <a:ext cx="442552" cy="459573"/>
            </a:xfrm>
            <a:prstGeom prst="rect">
              <a:avLst/>
            </a:prstGeom>
          </p:spPr>
        </p:pic>
        <p:pic>
          <p:nvPicPr>
            <p:cNvPr id="21" name="Graphic 20">
              <a:extLst>
                <a:ext uri="{FF2B5EF4-FFF2-40B4-BE49-F238E27FC236}">
                  <a16:creationId xmlns:a16="http://schemas.microsoft.com/office/drawing/2014/main" id="{722E4E58-0AB1-23E3-BD3F-B997103B9D9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715989">
              <a:off x="5893647" y="1267000"/>
              <a:ext cx="808878" cy="83998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017156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0AA9A03-5219-5FDB-8F76-14B9889332A1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BBE321C-2EF3-1AF9-6D78-453D4F3CC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2340864"/>
            <a:ext cx="5486400" cy="3749040"/>
          </a:xfrm>
        </p:spPr>
        <p:txBody>
          <a:bodyPr lIns="91440" tIns="45720" rIns="91440" bIns="45720" anchor="t" anchorCtr="0"/>
          <a:lstStyle>
            <a:lvl1pPr marL="512064" indent="-512064">
              <a:buClr>
                <a:schemeClr val="tx1"/>
              </a:buClr>
              <a:buSzPct val="100000"/>
              <a:buFont typeface="+mj-lt"/>
              <a:buAutoNum type="arabicPeriod"/>
              <a:defRPr sz="1800"/>
            </a:lvl1pPr>
            <a:lvl2pPr marL="1028700" indent="-342900">
              <a:buClr>
                <a:schemeClr val="tx1"/>
              </a:buClr>
              <a:buSzPct val="100000"/>
              <a:buFont typeface="+mj-lt"/>
              <a:buAutoNum type="alphaLcPeriod"/>
              <a:defRPr sz="1600"/>
            </a:lvl2pPr>
            <a:lvl3pPr marL="1543050" indent="-400050">
              <a:buClr>
                <a:schemeClr val="tx1"/>
              </a:buClr>
              <a:buSzPct val="100000"/>
              <a:buFont typeface="+mj-lt"/>
              <a:buAutoNum type="romanLcPeriod"/>
              <a:defRPr sz="1600"/>
            </a:lvl3pPr>
            <a:lvl4pPr marL="1943100" indent="-342900">
              <a:buClr>
                <a:schemeClr val="tx1"/>
              </a:buClr>
              <a:buSzPct val="100000"/>
              <a:buFont typeface="+mj-lt"/>
              <a:buAutoNum type="arabicParenR"/>
              <a:defRPr sz="1600"/>
            </a:lvl4pPr>
            <a:lvl5pPr marL="2400300" indent="-342900">
              <a:buClr>
                <a:schemeClr val="tx1"/>
              </a:buClr>
              <a:buSzPct val="100000"/>
              <a:buFont typeface="+mj-lt"/>
              <a:buAutoNum type="alphaLcParenR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7967943-29F6-8B4F-D85A-3E3BC79F55C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885432" y="2340864"/>
            <a:ext cx="2834640" cy="3840480"/>
          </a:xfrm>
        </p:spPr>
        <p:txBody>
          <a:bodyPr anchor="t" anchorCtr="0"/>
          <a:lstStyle>
            <a:lvl1pPr marL="0" indent="0">
              <a:buClr>
                <a:schemeClr val="accent1"/>
              </a:buClr>
              <a:buSzPct val="90000"/>
              <a:buNone/>
              <a:defRPr sz="1800"/>
            </a:lvl1pPr>
            <a:lvl2pPr marL="457200" indent="-228600">
              <a:buClr>
                <a:schemeClr val="accent1"/>
              </a:buClr>
              <a:buSzPct val="90000"/>
              <a:defRPr sz="1600"/>
            </a:lvl2pPr>
            <a:lvl3pPr marL="914400" indent="-228600">
              <a:buClr>
                <a:schemeClr val="accent1"/>
              </a:buClr>
              <a:buSzPct val="90000"/>
              <a:defRPr sz="1600"/>
            </a:lvl3pPr>
            <a:lvl4pPr marL="13716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D4B7AC-0A74-D081-4126-7D5BB0DF978A}"/>
              </a:ext>
            </a:extLst>
          </p:cNvPr>
          <p:cNvCxnSpPr/>
          <p:nvPr userDrawn="1"/>
        </p:nvCxnSpPr>
        <p:spPr>
          <a:xfrm>
            <a:off x="6478854" y="2342232"/>
            <a:ext cx="0" cy="3843128"/>
          </a:xfrm>
          <a:prstGeom prst="line">
            <a:avLst/>
          </a:prstGeom>
          <a:ln w="38100" cap="rnd">
            <a:solidFill>
              <a:schemeClr val="accent2">
                <a:lumMod val="20000"/>
                <a:lumOff val="8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Graphic 3">
            <a:extLst>
              <a:ext uri="{FF2B5EF4-FFF2-40B4-BE49-F238E27FC236}">
                <a16:creationId xmlns:a16="http://schemas.microsoft.com/office/drawing/2014/main" id="{B193C94A-0AB2-B395-E722-487D1EB8AC54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69293"/>
          <a:stretch/>
        </p:blipFill>
        <p:spPr>
          <a:xfrm rot="16200000">
            <a:off x="9209319" y="2954216"/>
            <a:ext cx="3351115" cy="13716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B79E72A1-BF08-EE06-7D8C-4AA04F7849E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5533699" flipH="1">
            <a:off x="10582146" y="593463"/>
            <a:ext cx="831783" cy="863775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73A906E1-E32B-5A1F-2D56-B49187E0F22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6066301" flipH="1" flipV="1">
            <a:off x="10582146" y="5416335"/>
            <a:ext cx="831783" cy="86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789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4"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4A504C4-F594-8A14-20FD-71ABDA846B4B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5303520" cy="4023360"/>
          </a:xfrm>
        </p:spPr>
        <p:txBody>
          <a:bodyPr lIns="0" rIns="0">
            <a:norm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731520"/>
            <a:ext cx="5303520" cy="4023360"/>
          </a:xfrm>
        </p:spPr>
        <p:txBody>
          <a:bodyPr anchor="ctr" anchorCtr="0"/>
          <a:lstStyle>
            <a:lvl1pPr marL="0" indent="0">
              <a:buNone/>
              <a:defRPr sz="2000"/>
            </a:lvl1pPr>
            <a:lvl2pPr>
              <a:buClr>
                <a:schemeClr val="accent1"/>
              </a:buClr>
              <a:buSzPct val="90000"/>
              <a:defRPr/>
            </a:lvl2pPr>
            <a:lvl3pPr>
              <a:buClr>
                <a:schemeClr val="accent1"/>
              </a:buClr>
              <a:buSzPct val="90000"/>
              <a:defRPr/>
            </a:lvl3pPr>
            <a:lvl4pPr>
              <a:buClr>
                <a:schemeClr val="accent1"/>
              </a:buClr>
              <a:buSzPct val="90000"/>
              <a:defRPr/>
            </a:lvl4pPr>
            <a:lvl5pPr>
              <a:buClr>
                <a:schemeClr val="accent1"/>
              </a:buClr>
              <a:buSzPct val="90000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4EECEFCD-B1A9-DF64-DD0A-FB2E7AE952D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9420" y="4920978"/>
            <a:ext cx="10913161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737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9B7248-6025-0744-9C6E-BC6F9FDBD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367D3-6495-C045-872D-F4C6CB656C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C2195-E771-AB42-B5A7-7832D8F418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254339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06A8E3A-8DBF-0542-BC99-444DCA0CC2C2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F28BA-DFC0-3946-9FE9-DE388CB020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254339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F77CB-EF35-DF4C-95FE-31419B6CA9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36940" y="6254339"/>
            <a:ext cx="4168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74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03" r:id="rId2"/>
    <p:sldLayoutId id="2147483695" r:id="rId3"/>
    <p:sldLayoutId id="2147483694" r:id="rId4"/>
    <p:sldLayoutId id="2147483696" r:id="rId5"/>
    <p:sldLayoutId id="2147483704" r:id="rId6"/>
    <p:sldLayoutId id="2147483698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0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0" kern="1200" spc="150" baseline="0">
          <a:solidFill>
            <a:schemeClr val="tx1"/>
          </a:solidFill>
          <a:latin typeface="+mj-lt"/>
          <a:ea typeface="Meiryo UI" panose="020B0604030504040204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5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5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4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4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4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3D0CB20F-6AE1-1AD7-2AA5-50FACF083E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1645920"/>
            <a:ext cx="7772400" cy="4572000"/>
          </a:xfrm>
        </p:spPr>
        <p:txBody>
          <a:bodyPr lIns="0" tIns="0" rIns="0" bIns="0">
            <a:normAutofit/>
          </a:bodyPr>
          <a:lstStyle/>
          <a:p>
            <a:r>
              <a:rPr lang="en-US" dirty="0"/>
              <a:t>Glow &amp; Grow Naturals</a:t>
            </a:r>
          </a:p>
        </p:txBody>
      </p:sp>
      <p:sp>
        <p:nvSpPr>
          <p:cNvPr id="21" name="Subtitle 20">
            <a:extLst>
              <a:ext uri="{FF2B5EF4-FFF2-40B4-BE49-F238E27FC236}">
                <a16:creationId xmlns:a16="http://schemas.microsoft.com/office/drawing/2014/main" id="{6736B65B-9159-75EE-D968-9BF18FF2DD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731520"/>
            <a:ext cx="6858000" cy="1681480"/>
          </a:xfrm>
        </p:spPr>
        <p:txBody>
          <a:bodyPr lIns="0" tIns="0" rIns="0" bIns="0">
            <a:normAutofit/>
          </a:bodyPr>
          <a:lstStyle/>
          <a:p>
            <a:r>
              <a:rPr lang="en-US" altLang="ja-JP" sz="1400" dirty="0"/>
              <a:t>Enterprise and Entrepreneurship (LCLM4006)</a:t>
            </a:r>
          </a:p>
          <a:p>
            <a:r>
              <a:rPr lang="en-US" altLang="ja-JP" sz="1400" dirty="0"/>
              <a:t>Individual Presentation Pitch</a:t>
            </a:r>
          </a:p>
          <a:p>
            <a:r>
              <a:rPr lang="en-US" altLang="ja-JP" sz="1400" dirty="0"/>
              <a:t>Name: Marina Borozan</a:t>
            </a:r>
          </a:p>
          <a:p>
            <a:r>
              <a:rPr lang="en-US" altLang="ja-JP" sz="1400" dirty="0" err="1"/>
              <a:t>Programe</a:t>
            </a:r>
            <a:r>
              <a:rPr lang="en-US" altLang="ja-JP" sz="1400" dirty="0"/>
              <a:t>: Certificate in Higher Education Business Skills for the Workplace</a:t>
            </a:r>
          </a:p>
          <a:p>
            <a:r>
              <a:rPr lang="en-US" altLang="ja-JP" sz="1400" dirty="0"/>
              <a:t>Lecturer: Andry </a:t>
            </a:r>
            <a:r>
              <a:rPr lang="en-US" altLang="ja-JP" sz="1400" dirty="0" err="1"/>
              <a:t>Rakotovololona</a:t>
            </a:r>
            <a:endParaRPr lang="en-US" altLang="ja-JP" sz="1400" dirty="0"/>
          </a:p>
        </p:txBody>
      </p:sp>
    </p:spTree>
    <p:extLst>
      <p:ext uri="{BB962C8B-B14F-4D97-AF65-F5344CB8AC3E}">
        <p14:creationId xmlns:p14="http://schemas.microsoft.com/office/powerpoint/2010/main" val="25823196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181D-911C-1343-7267-E35AC86C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4937760" cy="953347"/>
          </a:xfrm>
          <a:noFill/>
        </p:spPr>
        <p:txBody>
          <a:bodyPr lIns="0" tIns="0" rIns="0" bIns="0" anchor="ctr" anchorCtr="0">
            <a:noAutofit/>
          </a:bodyPr>
          <a:lstStyle/>
          <a:p>
            <a:r>
              <a:rPr lang="en-US" b="1" dirty="0"/>
              <a:t>My Business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A8735-F1DC-1DE6-0A38-429B2F660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731520"/>
            <a:ext cx="4035552" cy="3281680"/>
          </a:xfrm>
          <a:noFill/>
        </p:spPr>
        <p:txBody>
          <a:bodyPr lIns="0" tIns="0" rIns="0" bIns="0" anchor="ctr" anchorCtr="0">
            <a:normAutofit/>
          </a:bodyPr>
          <a:lstStyle/>
          <a:p>
            <a:pPr marL="0" indent="0">
              <a:buNone/>
            </a:pPr>
            <a:r>
              <a:rPr lang="en-US" sz="1600" b="1" dirty="0"/>
              <a:t>Some of the products I want to sell include:</a:t>
            </a:r>
          </a:p>
          <a:p>
            <a:r>
              <a:rPr lang="en-US" sz="1400" dirty="0"/>
              <a:t> Face cleansers</a:t>
            </a:r>
          </a:p>
          <a:p>
            <a:r>
              <a:rPr lang="en-US" sz="1400" dirty="0"/>
              <a:t> </a:t>
            </a:r>
            <a:r>
              <a:rPr lang="en-US" sz="1400" dirty="0" err="1"/>
              <a:t>Moisturisers</a:t>
            </a:r>
            <a:endParaRPr lang="en-US" sz="1400" dirty="0"/>
          </a:p>
          <a:p>
            <a:r>
              <a:rPr lang="en-US" sz="1400" dirty="0"/>
              <a:t> Shampoos</a:t>
            </a:r>
          </a:p>
          <a:p>
            <a:r>
              <a:rPr lang="en-US" sz="1400" dirty="0"/>
              <a:t>Hair oils </a:t>
            </a:r>
          </a:p>
          <a:p>
            <a:r>
              <a:rPr lang="en-US" sz="1400" dirty="0"/>
              <a:t> Hair masks</a:t>
            </a:r>
          </a:p>
          <a:p>
            <a:r>
              <a:rPr lang="en-US" sz="1400" dirty="0"/>
              <a:t> Body scrubs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FC08B3-0071-88D6-00D3-F467A1AD4817}"/>
              </a:ext>
            </a:extLst>
          </p:cNvPr>
          <p:cNvSpPr txBox="1"/>
          <p:nvPr/>
        </p:nvSpPr>
        <p:spPr>
          <a:xfrm>
            <a:off x="855133" y="2082800"/>
            <a:ext cx="461433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What is Glow &amp; Grow Naturals?</a:t>
            </a:r>
          </a:p>
          <a:p>
            <a:endParaRPr lang="en-US" b="1" i="1" dirty="0"/>
          </a:p>
          <a:p>
            <a:r>
              <a:rPr lang="en-US" dirty="0"/>
              <a:t>Glow &amp; Grow Naturals is a business that sells natural skincare and haircare products. My aim is to create products that are good for people’s skin and hair while also being better for the environment.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B31825-B8B0-0C60-1D3A-626A0CD9C4AF}"/>
              </a:ext>
            </a:extLst>
          </p:cNvPr>
          <p:cNvSpPr txBox="1"/>
          <p:nvPr/>
        </p:nvSpPr>
        <p:spPr>
          <a:xfrm>
            <a:off x="8288866" y="3098462"/>
            <a:ext cx="331893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What makes my business different?</a:t>
            </a:r>
          </a:p>
          <a:p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 Natural ingredients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 Vegan and cruelty-free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 Refillable packaging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 Affordable prices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69552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43400" y="728134"/>
            <a:ext cx="7086600" cy="914400"/>
          </a:xfrm>
          <a:noFill/>
        </p:spPr>
        <p:txBody>
          <a:bodyPr lIns="0" tIns="0" rIns="0" bIns="0">
            <a:noAutofit/>
          </a:bodyPr>
          <a:lstStyle/>
          <a:p>
            <a:r>
              <a:rPr lang="en-US" dirty="0"/>
              <a:t> </a:t>
            </a:r>
            <a:r>
              <a:rPr lang="en-US" sz="2800" b="1" dirty="0"/>
              <a:t>Legal Structure and Team</a:t>
            </a:r>
            <a:endParaRPr lang="en-US" b="1" dirty="0"/>
          </a:p>
        </p:txBody>
      </p:sp>
      <p:pic>
        <p:nvPicPr>
          <p:cNvPr id="5" name="Picture 4" descr="The image depicts a vibrant, glowing flower design with a green, purple, and yellow gradient, suggesting a natural, organic aesthete.">
            <a:extLst>
              <a:ext uri="{FF2B5EF4-FFF2-40B4-BE49-F238E27FC236}">
                <a16:creationId xmlns:a16="http://schemas.microsoft.com/office/drawing/2014/main" id="{D24C0E56-897F-0C46-1929-9EA1FB25BF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8291789">
            <a:off x="368302" y="771526"/>
            <a:ext cx="3048000" cy="27660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87E7B7-FF34-A357-F436-F848F69A0B31}"/>
              </a:ext>
            </a:extLst>
          </p:cNvPr>
          <p:cNvSpPr txBox="1"/>
          <p:nvPr/>
        </p:nvSpPr>
        <p:spPr>
          <a:xfrm>
            <a:off x="4258734" y="1859339"/>
            <a:ext cx="293793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Legal Structural decided to register my business as a Private Limited Company (Ltd).</a:t>
            </a:r>
          </a:p>
          <a:p>
            <a:r>
              <a:rPr lang="en-US" i="1" dirty="0"/>
              <a:t>Why?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 personal money and property are protected.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business looks more professional.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It is easier to grow the business in the future.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FF1594-9EA4-0580-2EF8-55047B45CE57}"/>
              </a:ext>
            </a:extLst>
          </p:cNvPr>
          <p:cNvSpPr txBox="1"/>
          <p:nvPr/>
        </p:nvSpPr>
        <p:spPr>
          <a:xfrm>
            <a:off x="7886700" y="3183467"/>
            <a:ext cx="344170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Managing Director (me)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Operations Manager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Marketing Manager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Production Assistant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Customer Service Assistant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195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19" y="694267"/>
            <a:ext cx="10410613" cy="1337733"/>
          </a:xfrm>
          <a:noFill/>
        </p:spPr>
        <p:txBody>
          <a:bodyPr lIns="0" tIns="0" rIns="0" bIns="0">
            <a:noAutofit/>
          </a:bodyPr>
          <a:lstStyle/>
          <a:p>
            <a:r>
              <a:rPr lang="en-US" dirty="0"/>
              <a:t> Important PESTEL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2203704"/>
            <a:ext cx="5303520" cy="3291163"/>
          </a:xfrm>
          <a:noFill/>
        </p:spPr>
        <p:txBody>
          <a:bodyPr lIns="0" tIns="0" rIns="0" bIns="0"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/>
              <a:t>Social: </a:t>
            </a:r>
            <a:r>
              <a:rPr lang="en-US" dirty="0"/>
              <a:t>More people now prefer vegan, cruelty-free and natural beauty products. This creates a good opportunity for my business. </a:t>
            </a:r>
          </a:p>
          <a:p>
            <a:pPr marL="0" indent="0">
              <a:buNone/>
            </a:pPr>
            <a:r>
              <a:rPr lang="en-US" b="1" dirty="0"/>
              <a:t>Technological: </a:t>
            </a:r>
            <a:r>
              <a:rPr lang="en-US" dirty="0"/>
              <a:t>Technology is important because most sales will be made online. I will use a Shopify website, social media platforms, Google Analytics and inventory software to help manage the business and reach customers.</a:t>
            </a:r>
          </a:p>
          <a:p>
            <a:pPr marL="0" indent="0">
              <a:buNone/>
            </a:pPr>
            <a:r>
              <a:rPr lang="en-US" b="1" dirty="0"/>
              <a:t>Environmental: </a:t>
            </a:r>
            <a:r>
              <a:rPr lang="en-US" dirty="0"/>
              <a:t>Customers are becoming more environmentally aware. Using refillable packaging helps reduce plastic waste and makes my business more attractive.</a:t>
            </a:r>
          </a:p>
          <a:p>
            <a:pPr marL="0" indent="0">
              <a:buNone/>
            </a:pPr>
            <a:r>
              <a:rPr lang="en-US" b="1" dirty="0"/>
              <a:t>Legal: </a:t>
            </a:r>
            <a:r>
              <a:rPr lang="en-US" dirty="0"/>
              <a:t>My business must follow UK Cosmetic Product Regulations, GDPR and the Consumer Rights Act. These laws help make sure products are safe and customers’ personal information is protected.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FB5961-C390-C954-71A5-9288CA33CD0E}"/>
              </a:ext>
            </a:extLst>
          </p:cNvPr>
          <p:cNvSpPr txBox="1"/>
          <p:nvPr/>
        </p:nvSpPr>
        <p:spPr>
          <a:xfrm>
            <a:off x="889000" y="1947334"/>
            <a:ext cx="461433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Political</a:t>
            </a:r>
            <a:r>
              <a:rPr lang="en-US" dirty="0"/>
              <a:t> :The UK government encourages businesses to become more environmentally friendly by supporting recycling and sustainable practices. This creates opportunities for Glow &amp; Grow Naturals because customers are becoming more interested in eco-friendly products.</a:t>
            </a:r>
          </a:p>
          <a:p>
            <a:endParaRPr lang="en-US" dirty="0"/>
          </a:p>
          <a:p>
            <a:r>
              <a:rPr lang="en-US" b="1" dirty="0"/>
              <a:t>Economic: </a:t>
            </a:r>
            <a:r>
              <a:rPr lang="en-US" dirty="0"/>
              <a:t>The prices of ingredients and packaging have increased because of inflation. This means I have to manage my costs carefully while keeping my products affordable.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ABE40-AA00-F366-A36A-B3F1AADBF0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3934" y="609600"/>
            <a:ext cx="8754533" cy="829733"/>
          </a:xfrm>
          <a:noFill/>
        </p:spPr>
        <p:txBody>
          <a:bodyPr lIns="0" tIns="0" rIns="0" bIns="0">
            <a:noAutofit/>
          </a:bodyPr>
          <a:lstStyle/>
          <a:p>
            <a:r>
              <a:rPr lang="en-US" dirty="0"/>
              <a:t>Marketing Strategy 1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CB14199-85BC-E06B-1617-8D71941ED962}"/>
              </a:ext>
            </a:extLst>
          </p:cNvPr>
          <p:cNvSpPr/>
          <p:nvPr/>
        </p:nvSpPr>
        <p:spPr>
          <a:xfrm>
            <a:off x="4783667" y="1693333"/>
            <a:ext cx="2252133" cy="889000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Social Media Marketing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D6DAD3B-D4AD-C456-1693-A062E9DFF8EF}"/>
              </a:ext>
            </a:extLst>
          </p:cNvPr>
          <p:cNvSpPr/>
          <p:nvPr/>
        </p:nvSpPr>
        <p:spPr>
          <a:xfrm>
            <a:off x="1617133" y="2810933"/>
            <a:ext cx="2836334" cy="2082800"/>
          </a:xfrm>
          <a:prstGeom prst="round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I will mainly use</a:t>
            </a:r>
            <a:r>
              <a:rPr lang="en-US" dirty="0"/>
              <a:t>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Instagram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TikTok</a:t>
            </a:r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3FF9E17-9E9A-6C66-9939-30858B606839}"/>
              </a:ext>
            </a:extLst>
          </p:cNvPr>
          <p:cNvSpPr/>
          <p:nvPr/>
        </p:nvSpPr>
        <p:spPr>
          <a:xfrm>
            <a:off x="6739465" y="2810933"/>
            <a:ext cx="3183467" cy="2082800"/>
          </a:xfrm>
          <a:prstGeom prst="round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 will post: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 Product videos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 Before and after results Customer reviews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 Skincare tips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 Reels</a:t>
            </a:r>
            <a:endParaRPr lang="en-GB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4D9785A-ADD3-360C-DF9E-8F65DBC5D4DD}"/>
              </a:ext>
            </a:extLst>
          </p:cNvPr>
          <p:cNvCxnSpPr>
            <a:stCxn id="6" idx="6"/>
            <a:endCxn id="9" idx="0"/>
          </p:cNvCxnSpPr>
          <p:nvPr/>
        </p:nvCxnSpPr>
        <p:spPr>
          <a:xfrm>
            <a:off x="7035800" y="2137833"/>
            <a:ext cx="1295399" cy="6731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70602E6-5821-F6A6-40CF-4E78A0FBE8EE}"/>
              </a:ext>
            </a:extLst>
          </p:cNvPr>
          <p:cNvCxnSpPr>
            <a:stCxn id="6" idx="2"/>
            <a:endCxn id="7" idx="0"/>
          </p:cNvCxnSpPr>
          <p:nvPr/>
        </p:nvCxnSpPr>
        <p:spPr>
          <a:xfrm flipH="1">
            <a:off x="3035300" y="2137833"/>
            <a:ext cx="1748367" cy="6731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37E003F5-5C2D-A1A8-B4D0-0F61FAFB1A89}"/>
              </a:ext>
            </a:extLst>
          </p:cNvPr>
          <p:cNvSpPr txBox="1"/>
          <p:nvPr/>
        </p:nvSpPr>
        <p:spPr>
          <a:xfrm>
            <a:off x="2260601" y="5257800"/>
            <a:ext cx="80179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Why?</a:t>
            </a:r>
          </a:p>
          <a:p>
            <a:r>
              <a:rPr lang="en-US" dirty="0"/>
              <a:t>Because my target customers spend a lot of time on these platforms.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037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F5160-26FB-355B-42D2-9398879BB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/>
          <a:lstStyle/>
          <a:p>
            <a:r>
              <a:rPr lang="en-US" dirty="0"/>
              <a:t>Marketing Strategy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8D400-4E5B-7037-7550-9E6DBCC282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808" y="2340864"/>
            <a:ext cx="3849624" cy="3840480"/>
          </a:xfrm>
        </p:spPr>
        <p:txBody>
          <a:bodyPr/>
          <a:lstStyle/>
          <a:p>
            <a:r>
              <a:rPr lang="en-US" dirty="0"/>
              <a:t>Influencer Marketing:</a:t>
            </a:r>
          </a:p>
          <a:p>
            <a:pPr marL="0" indent="0">
              <a:buNone/>
            </a:pPr>
            <a:r>
              <a:rPr lang="en-US" dirty="0"/>
              <a:t>I will work with small beauty influencers who already have loyal followers.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5F515E-DE91-F492-DF1D-5ECA32F3F55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49900" y="2341563"/>
            <a:ext cx="5815584" cy="452437"/>
          </a:xfrm>
        </p:spPr>
        <p:txBody>
          <a:bodyPr/>
          <a:lstStyle/>
          <a:p>
            <a:r>
              <a:rPr lang="en-US" dirty="0"/>
              <a:t>They can:</a:t>
            </a:r>
          </a:p>
          <a:p>
            <a:endParaRPr lang="en-US" dirty="0"/>
          </a:p>
        </p:txBody>
      </p:sp>
      <p:graphicFrame>
        <p:nvGraphicFramePr>
          <p:cNvPr id="18" name="Content Placeholder 17" descr="A timeline of the product launch">
            <a:extLst>
              <a:ext uri="{FF2B5EF4-FFF2-40B4-BE49-F238E27FC236}">
                <a16:creationId xmlns:a16="http://schemas.microsoft.com/office/drawing/2014/main" id="{AEC68DE1-B9EF-6A3B-9D9F-E984EA8E6A2B}"/>
              </a:ext>
            </a:extLst>
          </p:cNvPr>
          <p:cNvGraphicFramePr>
            <a:graphicFrameLocks noGrp="1"/>
          </p:cNvGraphicFramePr>
          <p:nvPr>
            <p:ph idx="13"/>
            <p:extLst>
              <p:ext uri="{D42A27DB-BD31-4B8C-83A1-F6EECF244321}">
                <p14:modId xmlns:p14="http://schemas.microsoft.com/office/powerpoint/2010/main" val="1602376744"/>
              </p:ext>
            </p:extLst>
          </p:nvPr>
        </p:nvGraphicFramePr>
        <p:xfrm>
          <a:off x="5549900" y="2794000"/>
          <a:ext cx="5697538" cy="3533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8328926-2BFD-BEA4-6AB9-151BA159291F}"/>
              </a:ext>
            </a:extLst>
          </p:cNvPr>
          <p:cNvSpPr txBox="1"/>
          <p:nvPr/>
        </p:nvSpPr>
        <p:spPr>
          <a:xfrm>
            <a:off x="905933" y="4261104"/>
            <a:ext cx="342900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Why? </a:t>
            </a:r>
          </a:p>
          <a:p>
            <a:r>
              <a:rPr lang="en-US" dirty="0"/>
              <a:t>People often trust recommendations from influencers more than advertisements.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034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E1AB3B5-947D-2C60-0AB5-0A2AB9F6BE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3920" y="589280"/>
            <a:ext cx="6400800" cy="1163320"/>
          </a:xfrm>
        </p:spPr>
        <p:txBody>
          <a:bodyPr/>
          <a:lstStyle/>
          <a:p>
            <a:r>
              <a:rPr lang="en-US" dirty="0"/>
              <a:t>Funding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29B928-4F72-F3C1-12C2-E28EA7794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7810" y="2641600"/>
            <a:ext cx="6400800" cy="2286000"/>
          </a:xfrm>
        </p:spPr>
        <p:txBody>
          <a:bodyPr/>
          <a:lstStyle/>
          <a:p>
            <a:r>
              <a:rPr lang="en-US" dirty="0"/>
              <a:t>I need around </a:t>
            </a:r>
            <a:r>
              <a:rPr lang="en-US" b="1" dirty="0"/>
              <a:t>£15,000 </a:t>
            </a:r>
            <a:r>
              <a:rPr lang="en-US" dirty="0"/>
              <a:t>to start my business </a:t>
            </a:r>
          </a:p>
          <a:p>
            <a:r>
              <a:rPr lang="en-US" b="1" i="1" dirty="0"/>
              <a:t>The money will come from:</a:t>
            </a:r>
          </a:p>
          <a:p>
            <a:pPr marL="0" indent="0">
              <a:buNone/>
            </a:pPr>
            <a:r>
              <a:rPr lang="en-US" dirty="0"/>
              <a:t>* Personal savings – £7,000</a:t>
            </a:r>
          </a:p>
          <a:p>
            <a:pPr marL="0" indent="0">
              <a:buNone/>
            </a:pPr>
            <a:r>
              <a:rPr lang="en-US" dirty="0"/>
              <a:t>* Start Up Loan – £5,000</a:t>
            </a:r>
          </a:p>
          <a:p>
            <a:pPr marL="0" indent="0">
              <a:buNone/>
            </a:pPr>
            <a:r>
              <a:rPr lang="en-US" dirty="0"/>
              <a:t>* Family investment – £3,000</a:t>
            </a:r>
          </a:p>
        </p:txBody>
      </p:sp>
      <p:pic>
        <p:nvPicPr>
          <p:cNvPr id="6" name="Picture Placeholder 5" descr="The image depicts a vibrant, glowing flower design with a green, purple, and yellow gradient, suggesting a natural, organic aesthete.&#10;&#10;AI-generated content may be incorrect.">
            <a:extLst>
              <a:ext uri="{FF2B5EF4-FFF2-40B4-BE49-F238E27FC236}">
                <a16:creationId xmlns:a16="http://schemas.microsoft.com/office/drawing/2014/main" id="{223CA8AB-63D6-3D9E-F2CF-0061CC37DAC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5003" r="15003"/>
          <a:stretch>
            <a:fillRect/>
          </a:stretch>
        </p:blipFill>
        <p:spPr>
          <a:xfrm>
            <a:off x="7476067" y="685800"/>
            <a:ext cx="3944789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76384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28A39A3-FEE2-A3EF-EC65-3D96FA281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758613"/>
          </a:xfrm>
        </p:spPr>
        <p:txBody>
          <a:bodyPr/>
          <a:lstStyle/>
          <a:p>
            <a:r>
              <a:rPr lang="en-US" dirty="0"/>
              <a:t>How I Will Spend the Money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FA43D1-403B-A54A-EB66-1425C2F2B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8047" y="3598758"/>
            <a:ext cx="2834640" cy="2160058"/>
          </a:xfrm>
        </p:spPr>
        <p:txBody>
          <a:bodyPr/>
          <a:lstStyle/>
          <a:p>
            <a:r>
              <a:rPr lang="en-US" dirty="0"/>
              <a:t>Expected first year revenue £40,000</a:t>
            </a:r>
          </a:p>
          <a:p>
            <a:r>
              <a:rPr lang="en-US" dirty="0"/>
              <a:t>Expected profit £3,500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8387CC7-3549-3695-F89C-52C391BAF20B}"/>
              </a:ext>
            </a:extLst>
          </p:cNvPr>
          <p:cNvGraphicFramePr>
            <a:graphicFrameLocks noGrp="1"/>
          </p:cNvGraphicFramePr>
          <p:nvPr>
            <p:ph idx="14"/>
            <p:extLst>
              <p:ext uri="{D42A27DB-BD31-4B8C-83A1-F6EECF244321}">
                <p14:modId xmlns:p14="http://schemas.microsoft.com/office/powerpoint/2010/main" val="4288173597"/>
              </p:ext>
            </p:extLst>
          </p:nvPr>
        </p:nvGraphicFramePr>
        <p:xfrm>
          <a:off x="731520" y="2301875"/>
          <a:ext cx="6985000" cy="25958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492500">
                  <a:extLst>
                    <a:ext uri="{9D8B030D-6E8A-4147-A177-3AD203B41FA5}">
                      <a16:colId xmlns:a16="http://schemas.microsoft.com/office/drawing/2014/main" val="2517841895"/>
                    </a:ext>
                  </a:extLst>
                </a:gridCol>
                <a:gridCol w="3492500">
                  <a:extLst>
                    <a:ext uri="{9D8B030D-6E8A-4147-A177-3AD203B41FA5}">
                      <a16:colId xmlns:a16="http://schemas.microsoft.com/office/drawing/2014/main" val="3108160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Expense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1621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Stock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89861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77183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Website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4114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Packaging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8795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Insurance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2403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Other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79579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8109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70C680-8776-F905-DFEB-02C324C97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/>
          <a:lstStyle/>
          <a:p>
            <a:r>
              <a:rPr lang="en-US" dirty="0"/>
              <a:t> Future plans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DAE621-45F5-27DA-0E0F-3961355B24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79520" y="1938867"/>
            <a:ext cx="4846320" cy="256032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If my business grows successfully, I would like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Open my own shop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Sell through Amazon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Create a men’s skincare range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Sell internationally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Introduce monthly beauty subscription boxes</a:t>
            </a:r>
          </a:p>
        </p:txBody>
      </p:sp>
    </p:spTree>
    <p:extLst>
      <p:ext uri="{BB962C8B-B14F-4D97-AF65-F5344CB8AC3E}">
        <p14:creationId xmlns:p14="http://schemas.microsoft.com/office/powerpoint/2010/main" val="32568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628D3-92AF-2C8E-26CC-69015DC1D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43297-95D1-95F6-D457-434EE1D5DA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1519" y="1947333"/>
            <a:ext cx="9487747" cy="333586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Burns, P. (2022) Entrepreneurship and Small Business: Start-up, Growth and Maturity. 6th ed. London: Red Globe Press.</a:t>
            </a:r>
          </a:p>
          <a:p>
            <a:r>
              <a:rPr lang="en-GB" dirty="0"/>
              <a:t>Chaffey, D. and Ellis-Chadwick, F. (2022) Digital Marketing: Strategy, Implementation and Practice. 8th ed. Harlow: Pearson.</a:t>
            </a:r>
          </a:p>
          <a:p>
            <a:r>
              <a:rPr lang="en-GB" dirty="0"/>
              <a:t>Johnson, G., Whittington, R., Scholes, K., Angwin, D. and </a:t>
            </a:r>
            <a:r>
              <a:rPr lang="en-GB" dirty="0" err="1"/>
              <a:t>Regnér</a:t>
            </a:r>
            <a:r>
              <a:rPr lang="en-GB" dirty="0"/>
              <a:t>, P. (2023) Exploring Strategy. 13th ed. Harlow: Pearson.</a:t>
            </a:r>
          </a:p>
          <a:p>
            <a:r>
              <a:rPr lang="en-GB" dirty="0"/>
              <a:t>Kotler, P., Keller, K.L. and Chernev, A. (2022) Marketing Management. 16th Global ed. Harlow: Pearson.</a:t>
            </a:r>
          </a:p>
          <a:p>
            <a:r>
              <a:rPr lang="en-GB" dirty="0"/>
              <a:t>Mintel (2025) UK Beauty and Personal Care Market Report.</a:t>
            </a:r>
          </a:p>
          <a:p>
            <a:r>
              <a:rPr lang="en-GB" dirty="0"/>
              <a:t>Statista (2025) Natural Cosmetics Market in the United Kingdom.</a:t>
            </a:r>
          </a:p>
        </p:txBody>
      </p:sp>
    </p:spTree>
    <p:extLst>
      <p:ext uri="{BB962C8B-B14F-4D97-AF65-F5344CB8AC3E}">
        <p14:creationId xmlns:p14="http://schemas.microsoft.com/office/powerpoint/2010/main" val="1185166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CEA74-8AD7-E6F3-6FE5-D3DBAEE51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786" y="731520"/>
            <a:ext cx="5303520" cy="4023360"/>
          </a:xfrm>
        </p:spPr>
        <p:txBody>
          <a:bodyPr>
            <a:normAutofit/>
          </a:bodyPr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810883301"/>
      </p:ext>
    </p:extLst>
  </p:cSld>
  <p:clrMapOvr>
    <a:masterClrMapping/>
  </p:clrMapOvr>
</p:sld>
</file>

<file path=ppt/theme/theme1.xml><?xml version="1.0" encoding="utf-8"?>
<a:theme xmlns:a="http://schemas.openxmlformats.org/drawingml/2006/main" name="Creative Gradient ">
  <a:themeElements>
    <a:clrScheme name="Cherry Blossoms">
      <a:dk1>
        <a:srgbClr val="000000"/>
      </a:dk1>
      <a:lt1>
        <a:srgbClr val="FFFFFF"/>
      </a:lt1>
      <a:dk2>
        <a:srgbClr val="073A4B"/>
      </a:dk2>
      <a:lt2>
        <a:srgbClr val="E7E6E6"/>
      </a:lt2>
      <a:accent1>
        <a:srgbClr val="CC3059"/>
      </a:accent1>
      <a:accent2>
        <a:srgbClr val="839985"/>
      </a:accent2>
      <a:accent3>
        <a:srgbClr val="FC9FAD"/>
      </a:accent3>
      <a:accent4>
        <a:srgbClr val="EED6AA"/>
      </a:accent4>
      <a:accent5>
        <a:srgbClr val="191C30"/>
      </a:accent5>
      <a:accent6>
        <a:srgbClr val="6E774E"/>
      </a:accent6>
      <a:hlink>
        <a:srgbClr val="E7456B"/>
      </a:hlink>
      <a:folHlink>
        <a:srgbClr val="F0C55F"/>
      </a:folHlink>
    </a:clrScheme>
    <a:fontScheme name="Custom 33">
      <a:majorFont>
        <a:latin typeface="Perpetua Titling MT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176810_win32_EF_v3" id="{23AE6A88-72AF-46C7-89B7-449EB9FADA56}" vid="{778CED17-04A8-4798-A8A2-38679DD162A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9A2D85B-06BE-42C0-9F9D-010F2E25A61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06D6625-0C6A-47B9-9FF8-70FAB9A23EE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7021479C-C6C8-4A13-8A99-BC01E18804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{BBB2F69F-AFFD-4934-8DF6-2F116A027DB9}TF58dbd5ac-e030-4a6c-aa5c-b7bec167a205d1d5c9bc_win32-806cda859c51</Template>
  <TotalTime>585</TotalTime>
  <Words>822</Words>
  <Application>Microsoft Office PowerPoint</Application>
  <PresentationFormat>Widescreen</PresentationFormat>
  <Paragraphs>108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Calibri</vt:lpstr>
      <vt:lpstr>Perpetua Titling MT</vt:lpstr>
      <vt:lpstr>Creative Gradient </vt:lpstr>
      <vt:lpstr>Glow &amp; Grow Naturals</vt:lpstr>
      <vt:lpstr>My Business Idea</vt:lpstr>
      <vt:lpstr> Legal Structure and Team</vt:lpstr>
      <vt:lpstr> Important PESTEL Factors</vt:lpstr>
      <vt:lpstr>Marketing Strategy 1</vt:lpstr>
      <vt:lpstr>Marketing Strategy 2</vt:lpstr>
      <vt:lpstr>Funding</vt:lpstr>
      <vt:lpstr>How I Will Spend the Money</vt:lpstr>
      <vt:lpstr> Future plans </vt:lpstr>
      <vt:lpstr>Reference list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Marina Borozan</dc:creator>
  <cp:lastModifiedBy>Marina Borozan</cp:lastModifiedBy>
  <cp:revision>1</cp:revision>
  <dcterms:created xsi:type="dcterms:W3CDTF">2026-08-04T10:08:28Z</dcterms:created>
  <dcterms:modified xsi:type="dcterms:W3CDTF">2026-08-11T08:28:37Z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