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97" d="100"/>
          <a:sy n="97" d="100"/>
        </p:scale>
        <p:origin x="1041" y="5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13.svg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svg"/><Relationship Id="rId3" Type="http://schemas.openxmlformats.org/officeDocument/2006/relationships/image" Target="../media/image18.png"/><Relationship Id="rId7" Type="http://schemas.openxmlformats.org/officeDocument/2006/relationships/image" Target="../media/image22.png"/><Relationship Id="rId2" Type="http://schemas.openxmlformats.org/officeDocument/2006/relationships/image" Target="../media/image17.svg"/><Relationship Id="rId1" Type="http://schemas.openxmlformats.org/officeDocument/2006/relationships/image" Target="../media/image16.png"/><Relationship Id="rId6" Type="http://schemas.openxmlformats.org/officeDocument/2006/relationships/image" Target="../media/image21.svg"/><Relationship Id="rId5" Type="http://schemas.openxmlformats.org/officeDocument/2006/relationships/image" Target="../media/image20.png"/><Relationship Id="rId4" Type="http://schemas.openxmlformats.org/officeDocument/2006/relationships/image" Target="../media/image19.svg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svg"/><Relationship Id="rId1" Type="http://schemas.openxmlformats.org/officeDocument/2006/relationships/image" Target="../media/image25.png"/><Relationship Id="rId6" Type="http://schemas.openxmlformats.org/officeDocument/2006/relationships/image" Target="../media/image30.svg"/><Relationship Id="rId5" Type="http://schemas.openxmlformats.org/officeDocument/2006/relationships/image" Target="../media/image29.png"/><Relationship Id="rId4" Type="http://schemas.openxmlformats.org/officeDocument/2006/relationships/image" Target="../media/image28.svg"/></Relationships>
</file>

<file path=ppt/diagrams/_rels/data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2.svg"/><Relationship Id="rId1" Type="http://schemas.openxmlformats.org/officeDocument/2006/relationships/image" Target="../media/image31.png"/><Relationship Id="rId6" Type="http://schemas.openxmlformats.org/officeDocument/2006/relationships/image" Target="../media/image36.svg"/><Relationship Id="rId5" Type="http://schemas.openxmlformats.org/officeDocument/2006/relationships/image" Target="../media/image35.png"/><Relationship Id="rId4" Type="http://schemas.openxmlformats.org/officeDocument/2006/relationships/image" Target="../media/image34.svg"/></Relationships>
</file>

<file path=ppt/diagrams/_rels/data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image" Target="../media/image38.svg"/><Relationship Id="rId1" Type="http://schemas.openxmlformats.org/officeDocument/2006/relationships/image" Target="../media/image37.png"/><Relationship Id="rId6" Type="http://schemas.openxmlformats.org/officeDocument/2006/relationships/image" Target="../media/image42.svg"/><Relationship Id="rId5" Type="http://schemas.openxmlformats.org/officeDocument/2006/relationships/image" Target="../media/image41.png"/><Relationship Id="rId4" Type="http://schemas.openxmlformats.org/officeDocument/2006/relationships/image" Target="../media/image40.svg"/></Relationships>
</file>

<file path=ppt/diagrams/_rels/data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image" Target="../media/image44.svg"/><Relationship Id="rId1" Type="http://schemas.openxmlformats.org/officeDocument/2006/relationships/image" Target="../media/image43.png"/><Relationship Id="rId6" Type="http://schemas.openxmlformats.org/officeDocument/2006/relationships/image" Target="../media/image36.svg"/><Relationship Id="rId5" Type="http://schemas.openxmlformats.org/officeDocument/2006/relationships/image" Target="../media/image35.png"/><Relationship Id="rId4" Type="http://schemas.openxmlformats.org/officeDocument/2006/relationships/image" Target="../media/image46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13.sv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svg"/><Relationship Id="rId3" Type="http://schemas.openxmlformats.org/officeDocument/2006/relationships/image" Target="../media/image18.png"/><Relationship Id="rId7" Type="http://schemas.openxmlformats.org/officeDocument/2006/relationships/image" Target="../media/image22.png"/><Relationship Id="rId2" Type="http://schemas.openxmlformats.org/officeDocument/2006/relationships/image" Target="../media/image17.svg"/><Relationship Id="rId1" Type="http://schemas.openxmlformats.org/officeDocument/2006/relationships/image" Target="../media/image16.png"/><Relationship Id="rId6" Type="http://schemas.openxmlformats.org/officeDocument/2006/relationships/image" Target="../media/image21.svg"/><Relationship Id="rId5" Type="http://schemas.openxmlformats.org/officeDocument/2006/relationships/image" Target="../media/image20.png"/><Relationship Id="rId4" Type="http://schemas.openxmlformats.org/officeDocument/2006/relationships/image" Target="../media/image19.sv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svg"/><Relationship Id="rId1" Type="http://schemas.openxmlformats.org/officeDocument/2006/relationships/image" Target="../media/image25.png"/><Relationship Id="rId6" Type="http://schemas.openxmlformats.org/officeDocument/2006/relationships/image" Target="../media/image30.svg"/><Relationship Id="rId5" Type="http://schemas.openxmlformats.org/officeDocument/2006/relationships/image" Target="../media/image29.png"/><Relationship Id="rId4" Type="http://schemas.openxmlformats.org/officeDocument/2006/relationships/image" Target="../media/image28.svg"/></Relationships>
</file>

<file path=ppt/diagrams/_rels/drawing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2.svg"/><Relationship Id="rId1" Type="http://schemas.openxmlformats.org/officeDocument/2006/relationships/image" Target="../media/image31.png"/><Relationship Id="rId6" Type="http://schemas.openxmlformats.org/officeDocument/2006/relationships/image" Target="../media/image36.svg"/><Relationship Id="rId5" Type="http://schemas.openxmlformats.org/officeDocument/2006/relationships/image" Target="../media/image35.png"/><Relationship Id="rId4" Type="http://schemas.openxmlformats.org/officeDocument/2006/relationships/image" Target="../media/image34.svg"/></Relationships>
</file>

<file path=ppt/diagrams/_rels/drawing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image" Target="../media/image38.svg"/><Relationship Id="rId1" Type="http://schemas.openxmlformats.org/officeDocument/2006/relationships/image" Target="../media/image37.png"/><Relationship Id="rId6" Type="http://schemas.openxmlformats.org/officeDocument/2006/relationships/image" Target="../media/image42.svg"/><Relationship Id="rId5" Type="http://schemas.openxmlformats.org/officeDocument/2006/relationships/image" Target="../media/image41.png"/><Relationship Id="rId4" Type="http://schemas.openxmlformats.org/officeDocument/2006/relationships/image" Target="../media/image40.svg"/></Relationships>
</file>

<file path=ppt/diagrams/_rels/drawing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image" Target="../media/image44.svg"/><Relationship Id="rId1" Type="http://schemas.openxmlformats.org/officeDocument/2006/relationships/image" Target="../media/image43.png"/><Relationship Id="rId6" Type="http://schemas.openxmlformats.org/officeDocument/2006/relationships/image" Target="../media/image36.svg"/><Relationship Id="rId5" Type="http://schemas.openxmlformats.org/officeDocument/2006/relationships/image" Target="../media/image35.png"/><Relationship Id="rId4" Type="http://schemas.openxmlformats.org/officeDocument/2006/relationships/image" Target="../media/image4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4_2">
  <dgm:title val=""/>
  <dgm:desc val=""/>
  <dgm:catLst>
    <dgm:cat type="accent4" pri="112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ln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B107938-64ED-42B8-BA41-668005883194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C589F95D-0A8B-4A09-B538-B6AAB7A66D8F}">
      <dgm:prSet/>
      <dgm:spPr/>
      <dgm:t>
        <a:bodyPr/>
        <a:lstStyle/>
        <a:p>
          <a:r>
            <a:rPr lang="en-US" dirty="0"/>
            <a:t>Critically evaluate research proposal</a:t>
          </a:r>
        </a:p>
      </dgm:t>
    </dgm:pt>
    <dgm:pt modelId="{1A938751-F536-4A55-9F5D-532D74C6421A}" type="parTrans" cxnId="{455E43DF-B925-4B88-806C-961CA4DC7D5C}">
      <dgm:prSet/>
      <dgm:spPr/>
      <dgm:t>
        <a:bodyPr/>
        <a:lstStyle/>
        <a:p>
          <a:endParaRPr lang="en-US"/>
        </a:p>
      </dgm:t>
    </dgm:pt>
    <dgm:pt modelId="{F78231D8-47DB-456D-8A92-019BC19F99B4}" type="sibTrans" cxnId="{455E43DF-B925-4B88-806C-961CA4DC7D5C}">
      <dgm:prSet/>
      <dgm:spPr/>
      <dgm:t>
        <a:bodyPr/>
        <a:lstStyle/>
        <a:p>
          <a:endParaRPr lang="en-US"/>
        </a:p>
      </dgm:t>
    </dgm:pt>
    <dgm:pt modelId="{2F5AAE2C-F886-4BC5-8109-AF62BCFA3C1B}">
      <dgm:prSet/>
      <dgm:spPr/>
      <dgm:t>
        <a:bodyPr/>
        <a:lstStyle/>
        <a:p>
          <a:r>
            <a:rPr lang="en-US" dirty="0"/>
            <a:t>Remote working as a major post‑pandemic transformation</a:t>
          </a:r>
        </a:p>
      </dgm:t>
    </dgm:pt>
    <dgm:pt modelId="{12D6BB93-CB3F-4EAC-905A-7117787D6021}" type="parTrans" cxnId="{9F1378DB-D009-4DD9-A6B3-068478F546D5}">
      <dgm:prSet/>
      <dgm:spPr/>
      <dgm:t>
        <a:bodyPr/>
        <a:lstStyle/>
        <a:p>
          <a:endParaRPr lang="en-US"/>
        </a:p>
      </dgm:t>
    </dgm:pt>
    <dgm:pt modelId="{DB3D38D8-854C-435D-BAF8-3B636446BBF3}" type="sibTrans" cxnId="{9F1378DB-D009-4DD9-A6B3-068478F546D5}">
      <dgm:prSet/>
      <dgm:spPr/>
      <dgm:t>
        <a:bodyPr/>
        <a:lstStyle/>
        <a:p>
          <a:endParaRPr lang="en-US"/>
        </a:p>
      </dgm:t>
    </dgm:pt>
    <dgm:pt modelId="{8CFC8F72-502F-4168-826F-B9A9491BAE2F}">
      <dgm:prSet/>
      <dgm:spPr/>
      <dgm:t>
        <a:bodyPr/>
        <a:lstStyle/>
        <a:p>
          <a:r>
            <a:rPr lang="en-US" dirty="0"/>
            <a:t>Importance for SMEs: Limited resources &amp; high need for evidence-based policies</a:t>
          </a:r>
        </a:p>
      </dgm:t>
    </dgm:pt>
    <dgm:pt modelId="{1775E73B-DB04-4C43-9A1C-74F096119D47}" type="parTrans" cxnId="{4778AB12-FA60-4D59-8BDF-7A9355B447DF}">
      <dgm:prSet/>
      <dgm:spPr/>
      <dgm:t>
        <a:bodyPr/>
        <a:lstStyle/>
        <a:p>
          <a:endParaRPr lang="en-US"/>
        </a:p>
      </dgm:t>
    </dgm:pt>
    <dgm:pt modelId="{C7BFF143-546D-46CC-94F6-1BC9F50C5026}" type="sibTrans" cxnId="{4778AB12-FA60-4D59-8BDF-7A9355B447DF}">
      <dgm:prSet/>
      <dgm:spPr/>
      <dgm:t>
        <a:bodyPr/>
        <a:lstStyle/>
        <a:p>
          <a:endParaRPr lang="en-US"/>
        </a:p>
      </dgm:t>
    </dgm:pt>
    <dgm:pt modelId="{0C59C0FD-BC8F-42CC-B757-F465C03C294D}" type="pres">
      <dgm:prSet presAssocID="{FB107938-64ED-42B8-BA41-668005883194}" presName="root" presStyleCnt="0">
        <dgm:presLayoutVars>
          <dgm:dir/>
          <dgm:resizeHandles val="exact"/>
        </dgm:presLayoutVars>
      </dgm:prSet>
      <dgm:spPr/>
    </dgm:pt>
    <dgm:pt modelId="{1214160B-19C7-4558-973E-651DFF9F7207}" type="pres">
      <dgm:prSet presAssocID="{C589F95D-0A8B-4A09-B538-B6AAB7A66D8F}" presName="compNode" presStyleCnt="0"/>
      <dgm:spPr/>
    </dgm:pt>
    <dgm:pt modelId="{EE06BE2A-2133-49DC-874B-C13C1A2B863B}" type="pres">
      <dgm:prSet presAssocID="{C589F95D-0A8B-4A09-B538-B6AAB7A66D8F}" presName="bgRect" presStyleLbl="bgShp" presStyleIdx="0" presStyleCnt="3"/>
      <dgm:spPr/>
    </dgm:pt>
    <dgm:pt modelId="{70322FBB-630F-4C48-89D2-186B8EAE83F4}" type="pres">
      <dgm:prSet presAssocID="{C589F95D-0A8B-4A09-B538-B6AAB7A66D8F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D92D48EE-3AEC-4B5D-A99B-3481776CE1D2}" type="pres">
      <dgm:prSet presAssocID="{C589F95D-0A8B-4A09-B538-B6AAB7A66D8F}" presName="spaceRect" presStyleCnt="0"/>
      <dgm:spPr/>
    </dgm:pt>
    <dgm:pt modelId="{9187F268-5311-449B-BBDB-A00051012538}" type="pres">
      <dgm:prSet presAssocID="{C589F95D-0A8B-4A09-B538-B6AAB7A66D8F}" presName="parTx" presStyleLbl="revTx" presStyleIdx="0" presStyleCnt="3">
        <dgm:presLayoutVars>
          <dgm:chMax val="0"/>
          <dgm:chPref val="0"/>
        </dgm:presLayoutVars>
      </dgm:prSet>
      <dgm:spPr/>
    </dgm:pt>
    <dgm:pt modelId="{DFB1982D-A32D-4D59-83FE-ECF04D4A4037}" type="pres">
      <dgm:prSet presAssocID="{F78231D8-47DB-456D-8A92-019BC19F99B4}" presName="sibTrans" presStyleCnt="0"/>
      <dgm:spPr/>
    </dgm:pt>
    <dgm:pt modelId="{F67A252A-DFB9-4B8C-84EE-F734B08FF5AF}" type="pres">
      <dgm:prSet presAssocID="{2F5AAE2C-F886-4BC5-8109-AF62BCFA3C1B}" presName="compNode" presStyleCnt="0"/>
      <dgm:spPr/>
    </dgm:pt>
    <dgm:pt modelId="{9DB154C8-C4A4-4072-829E-72898EF546EA}" type="pres">
      <dgm:prSet presAssocID="{2F5AAE2C-F886-4BC5-8109-AF62BCFA3C1B}" presName="bgRect" presStyleLbl="bgShp" presStyleIdx="1" presStyleCnt="3"/>
      <dgm:spPr/>
    </dgm:pt>
    <dgm:pt modelId="{D75F28FD-FC00-437E-BA8F-73FD6E6E2300}" type="pres">
      <dgm:prSet presAssocID="{2F5AAE2C-F886-4BC5-8109-AF62BCFA3C1B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obot"/>
        </a:ext>
      </dgm:extLst>
    </dgm:pt>
    <dgm:pt modelId="{99F1AC38-7AAE-4D02-84CA-E7ECA8F8ED86}" type="pres">
      <dgm:prSet presAssocID="{2F5AAE2C-F886-4BC5-8109-AF62BCFA3C1B}" presName="spaceRect" presStyleCnt="0"/>
      <dgm:spPr/>
    </dgm:pt>
    <dgm:pt modelId="{2512BEB4-DEC1-4CD9-8226-C037136E47AA}" type="pres">
      <dgm:prSet presAssocID="{2F5AAE2C-F886-4BC5-8109-AF62BCFA3C1B}" presName="parTx" presStyleLbl="revTx" presStyleIdx="1" presStyleCnt="3">
        <dgm:presLayoutVars>
          <dgm:chMax val="0"/>
          <dgm:chPref val="0"/>
        </dgm:presLayoutVars>
      </dgm:prSet>
      <dgm:spPr/>
    </dgm:pt>
    <dgm:pt modelId="{1F24487D-E5C4-4F07-A605-44D89CE4D2E5}" type="pres">
      <dgm:prSet presAssocID="{DB3D38D8-854C-435D-BAF8-3B636446BBF3}" presName="sibTrans" presStyleCnt="0"/>
      <dgm:spPr/>
    </dgm:pt>
    <dgm:pt modelId="{0976ED0C-5F83-48D3-8D73-F9553811D4A4}" type="pres">
      <dgm:prSet presAssocID="{8CFC8F72-502F-4168-826F-B9A9491BAE2F}" presName="compNode" presStyleCnt="0"/>
      <dgm:spPr/>
    </dgm:pt>
    <dgm:pt modelId="{43897B7E-F824-4D38-B212-40940620D1F8}" type="pres">
      <dgm:prSet presAssocID="{8CFC8F72-502F-4168-826F-B9A9491BAE2F}" presName="bgRect" presStyleLbl="bgShp" presStyleIdx="2" presStyleCnt="3"/>
      <dgm:spPr/>
    </dgm:pt>
    <dgm:pt modelId="{75CC6651-1C12-49A9-A7D3-9CE618D5D84F}" type="pres">
      <dgm:prSet presAssocID="{8CFC8F72-502F-4168-826F-B9A9491BAE2F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0C235B8B-7E96-44EE-A450-5FB5949D6BA8}" type="pres">
      <dgm:prSet presAssocID="{8CFC8F72-502F-4168-826F-B9A9491BAE2F}" presName="spaceRect" presStyleCnt="0"/>
      <dgm:spPr/>
    </dgm:pt>
    <dgm:pt modelId="{5C358102-AB82-40F1-9A9C-347850D89CFE}" type="pres">
      <dgm:prSet presAssocID="{8CFC8F72-502F-4168-826F-B9A9491BAE2F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4778AB12-FA60-4D59-8BDF-7A9355B447DF}" srcId="{FB107938-64ED-42B8-BA41-668005883194}" destId="{8CFC8F72-502F-4168-826F-B9A9491BAE2F}" srcOrd="2" destOrd="0" parTransId="{1775E73B-DB04-4C43-9A1C-74F096119D47}" sibTransId="{C7BFF143-546D-46CC-94F6-1BC9F50C5026}"/>
    <dgm:cxn modelId="{E9CC318E-268C-428C-AAFE-869DE3796B45}" type="presOf" srcId="{2F5AAE2C-F886-4BC5-8109-AF62BCFA3C1B}" destId="{2512BEB4-DEC1-4CD9-8226-C037136E47AA}" srcOrd="0" destOrd="0" presId="urn:microsoft.com/office/officeart/2018/2/layout/IconVerticalSolidList"/>
    <dgm:cxn modelId="{66528B95-7BC2-4FFD-BF3E-512C6B1689D8}" type="presOf" srcId="{C589F95D-0A8B-4A09-B538-B6AAB7A66D8F}" destId="{9187F268-5311-449B-BBDB-A00051012538}" srcOrd="0" destOrd="0" presId="urn:microsoft.com/office/officeart/2018/2/layout/IconVerticalSolidList"/>
    <dgm:cxn modelId="{D097B8C4-0FA0-4A60-B8D6-8A3F66F5D115}" type="presOf" srcId="{FB107938-64ED-42B8-BA41-668005883194}" destId="{0C59C0FD-BC8F-42CC-B757-F465C03C294D}" srcOrd="0" destOrd="0" presId="urn:microsoft.com/office/officeart/2018/2/layout/IconVerticalSolidList"/>
    <dgm:cxn modelId="{F55750C6-89B6-4D4F-B423-1B7C9D94B723}" type="presOf" srcId="{8CFC8F72-502F-4168-826F-B9A9491BAE2F}" destId="{5C358102-AB82-40F1-9A9C-347850D89CFE}" srcOrd="0" destOrd="0" presId="urn:microsoft.com/office/officeart/2018/2/layout/IconVerticalSolidList"/>
    <dgm:cxn modelId="{9F1378DB-D009-4DD9-A6B3-068478F546D5}" srcId="{FB107938-64ED-42B8-BA41-668005883194}" destId="{2F5AAE2C-F886-4BC5-8109-AF62BCFA3C1B}" srcOrd="1" destOrd="0" parTransId="{12D6BB93-CB3F-4EAC-905A-7117787D6021}" sibTransId="{DB3D38D8-854C-435D-BAF8-3B636446BBF3}"/>
    <dgm:cxn modelId="{455E43DF-B925-4B88-806C-961CA4DC7D5C}" srcId="{FB107938-64ED-42B8-BA41-668005883194}" destId="{C589F95D-0A8B-4A09-B538-B6AAB7A66D8F}" srcOrd="0" destOrd="0" parTransId="{1A938751-F536-4A55-9F5D-532D74C6421A}" sibTransId="{F78231D8-47DB-456D-8A92-019BC19F99B4}"/>
    <dgm:cxn modelId="{9A985AA5-10B0-47BE-AC16-811F2A701DB0}" type="presParOf" srcId="{0C59C0FD-BC8F-42CC-B757-F465C03C294D}" destId="{1214160B-19C7-4558-973E-651DFF9F7207}" srcOrd="0" destOrd="0" presId="urn:microsoft.com/office/officeart/2018/2/layout/IconVerticalSolidList"/>
    <dgm:cxn modelId="{C154886E-519D-4DD8-99C4-1C2DC04A0209}" type="presParOf" srcId="{1214160B-19C7-4558-973E-651DFF9F7207}" destId="{EE06BE2A-2133-49DC-874B-C13C1A2B863B}" srcOrd="0" destOrd="0" presId="urn:microsoft.com/office/officeart/2018/2/layout/IconVerticalSolidList"/>
    <dgm:cxn modelId="{F9B6DBC3-971B-489B-AAF3-573BC25DE053}" type="presParOf" srcId="{1214160B-19C7-4558-973E-651DFF9F7207}" destId="{70322FBB-630F-4C48-89D2-186B8EAE83F4}" srcOrd="1" destOrd="0" presId="urn:microsoft.com/office/officeart/2018/2/layout/IconVerticalSolidList"/>
    <dgm:cxn modelId="{16FBD1A1-4655-4F26-9FED-D3BAE2731DE6}" type="presParOf" srcId="{1214160B-19C7-4558-973E-651DFF9F7207}" destId="{D92D48EE-3AEC-4B5D-A99B-3481776CE1D2}" srcOrd="2" destOrd="0" presId="urn:microsoft.com/office/officeart/2018/2/layout/IconVerticalSolidList"/>
    <dgm:cxn modelId="{ECD9C000-E276-4C63-AFE8-31F79569B081}" type="presParOf" srcId="{1214160B-19C7-4558-973E-651DFF9F7207}" destId="{9187F268-5311-449B-BBDB-A00051012538}" srcOrd="3" destOrd="0" presId="urn:microsoft.com/office/officeart/2018/2/layout/IconVerticalSolidList"/>
    <dgm:cxn modelId="{7387E842-BCBF-47F4-A12C-85BF61EE9145}" type="presParOf" srcId="{0C59C0FD-BC8F-42CC-B757-F465C03C294D}" destId="{DFB1982D-A32D-4D59-83FE-ECF04D4A4037}" srcOrd="1" destOrd="0" presId="urn:microsoft.com/office/officeart/2018/2/layout/IconVerticalSolidList"/>
    <dgm:cxn modelId="{CBCAC15E-FEFD-4E2E-B610-B9EFED8A6442}" type="presParOf" srcId="{0C59C0FD-BC8F-42CC-B757-F465C03C294D}" destId="{F67A252A-DFB9-4B8C-84EE-F734B08FF5AF}" srcOrd="2" destOrd="0" presId="urn:microsoft.com/office/officeart/2018/2/layout/IconVerticalSolidList"/>
    <dgm:cxn modelId="{F4C79993-5B87-447A-8197-ABAE5E32F92C}" type="presParOf" srcId="{F67A252A-DFB9-4B8C-84EE-F734B08FF5AF}" destId="{9DB154C8-C4A4-4072-829E-72898EF546EA}" srcOrd="0" destOrd="0" presId="urn:microsoft.com/office/officeart/2018/2/layout/IconVerticalSolidList"/>
    <dgm:cxn modelId="{19CE3517-6BC9-426C-A543-E53FB035F260}" type="presParOf" srcId="{F67A252A-DFB9-4B8C-84EE-F734B08FF5AF}" destId="{D75F28FD-FC00-437E-BA8F-73FD6E6E2300}" srcOrd="1" destOrd="0" presId="urn:microsoft.com/office/officeart/2018/2/layout/IconVerticalSolidList"/>
    <dgm:cxn modelId="{69A92D5A-5D2E-405F-8409-27DA5ABB2CBC}" type="presParOf" srcId="{F67A252A-DFB9-4B8C-84EE-F734B08FF5AF}" destId="{99F1AC38-7AAE-4D02-84CA-E7ECA8F8ED86}" srcOrd="2" destOrd="0" presId="urn:microsoft.com/office/officeart/2018/2/layout/IconVerticalSolidList"/>
    <dgm:cxn modelId="{C345796E-2D68-4B73-A84E-5A96DC42FFF1}" type="presParOf" srcId="{F67A252A-DFB9-4B8C-84EE-F734B08FF5AF}" destId="{2512BEB4-DEC1-4CD9-8226-C037136E47AA}" srcOrd="3" destOrd="0" presId="urn:microsoft.com/office/officeart/2018/2/layout/IconVerticalSolidList"/>
    <dgm:cxn modelId="{B04CF182-582D-4087-86D3-BF94E9C15718}" type="presParOf" srcId="{0C59C0FD-BC8F-42CC-B757-F465C03C294D}" destId="{1F24487D-E5C4-4F07-A605-44D89CE4D2E5}" srcOrd="3" destOrd="0" presId="urn:microsoft.com/office/officeart/2018/2/layout/IconVerticalSolidList"/>
    <dgm:cxn modelId="{371B729F-0A2A-4034-A859-6F6C39D1F62E}" type="presParOf" srcId="{0C59C0FD-BC8F-42CC-B757-F465C03C294D}" destId="{0976ED0C-5F83-48D3-8D73-F9553811D4A4}" srcOrd="4" destOrd="0" presId="urn:microsoft.com/office/officeart/2018/2/layout/IconVerticalSolidList"/>
    <dgm:cxn modelId="{53611A56-1A8D-421F-8B51-3FB1E9CC3E51}" type="presParOf" srcId="{0976ED0C-5F83-48D3-8D73-F9553811D4A4}" destId="{43897B7E-F824-4D38-B212-40940620D1F8}" srcOrd="0" destOrd="0" presId="urn:microsoft.com/office/officeart/2018/2/layout/IconVerticalSolidList"/>
    <dgm:cxn modelId="{99C9CB54-348A-4BAC-AFAD-A22CB88B3714}" type="presParOf" srcId="{0976ED0C-5F83-48D3-8D73-F9553811D4A4}" destId="{75CC6651-1C12-49A9-A7D3-9CE618D5D84F}" srcOrd="1" destOrd="0" presId="urn:microsoft.com/office/officeart/2018/2/layout/IconVerticalSolidList"/>
    <dgm:cxn modelId="{74B256D2-A1E0-49E5-ACF9-2F7F12CC1001}" type="presParOf" srcId="{0976ED0C-5F83-48D3-8D73-F9553811D4A4}" destId="{0C235B8B-7E96-44EE-A450-5FB5949D6BA8}" srcOrd="2" destOrd="0" presId="urn:microsoft.com/office/officeart/2018/2/layout/IconVerticalSolidList"/>
    <dgm:cxn modelId="{BDB684FF-0B9B-4D55-BE95-FD2E4D90CD53}" type="presParOf" srcId="{0976ED0C-5F83-48D3-8D73-F9553811D4A4}" destId="{5C358102-AB82-40F1-9A9C-347850D89CFE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D89D3CD-3E53-41FE-B655-FCBB4BF7088E}" type="doc">
      <dgm:prSet loTypeId="urn:microsoft.com/office/officeart/2009/3/layout/HorizontalOrganizationChart" loCatId="hierarchy" qsTypeId="urn:microsoft.com/office/officeart/2005/8/quickstyle/simple1" qsCatId="simple" csTypeId="urn:microsoft.com/office/officeart/2005/8/colors/accent4_2" csCatId="accent4" phldr="1"/>
      <dgm:spPr/>
      <dgm:t>
        <a:bodyPr/>
        <a:lstStyle/>
        <a:p>
          <a:endParaRPr lang="en-US"/>
        </a:p>
      </dgm:t>
    </dgm:pt>
    <dgm:pt modelId="{347BA615-34C9-49C6-8644-6B6FAEC79601}">
      <dgm:prSet/>
      <dgm:spPr/>
      <dgm:t>
        <a:bodyPr/>
        <a:lstStyle/>
        <a:p>
          <a:r>
            <a:rPr lang="en-US" dirty="0"/>
            <a:t>Uncertainty about long-term effects of remote work in SMEs</a:t>
          </a:r>
        </a:p>
      </dgm:t>
    </dgm:pt>
    <dgm:pt modelId="{163BCA67-8FE8-46EB-B943-28E6D55F06E1}" type="parTrans" cxnId="{F3F1822D-DD48-42FE-849F-52F7D14C73FD}">
      <dgm:prSet/>
      <dgm:spPr/>
      <dgm:t>
        <a:bodyPr/>
        <a:lstStyle/>
        <a:p>
          <a:endParaRPr lang="en-US"/>
        </a:p>
      </dgm:t>
    </dgm:pt>
    <dgm:pt modelId="{0AF5DDCF-6D95-4441-BBCD-30C0A25B85A6}" type="sibTrans" cxnId="{F3F1822D-DD48-42FE-849F-52F7D14C73FD}">
      <dgm:prSet/>
      <dgm:spPr/>
      <dgm:t>
        <a:bodyPr/>
        <a:lstStyle/>
        <a:p>
          <a:endParaRPr lang="en-US"/>
        </a:p>
      </dgm:t>
    </dgm:pt>
    <dgm:pt modelId="{E6AD06AC-668F-4556-A13B-9C71F7372062}">
      <dgm:prSet/>
      <dgm:spPr/>
      <dgm:t>
        <a:bodyPr/>
        <a:lstStyle/>
        <a:p>
          <a:r>
            <a:rPr lang="en-US" dirty="0"/>
            <a:t>Aligns with industry challenges: Productivity, performance &amp; digital readiness</a:t>
          </a:r>
        </a:p>
      </dgm:t>
    </dgm:pt>
    <dgm:pt modelId="{DBF91617-74F5-43A7-960D-664E36803084}" type="parTrans" cxnId="{0ECD7352-880D-4E74-B6CB-19E38195F2C6}">
      <dgm:prSet/>
      <dgm:spPr/>
      <dgm:t>
        <a:bodyPr/>
        <a:lstStyle/>
        <a:p>
          <a:endParaRPr lang="en-US"/>
        </a:p>
      </dgm:t>
    </dgm:pt>
    <dgm:pt modelId="{0220D4C2-C354-414C-871A-39A5A06D5308}" type="sibTrans" cxnId="{0ECD7352-880D-4E74-B6CB-19E38195F2C6}">
      <dgm:prSet/>
      <dgm:spPr/>
      <dgm:t>
        <a:bodyPr/>
        <a:lstStyle/>
        <a:p>
          <a:endParaRPr lang="en-US"/>
        </a:p>
      </dgm:t>
    </dgm:pt>
    <dgm:pt modelId="{388A0EDB-2563-4344-AEC2-0B057F976972}">
      <dgm:prSet/>
      <dgm:spPr/>
      <dgm:t>
        <a:bodyPr/>
        <a:lstStyle/>
        <a:p>
          <a:r>
            <a:rPr lang="en-US" dirty="0"/>
            <a:t> Broader significance: Impacts workforce planning, cost control, competitiveness</a:t>
          </a:r>
        </a:p>
      </dgm:t>
    </dgm:pt>
    <dgm:pt modelId="{3A46566D-3295-4CA9-91C1-047BB8572FE7}" type="parTrans" cxnId="{B1E1D36D-550F-4E35-A762-F660BA6ED5DA}">
      <dgm:prSet/>
      <dgm:spPr/>
      <dgm:t>
        <a:bodyPr/>
        <a:lstStyle/>
        <a:p>
          <a:endParaRPr lang="en-US"/>
        </a:p>
      </dgm:t>
    </dgm:pt>
    <dgm:pt modelId="{F7438372-AE64-43AC-97F8-1108E45D0D20}" type="sibTrans" cxnId="{B1E1D36D-550F-4E35-A762-F660BA6ED5DA}">
      <dgm:prSet/>
      <dgm:spPr/>
      <dgm:t>
        <a:bodyPr/>
        <a:lstStyle/>
        <a:p>
          <a:endParaRPr lang="en-US"/>
        </a:p>
      </dgm:t>
    </dgm:pt>
    <dgm:pt modelId="{43D78385-E5BB-49F4-ACE7-D94F26C6F53F}" type="pres">
      <dgm:prSet presAssocID="{ED89D3CD-3E53-41FE-B655-FCBB4BF7088E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80D6AE83-9B83-48CA-A878-D81E3F117347}" type="pres">
      <dgm:prSet presAssocID="{347BA615-34C9-49C6-8644-6B6FAEC79601}" presName="hierRoot1" presStyleCnt="0">
        <dgm:presLayoutVars>
          <dgm:hierBranch val="init"/>
        </dgm:presLayoutVars>
      </dgm:prSet>
      <dgm:spPr/>
    </dgm:pt>
    <dgm:pt modelId="{6A253FCB-0BFC-42C4-A5FD-D423A03B2764}" type="pres">
      <dgm:prSet presAssocID="{347BA615-34C9-49C6-8644-6B6FAEC79601}" presName="rootComposite1" presStyleCnt="0"/>
      <dgm:spPr/>
    </dgm:pt>
    <dgm:pt modelId="{1CE26D96-ADA5-4F53-9C12-B790B3C4DEE2}" type="pres">
      <dgm:prSet presAssocID="{347BA615-34C9-49C6-8644-6B6FAEC79601}" presName="rootText1" presStyleLbl="node0" presStyleIdx="0" presStyleCnt="3">
        <dgm:presLayoutVars>
          <dgm:chPref val="3"/>
        </dgm:presLayoutVars>
      </dgm:prSet>
      <dgm:spPr/>
    </dgm:pt>
    <dgm:pt modelId="{A8599F33-4E58-457A-ABEB-8F5620DAC7CD}" type="pres">
      <dgm:prSet presAssocID="{347BA615-34C9-49C6-8644-6B6FAEC79601}" presName="rootConnector1" presStyleLbl="node1" presStyleIdx="0" presStyleCnt="0"/>
      <dgm:spPr/>
    </dgm:pt>
    <dgm:pt modelId="{11FB6675-E8FC-4D58-BF53-1F7B243F91F7}" type="pres">
      <dgm:prSet presAssocID="{347BA615-34C9-49C6-8644-6B6FAEC79601}" presName="hierChild2" presStyleCnt="0"/>
      <dgm:spPr/>
    </dgm:pt>
    <dgm:pt modelId="{7ED7B7BA-74B7-482A-97AD-490EDAD10025}" type="pres">
      <dgm:prSet presAssocID="{347BA615-34C9-49C6-8644-6B6FAEC79601}" presName="hierChild3" presStyleCnt="0"/>
      <dgm:spPr/>
    </dgm:pt>
    <dgm:pt modelId="{51DF20A7-352A-488F-86CF-8B3573032D5F}" type="pres">
      <dgm:prSet presAssocID="{E6AD06AC-668F-4556-A13B-9C71F7372062}" presName="hierRoot1" presStyleCnt="0">
        <dgm:presLayoutVars>
          <dgm:hierBranch val="init"/>
        </dgm:presLayoutVars>
      </dgm:prSet>
      <dgm:spPr/>
    </dgm:pt>
    <dgm:pt modelId="{0C9BB44A-4C0E-438B-B6E5-0C552F663DB3}" type="pres">
      <dgm:prSet presAssocID="{E6AD06AC-668F-4556-A13B-9C71F7372062}" presName="rootComposite1" presStyleCnt="0"/>
      <dgm:spPr/>
    </dgm:pt>
    <dgm:pt modelId="{68DB5921-A15B-4595-946F-BAEEDD45D45D}" type="pres">
      <dgm:prSet presAssocID="{E6AD06AC-668F-4556-A13B-9C71F7372062}" presName="rootText1" presStyleLbl="node0" presStyleIdx="1" presStyleCnt="3">
        <dgm:presLayoutVars>
          <dgm:chPref val="3"/>
        </dgm:presLayoutVars>
      </dgm:prSet>
      <dgm:spPr/>
    </dgm:pt>
    <dgm:pt modelId="{8388A940-90DA-4CF1-9085-DBA3F97D16C3}" type="pres">
      <dgm:prSet presAssocID="{E6AD06AC-668F-4556-A13B-9C71F7372062}" presName="rootConnector1" presStyleLbl="node1" presStyleIdx="0" presStyleCnt="0"/>
      <dgm:spPr/>
    </dgm:pt>
    <dgm:pt modelId="{09E54373-3089-4A16-BA6B-B812ADA59A81}" type="pres">
      <dgm:prSet presAssocID="{E6AD06AC-668F-4556-A13B-9C71F7372062}" presName="hierChild2" presStyleCnt="0"/>
      <dgm:spPr/>
    </dgm:pt>
    <dgm:pt modelId="{D481FA5B-78BD-42B4-941B-ED6FEAB75777}" type="pres">
      <dgm:prSet presAssocID="{E6AD06AC-668F-4556-A13B-9C71F7372062}" presName="hierChild3" presStyleCnt="0"/>
      <dgm:spPr/>
    </dgm:pt>
    <dgm:pt modelId="{38EBDCD9-64D6-4100-ACE3-08F97A4BBB20}" type="pres">
      <dgm:prSet presAssocID="{388A0EDB-2563-4344-AEC2-0B057F976972}" presName="hierRoot1" presStyleCnt="0">
        <dgm:presLayoutVars>
          <dgm:hierBranch val="init"/>
        </dgm:presLayoutVars>
      </dgm:prSet>
      <dgm:spPr/>
    </dgm:pt>
    <dgm:pt modelId="{D9E9D51C-DE90-45F8-B707-349B48947EA6}" type="pres">
      <dgm:prSet presAssocID="{388A0EDB-2563-4344-AEC2-0B057F976972}" presName="rootComposite1" presStyleCnt="0"/>
      <dgm:spPr/>
    </dgm:pt>
    <dgm:pt modelId="{BB328B31-EF80-42BA-99A9-6D1A0BD2DBB9}" type="pres">
      <dgm:prSet presAssocID="{388A0EDB-2563-4344-AEC2-0B057F976972}" presName="rootText1" presStyleLbl="node0" presStyleIdx="2" presStyleCnt="3">
        <dgm:presLayoutVars>
          <dgm:chPref val="3"/>
        </dgm:presLayoutVars>
      </dgm:prSet>
      <dgm:spPr/>
    </dgm:pt>
    <dgm:pt modelId="{45D1BEE6-4005-43B4-8DB1-FB24D815E8A6}" type="pres">
      <dgm:prSet presAssocID="{388A0EDB-2563-4344-AEC2-0B057F976972}" presName="rootConnector1" presStyleLbl="node1" presStyleIdx="0" presStyleCnt="0"/>
      <dgm:spPr/>
    </dgm:pt>
    <dgm:pt modelId="{193215EA-1D27-4E56-811A-31B7AB4D9F09}" type="pres">
      <dgm:prSet presAssocID="{388A0EDB-2563-4344-AEC2-0B057F976972}" presName="hierChild2" presStyleCnt="0"/>
      <dgm:spPr/>
    </dgm:pt>
    <dgm:pt modelId="{72B02AE1-874E-4631-88EE-54B297CF948D}" type="pres">
      <dgm:prSet presAssocID="{388A0EDB-2563-4344-AEC2-0B057F976972}" presName="hierChild3" presStyleCnt="0"/>
      <dgm:spPr/>
    </dgm:pt>
  </dgm:ptLst>
  <dgm:cxnLst>
    <dgm:cxn modelId="{7C9AFF0E-9D04-4B8D-A0BC-952AE58714DA}" type="presOf" srcId="{347BA615-34C9-49C6-8644-6B6FAEC79601}" destId="{1CE26D96-ADA5-4F53-9C12-B790B3C4DEE2}" srcOrd="0" destOrd="0" presId="urn:microsoft.com/office/officeart/2009/3/layout/HorizontalOrganizationChart"/>
    <dgm:cxn modelId="{F3F1822D-DD48-42FE-849F-52F7D14C73FD}" srcId="{ED89D3CD-3E53-41FE-B655-FCBB4BF7088E}" destId="{347BA615-34C9-49C6-8644-6B6FAEC79601}" srcOrd="0" destOrd="0" parTransId="{163BCA67-8FE8-46EB-B943-28E6D55F06E1}" sibTransId="{0AF5DDCF-6D95-4441-BBCD-30C0A25B85A6}"/>
    <dgm:cxn modelId="{4F480732-AD8D-4C16-9F98-646BFC084DC6}" type="presOf" srcId="{388A0EDB-2563-4344-AEC2-0B057F976972}" destId="{BB328B31-EF80-42BA-99A9-6D1A0BD2DBB9}" srcOrd="0" destOrd="0" presId="urn:microsoft.com/office/officeart/2009/3/layout/HorizontalOrganizationChart"/>
    <dgm:cxn modelId="{B1E1D36D-550F-4E35-A762-F660BA6ED5DA}" srcId="{ED89D3CD-3E53-41FE-B655-FCBB4BF7088E}" destId="{388A0EDB-2563-4344-AEC2-0B057F976972}" srcOrd="2" destOrd="0" parTransId="{3A46566D-3295-4CA9-91C1-047BB8572FE7}" sibTransId="{F7438372-AE64-43AC-97F8-1108E45D0D20}"/>
    <dgm:cxn modelId="{0ECD7352-880D-4E74-B6CB-19E38195F2C6}" srcId="{ED89D3CD-3E53-41FE-B655-FCBB4BF7088E}" destId="{E6AD06AC-668F-4556-A13B-9C71F7372062}" srcOrd="1" destOrd="0" parTransId="{DBF91617-74F5-43A7-960D-664E36803084}" sibTransId="{0220D4C2-C354-414C-871A-39A5A06D5308}"/>
    <dgm:cxn modelId="{B51C3BB2-FF3E-49B5-B38A-EEB8754F3283}" type="presOf" srcId="{E6AD06AC-668F-4556-A13B-9C71F7372062}" destId="{68DB5921-A15B-4595-946F-BAEEDD45D45D}" srcOrd="0" destOrd="0" presId="urn:microsoft.com/office/officeart/2009/3/layout/HorizontalOrganizationChart"/>
    <dgm:cxn modelId="{30F15DB9-FB85-404F-8B4C-1E67A4679FC5}" type="presOf" srcId="{E6AD06AC-668F-4556-A13B-9C71F7372062}" destId="{8388A940-90DA-4CF1-9085-DBA3F97D16C3}" srcOrd="1" destOrd="0" presId="urn:microsoft.com/office/officeart/2009/3/layout/HorizontalOrganizationChart"/>
    <dgm:cxn modelId="{27B26BBB-1F2D-4B8E-9CE7-C483390CBB8C}" type="presOf" srcId="{347BA615-34C9-49C6-8644-6B6FAEC79601}" destId="{A8599F33-4E58-457A-ABEB-8F5620DAC7CD}" srcOrd="1" destOrd="0" presId="urn:microsoft.com/office/officeart/2009/3/layout/HorizontalOrganizationChart"/>
    <dgm:cxn modelId="{9042D0C7-DFF3-4DCA-ABE8-27D5719C32D7}" type="presOf" srcId="{ED89D3CD-3E53-41FE-B655-FCBB4BF7088E}" destId="{43D78385-E5BB-49F4-ACE7-D94F26C6F53F}" srcOrd="0" destOrd="0" presId="urn:microsoft.com/office/officeart/2009/3/layout/HorizontalOrganizationChart"/>
    <dgm:cxn modelId="{E0AD0DE4-3B49-43E8-978E-4E499AD46996}" type="presOf" srcId="{388A0EDB-2563-4344-AEC2-0B057F976972}" destId="{45D1BEE6-4005-43B4-8DB1-FB24D815E8A6}" srcOrd="1" destOrd="0" presId="urn:microsoft.com/office/officeart/2009/3/layout/HorizontalOrganizationChart"/>
    <dgm:cxn modelId="{86878949-FE47-403B-8158-920C8197D095}" type="presParOf" srcId="{43D78385-E5BB-49F4-ACE7-D94F26C6F53F}" destId="{80D6AE83-9B83-48CA-A878-D81E3F117347}" srcOrd="0" destOrd="0" presId="urn:microsoft.com/office/officeart/2009/3/layout/HorizontalOrganizationChart"/>
    <dgm:cxn modelId="{128A2566-B8D3-4B02-8164-7358C3334F80}" type="presParOf" srcId="{80D6AE83-9B83-48CA-A878-D81E3F117347}" destId="{6A253FCB-0BFC-42C4-A5FD-D423A03B2764}" srcOrd="0" destOrd="0" presId="urn:microsoft.com/office/officeart/2009/3/layout/HorizontalOrganizationChart"/>
    <dgm:cxn modelId="{B17A8877-F904-4EFB-8C94-4F4909A2E6F2}" type="presParOf" srcId="{6A253FCB-0BFC-42C4-A5FD-D423A03B2764}" destId="{1CE26D96-ADA5-4F53-9C12-B790B3C4DEE2}" srcOrd="0" destOrd="0" presId="urn:microsoft.com/office/officeart/2009/3/layout/HorizontalOrganizationChart"/>
    <dgm:cxn modelId="{1A36ACE6-BEE2-44EE-93D1-B16978882727}" type="presParOf" srcId="{6A253FCB-0BFC-42C4-A5FD-D423A03B2764}" destId="{A8599F33-4E58-457A-ABEB-8F5620DAC7CD}" srcOrd="1" destOrd="0" presId="urn:microsoft.com/office/officeart/2009/3/layout/HorizontalOrganizationChart"/>
    <dgm:cxn modelId="{049914A9-540C-4962-B498-7B501EED9C3C}" type="presParOf" srcId="{80D6AE83-9B83-48CA-A878-D81E3F117347}" destId="{11FB6675-E8FC-4D58-BF53-1F7B243F91F7}" srcOrd="1" destOrd="0" presId="urn:microsoft.com/office/officeart/2009/3/layout/HorizontalOrganizationChart"/>
    <dgm:cxn modelId="{4AD2A764-E609-46D5-968B-44AF7C166C2F}" type="presParOf" srcId="{80D6AE83-9B83-48CA-A878-D81E3F117347}" destId="{7ED7B7BA-74B7-482A-97AD-490EDAD10025}" srcOrd="2" destOrd="0" presId="urn:microsoft.com/office/officeart/2009/3/layout/HorizontalOrganizationChart"/>
    <dgm:cxn modelId="{703804B9-342E-48FB-8024-6C2C8997FC1C}" type="presParOf" srcId="{43D78385-E5BB-49F4-ACE7-D94F26C6F53F}" destId="{51DF20A7-352A-488F-86CF-8B3573032D5F}" srcOrd="1" destOrd="0" presId="urn:microsoft.com/office/officeart/2009/3/layout/HorizontalOrganizationChart"/>
    <dgm:cxn modelId="{4B72BBBE-550F-48CE-8EB3-ED8D27BFB1C0}" type="presParOf" srcId="{51DF20A7-352A-488F-86CF-8B3573032D5F}" destId="{0C9BB44A-4C0E-438B-B6E5-0C552F663DB3}" srcOrd="0" destOrd="0" presId="urn:microsoft.com/office/officeart/2009/3/layout/HorizontalOrganizationChart"/>
    <dgm:cxn modelId="{FCF864AD-6956-4077-B858-928050E5142E}" type="presParOf" srcId="{0C9BB44A-4C0E-438B-B6E5-0C552F663DB3}" destId="{68DB5921-A15B-4595-946F-BAEEDD45D45D}" srcOrd="0" destOrd="0" presId="urn:microsoft.com/office/officeart/2009/3/layout/HorizontalOrganizationChart"/>
    <dgm:cxn modelId="{16B79183-686F-4F7B-882B-DD1C5E161FB8}" type="presParOf" srcId="{0C9BB44A-4C0E-438B-B6E5-0C552F663DB3}" destId="{8388A940-90DA-4CF1-9085-DBA3F97D16C3}" srcOrd="1" destOrd="0" presId="urn:microsoft.com/office/officeart/2009/3/layout/HorizontalOrganizationChart"/>
    <dgm:cxn modelId="{C74C2ACE-572E-4B35-B4C2-9FA9EC1357F7}" type="presParOf" srcId="{51DF20A7-352A-488F-86CF-8B3573032D5F}" destId="{09E54373-3089-4A16-BA6B-B812ADA59A81}" srcOrd="1" destOrd="0" presId="urn:microsoft.com/office/officeart/2009/3/layout/HorizontalOrganizationChart"/>
    <dgm:cxn modelId="{336AB8AE-4866-4EC6-B738-C6D6F2E64A91}" type="presParOf" srcId="{51DF20A7-352A-488F-86CF-8B3573032D5F}" destId="{D481FA5B-78BD-42B4-941B-ED6FEAB75777}" srcOrd="2" destOrd="0" presId="urn:microsoft.com/office/officeart/2009/3/layout/HorizontalOrganizationChart"/>
    <dgm:cxn modelId="{F607839C-0EDF-45F6-AC51-B215E23D4F35}" type="presParOf" srcId="{43D78385-E5BB-49F4-ACE7-D94F26C6F53F}" destId="{38EBDCD9-64D6-4100-ACE3-08F97A4BBB20}" srcOrd="2" destOrd="0" presId="urn:microsoft.com/office/officeart/2009/3/layout/HorizontalOrganizationChart"/>
    <dgm:cxn modelId="{79E8228E-0470-43C5-A2EC-823A338E0A5F}" type="presParOf" srcId="{38EBDCD9-64D6-4100-ACE3-08F97A4BBB20}" destId="{D9E9D51C-DE90-45F8-B707-349B48947EA6}" srcOrd="0" destOrd="0" presId="urn:microsoft.com/office/officeart/2009/3/layout/HorizontalOrganizationChart"/>
    <dgm:cxn modelId="{F5ADF639-691F-4782-81B6-293282D03B29}" type="presParOf" srcId="{D9E9D51C-DE90-45F8-B707-349B48947EA6}" destId="{BB328B31-EF80-42BA-99A9-6D1A0BD2DBB9}" srcOrd="0" destOrd="0" presId="urn:microsoft.com/office/officeart/2009/3/layout/HorizontalOrganizationChart"/>
    <dgm:cxn modelId="{81530F77-E36C-44E2-9195-2A3AD48B8584}" type="presParOf" srcId="{D9E9D51C-DE90-45F8-B707-349B48947EA6}" destId="{45D1BEE6-4005-43B4-8DB1-FB24D815E8A6}" srcOrd="1" destOrd="0" presId="urn:microsoft.com/office/officeart/2009/3/layout/HorizontalOrganizationChart"/>
    <dgm:cxn modelId="{1A07EEF4-999C-4FF8-BB5A-D1F9F1426821}" type="presParOf" srcId="{38EBDCD9-64D6-4100-ACE3-08F97A4BBB20}" destId="{193215EA-1D27-4E56-811A-31B7AB4D9F09}" srcOrd="1" destOrd="0" presId="urn:microsoft.com/office/officeart/2009/3/layout/HorizontalOrganizationChart"/>
    <dgm:cxn modelId="{C7CA8F7E-0D83-483E-8CF1-2E7170E6B59A}" type="presParOf" srcId="{38EBDCD9-64D6-4100-ACE3-08F97A4BBB20}" destId="{72B02AE1-874E-4631-88EE-54B297CF948D}" srcOrd="2" destOrd="0" presId="urn:microsoft.com/office/officeart/2009/3/layout/HorizontalOrganizationChar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3138C7D6-A31C-4F2A-B91B-BED9C581816C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5ADCC9F9-E87A-4D11-813C-29A6792C5742}">
      <dgm:prSet/>
      <dgm:spPr/>
      <dgm:t>
        <a:bodyPr/>
        <a:lstStyle/>
        <a:p>
          <a:pPr>
            <a:defRPr cap="all"/>
          </a:pPr>
          <a:r>
            <a:rPr lang="en-US" dirty="0"/>
            <a:t>Aim: Examine effect of remote work on productivity &amp; performance in UK SMEs</a:t>
          </a:r>
        </a:p>
      </dgm:t>
    </dgm:pt>
    <dgm:pt modelId="{A4ACA9EB-CCE8-4B92-8194-A3874B912004}" type="parTrans" cxnId="{9994E817-28F8-4F76-8980-14DF4C9EA0E2}">
      <dgm:prSet/>
      <dgm:spPr/>
      <dgm:t>
        <a:bodyPr/>
        <a:lstStyle/>
        <a:p>
          <a:endParaRPr lang="en-US"/>
        </a:p>
      </dgm:t>
    </dgm:pt>
    <dgm:pt modelId="{DF789A56-1E79-4CCF-B04F-9308FEA2E310}" type="sibTrans" cxnId="{9994E817-28F8-4F76-8980-14DF4C9EA0E2}">
      <dgm:prSet/>
      <dgm:spPr/>
      <dgm:t>
        <a:bodyPr/>
        <a:lstStyle/>
        <a:p>
          <a:endParaRPr lang="en-US"/>
        </a:p>
      </dgm:t>
    </dgm:pt>
    <dgm:pt modelId="{2FAA11DA-9DBF-4516-98D8-99A3C8B31711}">
      <dgm:prSet/>
      <dgm:spPr/>
      <dgm:t>
        <a:bodyPr/>
        <a:lstStyle/>
        <a:p>
          <a:pPr>
            <a:defRPr cap="all"/>
          </a:pPr>
          <a:r>
            <a:rPr lang="en-US" dirty="0"/>
            <a:t>Objectives are SMART and directly aligned with business problem</a:t>
          </a:r>
        </a:p>
      </dgm:t>
    </dgm:pt>
    <dgm:pt modelId="{C1E20A63-8FC1-4871-94C5-69DE2FEC40BE}" type="parTrans" cxnId="{D2955646-0ED0-4930-B664-71ED633D45AB}">
      <dgm:prSet/>
      <dgm:spPr/>
      <dgm:t>
        <a:bodyPr/>
        <a:lstStyle/>
        <a:p>
          <a:endParaRPr lang="en-US"/>
        </a:p>
      </dgm:t>
    </dgm:pt>
    <dgm:pt modelId="{DA9942EA-5149-4A76-AE11-9D84A117EADE}" type="sibTrans" cxnId="{D2955646-0ED0-4930-B664-71ED633D45AB}">
      <dgm:prSet/>
      <dgm:spPr/>
      <dgm:t>
        <a:bodyPr/>
        <a:lstStyle/>
        <a:p>
          <a:endParaRPr lang="en-US"/>
        </a:p>
      </dgm:t>
    </dgm:pt>
    <dgm:pt modelId="{E29350E9-8EED-4D43-9BAC-4CE7FE03820C}">
      <dgm:prSet/>
      <dgm:spPr/>
      <dgm:t>
        <a:bodyPr/>
        <a:lstStyle/>
        <a:p>
          <a:pPr>
            <a:defRPr cap="all"/>
          </a:pPr>
          <a:r>
            <a:rPr lang="en-US" dirty="0"/>
            <a:t>Ensure focus, measurability, relevance, and realistic timeframe</a:t>
          </a:r>
        </a:p>
      </dgm:t>
    </dgm:pt>
    <dgm:pt modelId="{86A89DF9-C963-4FED-8C93-8DC6F9202909}" type="parTrans" cxnId="{EE0A129F-1094-4C86-A580-5993CC1C9EBE}">
      <dgm:prSet/>
      <dgm:spPr/>
      <dgm:t>
        <a:bodyPr/>
        <a:lstStyle/>
        <a:p>
          <a:endParaRPr lang="en-US"/>
        </a:p>
      </dgm:t>
    </dgm:pt>
    <dgm:pt modelId="{FAED2F26-DE28-4D2A-8E42-5AC65EC9033A}" type="sibTrans" cxnId="{EE0A129F-1094-4C86-A580-5993CC1C9EBE}">
      <dgm:prSet/>
      <dgm:spPr/>
      <dgm:t>
        <a:bodyPr/>
        <a:lstStyle/>
        <a:p>
          <a:endParaRPr lang="en-US"/>
        </a:p>
      </dgm:t>
    </dgm:pt>
    <dgm:pt modelId="{FE11BD4F-C7F5-4704-A568-771D26878F11}" type="pres">
      <dgm:prSet presAssocID="{3138C7D6-A31C-4F2A-B91B-BED9C581816C}" presName="root" presStyleCnt="0">
        <dgm:presLayoutVars>
          <dgm:dir/>
          <dgm:resizeHandles val="exact"/>
        </dgm:presLayoutVars>
      </dgm:prSet>
      <dgm:spPr/>
    </dgm:pt>
    <dgm:pt modelId="{12BB5E83-F5A8-486E-84A0-B25BA07BECA1}" type="pres">
      <dgm:prSet presAssocID="{5ADCC9F9-E87A-4D11-813C-29A6792C5742}" presName="compNode" presStyleCnt="0"/>
      <dgm:spPr/>
    </dgm:pt>
    <dgm:pt modelId="{4AD1FEDB-84E3-4FC0-AB73-F306D152DE6E}" type="pres">
      <dgm:prSet presAssocID="{5ADCC9F9-E87A-4D11-813C-29A6792C5742}" presName="iconBgRect" presStyleLbl="bgShp" presStyleIdx="0" presStyleCnt="3"/>
      <dgm:spPr/>
    </dgm:pt>
    <dgm:pt modelId="{0FA34CFC-70D2-4173-B7DC-701F3212E835}" type="pres">
      <dgm:prSet presAssocID="{5ADCC9F9-E87A-4D11-813C-29A6792C5742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emote control"/>
        </a:ext>
      </dgm:extLst>
    </dgm:pt>
    <dgm:pt modelId="{E9792BF3-2984-429D-9584-5A491EE7B4C6}" type="pres">
      <dgm:prSet presAssocID="{5ADCC9F9-E87A-4D11-813C-29A6792C5742}" presName="spaceRect" presStyleCnt="0"/>
      <dgm:spPr/>
    </dgm:pt>
    <dgm:pt modelId="{85122969-77F0-4DBB-9D7A-872384CB0F47}" type="pres">
      <dgm:prSet presAssocID="{5ADCC9F9-E87A-4D11-813C-29A6792C5742}" presName="textRect" presStyleLbl="revTx" presStyleIdx="0" presStyleCnt="3">
        <dgm:presLayoutVars>
          <dgm:chMax val="1"/>
          <dgm:chPref val="1"/>
        </dgm:presLayoutVars>
      </dgm:prSet>
      <dgm:spPr/>
    </dgm:pt>
    <dgm:pt modelId="{30BF5E72-8F63-4C5D-B2A0-6589B52C669D}" type="pres">
      <dgm:prSet presAssocID="{DF789A56-1E79-4CCF-B04F-9308FEA2E310}" presName="sibTrans" presStyleCnt="0"/>
      <dgm:spPr/>
    </dgm:pt>
    <dgm:pt modelId="{6D8FF134-8B26-4B97-B6CB-B9BE00B2D297}" type="pres">
      <dgm:prSet presAssocID="{2FAA11DA-9DBF-4516-98D8-99A3C8B31711}" presName="compNode" presStyleCnt="0"/>
      <dgm:spPr/>
    </dgm:pt>
    <dgm:pt modelId="{68D80E90-11E7-4A64-9E45-E8232327D285}" type="pres">
      <dgm:prSet presAssocID="{2FAA11DA-9DBF-4516-98D8-99A3C8B31711}" presName="iconBgRect" presStyleLbl="bgShp" presStyleIdx="1" presStyleCnt="3"/>
      <dgm:spPr/>
    </dgm:pt>
    <dgm:pt modelId="{33BAD945-67A3-43ED-8597-D569A1D69ADB}" type="pres">
      <dgm:prSet presAssocID="{2FAA11DA-9DBF-4516-98D8-99A3C8B31711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48E6CE36-6B44-4D0E-88E6-829E652B2206}" type="pres">
      <dgm:prSet presAssocID="{2FAA11DA-9DBF-4516-98D8-99A3C8B31711}" presName="spaceRect" presStyleCnt="0"/>
      <dgm:spPr/>
    </dgm:pt>
    <dgm:pt modelId="{6E12B6B8-6BF4-40BC-9C4F-38684B1D9E8E}" type="pres">
      <dgm:prSet presAssocID="{2FAA11DA-9DBF-4516-98D8-99A3C8B31711}" presName="textRect" presStyleLbl="revTx" presStyleIdx="1" presStyleCnt="3">
        <dgm:presLayoutVars>
          <dgm:chMax val="1"/>
          <dgm:chPref val="1"/>
        </dgm:presLayoutVars>
      </dgm:prSet>
      <dgm:spPr/>
    </dgm:pt>
    <dgm:pt modelId="{D119BEAD-C813-4C0E-A190-B2EC8141F92F}" type="pres">
      <dgm:prSet presAssocID="{DA9942EA-5149-4A76-AE11-9D84A117EADE}" presName="sibTrans" presStyleCnt="0"/>
      <dgm:spPr/>
    </dgm:pt>
    <dgm:pt modelId="{710256BD-F7A3-4022-97D9-0908D06628CA}" type="pres">
      <dgm:prSet presAssocID="{E29350E9-8EED-4D43-9BAC-4CE7FE03820C}" presName="compNode" presStyleCnt="0"/>
      <dgm:spPr/>
    </dgm:pt>
    <dgm:pt modelId="{A83398DD-8C2A-45E7-87BE-10231B5F58F5}" type="pres">
      <dgm:prSet presAssocID="{E29350E9-8EED-4D43-9BAC-4CE7FE03820C}" presName="iconBgRect" presStyleLbl="bgShp" presStyleIdx="2" presStyleCnt="3"/>
      <dgm:spPr/>
    </dgm:pt>
    <dgm:pt modelId="{4BDAB510-2E8E-42DD-8416-0B9F6E78032D}" type="pres">
      <dgm:prSet presAssocID="{E29350E9-8EED-4D43-9BAC-4CE7FE03820C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630BEF93-AD76-4025-ADC1-EB70D103AC67}" type="pres">
      <dgm:prSet presAssocID="{E29350E9-8EED-4D43-9BAC-4CE7FE03820C}" presName="spaceRect" presStyleCnt="0"/>
      <dgm:spPr/>
    </dgm:pt>
    <dgm:pt modelId="{E9F312FF-6E76-4533-B100-70CEF3F678FE}" type="pres">
      <dgm:prSet presAssocID="{E29350E9-8EED-4D43-9BAC-4CE7FE03820C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FBE3DE07-76B0-48AB-BD41-626461E2E568}" type="presOf" srcId="{2FAA11DA-9DBF-4516-98D8-99A3C8B31711}" destId="{6E12B6B8-6BF4-40BC-9C4F-38684B1D9E8E}" srcOrd="0" destOrd="0" presId="urn:microsoft.com/office/officeart/2018/5/layout/IconCircleLabelList"/>
    <dgm:cxn modelId="{9994E817-28F8-4F76-8980-14DF4C9EA0E2}" srcId="{3138C7D6-A31C-4F2A-B91B-BED9C581816C}" destId="{5ADCC9F9-E87A-4D11-813C-29A6792C5742}" srcOrd="0" destOrd="0" parTransId="{A4ACA9EB-CCE8-4B92-8194-A3874B912004}" sibTransId="{DF789A56-1E79-4CCF-B04F-9308FEA2E310}"/>
    <dgm:cxn modelId="{2093923D-FE3E-4926-A1EB-185F42656BDA}" type="presOf" srcId="{E29350E9-8EED-4D43-9BAC-4CE7FE03820C}" destId="{E9F312FF-6E76-4533-B100-70CEF3F678FE}" srcOrd="0" destOrd="0" presId="urn:microsoft.com/office/officeart/2018/5/layout/IconCircleLabelList"/>
    <dgm:cxn modelId="{D2955646-0ED0-4930-B664-71ED633D45AB}" srcId="{3138C7D6-A31C-4F2A-B91B-BED9C581816C}" destId="{2FAA11DA-9DBF-4516-98D8-99A3C8B31711}" srcOrd="1" destOrd="0" parTransId="{C1E20A63-8FC1-4871-94C5-69DE2FEC40BE}" sibTransId="{DA9942EA-5149-4A76-AE11-9D84A117EADE}"/>
    <dgm:cxn modelId="{EE0A129F-1094-4C86-A580-5993CC1C9EBE}" srcId="{3138C7D6-A31C-4F2A-B91B-BED9C581816C}" destId="{E29350E9-8EED-4D43-9BAC-4CE7FE03820C}" srcOrd="2" destOrd="0" parTransId="{86A89DF9-C963-4FED-8C93-8DC6F9202909}" sibTransId="{FAED2F26-DE28-4D2A-8E42-5AC65EC9033A}"/>
    <dgm:cxn modelId="{0C3ADDC4-B1BD-46DC-B2F4-51B3C8B94D0A}" type="presOf" srcId="{3138C7D6-A31C-4F2A-B91B-BED9C581816C}" destId="{FE11BD4F-C7F5-4704-A568-771D26878F11}" srcOrd="0" destOrd="0" presId="urn:microsoft.com/office/officeart/2018/5/layout/IconCircleLabelList"/>
    <dgm:cxn modelId="{03499DF3-27CD-4CC2-AB28-515713A8C9CF}" type="presOf" srcId="{5ADCC9F9-E87A-4D11-813C-29A6792C5742}" destId="{85122969-77F0-4DBB-9D7A-872384CB0F47}" srcOrd="0" destOrd="0" presId="urn:microsoft.com/office/officeart/2018/5/layout/IconCircleLabelList"/>
    <dgm:cxn modelId="{310BC37B-4F37-412A-A1AD-EF42834CBB86}" type="presParOf" srcId="{FE11BD4F-C7F5-4704-A568-771D26878F11}" destId="{12BB5E83-F5A8-486E-84A0-B25BA07BECA1}" srcOrd="0" destOrd="0" presId="urn:microsoft.com/office/officeart/2018/5/layout/IconCircleLabelList"/>
    <dgm:cxn modelId="{E31D62B4-1160-44BA-B0FB-F9006E56AC1D}" type="presParOf" srcId="{12BB5E83-F5A8-486E-84A0-B25BA07BECA1}" destId="{4AD1FEDB-84E3-4FC0-AB73-F306D152DE6E}" srcOrd="0" destOrd="0" presId="urn:microsoft.com/office/officeart/2018/5/layout/IconCircleLabelList"/>
    <dgm:cxn modelId="{A19D0BF1-6849-42F6-BCA2-2194A1FC1083}" type="presParOf" srcId="{12BB5E83-F5A8-486E-84A0-B25BA07BECA1}" destId="{0FA34CFC-70D2-4173-B7DC-701F3212E835}" srcOrd="1" destOrd="0" presId="urn:microsoft.com/office/officeart/2018/5/layout/IconCircleLabelList"/>
    <dgm:cxn modelId="{8963B712-615B-4359-A9BF-61F92071C048}" type="presParOf" srcId="{12BB5E83-F5A8-486E-84A0-B25BA07BECA1}" destId="{E9792BF3-2984-429D-9584-5A491EE7B4C6}" srcOrd="2" destOrd="0" presId="urn:microsoft.com/office/officeart/2018/5/layout/IconCircleLabelList"/>
    <dgm:cxn modelId="{2B60A68B-D536-4E83-90DB-6700EAAAA9E1}" type="presParOf" srcId="{12BB5E83-F5A8-486E-84A0-B25BA07BECA1}" destId="{85122969-77F0-4DBB-9D7A-872384CB0F47}" srcOrd="3" destOrd="0" presId="urn:microsoft.com/office/officeart/2018/5/layout/IconCircleLabelList"/>
    <dgm:cxn modelId="{0168E96E-5351-4018-B02C-05FBE2763586}" type="presParOf" srcId="{FE11BD4F-C7F5-4704-A568-771D26878F11}" destId="{30BF5E72-8F63-4C5D-B2A0-6589B52C669D}" srcOrd="1" destOrd="0" presId="urn:microsoft.com/office/officeart/2018/5/layout/IconCircleLabelList"/>
    <dgm:cxn modelId="{E7B99147-4E24-41D6-BE8E-B0F003B2215C}" type="presParOf" srcId="{FE11BD4F-C7F5-4704-A568-771D26878F11}" destId="{6D8FF134-8B26-4B97-B6CB-B9BE00B2D297}" srcOrd="2" destOrd="0" presId="urn:microsoft.com/office/officeart/2018/5/layout/IconCircleLabelList"/>
    <dgm:cxn modelId="{7A64AEDA-8AF3-4556-AC10-F4385FCC151B}" type="presParOf" srcId="{6D8FF134-8B26-4B97-B6CB-B9BE00B2D297}" destId="{68D80E90-11E7-4A64-9E45-E8232327D285}" srcOrd="0" destOrd="0" presId="urn:microsoft.com/office/officeart/2018/5/layout/IconCircleLabelList"/>
    <dgm:cxn modelId="{9269DB84-C69A-4D30-AE10-9F071AA1CEE4}" type="presParOf" srcId="{6D8FF134-8B26-4B97-B6CB-B9BE00B2D297}" destId="{33BAD945-67A3-43ED-8597-D569A1D69ADB}" srcOrd="1" destOrd="0" presId="urn:microsoft.com/office/officeart/2018/5/layout/IconCircleLabelList"/>
    <dgm:cxn modelId="{BC0D5215-F8D1-4434-A205-7BBD4926E8EC}" type="presParOf" srcId="{6D8FF134-8B26-4B97-B6CB-B9BE00B2D297}" destId="{48E6CE36-6B44-4D0E-88E6-829E652B2206}" srcOrd="2" destOrd="0" presId="urn:microsoft.com/office/officeart/2018/5/layout/IconCircleLabelList"/>
    <dgm:cxn modelId="{85AFBD71-84B4-4A1D-BA22-F818CDF03E1C}" type="presParOf" srcId="{6D8FF134-8B26-4B97-B6CB-B9BE00B2D297}" destId="{6E12B6B8-6BF4-40BC-9C4F-38684B1D9E8E}" srcOrd="3" destOrd="0" presId="urn:microsoft.com/office/officeart/2018/5/layout/IconCircleLabelList"/>
    <dgm:cxn modelId="{16CB53E4-2DAD-4CCB-86EA-DABB1DEDD17A}" type="presParOf" srcId="{FE11BD4F-C7F5-4704-A568-771D26878F11}" destId="{D119BEAD-C813-4C0E-A190-B2EC8141F92F}" srcOrd="3" destOrd="0" presId="urn:microsoft.com/office/officeart/2018/5/layout/IconCircleLabelList"/>
    <dgm:cxn modelId="{31CFE907-027D-4104-A2E4-0F566DA2FA21}" type="presParOf" srcId="{FE11BD4F-C7F5-4704-A568-771D26878F11}" destId="{710256BD-F7A3-4022-97D9-0908D06628CA}" srcOrd="4" destOrd="0" presId="urn:microsoft.com/office/officeart/2018/5/layout/IconCircleLabelList"/>
    <dgm:cxn modelId="{1C4BB64D-357C-4520-8C04-DF402068FD43}" type="presParOf" srcId="{710256BD-F7A3-4022-97D9-0908D06628CA}" destId="{A83398DD-8C2A-45E7-87BE-10231B5F58F5}" srcOrd="0" destOrd="0" presId="urn:microsoft.com/office/officeart/2018/5/layout/IconCircleLabelList"/>
    <dgm:cxn modelId="{BA8C6107-298D-4663-AF57-F71DD36972CC}" type="presParOf" srcId="{710256BD-F7A3-4022-97D9-0908D06628CA}" destId="{4BDAB510-2E8E-42DD-8416-0B9F6E78032D}" srcOrd="1" destOrd="0" presId="urn:microsoft.com/office/officeart/2018/5/layout/IconCircleLabelList"/>
    <dgm:cxn modelId="{60D36C2D-4868-4F8D-B08B-0F80A9FAB327}" type="presParOf" srcId="{710256BD-F7A3-4022-97D9-0908D06628CA}" destId="{630BEF93-AD76-4025-ADC1-EB70D103AC67}" srcOrd="2" destOrd="0" presId="urn:microsoft.com/office/officeart/2018/5/layout/IconCircleLabelList"/>
    <dgm:cxn modelId="{4156105A-3C90-405D-9EA6-7274119427A1}" type="presParOf" srcId="{710256BD-F7A3-4022-97D9-0908D06628CA}" destId="{E9F312FF-6E76-4533-B100-70CEF3F678FE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9E3B5F9E-C321-4302-8E0D-AD4684CBADED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4F76D34F-AC2E-43A6-A14C-844207E61A2E}">
      <dgm:prSet/>
      <dgm:spPr/>
      <dgm:t>
        <a:bodyPr/>
        <a:lstStyle/>
        <a:p>
          <a:r>
            <a:rPr lang="en-US" dirty="0"/>
            <a:t>How does remote working influence employee productivity?</a:t>
          </a:r>
        </a:p>
      </dgm:t>
    </dgm:pt>
    <dgm:pt modelId="{794029EA-DA4C-4579-86FB-15AC1A8A0972}" type="parTrans" cxnId="{C910DB8C-9C3C-4AFF-95F0-2D36E99F6C8F}">
      <dgm:prSet/>
      <dgm:spPr/>
      <dgm:t>
        <a:bodyPr/>
        <a:lstStyle/>
        <a:p>
          <a:endParaRPr lang="en-US"/>
        </a:p>
      </dgm:t>
    </dgm:pt>
    <dgm:pt modelId="{7ACFC6AE-3104-4C66-9D47-A92EEBA25E76}" type="sibTrans" cxnId="{C910DB8C-9C3C-4AFF-95F0-2D36E99F6C8F}">
      <dgm:prSet/>
      <dgm:spPr/>
      <dgm:t>
        <a:bodyPr/>
        <a:lstStyle/>
        <a:p>
          <a:endParaRPr lang="en-US"/>
        </a:p>
      </dgm:t>
    </dgm:pt>
    <dgm:pt modelId="{8D8CF387-8372-48EF-8788-F499E0A530AE}">
      <dgm:prSet/>
      <dgm:spPr/>
      <dgm:t>
        <a:bodyPr/>
        <a:lstStyle/>
        <a:p>
          <a:r>
            <a:rPr lang="en-US" dirty="0"/>
            <a:t>What is the perceived impact on </a:t>
          </a:r>
          <a:r>
            <a:rPr lang="en-US" dirty="0" err="1"/>
            <a:t>organisational</a:t>
          </a:r>
          <a:r>
            <a:rPr lang="en-US" dirty="0"/>
            <a:t> performance?</a:t>
          </a:r>
        </a:p>
      </dgm:t>
    </dgm:pt>
    <dgm:pt modelId="{957C2606-0227-4CA5-9BE9-48CA574BD0CF}" type="parTrans" cxnId="{FD835936-6B02-424A-94ED-AB347C8E07C7}">
      <dgm:prSet/>
      <dgm:spPr/>
      <dgm:t>
        <a:bodyPr/>
        <a:lstStyle/>
        <a:p>
          <a:endParaRPr lang="en-US"/>
        </a:p>
      </dgm:t>
    </dgm:pt>
    <dgm:pt modelId="{64FEEB5E-26AB-4B7B-A94A-E02E2B921FD2}" type="sibTrans" cxnId="{FD835936-6B02-424A-94ED-AB347C8E07C7}">
      <dgm:prSet/>
      <dgm:spPr/>
      <dgm:t>
        <a:bodyPr/>
        <a:lstStyle/>
        <a:p>
          <a:endParaRPr lang="en-US"/>
        </a:p>
      </dgm:t>
    </dgm:pt>
    <dgm:pt modelId="{0AF2912D-47AF-4432-BA09-659E183672A9}">
      <dgm:prSet/>
      <dgm:spPr/>
      <dgm:t>
        <a:bodyPr/>
        <a:lstStyle/>
        <a:p>
          <a:r>
            <a:rPr lang="en-US" dirty="0"/>
            <a:t>What challenges do SMEs face in managing remote teams?</a:t>
          </a:r>
        </a:p>
      </dgm:t>
    </dgm:pt>
    <dgm:pt modelId="{A943C623-C71C-4AAB-8B96-4EF7859806CC}" type="parTrans" cxnId="{13D3FBE3-E666-42FF-9EB8-9540BF63408E}">
      <dgm:prSet/>
      <dgm:spPr/>
      <dgm:t>
        <a:bodyPr/>
        <a:lstStyle/>
        <a:p>
          <a:endParaRPr lang="en-US"/>
        </a:p>
      </dgm:t>
    </dgm:pt>
    <dgm:pt modelId="{1CD72AB7-E36D-4B97-9E1D-E2E09A463BF7}" type="sibTrans" cxnId="{13D3FBE3-E666-42FF-9EB8-9540BF63408E}">
      <dgm:prSet/>
      <dgm:spPr/>
      <dgm:t>
        <a:bodyPr/>
        <a:lstStyle/>
        <a:p>
          <a:endParaRPr lang="en-US"/>
        </a:p>
      </dgm:t>
    </dgm:pt>
    <dgm:pt modelId="{E7E4D468-71E5-4C2B-8DAD-920621939AC3}">
      <dgm:prSet/>
      <dgm:spPr/>
      <dgm:t>
        <a:bodyPr/>
        <a:lstStyle/>
        <a:p>
          <a:r>
            <a:rPr lang="en-US" dirty="0"/>
            <a:t>Which strategies enhance productivity?</a:t>
          </a:r>
        </a:p>
      </dgm:t>
    </dgm:pt>
    <dgm:pt modelId="{F61F1448-A9CB-441C-A0B1-3FC5C3ED5D90}" type="parTrans" cxnId="{CD1F311C-ED03-46A0-BC63-F7828512350D}">
      <dgm:prSet/>
      <dgm:spPr/>
      <dgm:t>
        <a:bodyPr/>
        <a:lstStyle/>
        <a:p>
          <a:endParaRPr lang="en-US"/>
        </a:p>
      </dgm:t>
    </dgm:pt>
    <dgm:pt modelId="{0B123053-99D0-4697-B0EC-067515F4A58A}" type="sibTrans" cxnId="{CD1F311C-ED03-46A0-BC63-F7828512350D}">
      <dgm:prSet/>
      <dgm:spPr/>
      <dgm:t>
        <a:bodyPr/>
        <a:lstStyle/>
        <a:p>
          <a:endParaRPr lang="en-US"/>
        </a:p>
      </dgm:t>
    </dgm:pt>
    <dgm:pt modelId="{71A32339-4FFF-400C-B618-1150E52CE9D0}" type="pres">
      <dgm:prSet presAssocID="{9E3B5F9E-C321-4302-8E0D-AD4684CBADED}" presName="root" presStyleCnt="0">
        <dgm:presLayoutVars>
          <dgm:dir/>
          <dgm:resizeHandles val="exact"/>
        </dgm:presLayoutVars>
      </dgm:prSet>
      <dgm:spPr/>
    </dgm:pt>
    <dgm:pt modelId="{666D6E38-A9B7-4ADC-8CFE-CCC0BBFC347E}" type="pres">
      <dgm:prSet presAssocID="{4F76D34F-AC2E-43A6-A14C-844207E61A2E}" presName="compNode" presStyleCnt="0"/>
      <dgm:spPr/>
    </dgm:pt>
    <dgm:pt modelId="{D28CF7C5-174D-4C2C-A93E-B5C2F876F0D7}" type="pres">
      <dgm:prSet presAssocID="{4F76D34F-AC2E-43A6-A14C-844207E61A2E}" presName="bgRect" presStyleLbl="bgShp" presStyleIdx="0" presStyleCnt="4"/>
      <dgm:spPr/>
    </dgm:pt>
    <dgm:pt modelId="{E0BC7450-AA8B-498F-B9AC-D1C2868ED288}" type="pres">
      <dgm:prSet presAssocID="{4F76D34F-AC2E-43A6-A14C-844207E61A2E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ycle with People"/>
        </a:ext>
      </dgm:extLst>
    </dgm:pt>
    <dgm:pt modelId="{783DF74E-27C4-4AD0-9777-642B87B70A85}" type="pres">
      <dgm:prSet presAssocID="{4F76D34F-AC2E-43A6-A14C-844207E61A2E}" presName="spaceRect" presStyleCnt="0"/>
      <dgm:spPr/>
    </dgm:pt>
    <dgm:pt modelId="{248B2722-9AB2-4D41-B9ED-5D0DB7E86860}" type="pres">
      <dgm:prSet presAssocID="{4F76D34F-AC2E-43A6-A14C-844207E61A2E}" presName="parTx" presStyleLbl="revTx" presStyleIdx="0" presStyleCnt="4">
        <dgm:presLayoutVars>
          <dgm:chMax val="0"/>
          <dgm:chPref val="0"/>
        </dgm:presLayoutVars>
      </dgm:prSet>
      <dgm:spPr/>
    </dgm:pt>
    <dgm:pt modelId="{74EC33DC-9F58-46A0-9435-21C7C278A4C2}" type="pres">
      <dgm:prSet presAssocID="{7ACFC6AE-3104-4C66-9D47-A92EEBA25E76}" presName="sibTrans" presStyleCnt="0"/>
      <dgm:spPr/>
    </dgm:pt>
    <dgm:pt modelId="{72C4AC40-FDA3-4099-BD66-EC65D2AC1335}" type="pres">
      <dgm:prSet presAssocID="{8D8CF387-8372-48EF-8788-F499E0A530AE}" presName="compNode" presStyleCnt="0"/>
      <dgm:spPr/>
    </dgm:pt>
    <dgm:pt modelId="{916F14EF-E728-4238-9265-B49FB27EC043}" type="pres">
      <dgm:prSet presAssocID="{8D8CF387-8372-48EF-8788-F499E0A530AE}" presName="bgRect" presStyleLbl="bgShp" presStyleIdx="1" presStyleCnt="4"/>
      <dgm:spPr/>
    </dgm:pt>
    <dgm:pt modelId="{0DAE9A8E-EF27-4870-841C-B15733DF4086}" type="pres">
      <dgm:prSet presAssocID="{8D8CF387-8372-48EF-8788-F499E0A530AE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525358B7-B6FD-4891-BE26-EC628A987373}" type="pres">
      <dgm:prSet presAssocID="{8D8CF387-8372-48EF-8788-F499E0A530AE}" presName="spaceRect" presStyleCnt="0"/>
      <dgm:spPr/>
    </dgm:pt>
    <dgm:pt modelId="{4DFA787F-819D-42FB-B843-95B03C9C5C25}" type="pres">
      <dgm:prSet presAssocID="{8D8CF387-8372-48EF-8788-F499E0A530AE}" presName="parTx" presStyleLbl="revTx" presStyleIdx="1" presStyleCnt="4">
        <dgm:presLayoutVars>
          <dgm:chMax val="0"/>
          <dgm:chPref val="0"/>
        </dgm:presLayoutVars>
      </dgm:prSet>
      <dgm:spPr/>
    </dgm:pt>
    <dgm:pt modelId="{52BB50BD-79B2-4B7E-84CF-6D2BAFEF5617}" type="pres">
      <dgm:prSet presAssocID="{64FEEB5E-26AB-4B7B-A94A-E02E2B921FD2}" presName="sibTrans" presStyleCnt="0"/>
      <dgm:spPr/>
    </dgm:pt>
    <dgm:pt modelId="{DE2695B3-379B-4E4C-8C52-7A1BE7DC30E1}" type="pres">
      <dgm:prSet presAssocID="{0AF2912D-47AF-4432-BA09-659E183672A9}" presName="compNode" presStyleCnt="0"/>
      <dgm:spPr/>
    </dgm:pt>
    <dgm:pt modelId="{4E1F6AD7-9762-4320-B47D-F366250F10BC}" type="pres">
      <dgm:prSet presAssocID="{0AF2912D-47AF-4432-BA09-659E183672A9}" presName="bgRect" presStyleLbl="bgShp" presStyleIdx="2" presStyleCnt="4"/>
      <dgm:spPr/>
    </dgm:pt>
    <dgm:pt modelId="{CDBBCF66-6B19-467E-A285-E5E008DC49FC}" type="pres">
      <dgm:prSet presAssocID="{0AF2912D-47AF-4432-BA09-659E183672A9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obot"/>
        </a:ext>
      </dgm:extLst>
    </dgm:pt>
    <dgm:pt modelId="{25CB3F99-08B5-4805-B514-56A5E891F436}" type="pres">
      <dgm:prSet presAssocID="{0AF2912D-47AF-4432-BA09-659E183672A9}" presName="spaceRect" presStyleCnt="0"/>
      <dgm:spPr/>
    </dgm:pt>
    <dgm:pt modelId="{45822C62-501C-45C5-956A-6DF942E4081A}" type="pres">
      <dgm:prSet presAssocID="{0AF2912D-47AF-4432-BA09-659E183672A9}" presName="parTx" presStyleLbl="revTx" presStyleIdx="2" presStyleCnt="4">
        <dgm:presLayoutVars>
          <dgm:chMax val="0"/>
          <dgm:chPref val="0"/>
        </dgm:presLayoutVars>
      </dgm:prSet>
      <dgm:spPr/>
    </dgm:pt>
    <dgm:pt modelId="{AA2498CA-78D0-45AE-B90A-FEB08E04515D}" type="pres">
      <dgm:prSet presAssocID="{1CD72AB7-E36D-4B97-9E1D-E2E09A463BF7}" presName="sibTrans" presStyleCnt="0"/>
      <dgm:spPr/>
    </dgm:pt>
    <dgm:pt modelId="{9DA0704E-B12B-4031-B745-4EED785FC5E3}" type="pres">
      <dgm:prSet presAssocID="{E7E4D468-71E5-4C2B-8DAD-920621939AC3}" presName="compNode" presStyleCnt="0"/>
      <dgm:spPr/>
    </dgm:pt>
    <dgm:pt modelId="{CF743514-5C9E-46A8-992F-92F4918B7864}" type="pres">
      <dgm:prSet presAssocID="{E7E4D468-71E5-4C2B-8DAD-920621939AC3}" presName="bgRect" presStyleLbl="bgShp" presStyleIdx="3" presStyleCnt="4"/>
      <dgm:spPr/>
    </dgm:pt>
    <dgm:pt modelId="{3613425D-A36B-47AF-B2E8-C5CD2EB47102}" type="pres">
      <dgm:prSet presAssocID="{E7E4D468-71E5-4C2B-8DAD-920621939AC3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C3D54427-9879-4D11-8D03-F7623D9B55D3}" type="pres">
      <dgm:prSet presAssocID="{E7E4D468-71E5-4C2B-8DAD-920621939AC3}" presName="spaceRect" presStyleCnt="0"/>
      <dgm:spPr/>
    </dgm:pt>
    <dgm:pt modelId="{059DA8D1-2A9F-4815-9617-7BE8F0D1F106}" type="pres">
      <dgm:prSet presAssocID="{E7E4D468-71E5-4C2B-8DAD-920621939AC3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CD1F311C-ED03-46A0-BC63-F7828512350D}" srcId="{9E3B5F9E-C321-4302-8E0D-AD4684CBADED}" destId="{E7E4D468-71E5-4C2B-8DAD-920621939AC3}" srcOrd="3" destOrd="0" parTransId="{F61F1448-A9CB-441C-A0B1-3FC5C3ED5D90}" sibTransId="{0B123053-99D0-4697-B0EC-067515F4A58A}"/>
    <dgm:cxn modelId="{FD835936-6B02-424A-94ED-AB347C8E07C7}" srcId="{9E3B5F9E-C321-4302-8E0D-AD4684CBADED}" destId="{8D8CF387-8372-48EF-8788-F499E0A530AE}" srcOrd="1" destOrd="0" parTransId="{957C2606-0227-4CA5-9BE9-48CA574BD0CF}" sibTransId="{64FEEB5E-26AB-4B7B-A94A-E02E2B921FD2}"/>
    <dgm:cxn modelId="{21AFF654-B023-4E70-9041-F93C438DDE16}" type="presOf" srcId="{8D8CF387-8372-48EF-8788-F499E0A530AE}" destId="{4DFA787F-819D-42FB-B843-95B03C9C5C25}" srcOrd="0" destOrd="0" presId="urn:microsoft.com/office/officeart/2018/2/layout/IconVerticalSolidList"/>
    <dgm:cxn modelId="{6929EA78-D07E-483F-9866-4E35783BAD51}" type="presOf" srcId="{0AF2912D-47AF-4432-BA09-659E183672A9}" destId="{45822C62-501C-45C5-956A-6DF942E4081A}" srcOrd="0" destOrd="0" presId="urn:microsoft.com/office/officeart/2018/2/layout/IconVerticalSolidList"/>
    <dgm:cxn modelId="{9867D28C-0A6D-4AA8-AD5A-AABADDB32527}" type="presOf" srcId="{4F76D34F-AC2E-43A6-A14C-844207E61A2E}" destId="{248B2722-9AB2-4D41-B9ED-5D0DB7E86860}" srcOrd="0" destOrd="0" presId="urn:microsoft.com/office/officeart/2018/2/layout/IconVerticalSolidList"/>
    <dgm:cxn modelId="{C910DB8C-9C3C-4AFF-95F0-2D36E99F6C8F}" srcId="{9E3B5F9E-C321-4302-8E0D-AD4684CBADED}" destId="{4F76D34F-AC2E-43A6-A14C-844207E61A2E}" srcOrd="0" destOrd="0" parTransId="{794029EA-DA4C-4579-86FB-15AC1A8A0972}" sibTransId="{7ACFC6AE-3104-4C66-9D47-A92EEBA25E76}"/>
    <dgm:cxn modelId="{5CC046CA-BA41-47E7-B608-94A7007C9459}" type="presOf" srcId="{9E3B5F9E-C321-4302-8E0D-AD4684CBADED}" destId="{71A32339-4FFF-400C-B618-1150E52CE9D0}" srcOrd="0" destOrd="0" presId="urn:microsoft.com/office/officeart/2018/2/layout/IconVerticalSolidList"/>
    <dgm:cxn modelId="{13D3FBE3-E666-42FF-9EB8-9540BF63408E}" srcId="{9E3B5F9E-C321-4302-8E0D-AD4684CBADED}" destId="{0AF2912D-47AF-4432-BA09-659E183672A9}" srcOrd="2" destOrd="0" parTransId="{A943C623-C71C-4AAB-8B96-4EF7859806CC}" sibTransId="{1CD72AB7-E36D-4B97-9E1D-E2E09A463BF7}"/>
    <dgm:cxn modelId="{729F37E6-B2BC-4F85-8655-A6C35EB4D2BF}" type="presOf" srcId="{E7E4D468-71E5-4C2B-8DAD-920621939AC3}" destId="{059DA8D1-2A9F-4815-9617-7BE8F0D1F106}" srcOrd="0" destOrd="0" presId="urn:microsoft.com/office/officeart/2018/2/layout/IconVerticalSolidList"/>
    <dgm:cxn modelId="{96893755-6A1A-4ED4-B7D7-828302A649CB}" type="presParOf" srcId="{71A32339-4FFF-400C-B618-1150E52CE9D0}" destId="{666D6E38-A9B7-4ADC-8CFE-CCC0BBFC347E}" srcOrd="0" destOrd="0" presId="urn:microsoft.com/office/officeart/2018/2/layout/IconVerticalSolidList"/>
    <dgm:cxn modelId="{14C6F3C6-93C2-4C10-8382-676598FDCAD1}" type="presParOf" srcId="{666D6E38-A9B7-4ADC-8CFE-CCC0BBFC347E}" destId="{D28CF7C5-174D-4C2C-A93E-B5C2F876F0D7}" srcOrd="0" destOrd="0" presId="urn:microsoft.com/office/officeart/2018/2/layout/IconVerticalSolidList"/>
    <dgm:cxn modelId="{3D22CB99-6323-46BE-A210-981DB6263F78}" type="presParOf" srcId="{666D6E38-A9B7-4ADC-8CFE-CCC0BBFC347E}" destId="{E0BC7450-AA8B-498F-B9AC-D1C2868ED288}" srcOrd="1" destOrd="0" presId="urn:microsoft.com/office/officeart/2018/2/layout/IconVerticalSolidList"/>
    <dgm:cxn modelId="{B3CA4374-B84C-4AA9-B6B5-1E6E6DD8EBD0}" type="presParOf" srcId="{666D6E38-A9B7-4ADC-8CFE-CCC0BBFC347E}" destId="{783DF74E-27C4-4AD0-9777-642B87B70A85}" srcOrd="2" destOrd="0" presId="urn:microsoft.com/office/officeart/2018/2/layout/IconVerticalSolidList"/>
    <dgm:cxn modelId="{F3A6BE36-E4FE-4C2A-9DB5-73C9FCDA4433}" type="presParOf" srcId="{666D6E38-A9B7-4ADC-8CFE-CCC0BBFC347E}" destId="{248B2722-9AB2-4D41-B9ED-5D0DB7E86860}" srcOrd="3" destOrd="0" presId="urn:microsoft.com/office/officeart/2018/2/layout/IconVerticalSolidList"/>
    <dgm:cxn modelId="{658AE452-FE0E-4391-A44D-E6FB167B8C00}" type="presParOf" srcId="{71A32339-4FFF-400C-B618-1150E52CE9D0}" destId="{74EC33DC-9F58-46A0-9435-21C7C278A4C2}" srcOrd="1" destOrd="0" presId="urn:microsoft.com/office/officeart/2018/2/layout/IconVerticalSolidList"/>
    <dgm:cxn modelId="{8D8AF424-D01A-4BF3-84C0-D8DAE0008652}" type="presParOf" srcId="{71A32339-4FFF-400C-B618-1150E52CE9D0}" destId="{72C4AC40-FDA3-4099-BD66-EC65D2AC1335}" srcOrd="2" destOrd="0" presId="urn:microsoft.com/office/officeart/2018/2/layout/IconVerticalSolidList"/>
    <dgm:cxn modelId="{DAE24637-1318-4635-8C49-FE453B60B532}" type="presParOf" srcId="{72C4AC40-FDA3-4099-BD66-EC65D2AC1335}" destId="{916F14EF-E728-4238-9265-B49FB27EC043}" srcOrd="0" destOrd="0" presId="urn:microsoft.com/office/officeart/2018/2/layout/IconVerticalSolidList"/>
    <dgm:cxn modelId="{DB28E12B-1CD7-498D-A02A-2987A5994F23}" type="presParOf" srcId="{72C4AC40-FDA3-4099-BD66-EC65D2AC1335}" destId="{0DAE9A8E-EF27-4870-841C-B15733DF4086}" srcOrd="1" destOrd="0" presId="urn:microsoft.com/office/officeart/2018/2/layout/IconVerticalSolidList"/>
    <dgm:cxn modelId="{E6146CE0-29AD-4754-96C0-278DEB07816D}" type="presParOf" srcId="{72C4AC40-FDA3-4099-BD66-EC65D2AC1335}" destId="{525358B7-B6FD-4891-BE26-EC628A987373}" srcOrd="2" destOrd="0" presId="urn:microsoft.com/office/officeart/2018/2/layout/IconVerticalSolidList"/>
    <dgm:cxn modelId="{9D429596-04A2-4EE5-A05C-CBDA012FC306}" type="presParOf" srcId="{72C4AC40-FDA3-4099-BD66-EC65D2AC1335}" destId="{4DFA787F-819D-42FB-B843-95B03C9C5C25}" srcOrd="3" destOrd="0" presId="urn:microsoft.com/office/officeart/2018/2/layout/IconVerticalSolidList"/>
    <dgm:cxn modelId="{AA62CB73-968B-4C47-9A46-2FBCEB1AD6D9}" type="presParOf" srcId="{71A32339-4FFF-400C-B618-1150E52CE9D0}" destId="{52BB50BD-79B2-4B7E-84CF-6D2BAFEF5617}" srcOrd="3" destOrd="0" presId="urn:microsoft.com/office/officeart/2018/2/layout/IconVerticalSolidList"/>
    <dgm:cxn modelId="{72E7504B-9F84-4E7C-ADE2-44005A6AE38A}" type="presParOf" srcId="{71A32339-4FFF-400C-B618-1150E52CE9D0}" destId="{DE2695B3-379B-4E4C-8C52-7A1BE7DC30E1}" srcOrd="4" destOrd="0" presId="urn:microsoft.com/office/officeart/2018/2/layout/IconVerticalSolidList"/>
    <dgm:cxn modelId="{E8C46A9A-9085-48EB-B6B0-C165C5B836B5}" type="presParOf" srcId="{DE2695B3-379B-4E4C-8C52-7A1BE7DC30E1}" destId="{4E1F6AD7-9762-4320-B47D-F366250F10BC}" srcOrd="0" destOrd="0" presId="urn:microsoft.com/office/officeart/2018/2/layout/IconVerticalSolidList"/>
    <dgm:cxn modelId="{2A2E199C-504D-4512-B587-03CB1D4D56D3}" type="presParOf" srcId="{DE2695B3-379B-4E4C-8C52-7A1BE7DC30E1}" destId="{CDBBCF66-6B19-467E-A285-E5E008DC49FC}" srcOrd="1" destOrd="0" presId="urn:microsoft.com/office/officeart/2018/2/layout/IconVerticalSolidList"/>
    <dgm:cxn modelId="{AF6A7080-3931-48F3-8260-3597F566F0CF}" type="presParOf" srcId="{DE2695B3-379B-4E4C-8C52-7A1BE7DC30E1}" destId="{25CB3F99-08B5-4805-B514-56A5E891F436}" srcOrd="2" destOrd="0" presId="urn:microsoft.com/office/officeart/2018/2/layout/IconVerticalSolidList"/>
    <dgm:cxn modelId="{8025BC8A-9FEC-4F52-B518-43A01337666D}" type="presParOf" srcId="{DE2695B3-379B-4E4C-8C52-7A1BE7DC30E1}" destId="{45822C62-501C-45C5-956A-6DF942E4081A}" srcOrd="3" destOrd="0" presId="urn:microsoft.com/office/officeart/2018/2/layout/IconVerticalSolidList"/>
    <dgm:cxn modelId="{ACE5E53C-BD52-4DB6-BBEF-4356FC4F82D4}" type="presParOf" srcId="{71A32339-4FFF-400C-B618-1150E52CE9D0}" destId="{AA2498CA-78D0-45AE-B90A-FEB08E04515D}" srcOrd="5" destOrd="0" presId="urn:microsoft.com/office/officeart/2018/2/layout/IconVerticalSolidList"/>
    <dgm:cxn modelId="{49B0F5C5-908C-40C6-B66B-43B7AB6CA720}" type="presParOf" srcId="{71A32339-4FFF-400C-B618-1150E52CE9D0}" destId="{9DA0704E-B12B-4031-B745-4EED785FC5E3}" srcOrd="6" destOrd="0" presId="urn:microsoft.com/office/officeart/2018/2/layout/IconVerticalSolidList"/>
    <dgm:cxn modelId="{BD798C14-F12B-41F6-AE8C-DE08177D746F}" type="presParOf" srcId="{9DA0704E-B12B-4031-B745-4EED785FC5E3}" destId="{CF743514-5C9E-46A8-992F-92F4918B7864}" srcOrd="0" destOrd="0" presId="urn:microsoft.com/office/officeart/2018/2/layout/IconVerticalSolidList"/>
    <dgm:cxn modelId="{7BBD7047-7326-408D-9B2F-148F3182112D}" type="presParOf" srcId="{9DA0704E-B12B-4031-B745-4EED785FC5E3}" destId="{3613425D-A36B-47AF-B2E8-C5CD2EB47102}" srcOrd="1" destOrd="0" presId="urn:microsoft.com/office/officeart/2018/2/layout/IconVerticalSolidList"/>
    <dgm:cxn modelId="{2CD90BBB-1ED6-4505-8724-B87246F532CC}" type="presParOf" srcId="{9DA0704E-B12B-4031-B745-4EED785FC5E3}" destId="{C3D54427-9879-4D11-8D03-F7623D9B55D3}" srcOrd="2" destOrd="0" presId="urn:microsoft.com/office/officeart/2018/2/layout/IconVerticalSolidList"/>
    <dgm:cxn modelId="{7CF74D2C-5317-4CF1-96B3-381809E0C8BE}" type="presParOf" srcId="{9DA0704E-B12B-4031-B745-4EED785FC5E3}" destId="{059DA8D1-2A9F-4815-9617-7BE8F0D1F106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BEA5C006-05DE-48CD-AB5B-9635D6E099A1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67056440-7ADA-4571-9BA0-1D9CF9E22F92}">
      <dgm:prSet/>
      <dgm:spPr/>
      <dgm:t>
        <a:bodyPr/>
        <a:lstStyle/>
        <a:p>
          <a:r>
            <a:rPr lang="en-US" dirty="0"/>
            <a:t>Most research focuses on large corporations</a:t>
          </a:r>
        </a:p>
      </dgm:t>
    </dgm:pt>
    <dgm:pt modelId="{81EAA05F-0AF2-4A36-A6AC-1D9A6D400697}" type="parTrans" cxnId="{A3A9AEBE-CF47-47A9-8272-356E4B158048}">
      <dgm:prSet/>
      <dgm:spPr/>
      <dgm:t>
        <a:bodyPr/>
        <a:lstStyle/>
        <a:p>
          <a:endParaRPr lang="en-US"/>
        </a:p>
      </dgm:t>
    </dgm:pt>
    <dgm:pt modelId="{326A0E04-7770-42BD-A1FA-9B28BDE92B1A}" type="sibTrans" cxnId="{A3A9AEBE-CF47-47A9-8272-356E4B158048}">
      <dgm:prSet/>
      <dgm:spPr/>
      <dgm:t>
        <a:bodyPr/>
        <a:lstStyle/>
        <a:p>
          <a:endParaRPr lang="en-US"/>
        </a:p>
      </dgm:t>
    </dgm:pt>
    <dgm:pt modelId="{04CF7017-B478-4643-AA12-82E168E6BC4A}">
      <dgm:prSet/>
      <dgm:spPr/>
      <dgm:t>
        <a:bodyPr/>
        <a:lstStyle/>
        <a:p>
          <a:r>
            <a:rPr lang="en-US" dirty="0"/>
            <a:t> Limited empirical evidence on UK SMEs</a:t>
          </a:r>
        </a:p>
      </dgm:t>
    </dgm:pt>
    <dgm:pt modelId="{686FE15D-C437-41CB-BB30-21F67FC7CE1A}" type="parTrans" cxnId="{A290F126-2D50-45A4-BB31-19C09C10656F}">
      <dgm:prSet/>
      <dgm:spPr/>
      <dgm:t>
        <a:bodyPr/>
        <a:lstStyle/>
        <a:p>
          <a:endParaRPr lang="en-US"/>
        </a:p>
      </dgm:t>
    </dgm:pt>
    <dgm:pt modelId="{75D39A07-643B-47B3-9AEB-E7E46A98CEB9}" type="sibTrans" cxnId="{A290F126-2D50-45A4-BB31-19C09C10656F}">
      <dgm:prSet/>
      <dgm:spPr/>
      <dgm:t>
        <a:bodyPr/>
        <a:lstStyle/>
        <a:p>
          <a:endParaRPr lang="en-US"/>
        </a:p>
      </dgm:t>
    </dgm:pt>
    <dgm:pt modelId="{B5CCE7DE-31A7-4735-8D2B-BA334F14DACE}">
      <dgm:prSet/>
      <dgm:spPr/>
      <dgm:t>
        <a:bodyPr/>
        <a:lstStyle/>
        <a:p>
          <a:r>
            <a:rPr lang="en-US" dirty="0"/>
            <a:t>Need to explore long-term effects and managerial strategies</a:t>
          </a:r>
        </a:p>
      </dgm:t>
    </dgm:pt>
    <dgm:pt modelId="{2E32E376-1E85-4F3D-842C-0F65BAE74402}" type="parTrans" cxnId="{B7AD7951-A72A-4C42-9A3C-914B19E67F6C}">
      <dgm:prSet/>
      <dgm:spPr/>
      <dgm:t>
        <a:bodyPr/>
        <a:lstStyle/>
        <a:p>
          <a:endParaRPr lang="en-US"/>
        </a:p>
      </dgm:t>
    </dgm:pt>
    <dgm:pt modelId="{D9B288D8-FCD5-4EEB-A254-5C2F76CE9DB5}" type="sibTrans" cxnId="{B7AD7951-A72A-4C42-9A3C-914B19E67F6C}">
      <dgm:prSet/>
      <dgm:spPr/>
      <dgm:t>
        <a:bodyPr/>
        <a:lstStyle/>
        <a:p>
          <a:endParaRPr lang="en-US"/>
        </a:p>
      </dgm:t>
    </dgm:pt>
    <dgm:pt modelId="{6C51D129-4FC9-4557-B6BB-2D462E825525}" type="pres">
      <dgm:prSet presAssocID="{BEA5C006-05DE-48CD-AB5B-9635D6E099A1}" presName="root" presStyleCnt="0">
        <dgm:presLayoutVars>
          <dgm:dir/>
          <dgm:resizeHandles val="exact"/>
        </dgm:presLayoutVars>
      </dgm:prSet>
      <dgm:spPr/>
    </dgm:pt>
    <dgm:pt modelId="{E4F29BA9-1071-446C-97E7-B8C51435B093}" type="pres">
      <dgm:prSet presAssocID="{67056440-7ADA-4571-9BA0-1D9CF9E22F92}" presName="compNode" presStyleCnt="0"/>
      <dgm:spPr/>
    </dgm:pt>
    <dgm:pt modelId="{C1E03721-FF45-4911-8536-4A27E2F2F5AA}" type="pres">
      <dgm:prSet presAssocID="{67056440-7ADA-4571-9BA0-1D9CF9E22F92}" presName="bgRect" presStyleLbl="bgShp" presStyleIdx="0" presStyleCnt="3"/>
      <dgm:spPr/>
    </dgm:pt>
    <dgm:pt modelId="{5E573C35-A366-4A45-9F8D-0EEDD6E735F3}" type="pres">
      <dgm:prSet presAssocID="{67056440-7ADA-4571-9BA0-1D9CF9E22F92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ilding"/>
        </a:ext>
      </dgm:extLst>
    </dgm:pt>
    <dgm:pt modelId="{DDF4F411-C8ED-4649-B544-3FB618953686}" type="pres">
      <dgm:prSet presAssocID="{67056440-7ADA-4571-9BA0-1D9CF9E22F92}" presName="spaceRect" presStyleCnt="0"/>
      <dgm:spPr/>
    </dgm:pt>
    <dgm:pt modelId="{E814EB36-3896-4EB6-996D-41E335C88DA9}" type="pres">
      <dgm:prSet presAssocID="{67056440-7ADA-4571-9BA0-1D9CF9E22F92}" presName="parTx" presStyleLbl="revTx" presStyleIdx="0" presStyleCnt="3">
        <dgm:presLayoutVars>
          <dgm:chMax val="0"/>
          <dgm:chPref val="0"/>
        </dgm:presLayoutVars>
      </dgm:prSet>
      <dgm:spPr/>
    </dgm:pt>
    <dgm:pt modelId="{9D535030-BF31-4286-B744-A4298DED87BB}" type="pres">
      <dgm:prSet presAssocID="{326A0E04-7770-42BD-A1FA-9B28BDE92B1A}" presName="sibTrans" presStyleCnt="0"/>
      <dgm:spPr/>
    </dgm:pt>
    <dgm:pt modelId="{F012D939-DCF5-47A9-A76C-45D6BE68F333}" type="pres">
      <dgm:prSet presAssocID="{04CF7017-B478-4643-AA12-82E168E6BC4A}" presName="compNode" presStyleCnt="0"/>
      <dgm:spPr/>
    </dgm:pt>
    <dgm:pt modelId="{DC530DEE-A602-457B-99BD-26E67F02C688}" type="pres">
      <dgm:prSet presAssocID="{04CF7017-B478-4643-AA12-82E168E6BC4A}" presName="bgRect" presStyleLbl="bgShp" presStyleIdx="1" presStyleCnt="3"/>
      <dgm:spPr/>
    </dgm:pt>
    <dgm:pt modelId="{9271B40D-EF91-4A50-AD8E-AE658B356CDC}" type="pres">
      <dgm:prSet presAssocID="{04CF7017-B478-4643-AA12-82E168E6BC4A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r chart"/>
        </a:ext>
      </dgm:extLst>
    </dgm:pt>
    <dgm:pt modelId="{C987FEE8-F817-43BD-B4A7-C74AB3FC9A54}" type="pres">
      <dgm:prSet presAssocID="{04CF7017-B478-4643-AA12-82E168E6BC4A}" presName="spaceRect" presStyleCnt="0"/>
      <dgm:spPr/>
    </dgm:pt>
    <dgm:pt modelId="{FECE7E5D-5E5D-41B4-B98D-0600FACAA263}" type="pres">
      <dgm:prSet presAssocID="{04CF7017-B478-4643-AA12-82E168E6BC4A}" presName="parTx" presStyleLbl="revTx" presStyleIdx="1" presStyleCnt="3">
        <dgm:presLayoutVars>
          <dgm:chMax val="0"/>
          <dgm:chPref val="0"/>
        </dgm:presLayoutVars>
      </dgm:prSet>
      <dgm:spPr/>
    </dgm:pt>
    <dgm:pt modelId="{FAF1B9DD-3B84-41DA-BC65-631D0B87F758}" type="pres">
      <dgm:prSet presAssocID="{75D39A07-643B-47B3-9AEB-E7E46A98CEB9}" presName="sibTrans" presStyleCnt="0"/>
      <dgm:spPr/>
    </dgm:pt>
    <dgm:pt modelId="{AF9C93B1-0CDB-466C-9AE4-E962AA40C708}" type="pres">
      <dgm:prSet presAssocID="{B5CCE7DE-31A7-4735-8D2B-BA334F14DACE}" presName="compNode" presStyleCnt="0"/>
      <dgm:spPr/>
    </dgm:pt>
    <dgm:pt modelId="{D3090F6E-11A0-4D64-BBC2-3BFE33D0EAEF}" type="pres">
      <dgm:prSet presAssocID="{B5CCE7DE-31A7-4735-8D2B-BA334F14DACE}" presName="bgRect" presStyleLbl="bgShp" presStyleIdx="2" presStyleCnt="3"/>
      <dgm:spPr/>
    </dgm:pt>
    <dgm:pt modelId="{432A692C-5C3B-43D6-A6E0-02CE58C2F51B}" type="pres">
      <dgm:prSet presAssocID="{B5CCE7DE-31A7-4735-8D2B-BA334F14DACE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rrow Circle"/>
        </a:ext>
      </dgm:extLst>
    </dgm:pt>
    <dgm:pt modelId="{6C34DE19-30A8-4854-B482-C7CF14A6D8F0}" type="pres">
      <dgm:prSet presAssocID="{B5CCE7DE-31A7-4735-8D2B-BA334F14DACE}" presName="spaceRect" presStyleCnt="0"/>
      <dgm:spPr/>
    </dgm:pt>
    <dgm:pt modelId="{BED752DF-5D7B-4B21-9970-1A563AC1B15B}" type="pres">
      <dgm:prSet presAssocID="{B5CCE7DE-31A7-4735-8D2B-BA334F14DACE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2BBFE801-D9F3-4F40-83F6-6CE121699C13}" type="presOf" srcId="{BEA5C006-05DE-48CD-AB5B-9635D6E099A1}" destId="{6C51D129-4FC9-4557-B6BB-2D462E825525}" srcOrd="0" destOrd="0" presId="urn:microsoft.com/office/officeart/2018/2/layout/IconVerticalSolidList"/>
    <dgm:cxn modelId="{F6ED6D08-E195-47A0-B18A-A31ADB7255B6}" type="presOf" srcId="{67056440-7ADA-4571-9BA0-1D9CF9E22F92}" destId="{E814EB36-3896-4EB6-996D-41E335C88DA9}" srcOrd="0" destOrd="0" presId="urn:microsoft.com/office/officeart/2018/2/layout/IconVerticalSolidList"/>
    <dgm:cxn modelId="{A290F126-2D50-45A4-BB31-19C09C10656F}" srcId="{BEA5C006-05DE-48CD-AB5B-9635D6E099A1}" destId="{04CF7017-B478-4643-AA12-82E168E6BC4A}" srcOrd="1" destOrd="0" parTransId="{686FE15D-C437-41CB-BB30-21F67FC7CE1A}" sibTransId="{75D39A07-643B-47B3-9AEB-E7E46A98CEB9}"/>
    <dgm:cxn modelId="{E2282F65-612C-4BCE-91B7-ECD52DBB48AA}" type="presOf" srcId="{B5CCE7DE-31A7-4735-8D2B-BA334F14DACE}" destId="{BED752DF-5D7B-4B21-9970-1A563AC1B15B}" srcOrd="0" destOrd="0" presId="urn:microsoft.com/office/officeart/2018/2/layout/IconVerticalSolidList"/>
    <dgm:cxn modelId="{B353A468-CD7B-45A3-AB56-89722C335AC3}" type="presOf" srcId="{04CF7017-B478-4643-AA12-82E168E6BC4A}" destId="{FECE7E5D-5E5D-41B4-B98D-0600FACAA263}" srcOrd="0" destOrd="0" presId="urn:microsoft.com/office/officeart/2018/2/layout/IconVerticalSolidList"/>
    <dgm:cxn modelId="{B7AD7951-A72A-4C42-9A3C-914B19E67F6C}" srcId="{BEA5C006-05DE-48CD-AB5B-9635D6E099A1}" destId="{B5CCE7DE-31A7-4735-8D2B-BA334F14DACE}" srcOrd="2" destOrd="0" parTransId="{2E32E376-1E85-4F3D-842C-0F65BAE74402}" sibTransId="{D9B288D8-FCD5-4EEB-A254-5C2F76CE9DB5}"/>
    <dgm:cxn modelId="{A3A9AEBE-CF47-47A9-8272-356E4B158048}" srcId="{BEA5C006-05DE-48CD-AB5B-9635D6E099A1}" destId="{67056440-7ADA-4571-9BA0-1D9CF9E22F92}" srcOrd="0" destOrd="0" parTransId="{81EAA05F-0AF2-4A36-A6AC-1D9A6D400697}" sibTransId="{326A0E04-7770-42BD-A1FA-9B28BDE92B1A}"/>
    <dgm:cxn modelId="{5FEE2F7C-1F24-478B-82B4-39D03223230D}" type="presParOf" srcId="{6C51D129-4FC9-4557-B6BB-2D462E825525}" destId="{E4F29BA9-1071-446C-97E7-B8C51435B093}" srcOrd="0" destOrd="0" presId="urn:microsoft.com/office/officeart/2018/2/layout/IconVerticalSolidList"/>
    <dgm:cxn modelId="{8A47F452-43E2-440B-AA2E-D50A58593C98}" type="presParOf" srcId="{E4F29BA9-1071-446C-97E7-B8C51435B093}" destId="{C1E03721-FF45-4911-8536-4A27E2F2F5AA}" srcOrd="0" destOrd="0" presId="urn:microsoft.com/office/officeart/2018/2/layout/IconVerticalSolidList"/>
    <dgm:cxn modelId="{C1E4AF33-F65A-4FE9-ACEF-80EC16EAE23F}" type="presParOf" srcId="{E4F29BA9-1071-446C-97E7-B8C51435B093}" destId="{5E573C35-A366-4A45-9F8D-0EEDD6E735F3}" srcOrd="1" destOrd="0" presId="urn:microsoft.com/office/officeart/2018/2/layout/IconVerticalSolidList"/>
    <dgm:cxn modelId="{CD74E362-5252-4922-BB10-BEF32A89C1F3}" type="presParOf" srcId="{E4F29BA9-1071-446C-97E7-B8C51435B093}" destId="{DDF4F411-C8ED-4649-B544-3FB618953686}" srcOrd="2" destOrd="0" presId="urn:microsoft.com/office/officeart/2018/2/layout/IconVerticalSolidList"/>
    <dgm:cxn modelId="{77AE3C7C-6581-4186-9050-B4567452761E}" type="presParOf" srcId="{E4F29BA9-1071-446C-97E7-B8C51435B093}" destId="{E814EB36-3896-4EB6-996D-41E335C88DA9}" srcOrd="3" destOrd="0" presId="urn:microsoft.com/office/officeart/2018/2/layout/IconVerticalSolidList"/>
    <dgm:cxn modelId="{1BA03DCE-ABC0-4828-8AE0-F7491F01451E}" type="presParOf" srcId="{6C51D129-4FC9-4557-B6BB-2D462E825525}" destId="{9D535030-BF31-4286-B744-A4298DED87BB}" srcOrd="1" destOrd="0" presId="urn:microsoft.com/office/officeart/2018/2/layout/IconVerticalSolidList"/>
    <dgm:cxn modelId="{0A959F7A-B47B-440C-AC99-ED8C3CC80A0C}" type="presParOf" srcId="{6C51D129-4FC9-4557-B6BB-2D462E825525}" destId="{F012D939-DCF5-47A9-A76C-45D6BE68F333}" srcOrd="2" destOrd="0" presId="urn:microsoft.com/office/officeart/2018/2/layout/IconVerticalSolidList"/>
    <dgm:cxn modelId="{5CEDDCCF-AF6B-46A7-9E01-431D5F659122}" type="presParOf" srcId="{F012D939-DCF5-47A9-A76C-45D6BE68F333}" destId="{DC530DEE-A602-457B-99BD-26E67F02C688}" srcOrd="0" destOrd="0" presId="urn:microsoft.com/office/officeart/2018/2/layout/IconVerticalSolidList"/>
    <dgm:cxn modelId="{4BF25016-77E8-40D1-96F1-DB7ECD152470}" type="presParOf" srcId="{F012D939-DCF5-47A9-A76C-45D6BE68F333}" destId="{9271B40D-EF91-4A50-AD8E-AE658B356CDC}" srcOrd="1" destOrd="0" presId="urn:microsoft.com/office/officeart/2018/2/layout/IconVerticalSolidList"/>
    <dgm:cxn modelId="{39CC2119-404F-4FEC-AAF9-27544982F0D5}" type="presParOf" srcId="{F012D939-DCF5-47A9-A76C-45D6BE68F333}" destId="{C987FEE8-F817-43BD-B4A7-C74AB3FC9A54}" srcOrd="2" destOrd="0" presId="urn:microsoft.com/office/officeart/2018/2/layout/IconVerticalSolidList"/>
    <dgm:cxn modelId="{6E895F80-32CE-4A67-A3D6-D9DF8F029D29}" type="presParOf" srcId="{F012D939-DCF5-47A9-A76C-45D6BE68F333}" destId="{FECE7E5D-5E5D-41B4-B98D-0600FACAA263}" srcOrd="3" destOrd="0" presId="urn:microsoft.com/office/officeart/2018/2/layout/IconVerticalSolidList"/>
    <dgm:cxn modelId="{31321F52-DE53-403F-8B9B-62DBF43AE73C}" type="presParOf" srcId="{6C51D129-4FC9-4557-B6BB-2D462E825525}" destId="{FAF1B9DD-3B84-41DA-BC65-631D0B87F758}" srcOrd="3" destOrd="0" presId="urn:microsoft.com/office/officeart/2018/2/layout/IconVerticalSolidList"/>
    <dgm:cxn modelId="{D3C71841-77B1-4FAD-96DE-5C2D60EB5F58}" type="presParOf" srcId="{6C51D129-4FC9-4557-B6BB-2D462E825525}" destId="{AF9C93B1-0CDB-466C-9AE4-E962AA40C708}" srcOrd="4" destOrd="0" presId="urn:microsoft.com/office/officeart/2018/2/layout/IconVerticalSolidList"/>
    <dgm:cxn modelId="{9590211D-BEF8-4A11-A229-EA710641D164}" type="presParOf" srcId="{AF9C93B1-0CDB-466C-9AE4-E962AA40C708}" destId="{D3090F6E-11A0-4D64-BBC2-3BFE33D0EAEF}" srcOrd="0" destOrd="0" presId="urn:microsoft.com/office/officeart/2018/2/layout/IconVerticalSolidList"/>
    <dgm:cxn modelId="{65E23952-9841-4482-9095-0D7F59059B3D}" type="presParOf" srcId="{AF9C93B1-0CDB-466C-9AE4-E962AA40C708}" destId="{432A692C-5C3B-43D6-A6E0-02CE58C2F51B}" srcOrd="1" destOrd="0" presId="urn:microsoft.com/office/officeart/2018/2/layout/IconVerticalSolidList"/>
    <dgm:cxn modelId="{FFF0BCBC-E69C-4E9D-9FC8-C53EA6E754A4}" type="presParOf" srcId="{AF9C93B1-0CDB-466C-9AE4-E962AA40C708}" destId="{6C34DE19-30A8-4854-B482-C7CF14A6D8F0}" srcOrd="2" destOrd="0" presId="urn:microsoft.com/office/officeart/2018/2/layout/IconVerticalSolidList"/>
    <dgm:cxn modelId="{EF8FD033-026F-425B-86CF-A63C2BCE056B}" type="presParOf" srcId="{AF9C93B1-0CDB-466C-9AE4-E962AA40C708}" destId="{BED752DF-5D7B-4B21-9970-1A563AC1B15B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B81D4497-A1B5-4A52-B6E6-65806E99C246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AFCC508F-B73C-4195-ACDF-CE013130BCF5}">
      <dgm:prSet/>
      <dgm:spPr/>
      <dgm:t>
        <a:bodyPr/>
        <a:lstStyle/>
        <a:p>
          <a:r>
            <a:rPr lang="en-US" dirty="0"/>
            <a:t> Combination of quantitative surveys + qualitative interviews</a:t>
          </a:r>
        </a:p>
      </dgm:t>
    </dgm:pt>
    <dgm:pt modelId="{79EECEB6-56A2-4F89-9F43-EAC677213435}" type="parTrans" cxnId="{39F051C0-EF02-4939-A39D-96DBC9D720F1}">
      <dgm:prSet/>
      <dgm:spPr/>
      <dgm:t>
        <a:bodyPr/>
        <a:lstStyle/>
        <a:p>
          <a:endParaRPr lang="en-US"/>
        </a:p>
      </dgm:t>
    </dgm:pt>
    <dgm:pt modelId="{B19DB2AC-7423-4B2A-8F8A-F251E006D9AF}" type="sibTrans" cxnId="{39F051C0-EF02-4939-A39D-96DBC9D720F1}">
      <dgm:prSet/>
      <dgm:spPr/>
      <dgm:t>
        <a:bodyPr/>
        <a:lstStyle/>
        <a:p>
          <a:endParaRPr lang="en-US"/>
        </a:p>
      </dgm:t>
    </dgm:pt>
    <dgm:pt modelId="{1C5404CA-058D-47AB-9298-8FE009F02A4F}">
      <dgm:prSet/>
      <dgm:spPr/>
      <dgm:t>
        <a:bodyPr/>
        <a:lstStyle/>
        <a:p>
          <a:r>
            <a:rPr lang="en-US" dirty="0"/>
            <a:t> Provides both measurable trends and deeper insights</a:t>
          </a:r>
        </a:p>
      </dgm:t>
    </dgm:pt>
    <dgm:pt modelId="{8D47DA38-16E2-4790-A704-F1BB63DCA8A3}" type="parTrans" cxnId="{68569F12-2737-4021-A2DC-EDE8AC103841}">
      <dgm:prSet/>
      <dgm:spPr/>
      <dgm:t>
        <a:bodyPr/>
        <a:lstStyle/>
        <a:p>
          <a:endParaRPr lang="en-US"/>
        </a:p>
      </dgm:t>
    </dgm:pt>
    <dgm:pt modelId="{839C2FAC-3C1D-4D34-B0E0-BF0D793C92E7}" type="sibTrans" cxnId="{68569F12-2737-4021-A2DC-EDE8AC103841}">
      <dgm:prSet/>
      <dgm:spPr/>
      <dgm:t>
        <a:bodyPr/>
        <a:lstStyle/>
        <a:p>
          <a:endParaRPr lang="en-US"/>
        </a:p>
      </dgm:t>
    </dgm:pt>
    <dgm:pt modelId="{92F1374E-D41B-4016-858B-32B968B67ADF}">
      <dgm:prSet/>
      <dgm:spPr/>
      <dgm:t>
        <a:bodyPr/>
        <a:lstStyle/>
        <a:p>
          <a:r>
            <a:rPr lang="en-US" dirty="0"/>
            <a:t>Triangulation improves validity &amp; reliability</a:t>
          </a:r>
        </a:p>
      </dgm:t>
    </dgm:pt>
    <dgm:pt modelId="{180F8255-5E03-4EC2-B18C-27CCA83402AC}" type="parTrans" cxnId="{DC35EE85-E6B1-4317-BC5E-4308ED8B6053}">
      <dgm:prSet/>
      <dgm:spPr/>
      <dgm:t>
        <a:bodyPr/>
        <a:lstStyle/>
        <a:p>
          <a:endParaRPr lang="en-US"/>
        </a:p>
      </dgm:t>
    </dgm:pt>
    <dgm:pt modelId="{1350B507-A78B-4A4F-98D5-EB74FE3CD193}" type="sibTrans" cxnId="{DC35EE85-E6B1-4317-BC5E-4308ED8B6053}">
      <dgm:prSet/>
      <dgm:spPr/>
      <dgm:t>
        <a:bodyPr/>
        <a:lstStyle/>
        <a:p>
          <a:endParaRPr lang="en-US"/>
        </a:p>
      </dgm:t>
    </dgm:pt>
    <dgm:pt modelId="{5E53D206-E090-4408-9BE7-0A3648B8F6A3}" type="pres">
      <dgm:prSet presAssocID="{B81D4497-A1B5-4A52-B6E6-65806E99C246}" presName="root" presStyleCnt="0">
        <dgm:presLayoutVars>
          <dgm:dir/>
          <dgm:resizeHandles val="exact"/>
        </dgm:presLayoutVars>
      </dgm:prSet>
      <dgm:spPr/>
    </dgm:pt>
    <dgm:pt modelId="{D0FF3BB4-0B85-4622-A5F0-AD590C3E61B8}" type="pres">
      <dgm:prSet presAssocID="{AFCC508F-B73C-4195-ACDF-CE013130BCF5}" presName="compNode" presStyleCnt="0"/>
      <dgm:spPr/>
    </dgm:pt>
    <dgm:pt modelId="{46747047-A007-4151-A716-EBF21D0E0AE6}" type="pres">
      <dgm:prSet presAssocID="{AFCC508F-B73C-4195-ACDF-CE013130BCF5}" presName="bgRect" presStyleLbl="bgShp" presStyleIdx="0" presStyleCnt="3"/>
      <dgm:spPr/>
    </dgm:pt>
    <dgm:pt modelId="{4DFBD02F-156D-4457-9E06-90331B6D44C1}" type="pres">
      <dgm:prSet presAssocID="{AFCC508F-B73C-4195-ACDF-CE013130BCF5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r chart"/>
        </a:ext>
      </dgm:extLst>
    </dgm:pt>
    <dgm:pt modelId="{9BDC7DB7-5662-407D-A7EC-CFE1A928498A}" type="pres">
      <dgm:prSet presAssocID="{AFCC508F-B73C-4195-ACDF-CE013130BCF5}" presName="spaceRect" presStyleCnt="0"/>
      <dgm:spPr/>
    </dgm:pt>
    <dgm:pt modelId="{E613ABD3-4ABD-4E2E-935C-4F5E402270DD}" type="pres">
      <dgm:prSet presAssocID="{AFCC508F-B73C-4195-ACDF-CE013130BCF5}" presName="parTx" presStyleLbl="revTx" presStyleIdx="0" presStyleCnt="3">
        <dgm:presLayoutVars>
          <dgm:chMax val="0"/>
          <dgm:chPref val="0"/>
        </dgm:presLayoutVars>
      </dgm:prSet>
      <dgm:spPr/>
    </dgm:pt>
    <dgm:pt modelId="{1E83CFA1-B608-446B-B46A-6C4753901203}" type="pres">
      <dgm:prSet presAssocID="{B19DB2AC-7423-4B2A-8F8A-F251E006D9AF}" presName="sibTrans" presStyleCnt="0"/>
      <dgm:spPr/>
    </dgm:pt>
    <dgm:pt modelId="{1583667C-1DFD-421A-9A05-0E57A9D25F82}" type="pres">
      <dgm:prSet presAssocID="{1C5404CA-058D-47AB-9298-8FE009F02A4F}" presName="compNode" presStyleCnt="0"/>
      <dgm:spPr/>
    </dgm:pt>
    <dgm:pt modelId="{120EFB20-AEDC-420F-91EA-B39ACABA1D5B}" type="pres">
      <dgm:prSet presAssocID="{1C5404CA-058D-47AB-9298-8FE009F02A4F}" presName="bgRect" presStyleLbl="bgShp" presStyleIdx="1" presStyleCnt="3"/>
      <dgm:spPr/>
    </dgm:pt>
    <dgm:pt modelId="{9C742039-057D-4009-96D2-C908D2FEC2D3}" type="pres">
      <dgm:prSet presAssocID="{1C5404CA-058D-47AB-9298-8FE009F02A4F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EEBAE6DA-FAF3-4F7B-8A49-0DBBBE74B2B6}" type="pres">
      <dgm:prSet presAssocID="{1C5404CA-058D-47AB-9298-8FE009F02A4F}" presName="spaceRect" presStyleCnt="0"/>
      <dgm:spPr/>
    </dgm:pt>
    <dgm:pt modelId="{E0DB2F5F-DB9B-4FA5-A995-C2004F67F4C7}" type="pres">
      <dgm:prSet presAssocID="{1C5404CA-058D-47AB-9298-8FE009F02A4F}" presName="parTx" presStyleLbl="revTx" presStyleIdx="1" presStyleCnt="3">
        <dgm:presLayoutVars>
          <dgm:chMax val="0"/>
          <dgm:chPref val="0"/>
        </dgm:presLayoutVars>
      </dgm:prSet>
      <dgm:spPr/>
    </dgm:pt>
    <dgm:pt modelId="{7C7E6E6D-8302-4A73-B295-3BF0C05AFFB6}" type="pres">
      <dgm:prSet presAssocID="{839C2FAC-3C1D-4D34-B0E0-BF0D793C92E7}" presName="sibTrans" presStyleCnt="0"/>
      <dgm:spPr/>
    </dgm:pt>
    <dgm:pt modelId="{AEC2A1D3-0422-4D88-899D-29EC14098B31}" type="pres">
      <dgm:prSet presAssocID="{92F1374E-D41B-4016-858B-32B968B67ADF}" presName="compNode" presStyleCnt="0"/>
      <dgm:spPr/>
    </dgm:pt>
    <dgm:pt modelId="{46AAC842-4F76-4516-80A6-EC178AC3F3A8}" type="pres">
      <dgm:prSet presAssocID="{92F1374E-D41B-4016-858B-32B968B67ADF}" presName="bgRect" presStyleLbl="bgShp" presStyleIdx="2" presStyleCnt="3"/>
      <dgm:spPr/>
    </dgm:pt>
    <dgm:pt modelId="{A544FC47-F3BB-49DC-8D69-7A18D09B2736}" type="pres">
      <dgm:prSet presAssocID="{92F1374E-D41B-4016-858B-32B968B67ADF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87858DD5-0E7E-4B0F-813E-DC104BE1A5A3}" type="pres">
      <dgm:prSet presAssocID="{92F1374E-D41B-4016-858B-32B968B67ADF}" presName="spaceRect" presStyleCnt="0"/>
      <dgm:spPr/>
    </dgm:pt>
    <dgm:pt modelId="{27C1DAF6-EC9B-4606-8DAD-AAABF06D0833}" type="pres">
      <dgm:prSet presAssocID="{92F1374E-D41B-4016-858B-32B968B67ADF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68569F12-2737-4021-A2DC-EDE8AC103841}" srcId="{B81D4497-A1B5-4A52-B6E6-65806E99C246}" destId="{1C5404CA-058D-47AB-9298-8FE009F02A4F}" srcOrd="1" destOrd="0" parTransId="{8D47DA38-16E2-4790-A704-F1BB63DCA8A3}" sibTransId="{839C2FAC-3C1D-4D34-B0E0-BF0D793C92E7}"/>
    <dgm:cxn modelId="{3FD4B150-BE61-46E7-8725-BF78CC393934}" type="presOf" srcId="{1C5404CA-058D-47AB-9298-8FE009F02A4F}" destId="{E0DB2F5F-DB9B-4FA5-A995-C2004F67F4C7}" srcOrd="0" destOrd="0" presId="urn:microsoft.com/office/officeart/2018/2/layout/IconVerticalSolidList"/>
    <dgm:cxn modelId="{DC35EE85-E6B1-4317-BC5E-4308ED8B6053}" srcId="{B81D4497-A1B5-4A52-B6E6-65806E99C246}" destId="{92F1374E-D41B-4016-858B-32B968B67ADF}" srcOrd="2" destOrd="0" parTransId="{180F8255-5E03-4EC2-B18C-27CCA83402AC}" sibTransId="{1350B507-A78B-4A4F-98D5-EB74FE3CD193}"/>
    <dgm:cxn modelId="{39F051C0-EF02-4939-A39D-96DBC9D720F1}" srcId="{B81D4497-A1B5-4A52-B6E6-65806E99C246}" destId="{AFCC508F-B73C-4195-ACDF-CE013130BCF5}" srcOrd="0" destOrd="0" parTransId="{79EECEB6-56A2-4F89-9F43-EAC677213435}" sibTransId="{B19DB2AC-7423-4B2A-8F8A-F251E006D9AF}"/>
    <dgm:cxn modelId="{F0AB4BC3-F1D2-40F2-9CE7-F4BE514EF070}" type="presOf" srcId="{92F1374E-D41B-4016-858B-32B968B67ADF}" destId="{27C1DAF6-EC9B-4606-8DAD-AAABF06D0833}" srcOrd="0" destOrd="0" presId="urn:microsoft.com/office/officeart/2018/2/layout/IconVerticalSolidList"/>
    <dgm:cxn modelId="{19A663DA-AA4B-45E0-95B2-D9278FDECE04}" type="presOf" srcId="{AFCC508F-B73C-4195-ACDF-CE013130BCF5}" destId="{E613ABD3-4ABD-4E2E-935C-4F5E402270DD}" srcOrd="0" destOrd="0" presId="urn:microsoft.com/office/officeart/2018/2/layout/IconVerticalSolidList"/>
    <dgm:cxn modelId="{2E691EDE-B4BC-47C8-B0FA-27E5A3717933}" type="presOf" srcId="{B81D4497-A1B5-4A52-B6E6-65806E99C246}" destId="{5E53D206-E090-4408-9BE7-0A3648B8F6A3}" srcOrd="0" destOrd="0" presId="urn:microsoft.com/office/officeart/2018/2/layout/IconVerticalSolidList"/>
    <dgm:cxn modelId="{D85344FE-0B62-4FC7-BCBC-DD3715001660}" type="presParOf" srcId="{5E53D206-E090-4408-9BE7-0A3648B8F6A3}" destId="{D0FF3BB4-0B85-4622-A5F0-AD590C3E61B8}" srcOrd="0" destOrd="0" presId="urn:microsoft.com/office/officeart/2018/2/layout/IconVerticalSolidList"/>
    <dgm:cxn modelId="{759631D7-5541-4DF6-9CE5-AAC053C44EF6}" type="presParOf" srcId="{D0FF3BB4-0B85-4622-A5F0-AD590C3E61B8}" destId="{46747047-A007-4151-A716-EBF21D0E0AE6}" srcOrd="0" destOrd="0" presId="urn:microsoft.com/office/officeart/2018/2/layout/IconVerticalSolidList"/>
    <dgm:cxn modelId="{17192E95-93F2-4580-B8DE-88BE72FC6DFE}" type="presParOf" srcId="{D0FF3BB4-0B85-4622-A5F0-AD590C3E61B8}" destId="{4DFBD02F-156D-4457-9E06-90331B6D44C1}" srcOrd="1" destOrd="0" presId="urn:microsoft.com/office/officeart/2018/2/layout/IconVerticalSolidList"/>
    <dgm:cxn modelId="{6F556931-5080-4602-89F0-59FD0C59D87B}" type="presParOf" srcId="{D0FF3BB4-0B85-4622-A5F0-AD590C3E61B8}" destId="{9BDC7DB7-5662-407D-A7EC-CFE1A928498A}" srcOrd="2" destOrd="0" presId="urn:microsoft.com/office/officeart/2018/2/layout/IconVerticalSolidList"/>
    <dgm:cxn modelId="{32E4B912-DF3C-41DB-B8B7-96169960F587}" type="presParOf" srcId="{D0FF3BB4-0B85-4622-A5F0-AD590C3E61B8}" destId="{E613ABD3-4ABD-4E2E-935C-4F5E402270DD}" srcOrd="3" destOrd="0" presId="urn:microsoft.com/office/officeart/2018/2/layout/IconVerticalSolidList"/>
    <dgm:cxn modelId="{AF0B3115-A213-442F-AD52-F867AB354AAD}" type="presParOf" srcId="{5E53D206-E090-4408-9BE7-0A3648B8F6A3}" destId="{1E83CFA1-B608-446B-B46A-6C4753901203}" srcOrd="1" destOrd="0" presId="urn:microsoft.com/office/officeart/2018/2/layout/IconVerticalSolidList"/>
    <dgm:cxn modelId="{BBCC3D86-7288-49AC-9E46-CE2154557FEF}" type="presParOf" srcId="{5E53D206-E090-4408-9BE7-0A3648B8F6A3}" destId="{1583667C-1DFD-421A-9A05-0E57A9D25F82}" srcOrd="2" destOrd="0" presId="urn:microsoft.com/office/officeart/2018/2/layout/IconVerticalSolidList"/>
    <dgm:cxn modelId="{F35619A3-5780-4EE6-93BD-CE418EE8C7C5}" type="presParOf" srcId="{1583667C-1DFD-421A-9A05-0E57A9D25F82}" destId="{120EFB20-AEDC-420F-91EA-B39ACABA1D5B}" srcOrd="0" destOrd="0" presId="urn:microsoft.com/office/officeart/2018/2/layout/IconVerticalSolidList"/>
    <dgm:cxn modelId="{8A758298-6704-40D3-A22F-8BF416771D2D}" type="presParOf" srcId="{1583667C-1DFD-421A-9A05-0E57A9D25F82}" destId="{9C742039-057D-4009-96D2-C908D2FEC2D3}" srcOrd="1" destOrd="0" presId="urn:microsoft.com/office/officeart/2018/2/layout/IconVerticalSolidList"/>
    <dgm:cxn modelId="{F1070CEB-A114-45BC-AC81-807BCF4389F0}" type="presParOf" srcId="{1583667C-1DFD-421A-9A05-0E57A9D25F82}" destId="{EEBAE6DA-FAF3-4F7B-8A49-0DBBBE74B2B6}" srcOrd="2" destOrd="0" presId="urn:microsoft.com/office/officeart/2018/2/layout/IconVerticalSolidList"/>
    <dgm:cxn modelId="{DB639520-A9D5-4363-B8FA-3B18F439BAD2}" type="presParOf" srcId="{1583667C-1DFD-421A-9A05-0E57A9D25F82}" destId="{E0DB2F5F-DB9B-4FA5-A995-C2004F67F4C7}" srcOrd="3" destOrd="0" presId="urn:microsoft.com/office/officeart/2018/2/layout/IconVerticalSolidList"/>
    <dgm:cxn modelId="{324A3E2E-13C4-4506-B5C3-8938521979BE}" type="presParOf" srcId="{5E53D206-E090-4408-9BE7-0A3648B8F6A3}" destId="{7C7E6E6D-8302-4A73-B295-3BF0C05AFFB6}" srcOrd="3" destOrd="0" presId="urn:microsoft.com/office/officeart/2018/2/layout/IconVerticalSolidList"/>
    <dgm:cxn modelId="{702F58C5-DD0B-46CB-98C2-61EFAADC85AE}" type="presParOf" srcId="{5E53D206-E090-4408-9BE7-0A3648B8F6A3}" destId="{AEC2A1D3-0422-4D88-899D-29EC14098B31}" srcOrd="4" destOrd="0" presId="urn:microsoft.com/office/officeart/2018/2/layout/IconVerticalSolidList"/>
    <dgm:cxn modelId="{42BCEAC7-5D89-444A-AFDA-EDF343811A41}" type="presParOf" srcId="{AEC2A1D3-0422-4D88-899D-29EC14098B31}" destId="{46AAC842-4F76-4516-80A6-EC178AC3F3A8}" srcOrd="0" destOrd="0" presId="urn:microsoft.com/office/officeart/2018/2/layout/IconVerticalSolidList"/>
    <dgm:cxn modelId="{22722317-4559-41AF-A5D0-8A53703DA905}" type="presParOf" srcId="{AEC2A1D3-0422-4D88-899D-29EC14098B31}" destId="{A544FC47-F3BB-49DC-8D69-7A18D09B2736}" srcOrd="1" destOrd="0" presId="urn:microsoft.com/office/officeart/2018/2/layout/IconVerticalSolidList"/>
    <dgm:cxn modelId="{E6E2F794-ED01-4F9C-879A-A270DEF8EB47}" type="presParOf" srcId="{AEC2A1D3-0422-4D88-899D-29EC14098B31}" destId="{87858DD5-0E7E-4B0F-813E-DC104BE1A5A3}" srcOrd="2" destOrd="0" presId="urn:microsoft.com/office/officeart/2018/2/layout/IconVerticalSolidList"/>
    <dgm:cxn modelId="{9CC8B632-880D-424B-AAF5-B0C4D9094ADA}" type="presParOf" srcId="{AEC2A1D3-0422-4D88-899D-29EC14098B31}" destId="{27C1DAF6-EC9B-4606-8DAD-AAABF06D0833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7CE8111E-A87A-47D2-8BB8-F108398C8982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1E1F2E64-EE93-4A27-A0AA-600FF3777BF0}">
      <dgm:prSet/>
      <dgm:spPr/>
      <dgm:t>
        <a:bodyPr/>
        <a:lstStyle/>
        <a:p>
          <a:r>
            <a:rPr lang="en-US" dirty="0"/>
            <a:t>Sampling limitations (convenience &amp; snowball)</a:t>
          </a:r>
        </a:p>
      </dgm:t>
    </dgm:pt>
    <dgm:pt modelId="{B98D140C-1DDE-4359-959C-1241F1177751}" type="parTrans" cxnId="{A78B0DD3-2B54-4C9E-AA4C-AC3428B3E260}">
      <dgm:prSet/>
      <dgm:spPr/>
      <dgm:t>
        <a:bodyPr/>
        <a:lstStyle/>
        <a:p>
          <a:endParaRPr lang="en-US"/>
        </a:p>
      </dgm:t>
    </dgm:pt>
    <dgm:pt modelId="{59D1EBB0-F493-49B8-AB5C-90BF56E639A1}" type="sibTrans" cxnId="{A78B0DD3-2B54-4C9E-AA4C-AC3428B3E260}">
      <dgm:prSet/>
      <dgm:spPr/>
      <dgm:t>
        <a:bodyPr/>
        <a:lstStyle/>
        <a:p>
          <a:endParaRPr lang="en-US"/>
        </a:p>
      </dgm:t>
    </dgm:pt>
    <dgm:pt modelId="{0AB81181-3D68-4BB3-B70C-FF2B673A4756}">
      <dgm:prSet/>
      <dgm:spPr/>
      <dgm:t>
        <a:bodyPr/>
        <a:lstStyle/>
        <a:p>
          <a:r>
            <a:rPr lang="en-US" dirty="0"/>
            <a:t>Self-reporting bias in productivity measures</a:t>
          </a:r>
        </a:p>
      </dgm:t>
    </dgm:pt>
    <dgm:pt modelId="{0C2F0E71-C122-4B6D-BD8C-3C21A875BAAA}" type="parTrans" cxnId="{E2F26262-3BCC-4333-B54A-C0241720985A}">
      <dgm:prSet/>
      <dgm:spPr/>
      <dgm:t>
        <a:bodyPr/>
        <a:lstStyle/>
        <a:p>
          <a:endParaRPr lang="en-US"/>
        </a:p>
      </dgm:t>
    </dgm:pt>
    <dgm:pt modelId="{D097BA8A-BBE5-404C-B159-766D5D649426}" type="sibTrans" cxnId="{E2F26262-3BCC-4333-B54A-C0241720985A}">
      <dgm:prSet/>
      <dgm:spPr/>
      <dgm:t>
        <a:bodyPr/>
        <a:lstStyle/>
        <a:p>
          <a:endParaRPr lang="en-US"/>
        </a:p>
      </dgm:t>
    </dgm:pt>
    <dgm:pt modelId="{C8565BF7-9FCA-46ED-BD1F-42A3000E06B0}">
      <dgm:prSet/>
      <dgm:spPr/>
      <dgm:t>
        <a:bodyPr/>
        <a:lstStyle/>
        <a:p>
          <a:r>
            <a:rPr lang="en-US" dirty="0"/>
            <a:t>Dependence on manager availability for interviews</a:t>
          </a:r>
        </a:p>
      </dgm:t>
    </dgm:pt>
    <dgm:pt modelId="{0E23CE0A-E71B-4D2D-84D4-51CC40B29050}" type="parTrans" cxnId="{B63AEA78-5544-4E2C-BA6E-08C6C89FDD8E}">
      <dgm:prSet/>
      <dgm:spPr/>
      <dgm:t>
        <a:bodyPr/>
        <a:lstStyle/>
        <a:p>
          <a:endParaRPr lang="en-US"/>
        </a:p>
      </dgm:t>
    </dgm:pt>
    <dgm:pt modelId="{CD26BDDF-7C87-4E48-AF6F-2DF443A615E5}" type="sibTrans" cxnId="{B63AEA78-5544-4E2C-BA6E-08C6C89FDD8E}">
      <dgm:prSet/>
      <dgm:spPr/>
      <dgm:t>
        <a:bodyPr/>
        <a:lstStyle/>
        <a:p>
          <a:endParaRPr lang="en-US"/>
        </a:p>
      </dgm:t>
    </dgm:pt>
    <dgm:pt modelId="{6F0A7BDF-57A0-44B0-911A-991D738DC662}" type="pres">
      <dgm:prSet presAssocID="{7CE8111E-A87A-47D2-8BB8-F108398C8982}" presName="root" presStyleCnt="0">
        <dgm:presLayoutVars>
          <dgm:dir/>
          <dgm:resizeHandles val="exact"/>
        </dgm:presLayoutVars>
      </dgm:prSet>
      <dgm:spPr/>
    </dgm:pt>
    <dgm:pt modelId="{E4C294E7-89FB-494F-99BC-E3FC0A1C17D2}" type="pres">
      <dgm:prSet presAssocID="{1E1F2E64-EE93-4A27-A0AA-600FF3777BF0}" presName="compNode" presStyleCnt="0"/>
      <dgm:spPr/>
    </dgm:pt>
    <dgm:pt modelId="{F78E767D-2CAD-40C9-BE55-BE7F2D73163F}" type="pres">
      <dgm:prSet presAssocID="{1E1F2E64-EE93-4A27-A0AA-600FF3777BF0}" presName="bgRect" presStyleLbl="bgShp" presStyleIdx="0" presStyleCnt="3"/>
      <dgm:spPr/>
    </dgm:pt>
    <dgm:pt modelId="{2A2F85F4-4170-46BD-8A8F-5AFEDCDB7F77}" type="pres">
      <dgm:prSet presAssocID="{1E1F2E64-EE93-4A27-A0AA-600FF3777BF0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nowflake"/>
        </a:ext>
      </dgm:extLst>
    </dgm:pt>
    <dgm:pt modelId="{A0C80B48-CE27-431B-8452-CD7E13296AD6}" type="pres">
      <dgm:prSet presAssocID="{1E1F2E64-EE93-4A27-A0AA-600FF3777BF0}" presName="spaceRect" presStyleCnt="0"/>
      <dgm:spPr/>
    </dgm:pt>
    <dgm:pt modelId="{63724CC0-6B4F-4918-8D89-AE393A0F164F}" type="pres">
      <dgm:prSet presAssocID="{1E1F2E64-EE93-4A27-A0AA-600FF3777BF0}" presName="parTx" presStyleLbl="revTx" presStyleIdx="0" presStyleCnt="3">
        <dgm:presLayoutVars>
          <dgm:chMax val="0"/>
          <dgm:chPref val="0"/>
        </dgm:presLayoutVars>
      </dgm:prSet>
      <dgm:spPr/>
    </dgm:pt>
    <dgm:pt modelId="{8D5A3F2E-44DE-4ABD-B865-E85F6D5A9ED3}" type="pres">
      <dgm:prSet presAssocID="{59D1EBB0-F493-49B8-AB5C-90BF56E639A1}" presName="sibTrans" presStyleCnt="0"/>
      <dgm:spPr/>
    </dgm:pt>
    <dgm:pt modelId="{7BA64A50-0DE9-41A5-BA22-C7E30760FE62}" type="pres">
      <dgm:prSet presAssocID="{0AB81181-3D68-4BB3-B70C-FF2B673A4756}" presName="compNode" presStyleCnt="0"/>
      <dgm:spPr/>
    </dgm:pt>
    <dgm:pt modelId="{E153A6BC-BB51-4D2F-84D6-55C98558C18A}" type="pres">
      <dgm:prSet presAssocID="{0AB81181-3D68-4BB3-B70C-FF2B673A4756}" presName="bgRect" presStyleLbl="bgShp" presStyleIdx="1" presStyleCnt="3"/>
      <dgm:spPr/>
    </dgm:pt>
    <dgm:pt modelId="{D3C92902-1CFB-49F6-B362-53DFB96FCD2B}" type="pres">
      <dgm:prSet presAssocID="{0AB81181-3D68-4BB3-B70C-FF2B673A4756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atistics"/>
        </a:ext>
      </dgm:extLst>
    </dgm:pt>
    <dgm:pt modelId="{11BDB5AF-1926-4B45-8085-66261EFE194C}" type="pres">
      <dgm:prSet presAssocID="{0AB81181-3D68-4BB3-B70C-FF2B673A4756}" presName="spaceRect" presStyleCnt="0"/>
      <dgm:spPr/>
    </dgm:pt>
    <dgm:pt modelId="{476B4E7E-3B15-4558-BB52-4D890E36EF20}" type="pres">
      <dgm:prSet presAssocID="{0AB81181-3D68-4BB3-B70C-FF2B673A4756}" presName="parTx" presStyleLbl="revTx" presStyleIdx="1" presStyleCnt="3">
        <dgm:presLayoutVars>
          <dgm:chMax val="0"/>
          <dgm:chPref val="0"/>
        </dgm:presLayoutVars>
      </dgm:prSet>
      <dgm:spPr/>
    </dgm:pt>
    <dgm:pt modelId="{27BBCC38-0C72-4280-8B04-29A3B419AAC5}" type="pres">
      <dgm:prSet presAssocID="{D097BA8A-BBE5-404C-B159-766D5D649426}" presName="sibTrans" presStyleCnt="0"/>
      <dgm:spPr/>
    </dgm:pt>
    <dgm:pt modelId="{02448270-07AF-4B71-A7A9-32F737AB9E8F}" type="pres">
      <dgm:prSet presAssocID="{C8565BF7-9FCA-46ED-BD1F-42A3000E06B0}" presName="compNode" presStyleCnt="0"/>
      <dgm:spPr/>
    </dgm:pt>
    <dgm:pt modelId="{A35D521C-E2B5-4AF8-8CB1-33EF16AF29CC}" type="pres">
      <dgm:prSet presAssocID="{C8565BF7-9FCA-46ED-BD1F-42A3000E06B0}" presName="bgRect" presStyleLbl="bgShp" presStyleIdx="2" presStyleCnt="3"/>
      <dgm:spPr/>
    </dgm:pt>
    <dgm:pt modelId="{90E351D7-CF1D-40B3-8D7E-D358B5A64CBB}" type="pres">
      <dgm:prSet presAssocID="{C8565BF7-9FCA-46ED-BD1F-42A3000E06B0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s"/>
        </a:ext>
      </dgm:extLst>
    </dgm:pt>
    <dgm:pt modelId="{92D1F457-6F0D-425D-AB3F-5EDDFA997A4E}" type="pres">
      <dgm:prSet presAssocID="{C8565BF7-9FCA-46ED-BD1F-42A3000E06B0}" presName="spaceRect" presStyleCnt="0"/>
      <dgm:spPr/>
    </dgm:pt>
    <dgm:pt modelId="{99705CD3-AE7C-41F5-873B-12223FD8128E}" type="pres">
      <dgm:prSet presAssocID="{C8565BF7-9FCA-46ED-BD1F-42A3000E06B0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71111C07-D6B4-46F0-A8EC-92F276D29456}" type="presOf" srcId="{7CE8111E-A87A-47D2-8BB8-F108398C8982}" destId="{6F0A7BDF-57A0-44B0-911A-991D738DC662}" srcOrd="0" destOrd="0" presId="urn:microsoft.com/office/officeart/2018/2/layout/IconVerticalSolidList"/>
    <dgm:cxn modelId="{CD74C73D-27CB-4C1A-B77E-AA15A63BC4B5}" type="presOf" srcId="{1E1F2E64-EE93-4A27-A0AA-600FF3777BF0}" destId="{63724CC0-6B4F-4918-8D89-AE393A0F164F}" srcOrd="0" destOrd="0" presId="urn:microsoft.com/office/officeart/2018/2/layout/IconVerticalSolidList"/>
    <dgm:cxn modelId="{E2F26262-3BCC-4333-B54A-C0241720985A}" srcId="{7CE8111E-A87A-47D2-8BB8-F108398C8982}" destId="{0AB81181-3D68-4BB3-B70C-FF2B673A4756}" srcOrd="1" destOrd="0" parTransId="{0C2F0E71-C122-4B6D-BD8C-3C21A875BAAA}" sibTransId="{D097BA8A-BBE5-404C-B159-766D5D649426}"/>
    <dgm:cxn modelId="{B63AEA78-5544-4E2C-BA6E-08C6C89FDD8E}" srcId="{7CE8111E-A87A-47D2-8BB8-F108398C8982}" destId="{C8565BF7-9FCA-46ED-BD1F-42A3000E06B0}" srcOrd="2" destOrd="0" parTransId="{0E23CE0A-E71B-4D2D-84D4-51CC40B29050}" sibTransId="{CD26BDDF-7C87-4E48-AF6F-2DF443A615E5}"/>
    <dgm:cxn modelId="{8CE30B90-3E0F-4121-AF3C-0FB4B137B180}" type="presOf" srcId="{C8565BF7-9FCA-46ED-BD1F-42A3000E06B0}" destId="{99705CD3-AE7C-41F5-873B-12223FD8128E}" srcOrd="0" destOrd="0" presId="urn:microsoft.com/office/officeart/2018/2/layout/IconVerticalSolidList"/>
    <dgm:cxn modelId="{C35DA3AE-0ADE-46D6-8A4C-4B4F51D75880}" type="presOf" srcId="{0AB81181-3D68-4BB3-B70C-FF2B673A4756}" destId="{476B4E7E-3B15-4558-BB52-4D890E36EF20}" srcOrd="0" destOrd="0" presId="urn:microsoft.com/office/officeart/2018/2/layout/IconVerticalSolidList"/>
    <dgm:cxn modelId="{A78B0DD3-2B54-4C9E-AA4C-AC3428B3E260}" srcId="{7CE8111E-A87A-47D2-8BB8-F108398C8982}" destId="{1E1F2E64-EE93-4A27-A0AA-600FF3777BF0}" srcOrd="0" destOrd="0" parTransId="{B98D140C-1DDE-4359-959C-1241F1177751}" sibTransId="{59D1EBB0-F493-49B8-AB5C-90BF56E639A1}"/>
    <dgm:cxn modelId="{6D3D313A-5260-436E-974F-E565C259C945}" type="presParOf" srcId="{6F0A7BDF-57A0-44B0-911A-991D738DC662}" destId="{E4C294E7-89FB-494F-99BC-E3FC0A1C17D2}" srcOrd="0" destOrd="0" presId="urn:microsoft.com/office/officeart/2018/2/layout/IconVerticalSolidList"/>
    <dgm:cxn modelId="{C4637570-2B9A-488A-A4F2-09808352AE31}" type="presParOf" srcId="{E4C294E7-89FB-494F-99BC-E3FC0A1C17D2}" destId="{F78E767D-2CAD-40C9-BE55-BE7F2D73163F}" srcOrd="0" destOrd="0" presId="urn:microsoft.com/office/officeart/2018/2/layout/IconVerticalSolidList"/>
    <dgm:cxn modelId="{17F08D0F-E319-4633-8C3F-FB11AE6EEBD6}" type="presParOf" srcId="{E4C294E7-89FB-494F-99BC-E3FC0A1C17D2}" destId="{2A2F85F4-4170-46BD-8A8F-5AFEDCDB7F77}" srcOrd="1" destOrd="0" presId="urn:microsoft.com/office/officeart/2018/2/layout/IconVerticalSolidList"/>
    <dgm:cxn modelId="{F81CB0A4-2C41-4DE4-8697-360353A87313}" type="presParOf" srcId="{E4C294E7-89FB-494F-99BC-E3FC0A1C17D2}" destId="{A0C80B48-CE27-431B-8452-CD7E13296AD6}" srcOrd="2" destOrd="0" presId="urn:microsoft.com/office/officeart/2018/2/layout/IconVerticalSolidList"/>
    <dgm:cxn modelId="{923BF0E5-4933-4B18-B3C4-D99DAB3E5326}" type="presParOf" srcId="{E4C294E7-89FB-494F-99BC-E3FC0A1C17D2}" destId="{63724CC0-6B4F-4918-8D89-AE393A0F164F}" srcOrd="3" destOrd="0" presId="urn:microsoft.com/office/officeart/2018/2/layout/IconVerticalSolidList"/>
    <dgm:cxn modelId="{4B36E752-731F-40EB-AD0E-9571B1B63E75}" type="presParOf" srcId="{6F0A7BDF-57A0-44B0-911A-991D738DC662}" destId="{8D5A3F2E-44DE-4ABD-B865-E85F6D5A9ED3}" srcOrd="1" destOrd="0" presId="urn:microsoft.com/office/officeart/2018/2/layout/IconVerticalSolidList"/>
    <dgm:cxn modelId="{84414EB2-76A1-423B-AE52-D2A970AC64BA}" type="presParOf" srcId="{6F0A7BDF-57A0-44B0-911A-991D738DC662}" destId="{7BA64A50-0DE9-41A5-BA22-C7E30760FE62}" srcOrd="2" destOrd="0" presId="urn:microsoft.com/office/officeart/2018/2/layout/IconVerticalSolidList"/>
    <dgm:cxn modelId="{20ED26B1-47D6-4A57-81A1-5B341CF2F596}" type="presParOf" srcId="{7BA64A50-0DE9-41A5-BA22-C7E30760FE62}" destId="{E153A6BC-BB51-4D2F-84D6-55C98558C18A}" srcOrd="0" destOrd="0" presId="urn:microsoft.com/office/officeart/2018/2/layout/IconVerticalSolidList"/>
    <dgm:cxn modelId="{5D0080FF-895D-4CB7-A23C-BA5C20A88386}" type="presParOf" srcId="{7BA64A50-0DE9-41A5-BA22-C7E30760FE62}" destId="{D3C92902-1CFB-49F6-B362-53DFB96FCD2B}" srcOrd="1" destOrd="0" presId="urn:microsoft.com/office/officeart/2018/2/layout/IconVerticalSolidList"/>
    <dgm:cxn modelId="{2AD393AD-FB08-43E9-BED1-734B2A1DA4FE}" type="presParOf" srcId="{7BA64A50-0DE9-41A5-BA22-C7E30760FE62}" destId="{11BDB5AF-1926-4B45-8085-66261EFE194C}" srcOrd="2" destOrd="0" presId="urn:microsoft.com/office/officeart/2018/2/layout/IconVerticalSolidList"/>
    <dgm:cxn modelId="{7F1CEFA2-0F90-4363-9515-D340F5E165E8}" type="presParOf" srcId="{7BA64A50-0DE9-41A5-BA22-C7E30760FE62}" destId="{476B4E7E-3B15-4558-BB52-4D890E36EF20}" srcOrd="3" destOrd="0" presId="urn:microsoft.com/office/officeart/2018/2/layout/IconVerticalSolidList"/>
    <dgm:cxn modelId="{336FC825-08B6-4B7B-9BBF-BBA3259D6F92}" type="presParOf" srcId="{6F0A7BDF-57A0-44B0-911A-991D738DC662}" destId="{27BBCC38-0C72-4280-8B04-29A3B419AAC5}" srcOrd="3" destOrd="0" presId="urn:microsoft.com/office/officeart/2018/2/layout/IconVerticalSolidList"/>
    <dgm:cxn modelId="{9888A379-2CE4-4A21-92ED-8F27156102CF}" type="presParOf" srcId="{6F0A7BDF-57A0-44B0-911A-991D738DC662}" destId="{02448270-07AF-4B71-A7A9-32F737AB9E8F}" srcOrd="4" destOrd="0" presId="urn:microsoft.com/office/officeart/2018/2/layout/IconVerticalSolidList"/>
    <dgm:cxn modelId="{BDF03E2D-8E60-41BE-98C0-ACDA7B9491BD}" type="presParOf" srcId="{02448270-07AF-4B71-A7A9-32F737AB9E8F}" destId="{A35D521C-E2B5-4AF8-8CB1-33EF16AF29CC}" srcOrd="0" destOrd="0" presId="urn:microsoft.com/office/officeart/2018/2/layout/IconVerticalSolidList"/>
    <dgm:cxn modelId="{F994DE25-A4D4-4E7A-B041-2267A40F3298}" type="presParOf" srcId="{02448270-07AF-4B71-A7A9-32F737AB9E8F}" destId="{90E351D7-CF1D-40B3-8D7E-D358B5A64CBB}" srcOrd="1" destOrd="0" presId="urn:microsoft.com/office/officeart/2018/2/layout/IconVerticalSolidList"/>
    <dgm:cxn modelId="{E6290D36-1DF9-4887-8DD3-216F5335240A}" type="presParOf" srcId="{02448270-07AF-4B71-A7A9-32F737AB9E8F}" destId="{92D1F457-6F0D-425D-AB3F-5EDDFA997A4E}" srcOrd="2" destOrd="0" presId="urn:microsoft.com/office/officeart/2018/2/layout/IconVerticalSolidList"/>
    <dgm:cxn modelId="{6FB3524A-B97F-4C94-99E2-50428C8BAF32}" type="presParOf" srcId="{02448270-07AF-4B71-A7A9-32F737AB9E8F}" destId="{99705CD3-AE7C-41F5-873B-12223FD8128E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97D5C059-4D68-47E5-8303-4DECF2C9DB9B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FC45C93E-943C-4832-BCFF-F5FE1EE08596}">
      <dgm:prSet/>
      <dgm:spPr/>
      <dgm:t>
        <a:bodyPr/>
        <a:lstStyle/>
        <a:p>
          <a:r>
            <a:rPr lang="en-US" dirty="0"/>
            <a:t>Financial limitations for digital infrastructure</a:t>
          </a:r>
        </a:p>
      </dgm:t>
    </dgm:pt>
    <dgm:pt modelId="{8C8232D2-22A1-4180-BCCE-255065C513B2}" type="parTrans" cxnId="{CC9D9A21-2DB8-402B-A329-F8219AD2A719}">
      <dgm:prSet/>
      <dgm:spPr/>
      <dgm:t>
        <a:bodyPr/>
        <a:lstStyle/>
        <a:p>
          <a:endParaRPr lang="en-US"/>
        </a:p>
      </dgm:t>
    </dgm:pt>
    <dgm:pt modelId="{046C0D31-8C6E-466E-86F7-20D5C260191C}" type="sibTrans" cxnId="{CC9D9A21-2DB8-402B-A329-F8219AD2A719}">
      <dgm:prSet/>
      <dgm:spPr/>
      <dgm:t>
        <a:bodyPr/>
        <a:lstStyle/>
        <a:p>
          <a:endParaRPr lang="en-US"/>
        </a:p>
      </dgm:t>
    </dgm:pt>
    <dgm:pt modelId="{7503D052-4946-49A0-A8C5-7DFF1338ECEC}">
      <dgm:prSet/>
      <dgm:spPr/>
      <dgm:t>
        <a:bodyPr/>
        <a:lstStyle/>
        <a:p>
          <a:r>
            <a:rPr lang="en-US" dirty="0"/>
            <a:t>Managerial resistance to culture change</a:t>
          </a:r>
        </a:p>
      </dgm:t>
    </dgm:pt>
    <dgm:pt modelId="{30035E3B-AFB8-400B-BE41-C573D7B58E3C}" type="parTrans" cxnId="{0A66811D-0E4A-4E14-A420-3CEDBAAD0298}">
      <dgm:prSet/>
      <dgm:spPr/>
      <dgm:t>
        <a:bodyPr/>
        <a:lstStyle/>
        <a:p>
          <a:endParaRPr lang="en-US"/>
        </a:p>
      </dgm:t>
    </dgm:pt>
    <dgm:pt modelId="{4B68550B-9A57-49AF-A6F3-AFDED6308E0D}" type="sibTrans" cxnId="{0A66811D-0E4A-4E14-A420-3CEDBAAD0298}">
      <dgm:prSet/>
      <dgm:spPr/>
      <dgm:t>
        <a:bodyPr/>
        <a:lstStyle/>
        <a:p>
          <a:endParaRPr lang="en-US"/>
        </a:p>
      </dgm:t>
    </dgm:pt>
    <dgm:pt modelId="{1F99D408-C1F1-41EC-917E-0FCBFFB99EF7}">
      <dgm:prSet/>
      <dgm:spPr/>
      <dgm:t>
        <a:bodyPr/>
        <a:lstStyle/>
        <a:p>
          <a:r>
            <a:rPr lang="en-US" dirty="0"/>
            <a:t>Variation in employee adaptability</a:t>
          </a:r>
        </a:p>
      </dgm:t>
    </dgm:pt>
    <dgm:pt modelId="{5E544E94-0284-4014-A738-7F1721D3AFAA}" type="parTrans" cxnId="{E5D0CABF-B6AD-4DBC-9A0C-0BFB63329EA2}">
      <dgm:prSet/>
      <dgm:spPr/>
      <dgm:t>
        <a:bodyPr/>
        <a:lstStyle/>
        <a:p>
          <a:endParaRPr lang="en-US"/>
        </a:p>
      </dgm:t>
    </dgm:pt>
    <dgm:pt modelId="{D982F49C-2200-4BC7-ACA2-10764230A398}" type="sibTrans" cxnId="{E5D0CABF-B6AD-4DBC-9A0C-0BFB63329EA2}">
      <dgm:prSet/>
      <dgm:spPr/>
      <dgm:t>
        <a:bodyPr/>
        <a:lstStyle/>
        <a:p>
          <a:endParaRPr lang="en-US"/>
        </a:p>
      </dgm:t>
    </dgm:pt>
    <dgm:pt modelId="{92544327-D28E-4792-B688-7C1CE6D7E709}" type="pres">
      <dgm:prSet presAssocID="{97D5C059-4D68-47E5-8303-4DECF2C9DB9B}" presName="root" presStyleCnt="0">
        <dgm:presLayoutVars>
          <dgm:dir/>
          <dgm:resizeHandles val="exact"/>
        </dgm:presLayoutVars>
      </dgm:prSet>
      <dgm:spPr/>
    </dgm:pt>
    <dgm:pt modelId="{C44CA988-5DB8-4941-9B27-6DB493A9E830}" type="pres">
      <dgm:prSet presAssocID="{FC45C93E-943C-4832-BCFF-F5FE1EE08596}" presName="compNode" presStyleCnt="0"/>
      <dgm:spPr/>
    </dgm:pt>
    <dgm:pt modelId="{EB4237DE-AFC2-450F-B117-506630E11F29}" type="pres">
      <dgm:prSet presAssocID="{FC45C93E-943C-4832-BCFF-F5FE1EE08596}" presName="bgRect" presStyleLbl="bgShp" presStyleIdx="0" presStyleCnt="3"/>
      <dgm:spPr/>
    </dgm:pt>
    <dgm:pt modelId="{D41E65F1-E693-44B7-8C13-1D4213E4D8C4}" type="pres">
      <dgm:prSet presAssocID="{FC45C93E-943C-4832-BCFF-F5FE1EE08596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itcoin"/>
        </a:ext>
      </dgm:extLst>
    </dgm:pt>
    <dgm:pt modelId="{4E7D7117-F87E-455C-98B7-42C76282179E}" type="pres">
      <dgm:prSet presAssocID="{FC45C93E-943C-4832-BCFF-F5FE1EE08596}" presName="spaceRect" presStyleCnt="0"/>
      <dgm:spPr/>
    </dgm:pt>
    <dgm:pt modelId="{F1AFE6DC-0BF0-4F36-8DF2-3A84A26CE4CF}" type="pres">
      <dgm:prSet presAssocID="{FC45C93E-943C-4832-BCFF-F5FE1EE08596}" presName="parTx" presStyleLbl="revTx" presStyleIdx="0" presStyleCnt="3">
        <dgm:presLayoutVars>
          <dgm:chMax val="0"/>
          <dgm:chPref val="0"/>
        </dgm:presLayoutVars>
      </dgm:prSet>
      <dgm:spPr/>
    </dgm:pt>
    <dgm:pt modelId="{1EE02063-E240-4D28-B6A8-0D0F166A7084}" type="pres">
      <dgm:prSet presAssocID="{046C0D31-8C6E-466E-86F7-20D5C260191C}" presName="sibTrans" presStyleCnt="0"/>
      <dgm:spPr/>
    </dgm:pt>
    <dgm:pt modelId="{89C9F115-D3EE-43E3-9AA0-BF2ABE7490F5}" type="pres">
      <dgm:prSet presAssocID="{7503D052-4946-49A0-A8C5-7DFF1338ECEC}" presName="compNode" presStyleCnt="0"/>
      <dgm:spPr/>
    </dgm:pt>
    <dgm:pt modelId="{BB82428A-87CA-4C6B-A114-797E562A2D79}" type="pres">
      <dgm:prSet presAssocID="{7503D052-4946-49A0-A8C5-7DFF1338ECEC}" presName="bgRect" presStyleLbl="bgShp" presStyleIdx="1" presStyleCnt="3"/>
      <dgm:spPr/>
    </dgm:pt>
    <dgm:pt modelId="{0FE11C59-FC06-4398-A340-11612350B75E}" type="pres">
      <dgm:prSet presAssocID="{7503D052-4946-49A0-A8C5-7DFF1338ECEC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58C52903-FF32-4E10-8C29-A0337072130B}" type="pres">
      <dgm:prSet presAssocID="{7503D052-4946-49A0-A8C5-7DFF1338ECEC}" presName="spaceRect" presStyleCnt="0"/>
      <dgm:spPr/>
    </dgm:pt>
    <dgm:pt modelId="{DADE0C3A-9C3F-4835-BDD0-38971544F8D5}" type="pres">
      <dgm:prSet presAssocID="{7503D052-4946-49A0-A8C5-7DFF1338ECEC}" presName="parTx" presStyleLbl="revTx" presStyleIdx="1" presStyleCnt="3">
        <dgm:presLayoutVars>
          <dgm:chMax val="0"/>
          <dgm:chPref val="0"/>
        </dgm:presLayoutVars>
      </dgm:prSet>
      <dgm:spPr/>
    </dgm:pt>
    <dgm:pt modelId="{1616B22B-4344-4A23-AD50-2E8F9BB2FBC7}" type="pres">
      <dgm:prSet presAssocID="{4B68550B-9A57-49AF-A6F3-AFDED6308E0D}" presName="sibTrans" presStyleCnt="0"/>
      <dgm:spPr/>
    </dgm:pt>
    <dgm:pt modelId="{22F4F40D-096E-4CC5-B7D2-DC23797D853E}" type="pres">
      <dgm:prSet presAssocID="{1F99D408-C1F1-41EC-917E-0FCBFFB99EF7}" presName="compNode" presStyleCnt="0"/>
      <dgm:spPr/>
    </dgm:pt>
    <dgm:pt modelId="{D491E5BA-4B0E-4B6F-8BCE-F7A503FC7E8E}" type="pres">
      <dgm:prSet presAssocID="{1F99D408-C1F1-41EC-917E-0FCBFFB99EF7}" presName="bgRect" presStyleLbl="bgShp" presStyleIdx="2" presStyleCnt="3"/>
      <dgm:spPr/>
    </dgm:pt>
    <dgm:pt modelId="{50F7B028-74CC-456D-8C0F-849D9754BC77}" type="pres">
      <dgm:prSet presAssocID="{1F99D408-C1F1-41EC-917E-0FCBFFB99EF7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AB433651-BBA4-4BE1-8323-80EB042E472F}" type="pres">
      <dgm:prSet presAssocID="{1F99D408-C1F1-41EC-917E-0FCBFFB99EF7}" presName="spaceRect" presStyleCnt="0"/>
      <dgm:spPr/>
    </dgm:pt>
    <dgm:pt modelId="{5A35B049-915A-4B38-86B0-6CE2313DB17A}" type="pres">
      <dgm:prSet presAssocID="{1F99D408-C1F1-41EC-917E-0FCBFFB99EF7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55659200-1839-4611-927D-C090B7490E33}" type="presOf" srcId="{FC45C93E-943C-4832-BCFF-F5FE1EE08596}" destId="{F1AFE6DC-0BF0-4F36-8DF2-3A84A26CE4CF}" srcOrd="0" destOrd="0" presId="urn:microsoft.com/office/officeart/2018/2/layout/IconVerticalSolidList"/>
    <dgm:cxn modelId="{0A66811D-0E4A-4E14-A420-3CEDBAAD0298}" srcId="{97D5C059-4D68-47E5-8303-4DECF2C9DB9B}" destId="{7503D052-4946-49A0-A8C5-7DFF1338ECEC}" srcOrd="1" destOrd="0" parTransId="{30035E3B-AFB8-400B-BE41-C573D7B58E3C}" sibTransId="{4B68550B-9A57-49AF-A6F3-AFDED6308E0D}"/>
    <dgm:cxn modelId="{CC9D9A21-2DB8-402B-A329-F8219AD2A719}" srcId="{97D5C059-4D68-47E5-8303-4DECF2C9DB9B}" destId="{FC45C93E-943C-4832-BCFF-F5FE1EE08596}" srcOrd="0" destOrd="0" parTransId="{8C8232D2-22A1-4180-BCCE-255065C513B2}" sibTransId="{046C0D31-8C6E-466E-86F7-20D5C260191C}"/>
    <dgm:cxn modelId="{3FB3D647-E20B-41A2-9853-74D2F4FAB085}" type="presOf" srcId="{7503D052-4946-49A0-A8C5-7DFF1338ECEC}" destId="{DADE0C3A-9C3F-4835-BDD0-38971544F8D5}" srcOrd="0" destOrd="0" presId="urn:microsoft.com/office/officeart/2018/2/layout/IconVerticalSolidList"/>
    <dgm:cxn modelId="{37139080-89CA-4A89-A8DF-D48B8AF7ADB6}" type="presOf" srcId="{1F99D408-C1F1-41EC-917E-0FCBFFB99EF7}" destId="{5A35B049-915A-4B38-86B0-6CE2313DB17A}" srcOrd="0" destOrd="0" presId="urn:microsoft.com/office/officeart/2018/2/layout/IconVerticalSolidList"/>
    <dgm:cxn modelId="{87CCE483-E52F-4B78-9DE0-C90AFDE6E963}" type="presOf" srcId="{97D5C059-4D68-47E5-8303-4DECF2C9DB9B}" destId="{92544327-D28E-4792-B688-7C1CE6D7E709}" srcOrd="0" destOrd="0" presId="urn:microsoft.com/office/officeart/2018/2/layout/IconVerticalSolidList"/>
    <dgm:cxn modelId="{E5D0CABF-B6AD-4DBC-9A0C-0BFB63329EA2}" srcId="{97D5C059-4D68-47E5-8303-4DECF2C9DB9B}" destId="{1F99D408-C1F1-41EC-917E-0FCBFFB99EF7}" srcOrd="2" destOrd="0" parTransId="{5E544E94-0284-4014-A738-7F1721D3AFAA}" sibTransId="{D982F49C-2200-4BC7-ACA2-10764230A398}"/>
    <dgm:cxn modelId="{6FE10973-B74B-4CAB-A0EC-96555BFF4DD5}" type="presParOf" srcId="{92544327-D28E-4792-B688-7C1CE6D7E709}" destId="{C44CA988-5DB8-4941-9B27-6DB493A9E830}" srcOrd="0" destOrd="0" presId="urn:microsoft.com/office/officeart/2018/2/layout/IconVerticalSolidList"/>
    <dgm:cxn modelId="{694C3F65-5A48-4283-865E-AAFBB0CAD8AE}" type="presParOf" srcId="{C44CA988-5DB8-4941-9B27-6DB493A9E830}" destId="{EB4237DE-AFC2-450F-B117-506630E11F29}" srcOrd="0" destOrd="0" presId="urn:microsoft.com/office/officeart/2018/2/layout/IconVerticalSolidList"/>
    <dgm:cxn modelId="{943C13A9-29B0-4508-944D-77B192828EBD}" type="presParOf" srcId="{C44CA988-5DB8-4941-9B27-6DB493A9E830}" destId="{D41E65F1-E693-44B7-8C13-1D4213E4D8C4}" srcOrd="1" destOrd="0" presId="urn:microsoft.com/office/officeart/2018/2/layout/IconVerticalSolidList"/>
    <dgm:cxn modelId="{72E60FB6-0F15-4EC2-868C-25F4E33B66F8}" type="presParOf" srcId="{C44CA988-5DB8-4941-9B27-6DB493A9E830}" destId="{4E7D7117-F87E-455C-98B7-42C76282179E}" srcOrd="2" destOrd="0" presId="urn:microsoft.com/office/officeart/2018/2/layout/IconVerticalSolidList"/>
    <dgm:cxn modelId="{BC8C91B4-7E14-40CA-8397-CD68099ACD3C}" type="presParOf" srcId="{C44CA988-5DB8-4941-9B27-6DB493A9E830}" destId="{F1AFE6DC-0BF0-4F36-8DF2-3A84A26CE4CF}" srcOrd="3" destOrd="0" presId="urn:microsoft.com/office/officeart/2018/2/layout/IconVerticalSolidList"/>
    <dgm:cxn modelId="{075CD015-7670-4775-BDCF-6A8948FCDFDE}" type="presParOf" srcId="{92544327-D28E-4792-B688-7C1CE6D7E709}" destId="{1EE02063-E240-4D28-B6A8-0D0F166A7084}" srcOrd="1" destOrd="0" presId="urn:microsoft.com/office/officeart/2018/2/layout/IconVerticalSolidList"/>
    <dgm:cxn modelId="{84CE241E-4078-419E-A72A-08E04EBC5820}" type="presParOf" srcId="{92544327-D28E-4792-B688-7C1CE6D7E709}" destId="{89C9F115-D3EE-43E3-9AA0-BF2ABE7490F5}" srcOrd="2" destOrd="0" presId="urn:microsoft.com/office/officeart/2018/2/layout/IconVerticalSolidList"/>
    <dgm:cxn modelId="{E6B9E999-C65B-4566-9E17-E689D95ADAD8}" type="presParOf" srcId="{89C9F115-D3EE-43E3-9AA0-BF2ABE7490F5}" destId="{BB82428A-87CA-4C6B-A114-797E562A2D79}" srcOrd="0" destOrd="0" presId="urn:microsoft.com/office/officeart/2018/2/layout/IconVerticalSolidList"/>
    <dgm:cxn modelId="{2197B147-9570-44CC-91D4-E59D5A953389}" type="presParOf" srcId="{89C9F115-D3EE-43E3-9AA0-BF2ABE7490F5}" destId="{0FE11C59-FC06-4398-A340-11612350B75E}" srcOrd="1" destOrd="0" presId="urn:microsoft.com/office/officeart/2018/2/layout/IconVerticalSolidList"/>
    <dgm:cxn modelId="{9A384473-1754-42A8-A47D-975E5FAFD1A6}" type="presParOf" srcId="{89C9F115-D3EE-43E3-9AA0-BF2ABE7490F5}" destId="{58C52903-FF32-4E10-8C29-A0337072130B}" srcOrd="2" destOrd="0" presId="urn:microsoft.com/office/officeart/2018/2/layout/IconVerticalSolidList"/>
    <dgm:cxn modelId="{C24FFD90-C9EC-4423-907B-4AF264421662}" type="presParOf" srcId="{89C9F115-D3EE-43E3-9AA0-BF2ABE7490F5}" destId="{DADE0C3A-9C3F-4835-BDD0-38971544F8D5}" srcOrd="3" destOrd="0" presId="urn:microsoft.com/office/officeart/2018/2/layout/IconVerticalSolidList"/>
    <dgm:cxn modelId="{A472DC57-2FFC-44DC-98BB-439E92FCB4BD}" type="presParOf" srcId="{92544327-D28E-4792-B688-7C1CE6D7E709}" destId="{1616B22B-4344-4A23-AD50-2E8F9BB2FBC7}" srcOrd="3" destOrd="0" presId="urn:microsoft.com/office/officeart/2018/2/layout/IconVerticalSolidList"/>
    <dgm:cxn modelId="{7EEE2C46-8FBD-4EAE-A74D-EB2AA777B8E6}" type="presParOf" srcId="{92544327-D28E-4792-B688-7C1CE6D7E709}" destId="{22F4F40D-096E-4CC5-B7D2-DC23797D853E}" srcOrd="4" destOrd="0" presId="urn:microsoft.com/office/officeart/2018/2/layout/IconVerticalSolidList"/>
    <dgm:cxn modelId="{0E634F2E-CF1D-4F81-987E-2260EB06F61B}" type="presParOf" srcId="{22F4F40D-096E-4CC5-B7D2-DC23797D853E}" destId="{D491E5BA-4B0E-4B6F-8BCE-F7A503FC7E8E}" srcOrd="0" destOrd="0" presId="urn:microsoft.com/office/officeart/2018/2/layout/IconVerticalSolidList"/>
    <dgm:cxn modelId="{A5A8B489-79AF-42F0-9668-657AB81F8BAF}" type="presParOf" srcId="{22F4F40D-096E-4CC5-B7D2-DC23797D853E}" destId="{50F7B028-74CC-456D-8C0F-849D9754BC77}" srcOrd="1" destOrd="0" presId="urn:microsoft.com/office/officeart/2018/2/layout/IconVerticalSolidList"/>
    <dgm:cxn modelId="{9530162D-55D0-4EE4-BB55-14507C8A46A0}" type="presParOf" srcId="{22F4F40D-096E-4CC5-B7D2-DC23797D853E}" destId="{AB433651-BBA4-4BE1-8323-80EB042E472F}" srcOrd="2" destOrd="0" presId="urn:microsoft.com/office/officeart/2018/2/layout/IconVerticalSolidList"/>
    <dgm:cxn modelId="{B0D069F4-3FA7-4527-99ED-E567646B887B}" type="presParOf" srcId="{22F4F40D-096E-4CC5-B7D2-DC23797D853E}" destId="{5A35B049-915A-4B38-86B0-6CE2313DB17A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E06BE2A-2133-49DC-874B-C13C1A2B863B}">
      <dsp:nvSpPr>
        <dsp:cNvPr id="0" name=""/>
        <dsp:cNvSpPr/>
      </dsp:nvSpPr>
      <dsp:spPr>
        <a:xfrm>
          <a:off x="0" y="639"/>
          <a:ext cx="5062141" cy="149672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0322FBB-630F-4C48-89D2-186B8EAE83F4}">
      <dsp:nvSpPr>
        <dsp:cNvPr id="0" name=""/>
        <dsp:cNvSpPr/>
      </dsp:nvSpPr>
      <dsp:spPr>
        <a:xfrm>
          <a:off x="452758" y="337402"/>
          <a:ext cx="823197" cy="82319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87F268-5311-449B-BBDB-A00051012538}">
      <dsp:nvSpPr>
        <dsp:cNvPr id="0" name=""/>
        <dsp:cNvSpPr/>
      </dsp:nvSpPr>
      <dsp:spPr>
        <a:xfrm>
          <a:off x="1728714" y="639"/>
          <a:ext cx="3333426" cy="149672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8403" tIns="158403" rIns="158403" bIns="158403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Critically evaluate research proposal</a:t>
          </a:r>
        </a:p>
      </dsp:txBody>
      <dsp:txXfrm>
        <a:off x="1728714" y="639"/>
        <a:ext cx="3333426" cy="1496722"/>
      </dsp:txXfrm>
    </dsp:sp>
    <dsp:sp modelId="{9DB154C8-C4A4-4072-829E-72898EF546EA}">
      <dsp:nvSpPr>
        <dsp:cNvPr id="0" name=""/>
        <dsp:cNvSpPr/>
      </dsp:nvSpPr>
      <dsp:spPr>
        <a:xfrm>
          <a:off x="0" y="1871542"/>
          <a:ext cx="5062141" cy="149672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75F28FD-FC00-437E-BA8F-73FD6E6E2300}">
      <dsp:nvSpPr>
        <dsp:cNvPr id="0" name=""/>
        <dsp:cNvSpPr/>
      </dsp:nvSpPr>
      <dsp:spPr>
        <a:xfrm>
          <a:off x="452758" y="2208305"/>
          <a:ext cx="823197" cy="82319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12BEB4-DEC1-4CD9-8226-C037136E47AA}">
      <dsp:nvSpPr>
        <dsp:cNvPr id="0" name=""/>
        <dsp:cNvSpPr/>
      </dsp:nvSpPr>
      <dsp:spPr>
        <a:xfrm>
          <a:off x="1728714" y="1871542"/>
          <a:ext cx="3333426" cy="149672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8403" tIns="158403" rIns="158403" bIns="158403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Remote working as a major post‑pandemic transformation</a:t>
          </a:r>
        </a:p>
      </dsp:txBody>
      <dsp:txXfrm>
        <a:off x="1728714" y="1871542"/>
        <a:ext cx="3333426" cy="1496722"/>
      </dsp:txXfrm>
    </dsp:sp>
    <dsp:sp modelId="{43897B7E-F824-4D38-B212-40940620D1F8}">
      <dsp:nvSpPr>
        <dsp:cNvPr id="0" name=""/>
        <dsp:cNvSpPr/>
      </dsp:nvSpPr>
      <dsp:spPr>
        <a:xfrm>
          <a:off x="0" y="3742445"/>
          <a:ext cx="5062141" cy="149672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5CC6651-1C12-49A9-A7D3-9CE618D5D84F}">
      <dsp:nvSpPr>
        <dsp:cNvPr id="0" name=""/>
        <dsp:cNvSpPr/>
      </dsp:nvSpPr>
      <dsp:spPr>
        <a:xfrm>
          <a:off x="452758" y="4079208"/>
          <a:ext cx="823197" cy="82319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C358102-AB82-40F1-9A9C-347850D89CFE}">
      <dsp:nvSpPr>
        <dsp:cNvPr id="0" name=""/>
        <dsp:cNvSpPr/>
      </dsp:nvSpPr>
      <dsp:spPr>
        <a:xfrm>
          <a:off x="1728714" y="3742445"/>
          <a:ext cx="3333426" cy="149672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8403" tIns="158403" rIns="158403" bIns="158403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Importance for SMEs: Limited resources &amp; high need for evidence-based policies</a:t>
          </a:r>
        </a:p>
      </dsp:txBody>
      <dsp:txXfrm>
        <a:off x="1728714" y="3742445"/>
        <a:ext cx="3333426" cy="149672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CE26D96-ADA5-4F53-9C12-B790B3C4DEE2}">
      <dsp:nvSpPr>
        <dsp:cNvPr id="0" name=""/>
        <dsp:cNvSpPr/>
      </dsp:nvSpPr>
      <dsp:spPr>
        <a:xfrm>
          <a:off x="284869" y="3079"/>
          <a:ext cx="4492402" cy="1370182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dirty="0"/>
            <a:t>Uncertainty about long-term effects of remote work in SMEs</a:t>
          </a:r>
        </a:p>
      </dsp:txBody>
      <dsp:txXfrm>
        <a:off x="284869" y="3079"/>
        <a:ext cx="4492402" cy="1370182"/>
      </dsp:txXfrm>
    </dsp:sp>
    <dsp:sp modelId="{68DB5921-A15B-4595-946F-BAEEDD45D45D}">
      <dsp:nvSpPr>
        <dsp:cNvPr id="0" name=""/>
        <dsp:cNvSpPr/>
      </dsp:nvSpPr>
      <dsp:spPr>
        <a:xfrm>
          <a:off x="284869" y="1934812"/>
          <a:ext cx="4492402" cy="1370182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dirty="0"/>
            <a:t>Aligns with industry challenges: Productivity, performance &amp; digital readiness</a:t>
          </a:r>
        </a:p>
      </dsp:txBody>
      <dsp:txXfrm>
        <a:off x="284869" y="1934812"/>
        <a:ext cx="4492402" cy="1370182"/>
      </dsp:txXfrm>
    </dsp:sp>
    <dsp:sp modelId="{BB328B31-EF80-42BA-99A9-6D1A0BD2DBB9}">
      <dsp:nvSpPr>
        <dsp:cNvPr id="0" name=""/>
        <dsp:cNvSpPr/>
      </dsp:nvSpPr>
      <dsp:spPr>
        <a:xfrm>
          <a:off x="284869" y="3866545"/>
          <a:ext cx="4492402" cy="1370182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dirty="0"/>
            <a:t> Broader significance: Impacts workforce planning, cost control, competitiveness</a:t>
          </a:r>
        </a:p>
      </dsp:txBody>
      <dsp:txXfrm>
        <a:off x="284869" y="3866545"/>
        <a:ext cx="4492402" cy="137018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AD1FEDB-84E3-4FC0-AB73-F306D152DE6E}">
      <dsp:nvSpPr>
        <dsp:cNvPr id="0" name=""/>
        <dsp:cNvSpPr/>
      </dsp:nvSpPr>
      <dsp:spPr>
        <a:xfrm>
          <a:off x="723758" y="26779"/>
          <a:ext cx="1235250" cy="1235250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FA34CFC-70D2-4173-B7DC-701F3212E835}">
      <dsp:nvSpPr>
        <dsp:cNvPr id="0" name=""/>
        <dsp:cNvSpPr/>
      </dsp:nvSpPr>
      <dsp:spPr>
        <a:xfrm>
          <a:off x="987008" y="290029"/>
          <a:ext cx="708750" cy="70875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5122969-77F0-4DBB-9D7A-872384CB0F47}">
      <dsp:nvSpPr>
        <dsp:cNvPr id="0" name=""/>
        <dsp:cNvSpPr/>
      </dsp:nvSpPr>
      <dsp:spPr>
        <a:xfrm>
          <a:off x="328883" y="1646779"/>
          <a:ext cx="2025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200" kern="1200" dirty="0"/>
            <a:t>Aim: Examine effect of remote work on productivity &amp; performance in UK SMEs</a:t>
          </a:r>
        </a:p>
      </dsp:txBody>
      <dsp:txXfrm>
        <a:off x="328883" y="1646779"/>
        <a:ext cx="2025000" cy="720000"/>
      </dsp:txXfrm>
    </dsp:sp>
    <dsp:sp modelId="{68D80E90-11E7-4A64-9E45-E8232327D285}">
      <dsp:nvSpPr>
        <dsp:cNvPr id="0" name=""/>
        <dsp:cNvSpPr/>
      </dsp:nvSpPr>
      <dsp:spPr>
        <a:xfrm>
          <a:off x="3103133" y="26779"/>
          <a:ext cx="1235250" cy="1235250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3BAD945-67A3-43ED-8597-D569A1D69ADB}">
      <dsp:nvSpPr>
        <dsp:cNvPr id="0" name=""/>
        <dsp:cNvSpPr/>
      </dsp:nvSpPr>
      <dsp:spPr>
        <a:xfrm>
          <a:off x="3366383" y="290029"/>
          <a:ext cx="708750" cy="70875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E12B6B8-6BF4-40BC-9C4F-38684B1D9E8E}">
      <dsp:nvSpPr>
        <dsp:cNvPr id="0" name=""/>
        <dsp:cNvSpPr/>
      </dsp:nvSpPr>
      <dsp:spPr>
        <a:xfrm>
          <a:off x="2708258" y="1646779"/>
          <a:ext cx="2025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200" kern="1200" dirty="0"/>
            <a:t>Objectives are SMART and directly aligned with business problem</a:t>
          </a:r>
        </a:p>
      </dsp:txBody>
      <dsp:txXfrm>
        <a:off x="2708258" y="1646779"/>
        <a:ext cx="2025000" cy="720000"/>
      </dsp:txXfrm>
    </dsp:sp>
    <dsp:sp modelId="{A83398DD-8C2A-45E7-87BE-10231B5F58F5}">
      <dsp:nvSpPr>
        <dsp:cNvPr id="0" name=""/>
        <dsp:cNvSpPr/>
      </dsp:nvSpPr>
      <dsp:spPr>
        <a:xfrm>
          <a:off x="1913445" y="2873029"/>
          <a:ext cx="1235250" cy="1235250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BDAB510-2E8E-42DD-8416-0B9F6E78032D}">
      <dsp:nvSpPr>
        <dsp:cNvPr id="0" name=""/>
        <dsp:cNvSpPr/>
      </dsp:nvSpPr>
      <dsp:spPr>
        <a:xfrm>
          <a:off x="2176695" y="3136279"/>
          <a:ext cx="708750" cy="70875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9F312FF-6E76-4533-B100-70CEF3F678FE}">
      <dsp:nvSpPr>
        <dsp:cNvPr id="0" name=""/>
        <dsp:cNvSpPr/>
      </dsp:nvSpPr>
      <dsp:spPr>
        <a:xfrm>
          <a:off x="1518570" y="4493029"/>
          <a:ext cx="2025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200" kern="1200" dirty="0"/>
            <a:t>Ensure focus, measurability, relevance, and realistic timeframe</a:t>
          </a:r>
        </a:p>
      </dsp:txBody>
      <dsp:txXfrm>
        <a:off x="1518570" y="4493029"/>
        <a:ext cx="2025000" cy="72000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28CF7C5-174D-4C2C-A93E-B5C2F876F0D7}">
      <dsp:nvSpPr>
        <dsp:cNvPr id="0" name=""/>
        <dsp:cNvSpPr/>
      </dsp:nvSpPr>
      <dsp:spPr>
        <a:xfrm>
          <a:off x="0" y="2174"/>
          <a:ext cx="5062141" cy="110220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0BC7450-AA8B-498F-B9AC-D1C2868ED288}">
      <dsp:nvSpPr>
        <dsp:cNvPr id="0" name=""/>
        <dsp:cNvSpPr/>
      </dsp:nvSpPr>
      <dsp:spPr>
        <a:xfrm>
          <a:off x="333416" y="250170"/>
          <a:ext cx="606210" cy="60621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48B2722-9AB2-4D41-B9ED-5D0DB7E86860}">
      <dsp:nvSpPr>
        <dsp:cNvPr id="0" name=""/>
        <dsp:cNvSpPr/>
      </dsp:nvSpPr>
      <dsp:spPr>
        <a:xfrm>
          <a:off x="1273043" y="2174"/>
          <a:ext cx="3789097" cy="11022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6650" tIns="116650" rIns="116650" bIns="11665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How does remote working influence employee productivity?</a:t>
          </a:r>
        </a:p>
      </dsp:txBody>
      <dsp:txXfrm>
        <a:off x="1273043" y="2174"/>
        <a:ext cx="3789097" cy="1102201"/>
      </dsp:txXfrm>
    </dsp:sp>
    <dsp:sp modelId="{916F14EF-E728-4238-9265-B49FB27EC043}">
      <dsp:nvSpPr>
        <dsp:cNvPr id="0" name=""/>
        <dsp:cNvSpPr/>
      </dsp:nvSpPr>
      <dsp:spPr>
        <a:xfrm>
          <a:off x="0" y="1379926"/>
          <a:ext cx="5062141" cy="110220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DAE9A8E-EF27-4870-841C-B15733DF4086}">
      <dsp:nvSpPr>
        <dsp:cNvPr id="0" name=""/>
        <dsp:cNvSpPr/>
      </dsp:nvSpPr>
      <dsp:spPr>
        <a:xfrm>
          <a:off x="333416" y="1627922"/>
          <a:ext cx="606210" cy="60621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DFA787F-819D-42FB-B843-95B03C9C5C25}">
      <dsp:nvSpPr>
        <dsp:cNvPr id="0" name=""/>
        <dsp:cNvSpPr/>
      </dsp:nvSpPr>
      <dsp:spPr>
        <a:xfrm>
          <a:off x="1273043" y="1379926"/>
          <a:ext cx="3789097" cy="11022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6650" tIns="116650" rIns="116650" bIns="11665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What is the perceived impact on </a:t>
          </a:r>
          <a:r>
            <a:rPr lang="en-US" sz="2000" kern="1200" dirty="0" err="1"/>
            <a:t>organisational</a:t>
          </a:r>
          <a:r>
            <a:rPr lang="en-US" sz="2000" kern="1200" dirty="0"/>
            <a:t> performance?</a:t>
          </a:r>
        </a:p>
      </dsp:txBody>
      <dsp:txXfrm>
        <a:off x="1273043" y="1379926"/>
        <a:ext cx="3789097" cy="1102201"/>
      </dsp:txXfrm>
    </dsp:sp>
    <dsp:sp modelId="{4E1F6AD7-9762-4320-B47D-F366250F10BC}">
      <dsp:nvSpPr>
        <dsp:cNvPr id="0" name=""/>
        <dsp:cNvSpPr/>
      </dsp:nvSpPr>
      <dsp:spPr>
        <a:xfrm>
          <a:off x="0" y="2757679"/>
          <a:ext cx="5062141" cy="110220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DBBCF66-6B19-467E-A285-E5E008DC49FC}">
      <dsp:nvSpPr>
        <dsp:cNvPr id="0" name=""/>
        <dsp:cNvSpPr/>
      </dsp:nvSpPr>
      <dsp:spPr>
        <a:xfrm>
          <a:off x="333416" y="3005674"/>
          <a:ext cx="606210" cy="60621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5822C62-501C-45C5-956A-6DF942E4081A}">
      <dsp:nvSpPr>
        <dsp:cNvPr id="0" name=""/>
        <dsp:cNvSpPr/>
      </dsp:nvSpPr>
      <dsp:spPr>
        <a:xfrm>
          <a:off x="1273043" y="2757679"/>
          <a:ext cx="3789097" cy="11022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6650" tIns="116650" rIns="116650" bIns="11665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What challenges do SMEs face in managing remote teams?</a:t>
          </a:r>
        </a:p>
      </dsp:txBody>
      <dsp:txXfrm>
        <a:off x="1273043" y="2757679"/>
        <a:ext cx="3789097" cy="1102201"/>
      </dsp:txXfrm>
    </dsp:sp>
    <dsp:sp modelId="{CF743514-5C9E-46A8-992F-92F4918B7864}">
      <dsp:nvSpPr>
        <dsp:cNvPr id="0" name=""/>
        <dsp:cNvSpPr/>
      </dsp:nvSpPr>
      <dsp:spPr>
        <a:xfrm>
          <a:off x="0" y="4135431"/>
          <a:ext cx="5062141" cy="110220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613425D-A36B-47AF-B2E8-C5CD2EB47102}">
      <dsp:nvSpPr>
        <dsp:cNvPr id="0" name=""/>
        <dsp:cNvSpPr/>
      </dsp:nvSpPr>
      <dsp:spPr>
        <a:xfrm>
          <a:off x="333416" y="4383426"/>
          <a:ext cx="606210" cy="60621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59DA8D1-2A9F-4815-9617-7BE8F0D1F106}">
      <dsp:nvSpPr>
        <dsp:cNvPr id="0" name=""/>
        <dsp:cNvSpPr/>
      </dsp:nvSpPr>
      <dsp:spPr>
        <a:xfrm>
          <a:off x="1273043" y="4135431"/>
          <a:ext cx="3789097" cy="11022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6650" tIns="116650" rIns="116650" bIns="11665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Which strategies enhance productivity?</a:t>
          </a:r>
        </a:p>
      </dsp:txBody>
      <dsp:txXfrm>
        <a:off x="1273043" y="4135431"/>
        <a:ext cx="3789097" cy="1102201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1E03721-FF45-4911-8536-4A27E2F2F5AA}">
      <dsp:nvSpPr>
        <dsp:cNvPr id="0" name=""/>
        <dsp:cNvSpPr/>
      </dsp:nvSpPr>
      <dsp:spPr>
        <a:xfrm>
          <a:off x="0" y="639"/>
          <a:ext cx="5062141" cy="149672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E573C35-A366-4A45-9F8D-0EEDD6E735F3}">
      <dsp:nvSpPr>
        <dsp:cNvPr id="0" name=""/>
        <dsp:cNvSpPr/>
      </dsp:nvSpPr>
      <dsp:spPr>
        <a:xfrm>
          <a:off x="452758" y="337402"/>
          <a:ext cx="823197" cy="82319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814EB36-3896-4EB6-996D-41E335C88DA9}">
      <dsp:nvSpPr>
        <dsp:cNvPr id="0" name=""/>
        <dsp:cNvSpPr/>
      </dsp:nvSpPr>
      <dsp:spPr>
        <a:xfrm>
          <a:off x="1728714" y="639"/>
          <a:ext cx="3333426" cy="149672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8403" tIns="158403" rIns="158403" bIns="158403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Most research focuses on large corporations</a:t>
          </a:r>
        </a:p>
      </dsp:txBody>
      <dsp:txXfrm>
        <a:off x="1728714" y="639"/>
        <a:ext cx="3333426" cy="1496722"/>
      </dsp:txXfrm>
    </dsp:sp>
    <dsp:sp modelId="{DC530DEE-A602-457B-99BD-26E67F02C688}">
      <dsp:nvSpPr>
        <dsp:cNvPr id="0" name=""/>
        <dsp:cNvSpPr/>
      </dsp:nvSpPr>
      <dsp:spPr>
        <a:xfrm>
          <a:off x="0" y="1871542"/>
          <a:ext cx="5062141" cy="149672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271B40D-EF91-4A50-AD8E-AE658B356CDC}">
      <dsp:nvSpPr>
        <dsp:cNvPr id="0" name=""/>
        <dsp:cNvSpPr/>
      </dsp:nvSpPr>
      <dsp:spPr>
        <a:xfrm>
          <a:off x="452758" y="2208305"/>
          <a:ext cx="823197" cy="82319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ECE7E5D-5E5D-41B4-B98D-0600FACAA263}">
      <dsp:nvSpPr>
        <dsp:cNvPr id="0" name=""/>
        <dsp:cNvSpPr/>
      </dsp:nvSpPr>
      <dsp:spPr>
        <a:xfrm>
          <a:off x="1728714" y="1871542"/>
          <a:ext cx="3333426" cy="149672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8403" tIns="158403" rIns="158403" bIns="158403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 Limited empirical evidence on UK SMEs</a:t>
          </a:r>
        </a:p>
      </dsp:txBody>
      <dsp:txXfrm>
        <a:off x="1728714" y="1871542"/>
        <a:ext cx="3333426" cy="1496722"/>
      </dsp:txXfrm>
    </dsp:sp>
    <dsp:sp modelId="{D3090F6E-11A0-4D64-BBC2-3BFE33D0EAEF}">
      <dsp:nvSpPr>
        <dsp:cNvPr id="0" name=""/>
        <dsp:cNvSpPr/>
      </dsp:nvSpPr>
      <dsp:spPr>
        <a:xfrm>
          <a:off x="0" y="3742445"/>
          <a:ext cx="5062141" cy="149672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32A692C-5C3B-43D6-A6E0-02CE58C2F51B}">
      <dsp:nvSpPr>
        <dsp:cNvPr id="0" name=""/>
        <dsp:cNvSpPr/>
      </dsp:nvSpPr>
      <dsp:spPr>
        <a:xfrm>
          <a:off x="452758" y="4079208"/>
          <a:ext cx="823197" cy="82319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ED752DF-5D7B-4B21-9970-1A563AC1B15B}">
      <dsp:nvSpPr>
        <dsp:cNvPr id="0" name=""/>
        <dsp:cNvSpPr/>
      </dsp:nvSpPr>
      <dsp:spPr>
        <a:xfrm>
          <a:off x="1728714" y="3742445"/>
          <a:ext cx="3333426" cy="149672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8403" tIns="158403" rIns="158403" bIns="158403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Need to explore long-term effects and managerial strategies</a:t>
          </a:r>
        </a:p>
      </dsp:txBody>
      <dsp:txXfrm>
        <a:off x="1728714" y="3742445"/>
        <a:ext cx="3333426" cy="1496722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6747047-A007-4151-A716-EBF21D0E0AE6}">
      <dsp:nvSpPr>
        <dsp:cNvPr id="0" name=""/>
        <dsp:cNvSpPr/>
      </dsp:nvSpPr>
      <dsp:spPr>
        <a:xfrm>
          <a:off x="0" y="639"/>
          <a:ext cx="5062141" cy="149672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DFBD02F-156D-4457-9E06-90331B6D44C1}">
      <dsp:nvSpPr>
        <dsp:cNvPr id="0" name=""/>
        <dsp:cNvSpPr/>
      </dsp:nvSpPr>
      <dsp:spPr>
        <a:xfrm>
          <a:off x="452758" y="337402"/>
          <a:ext cx="823197" cy="82319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613ABD3-4ABD-4E2E-935C-4F5E402270DD}">
      <dsp:nvSpPr>
        <dsp:cNvPr id="0" name=""/>
        <dsp:cNvSpPr/>
      </dsp:nvSpPr>
      <dsp:spPr>
        <a:xfrm>
          <a:off x="1728714" y="639"/>
          <a:ext cx="3333426" cy="149672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8403" tIns="158403" rIns="158403" bIns="158403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 Combination of quantitative surveys + qualitative interviews</a:t>
          </a:r>
        </a:p>
      </dsp:txBody>
      <dsp:txXfrm>
        <a:off x="1728714" y="639"/>
        <a:ext cx="3333426" cy="1496722"/>
      </dsp:txXfrm>
    </dsp:sp>
    <dsp:sp modelId="{120EFB20-AEDC-420F-91EA-B39ACABA1D5B}">
      <dsp:nvSpPr>
        <dsp:cNvPr id="0" name=""/>
        <dsp:cNvSpPr/>
      </dsp:nvSpPr>
      <dsp:spPr>
        <a:xfrm>
          <a:off x="0" y="1871542"/>
          <a:ext cx="5062141" cy="149672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C742039-057D-4009-96D2-C908D2FEC2D3}">
      <dsp:nvSpPr>
        <dsp:cNvPr id="0" name=""/>
        <dsp:cNvSpPr/>
      </dsp:nvSpPr>
      <dsp:spPr>
        <a:xfrm>
          <a:off x="452758" y="2208305"/>
          <a:ext cx="823197" cy="82319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0DB2F5F-DB9B-4FA5-A995-C2004F67F4C7}">
      <dsp:nvSpPr>
        <dsp:cNvPr id="0" name=""/>
        <dsp:cNvSpPr/>
      </dsp:nvSpPr>
      <dsp:spPr>
        <a:xfrm>
          <a:off x="1728714" y="1871542"/>
          <a:ext cx="3333426" cy="149672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8403" tIns="158403" rIns="158403" bIns="158403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 Provides both measurable trends and deeper insights</a:t>
          </a:r>
        </a:p>
      </dsp:txBody>
      <dsp:txXfrm>
        <a:off x="1728714" y="1871542"/>
        <a:ext cx="3333426" cy="1496722"/>
      </dsp:txXfrm>
    </dsp:sp>
    <dsp:sp modelId="{46AAC842-4F76-4516-80A6-EC178AC3F3A8}">
      <dsp:nvSpPr>
        <dsp:cNvPr id="0" name=""/>
        <dsp:cNvSpPr/>
      </dsp:nvSpPr>
      <dsp:spPr>
        <a:xfrm>
          <a:off x="0" y="3742445"/>
          <a:ext cx="5062141" cy="149672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544FC47-F3BB-49DC-8D69-7A18D09B2736}">
      <dsp:nvSpPr>
        <dsp:cNvPr id="0" name=""/>
        <dsp:cNvSpPr/>
      </dsp:nvSpPr>
      <dsp:spPr>
        <a:xfrm>
          <a:off x="452758" y="4079208"/>
          <a:ext cx="823197" cy="82319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7C1DAF6-EC9B-4606-8DAD-AAABF06D0833}">
      <dsp:nvSpPr>
        <dsp:cNvPr id="0" name=""/>
        <dsp:cNvSpPr/>
      </dsp:nvSpPr>
      <dsp:spPr>
        <a:xfrm>
          <a:off x="1728714" y="3742445"/>
          <a:ext cx="3333426" cy="149672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8403" tIns="158403" rIns="158403" bIns="158403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Triangulation improves validity &amp; reliability</a:t>
          </a:r>
        </a:p>
      </dsp:txBody>
      <dsp:txXfrm>
        <a:off x="1728714" y="3742445"/>
        <a:ext cx="3333426" cy="1496722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78E767D-2CAD-40C9-BE55-BE7F2D73163F}">
      <dsp:nvSpPr>
        <dsp:cNvPr id="0" name=""/>
        <dsp:cNvSpPr/>
      </dsp:nvSpPr>
      <dsp:spPr>
        <a:xfrm>
          <a:off x="0" y="557"/>
          <a:ext cx="4678020" cy="130433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A2F85F4-4170-46BD-8A8F-5AFEDCDB7F77}">
      <dsp:nvSpPr>
        <dsp:cNvPr id="0" name=""/>
        <dsp:cNvSpPr/>
      </dsp:nvSpPr>
      <dsp:spPr>
        <a:xfrm>
          <a:off x="394561" y="294033"/>
          <a:ext cx="717384" cy="71738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3724CC0-6B4F-4918-8D89-AE393A0F164F}">
      <dsp:nvSpPr>
        <dsp:cNvPr id="0" name=""/>
        <dsp:cNvSpPr/>
      </dsp:nvSpPr>
      <dsp:spPr>
        <a:xfrm>
          <a:off x="1506508" y="557"/>
          <a:ext cx="3171511" cy="13043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042" tIns="138042" rIns="138042" bIns="138042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Sampling limitations (convenience &amp; snowball)</a:t>
          </a:r>
        </a:p>
      </dsp:txBody>
      <dsp:txXfrm>
        <a:off x="1506508" y="557"/>
        <a:ext cx="3171511" cy="1304336"/>
      </dsp:txXfrm>
    </dsp:sp>
    <dsp:sp modelId="{E153A6BC-BB51-4D2F-84D6-55C98558C18A}">
      <dsp:nvSpPr>
        <dsp:cNvPr id="0" name=""/>
        <dsp:cNvSpPr/>
      </dsp:nvSpPr>
      <dsp:spPr>
        <a:xfrm>
          <a:off x="0" y="1630977"/>
          <a:ext cx="4678020" cy="130433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3C92902-1CFB-49F6-B362-53DFB96FCD2B}">
      <dsp:nvSpPr>
        <dsp:cNvPr id="0" name=""/>
        <dsp:cNvSpPr/>
      </dsp:nvSpPr>
      <dsp:spPr>
        <a:xfrm>
          <a:off x="394561" y="1924453"/>
          <a:ext cx="717384" cy="71738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76B4E7E-3B15-4558-BB52-4D890E36EF20}">
      <dsp:nvSpPr>
        <dsp:cNvPr id="0" name=""/>
        <dsp:cNvSpPr/>
      </dsp:nvSpPr>
      <dsp:spPr>
        <a:xfrm>
          <a:off x="1506508" y="1630977"/>
          <a:ext cx="3171511" cy="13043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042" tIns="138042" rIns="138042" bIns="138042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Self-reporting bias in productivity measures</a:t>
          </a:r>
        </a:p>
      </dsp:txBody>
      <dsp:txXfrm>
        <a:off x="1506508" y="1630977"/>
        <a:ext cx="3171511" cy="1304336"/>
      </dsp:txXfrm>
    </dsp:sp>
    <dsp:sp modelId="{A35D521C-E2B5-4AF8-8CB1-33EF16AF29CC}">
      <dsp:nvSpPr>
        <dsp:cNvPr id="0" name=""/>
        <dsp:cNvSpPr/>
      </dsp:nvSpPr>
      <dsp:spPr>
        <a:xfrm>
          <a:off x="0" y="3261397"/>
          <a:ext cx="4678020" cy="130433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0E351D7-CF1D-40B3-8D7E-D358B5A64CBB}">
      <dsp:nvSpPr>
        <dsp:cNvPr id="0" name=""/>
        <dsp:cNvSpPr/>
      </dsp:nvSpPr>
      <dsp:spPr>
        <a:xfrm>
          <a:off x="394561" y="3554873"/>
          <a:ext cx="717384" cy="71738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9705CD3-AE7C-41F5-873B-12223FD8128E}">
      <dsp:nvSpPr>
        <dsp:cNvPr id="0" name=""/>
        <dsp:cNvSpPr/>
      </dsp:nvSpPr>
      <dsp:spPr>
        <a:xfrm>
          <a:off x="1506508" y="3261397"/>
          <a:ext cx="3171511" cy="13043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042" tIns="138042" rIns="138042" bIns="138042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Dependence on manager availability for interviews</a:t>
          </a:r>
        </a:p>
      </dsp:txBody>
      <dsp:txXfrm>
        <a:off x="1506508" y="3261397"/>
        <a:ext cx="3171511" cy="1304336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B4237DE-AFC2-450F-B117-506630E11F29}">
      <dsp:nvSpPr>
        <dsp:cNvPr id="0" name=""/>
        <dsp:cNvSpPr/>
      </dsp:nvSpPr>
      <dsp:spPr>
        <a:xfrm>
          <a:off x="0" y="639"/>
          <a:ext cx="5062141" cy="149672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41E65F1-E693-44B7-8C13-1D4213E4D8C4}">
      <dsp:nvSpPr>
        <dsp:cNvPr id="0" name=""/>
        <dsp:cNvSpPr/>
      </dsp:nvSpPr>
      <dsp:spPr>
        <a:xfrm>
          <a:off x="452758" y="337402"/>
          <a:ext cx="823197" cy="82319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1AFE6DC-0BF0-4F36-8DF2-3A84A26CE4CF}">
      <dsp:nvSpPr>
        <dsp:cNvPr id="0" name=""/>
        <dsp:cNvSpPr/>
      </dsp:nvSpPr>
      <dsp:spPr>
        <a:xfrm>
          <a:off x="1728714" y="639"/>
          <a:ext cx="3333426" cy="149672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8403" tIns="158403" rIns="158403" bIns="158403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Financial limitations for digital infrastructure</a:t>
          </a:r>
        </a:p>
      </dsp:txBody>
      <dsp:txXfrm>
        <a:off x="1728714" y="639"/>
        <a:ext cx="3333426" cy="1496722"/>
      </dsp:txXfrm>
    </dsp:sp>
    <dsp:sp modelId="{BB82428A-87CA-4C6B-A114-797E562A2D79}">
      <dsp:nvSpPr>
        <dsp:cNvPr id="0" name=""/>
        <dsp:cNvSpPr/>
      </dsp:nvSpPr>
      <dsp:spPr>
        <a:xfrm>
          <a:off x="0" y="1871542"/>
          <a:ext cx="5062141" cy="149672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FE11C59-FC06-4398-A340-11612350B75E}">
      <dsp:nvSpPr>
        <dsp:cNvPr id="0" name=""/>
        <dsp:cNvSpPr/>
      </dsp:nvSpPr>
      <dsp:spPr>
        <a:xfrm>
          <a:off x="452758" y="2208305"/>
          <a:ext cx="823197" cy="82319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ADE0C3A-9C3F-4835-BDD0-38971544F8D5}">
      <dsp:nvSpPr>
        <dsp:cNvPr id="0" name=""/>
        <dsp:cNvSpPr/>
      </dsp:nvSpPr>
      <dsp:spPr>
        <a:xfrm>
          <a:off x="1728714" y="1871542"/>
          <a:ext cx="3333426" cy="149672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8403" tIns="158403" rIns="158403" bIns="158403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Managerial resistance to culture change</a:t>
          </a:r>
        </a:p>
      </dsp:txBody>
      <dsp:txXfrm>
        <a:off x="1728714" y="1871542"/>
        <a:ext cx="3333426" cy="1496722"/>
      </dsp:txXfrm>
    </dsp:sp>
    <dsp:sp modelId="{D491E5BA-4B0E-4B6F-8BCE-F7A503FC7E8E}">
      <dsp:nvSpPr>
        <dsp:cNvPr id="0" name=""/>
        <dsp:cNvSpPr/>
      </dsp:nvSpPr>
      <dsp:spPr>
        <a:xfrm>
          <a:off x="0" y="3742445"/>
          <a:ext cx="5062141" cy="149672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0F7B028-74CC-456D-8C0F-849D9754BC77}">
      <dsp:nvSpPr>
        <dsp:cNvPr id="0" name=""/>
        <dsp:cNvSpPr/>
      </dsp:nvSpPr>
      <dsp:spPr>
        <a:xfrm>
          <a:off x="452758" y="4079208"/>
          <a:ext cx="823197" cy="82319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A35B049-915A-4B38-86B0-6CE2313DB17A}">
      <dsp:nvSpPr>
        <dsp:cNvPr id="0" name=""/>
        <dsp:cNvSpPr/>
      </dsp:nvSpPr>
      <dsp:spPr>
        <a:xfrm>
          <a:off x="1728714" y="3742445"/>
          <a:ext cx="3333426" cy="149672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8403" tIns="158403" rIns="158403" bIns="158403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Variation in employee adaptability</a:t>
          </a:r>
        </a:p>
      </dsp:txBody>
      <dsp:txXfrm>
        <a:off x="1728714" y="3742445"/>
        <a:ext cx="3333426" cy="149672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9/3/layout/HorizontalOrganizationChart">
  <dgm:title val=""/>
  <dgm:desc val=""/>
  <dgm:catLst>
    <dgm:cat type="hierarchy" pri="43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305"/>
      <dgm:constr type="w" for="des" forName="rootComposite" refType="w" fact="10"/>
      <dgm:constr type="h" for="des" forName="rootComposite" refType="w" refFor="des" refForName="rootComposite1" fact="0.305"/>
      <dgm:constr type="w" for="des" forName="rootComposite3" refType="w" fact="10"/>
      <dgm:constr type="h" for="des" forName="rootComposite3" refType="w" refFor="des" refForName="rootComposite1" fact="0.305"/>
      <dgm:constr type="primFontSz" for="des" ptType="node" op="equ"/>
      <dgm:constr type="sp" for="des" op="equ"/>
      <dgm:constr type="sp" for="des" forName="hierRoot1" refType="w" refFor="des" refForName="rootComposite1" fact="0.2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125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125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func="var" arg="dir" op="equ" val="norm">
                  <dgm:alg type="hierRoot">
                    <dgm:param type="hierAlign" val="lT"/>
                  </dgm:alg>
                  <dgm:constrLst>
                    <dgm:constr type="alignOff" val="0.75"/>
                  </dgm:constrLst>
                </dgm:if>
                <dgm:else name="Name9">
                  <dgm:alg type="hierRoot">
                    <dgm:param type="hierAlign" val="rT"/>
                  </dgm:alg>
                  <dgm:constrLst>
                    <dgm:constr type="alignOff" val="0.75"/>
                  </dgm:constrLst>
                </dgm:else>
              </dgm:choose>
            </dgm:if>
            <dgm:if name="Name10" func="var" arg="hierBranch" op="equ" val="r">
              <dgm:choose name="Name11">
                <dgm:if name="Name12" func="var" arg="dir" op="equ" val="norm">
                  <dgm:alg type="hierRoot">
                    <dgm:param type="hierAlign" val="lB"/>
                  </dgm:alg>
                  <dgm:constrLst>
                    <dgm:constr type="alignOff" val="0.75"/>
                  </dgm:constrLst>
                </dgm:if>
                <dgm:else name="Name13">
                  <dgm:alg type="hierRoot">
                    <dgm:param type="hierAlign" val="rB"/>
                  </dgm:alg>
                  <dgm:constrLst>
                    <dgm:constr type="alignOff" val="0.75"/>
                  </dgm:constrLst>
                </dgm:else>
              </dgm:choose>
            </dgm:if>
            <dgm:if name="Name14" func="var" arg="hierBranch" op="equ" val="hang">
              <dgm:choose name="Name15">
                <dgm:if name="Name16" func="var" arg="dir" op="equ" val="norm">
                  <dgm:alg type="hierRoot">
                    <dgm:param type="hierAlign" val="lCtrCh"/>
                  </dgm:alg>
                  <dgm:constrLst>
                    <dgm:constr type="alignOff" val="0.65"/>
                  </dgm:constrLst>
                </dgm:if>
                <dgm:else name="Name17">
                  <dgm:alg type="hierRoot">
                    <dgm:param type="hierAlign" val="rCtrCh"/>
                  </dgm:alg>
                  <dgm:constrLst>
                    <dgm:constr type="alignOff" val="0.65"/>
                  </dgm:constrLst>
                </dgm:else>
              </dgm:choose>
            </dgm:if>
            <dgm:else name="Name18">
              <dgm:choose name="Name19">
                <dgm:if name="Name20" func="var" arg="dir" op="equ" val="norm">
                  <dgm:alg type="hierRoot">
                    <dgm:param type="hierAlign" val="lCtrCh"/>
                  </dgm:alg>
                  <dgm:constrLst>
                    <dgm:constr type="alignOff"/>
                    <dgm:constr type="bendDist" for="des" ptType="parTrans" refType="sp" fact="0.5"/>
                  </dgm:constrLst>
                </dgm:if>
                <dgm:else name="Name21">
                  <dgm:alg type="hierRoot">
                    <dgm:param type="hierAlign" val="rCtrCh"/>
                  </dgm:alg>
                  <dgm:constrLst>
                    <dgm:constr type="alignOff"/>
                    <dgm:constr type="bendDist" for="des" ptType="parTrans" refType="sp" fact="0.5"/>
                  </dgm:constrLst>
                </dgm:else>
              </dgm:choose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22">
              <dgm:if name="Name23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24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25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6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7">
              <dgm:if name="Name28" func="var" arg="hierBranch" op="equ" val="l">
                <dgm:choose name="Name29">
                  <dgm:if name="Name30" func="var" arg="dir" op="equ" val="norm">
                    <dgm:alg type="hierChild">
                      <dgm:param type="chAlign" val="t"/>
                      <dgm:param type="linDir" val="fromL"/>
                    </dgm:alg>
                  </dgm:if>
                  <dgm:else name="Name31">
                    <dgm:alg type="hierChild">
                      <dgm:param type="chAlign" val="t"/>
                      <dgm:param type="linDir" val="fromR"/>
                    </dgm:alg>
                  </dgm:else>
                </dgm:choose>
              </dgm:if>
              <dgm:if name="Name32" func="var" arg="hierBranch" op="equ" val="r">
                <dgm:choose name="Name33">
                  <dgm:if name="Name34" func="var" arg="dir" op="equ" val="norm">
                    <dgm:alg type="hierChild">
                      <dgm:param type="chAlign" val="b"/>
                      <dgm:param type="linDir" val="fromL"/>
                    </dgm:alg>
                  </dgm:if>
                  <dgm:else name="Name35">
                    <dgm:alg type="hierChild">
                      <dgm:param type="chAlign" val="b"/>
                      <dgm:param type="linDir" val="fromR"/>
                    </dgm:alg>
                  </dgm:else>
                </dgm:choose>
              </dgm:if>
              <dgm:if name="Name36" func="var" arg="hierBranch" op="equ" val="hang">
                <dgm:choose name="Name37">
                  <dgm:if name="Name38" func="var" arg="dir" op="equ" val="norm">
                    <dgm:alg type="hierChild">
                      <dgm:param type="chAlign" val="l"/>
                      <dgm:param type="linDir" val="fromT"/>
                      <dgm:param type="secChAlign" val="t"/>
                      <dgm:param type="secLinDir" val="fromL"/>
                    </dgm:alg>
                  </dgm:if>
                  <dgm:else name="Name39">
                    <dgm:alg type="hierChild">
                      <dgm:param type="chAlign" val="r"/>
                      <dgm:param type="linDir" val="fromT"/>
                      <dgm:param type="secChAlign" val="t"/>
                      <dgm:param type="secLinDir" val="fromR"/>
                    </dgm:alg>
                  </dgm:else>
                </dgm:choose>
              </dgm:if>
              <dgm:else name="Name40">
                <dgm:choose name="Name41">
                  <dgm:if name="Name42" func="var" arg="dir" op="equ" val="norm">
                    <dgm:alg type="hierChild">
                      <dgm:param type="linDir" val="fromT"/>
                      <dgm:param type="chAlign" val="l"/>
                    </dgm:alg>
                  </dgm:if>
                  <dgm:else name="Name43">
                    <dgm:alg type="hierChild">
                      <dgm:param type="linDir" val="fromT"/>
                      <dgm:param type="chAlign" val="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44" axis="precedSib" ptType="parTrans" st="-1" cnt="1">
                <dgm:choose name="Name45">
                  <dgm:if name="Name46" func="var" arg="hierBranch" op="equ" val="hang">
                    <dgm:layoutNode name="Name47">
                      <dgm:choose name="Name48">
                        <dgm:if name="Name49" func="var" arg="dir" op="equ" val="norm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bCtr tCtr"/>
                          </dgm:alg>
                        </dgm:if>
                        <dgm:else name="Name50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bCtr tCtr"/>
                          </dgm:alg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51" func="var" arg="hierBranch" op="equ" val="l">
                    <dgm:layoutNode name="Name52">
                      <dgm:choose name="Name53">
                        <dgm:if name="Name54" func="var" arg="dir" op="equ" val="norm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tCtr"/>
                          </dgm:alg>
                        </dgm:if>
                        <dgm:else name="Name55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tCtr"/>
                          </dgm:alg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56" func="var" arg="hierBranch" op="equ" val="r">
                    <dgm:layoutNode name="Name57">
                      <dgm:choose name="Name58">
                        <dgm:if name="Name59" func="var" arg="dir" op="equ" val="norm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bCtr"/>
                          </dgm:alg>
                        </dgm:if>
                        <dgm:else name="Name60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bCtr"/>
                          </dgm:alg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61">
                    <dgm:choose name="Name62">
                      <dgm:if name="Name63" func="var" arg="dir" op="equ" val="norm">
                        <dgm:layoutNode name="Name64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R"/>
                            <dgm:param type="endPts" val="midL"/>
                            <dgm:param type="bendPt" val="end"/>
                          </dgm:alg>
                          <dgm:shape xmlns:r="http://schemas.openxmlformats.org/officeDocument/2006/relationships" type="conn" r:blip="" zOrderOff="-99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if>
                      <dgm:else name="Name65">
                        <dgm:layoutNode name="Name66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midL"/>
                            <dgm:param type="endPts" val="midR"/>
                            <dgm:param type="bendPt" val="end"/>
                          </dgm:alg>
                          <dgm:shape xmlns:r="http://schemas.openxmlformats.org/officeDocument/2006/relationships" type="conn" r:blip="" zOrderOff="-99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else>
                    </dgm:choos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7">
                  <dgm:if name="Name68" func="var" arg="hierBranch" op="equ" val="l">
                    <dgm:choose name="Name69">
                      <dgm:if name="Name70" func="var" arg="dir" op="equ" val="norm">
                        <dgm:alg type="hierRoot">
                          <dgm:param type="hierAlign" val="lT"/>
                        </dgm:alg>
                        <dgm:constrLst>
                          <dgm:constr type="alignOff" val="0.75"/>
                        </dgm:constrLst>
                      </dgm:if>
                      <dgm:else name="Name71">
                        <dgm:alg type="hierRoot">
                          <dgm:param type="hierAlign" val="rT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72" func="var" arg="hierBranch" op="equ" val="r">
                    <dgm:choose name="Name73">
                      <dgm:if name="Name74" func="var" arg="dir" op="equ" val="norm">
                        <dgm:alg type="hierRoot">
                          <dgm:param type="hierAlign" val="lB"/>
                        </dgm:alg>
                        <dgm:constrLst>
                          <dgm:constr type="alignOff" val="0.75"/>
                        </dgm:constrLst>
                      </dgm:if>
                      <dgm:else name="Name75">
                        <dgm:alg type="hierRoot">
                          <dgm:param type="hierAlign" val="rB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76" func="var" arg="hierBranch" op="equ" val="hang">
                    <dgm:choose name="Name77">
                      <dgm:if name="Name78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 val="0.65"/>
                        </dgm:constrLst>
                      </dgm:if>
                      <dgm:else name="Name79">
                        <dgm:alg type="hierRoot">
                          <dgm:param type="hierAlign" val="rCtrCh"/>
                        </dgm:alg>
                        <dgm:constrLst>
                          <dgm:constr type="alignOff" val="0.65"/>
                        </dgm:constrLst>
                      </dgm:else>
                    </dgm:choose>
                  </dgm:if>
                  <dgm:else name="Name80">
                    <dgm:choose name="Name81">
                      <dgm:if name="Name82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if>
                      <dgm:else name="Name83">
                        <dgm:alg type="hierRoot">
                          <dgm:param type="hierAlign" val="r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84">
                    <dgm:if name="Name85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6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7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8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9">
                    <dgm:if name="Name90" func="var" arg="hierBranch" op="equ" val="l">
                      <dgm:choose name="Name91">
                        <dgm:if name="Name92" func="var" arg="dir" op="equ" val="norm">
                          <dgm:alg type="hierChild">
                            <dgm:param type="chAlign" val="t"/>
                            <dgm:param type="linDir" val="fromL"/>
                          </dgm:alg>
                        </dgm:if>
                        <dgm:else name="Name93">
                          <dgm:alg type="hierChild">
                            <dgm:param type="chAlign" val="t"/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r">
                      <dgm:choose name="Name95">
                        <dgm:if name="Name96" func="var" arg="dir" op="equ" val="norm">
                          <dgm:alg type="hierChild">
                            <dgm:param type="chAlign" val="b"/>
                            <dgm:param type="linDir" val="fromL"/>
                          </dgm:alg>
                        </dgm:if>
                        <dgm:else name="Name97">
                          <dgm:alg type="hierChild">
                            <dgm:param type="chAlign" val="b"/>
                            <dgm:param type="linDir" val="fromR"/>
                          </dgm:alg>
                        </dgm:else>
                      </dgm:choose>
                    </dgm:if>
                    <dgm:if name="Name98" func="var" arg="hierBranch" op="equ" val="hang">
                      <dgm:choose name="Name99">
                        <dgm:if name="Name100" func="var" arg="dir" op="equ" val="norm">
                          <dgm:alg type="hierChild">
                            <dgm:param type="chAlign" val="l"/>
                            <dgm:param type="linDir" val="fromT"/>
                            <dgm:param type="secChAlign" val="t"/>
                            <dgm:param type="secLinDir" val="fromL"/>
                          </dgm:alg>
                        </dgm:if>
                        <dgm:else name="Name101">
                          <dgm:alg type="hierChild">
                            <dgm:param type="chAlign" val="r"/>
                            <dgm:param type="linDir" val="fromT"/>
                            <dgm:param type="secChAlign" val="t"/>
                            <dgm:param type="secLinDir" val="fromR"/>
                          </dgm:alg>
                        </dgm:else>
                      </dgm:choose>
                    </dgm:if>
                    <dgm:else name="Name102">
                      <dgm:choose name="Name103">
                        <dgm:if name="Name104" func="var" arg="dir" op="equ" val="norm">
                          <dgm:alg type="hierChild">
                            <dgm:param type="linDir" val="fromT"/>
                            <dgm:param type="chAlign" val="l"/>
                          </dgm:alg>
                        </dgm:if>
                        <dgm:else name="Name105">
                          <dgm:alg type="hierChild">
                            <dgm:param type="linDir" val="fromT"/>
                            <dgm:param type="ch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a"/>
                </dgm:layoutNode>
                <dgm:layoutNode name="hierChild5">
                  <dgm:choose name="Name107">
                    <dgm:if name="Name108" func="var" arg="dir" op="equ" val="norm">
                      <dgm:alg type="hierChild">
                        <dgm:param type="chAlign" val="l"/>
                        <dgm:param type="linDir" val="fromT"/>
                        <dgm:param type="secChAlign" val="t"/>
                        <dgm:param type="secLinDir" val="fromL"/>
                      </dgm:alg>
                    </dgm:if>
                    <dgm:else name="Name109">
                      <dgm:alg type="hierChild">
                        <dgm:param type="chAlign" val="r"/>
                        <dgm:param type="linDir" val="fromT"/>
                        <dgm:param type="secChAlign" val="t"/>
                        <dgm:param type="sec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10" ref="rep2b"/>
                </dgm:layoutNode>
              </dgm:layoutNode>
            </dgm:forEach>
          </dgm:layoutNode>
          <dgm:layoutNode name="hierChild3">
            <dgm:choose name="Name111">
              <dgm:if name="Name112" func="var" arg="dir" op="equ" val="norm">
                <dgm:alg type="hierChild">
                  <dgm:param type="chAlign" val="l"/>
                  <dgm:param type="linDir" val="fromT"/>
                  <dgm:param type="secChAlign" val="t"/>
                  <dgm:param type="secLinDir" val="fromL"/>
                </dgm:alg>
              </dgm:if>
              <dgm:else name="Name113">
                <dgm:alg type="hierChild">
                  <dgm:param type="chAlign" val="r"/>
                  <dgm:param type="linDir" val="fromT"/>
                  <dgm:param type="secChAlign" val="t"/>
                  <dgm:param type="sec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4" axis="precedSib" ptType="parTrans" st="-1" cnt="1">
                <dgm:layoutNode name="Name115">
                  <dgm:choose name="Name116">
                    <dgm:if name="Name117" func="var" arg="dir" op="equ" val="norm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midR"/>
                        <dgm:param type="endPts" val="bCtr tCtr"/>
                      </dgm:alg>
                    </dgm:if>
                    <dgm:else name="Name11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midL"/>
                        <dgm:param type="endPts" val="bCtr tCtr"/>
                      </dgm:alg>
                    </dgm:else>
                  </dgm:choose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9">
                  <dgm:if name="Name120" func="var" arg="hierBranch" op="equ" val="l">
                    <dgm:choose name="Name121">
                      <dgm:if name="Name122" func="var" arg="dir" op="equ" val="norm">
                        <dgm:alg type="hierRoot">
                          <dgm:param type="hierAlign" val="lT"/>
                        </dgm:alg>
                        <dgm:constrLst>
                          <dgm:constr type="alignOff" val="0.75"/>
                        </dgm:constrLst>
                      </dgm:if>
                      <dgm:else name="Name123">
                        <dgm:alg type="hierRoot">
                          <dgm:param type="hierAlign" val="rT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124" func="var" arg="hierBranch" op="equ" val="r">
                    <dgm:choose name="Name125">
                      <dgm:if name="Name126" func="var" arg="dir" op="equ" val="norm">
                        <dgm:alg type="hierRoot">
                          <dgm:param type="hierAlign" val="lB"/>
                        </dgm:alg>
                        <dgm:constrLst>
                          <dgm:constr type="alignOff" val="0.75"/>
                        </dgm:constrLst>
                      </dgm:if>
                      <dgm:else name="Name127">
                        <dgm:alg type="hierRoot">
                          <dgm:param type="hierAlign" val="rB"/>
                        </dgm:alg>
                        <dgm:constrLst>
                          <dgm:constr type="alignOff" val="0.75"/>
                        </dgm:constrLst>
                      </dgm:else>
                    </dgm:choose>
                  </dgm:if>
                  <dgm:if name="Name128" func="var" arg="hierBranch" op="equ" val="hang">
                    <dgm:choose name="Name129">
                      <dgm:if name="Name130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 val="0.65"/>
                        </dgm:constrLst>
                      </dgm:if>
                      <dgm:else name="Name131">
                        <dgm:alg type="hierRoot">
                          <dgm:param type="hierAlign" val="rCtrCh"/>
                        </dgm:alg>
                        <dgm:constrLst>
                          <dgm:constr type="alignOff" val="0.65"/>
                        </dgm:constrLst>
                      </dgm:else>
                    </dgm:choose>
                  </dgm:if>
                  <dgm:else name="Name132">
                    <dgm:choose name="Name133">
                      <dgm:if name="Name134" func="var" arg="dir" op="equ" val="norm">
                        <dgm:alg type="hierRoot">
                          <dgm:param type="hierAlign" val="l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if>
                      <dgm:else name="Name135">
                        <dgm:alg type="hierRoot">
                          <dgm:param type="hierAlign" val="rCtrCh"/>
                        </dgm:alg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36">
                    <dgm:if name="Name137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38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39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40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41">
                    <dgm:if name="Name142" func="var" arg="hierBranch" op="equ" val="l">
                      <dgm:choose name="Name143">
                        <dgm:if name="Name144" func="var" arg="dir" op="equ" val="norm">
                          <dgm:alg type="hierChild">
                            <dgm:param type="chAlign" val="t"/>
                            <dgm:param type="linDir" val="fromL"/>
                          </dgm:alg>
                        </dgm:if>
                        <dgm:else name="Name145">
                          <dgm:alg type="hierChild">
                            <dgm:param type="chAlign" val="t"/>
                            <dgm:param type="linDir" val="fromR"/>
                          </dgm:alg>
                        </dgm:else>
                      </dgm:choose>
                    </dgm:if>
                    <dgm:if name="Name146" func="var" arg="hierBranch" op="equ" val="r">
                      <dgm:choose name="Name147">
                        <dgm:if name="Name148" func="var" arg="dir" op="equ" val="norm">
                          <dgm:alg type="hierChild">
                            <dgm:param type="chAlign" val="b"/>
                            <dgm:param type="linDir" val="fromL"/>
                          </dgm:alg>
                        </dgm:if>
                        <dgm:else name="Name149">
                          <dgm:alg type="hierChild">
                            <dgm:param type="chAlign" val="b"/>
                            <dgm:param type="linDir" val="fromR"/>
                          </dgm:alg>
                        </dgm:else>
                      </dgm:choose>
                    </dgm:if>
                    <dgm:if name="Name150" func="var" arg="hierBranch" op="equ" val="hang">
                      <dgm:choose name="Name151">
                        <dgm:if name="Name152" func="var" arg="dir" op="equ" val="norm">
                          <dgm:alg type="hierChild">
                            <dgm:param type="chAlign" val="l"/>
                            <dgm:param type="linDir" val="fromT"/>
                            <dgm:param type="secChAlign" val="t"/>
                            <dgm:param type="secLinDir" val="fromL"/>
                          </dgm:alg>
                        </dgm:if>
                        <dgm:else name="Name153">
                          <dgm:alg type="hierChild">
                            <dgm:param type="chAlign" val="r"/>
                            <dgm:param type="linDir" val="fromT"/>
                            <dgm:param type="secChAlign" val="t"/>
                            <dgm:param type="secLinDir" val="fromR"/>
                          </dgm:alg>
                        </dgm:else>
                      </dgm:choose>
                    </dgm:if>
                    <dgm:else name="Name154">
                      <dgm:choose name="Name155">
                        <dgm:if name="Name156" func="var" arg="dir" op="equ" val="norm">
                          <dgm:alg type="hierChild">
                            <dgm:param type="linDir" val="fromT"/>
                            <dgm:param type="chAlign" val="l"/>
                          </dgm:alg>
                        </dgm:if>
                        <dgm:else name="Name157">
                          <dgm:alg type="hierChild">
                            <dgm:param type="linDir" val="fromT"/>
                            <dgm:param type="ch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58" ref="rep2a"/>
                </dgm:layoutNode>
                <dgm:layoutNode name="hierChild7">
                  <dgm:choose name="Name159">
                    <dgm:if name="Name160" func="var" arg="dir" op="equ" val="norm">
                      <dgm:alg type="hierChild">
                        <dgm:param type="chAlign" val="l"/>
                        <dgm:param type="linDir" val="fromT"/>
                        <dgm:param type="secChAlign" val="t"/>
                        <dgm:param type="secLinDir" val="fromL"/>
                      </dgm:alg>
                    </dgm:if>
                    <dgm:else name="Name161">
                      <dgm:alg type="hierChild">
                        <dgm:param type="chAlign" val="r"/>
                        <dgm:param type="linDir" val="fromT"/>
                        <dgm:param type="secChAlign" val="t"/>
                        <dgm:param type="sec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62" ref="rep2b"/>
                </dgm:layoutNode>
              </dgm:layoutNode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5" name="Group 24"/>
          <p:cNvGrpSpPr/>
          <p:nvPr/>
        </p:nvGrpSpPr>
        <p:grpSpPr>
          <a:xfrm>
            <a:off x="203200" y="0"/>
            <a:ext cx="3778250" cy="6858001"/>
            <a:chOff x="203200" y="0"/>
            <a:chExt cx="3778250" cy="6858001"/>
          </a:xfrm>
        </p:grpSpPr>
        <p:sp>
          <p:nvSpPr>
            <p:cNvPr id="14" name="Freeform 6"/>
            <p:cNvSpPr/>
            <p:nvPr/>
          </p:nvSpPr>
          <p:spPr bwMode="auto">
            <a:xfrm>
              <a:off x="641350" y="0"/>
              <a:ext cx="1365250" cy="3971925"/>
            </a:xfrm>
            <a:custGeom>
              <a:avLst/>
              <a:gdLst/>
              <a:ahLst/>
              <a:cxnLst/>
              <a:rect l="0" t="0" r="r" b="b"/>
              <a:pathLst>
                <a:path w="860" h="2502">
                  <a:moveTo>
                    <a:pt x="0" y="2445"/>
                  </a:moveTo>
                  <a:lnTo>
                    <a:pt x="228" y="2502"/>
                  </a:lnTo>
                  <a:lnTo>
                    <a:pt x="860" y="0"/>
                  </a:lnTo>
                  <a:lnTo>
                    <a:pt x="620" y="0"/>
                  </a:lnTo>
                  <a:lnTo>
                    <a:pt x="0" y="2445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5" name="Freeform 7"/>
            <p:cNvSpPr/>
            <p:nvPr/>
          </p:nvSpPr>
          <p:spPr bwMode="auto">
            <a:xfrm>
              <a:off x="203200" y="0"/>
              <a:ext cx="1336675" cy="3862388"/>
            </a:xfrm>
            <a:custGeom>
              <a:avLst/>
              <a:gdLst/>
              <a:ahLst/>
              <a:cxnLst/>
              <a:rect l="0" t="0" r="r" b="b"/>
              <a:pathLst>
                <a:path w="842" h="2433">
                  <a:moveTo>
                    <a:pt x="842" y="0"/>
                  </a:moveTo>
                  <a:lnTo>
                    <a:pt x="602" y="0"/>
                  </a:lnTo>
                  <a:lnTo>
                    <a:pt x="0" y="2376"/>
                  </a:lnTo>
                  <a:lnTo>
                    <a:pt x="228" y="2433"/>
                  </a:lnTo>
                  <a:lnTo>
                    <a:pt x="842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6" name="Freeform 8"/>
            <p:cNvSpPr/>
            <p:nvPr/>
          </p:nvSpPr>
          <p:spPr bwMode="auto">
            <a:xfrm>
              <a:off x="207963" y="3776663"/>
              <a:ext cx="1936750" cy="3081338"/>
            </a:xfrm>
            <a:custGeom>
              <a:avLst/>
              <a:gdLst/>
              <a:ahLst/>
              <a:cxnLst/>
              <a:rect l="0" t="0" r="r" b="b"/>
              <a:pathLst>
                <a:path w="1220" h="1941">
                  <a:moveTo>
                    <a:pt x="0" y="0"/>
                  </a:moveTo>
                  <a:lnTo>
                    <a:pt x="1166" y="1941"/>
                  </a:lnTo>
                  <a:lnTo>
                    <a:pt x="1220" y="19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0" name="Freeform 9"/>
            <p:cNvSpPr/>
            <p:nvPr/>
          </p:nvSpPr>
          <p:spPr bwMode="auto">
            <a:xfrm>
              <a:off x="646113" y="3886200"/>
              <a:ext cx="2373313" cy="2971800"/>
            </a:xfrm>
            <a:custGeom>
              <a:avLst/>
              <a:gdLst/>
              <a:ahLst/>
              <a:cxnLst/>
              <a:rect l="0" t="0" r="r" b="b"/>
              <a:pathLst>
                <a:path w="1495" h="1872">
                  <a:moveTo>
                    <a:pt x="1495" y="1872"/>
                  </a:moveTo>
                  <a:lnTo>
                    <a:pt x="0" y="0"/>
                  </a:lnTo>
                  <a:lnTo>
                    <a:pt x="1442" y="1872"/>
                  </a:lnTo>
                  <a:lnTo>
                    <a:pt x="1495" y="1872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1" name="Freeform 10"/>
            <p:cNvSpPr/>
            <p:nvPr/>
          </p:nvSpPr>
          <p:spPr bwMode="auto">
            <a:xfrm>
              <a:off x="641350" y="3881438"/>
              <a:ext cx="3340100" cy="2976563"/>
            </a:xfrm>
            <a:custGeom>
              <a:avLst/>
              <a:gdLst/>
              <a:ahLst/>
              <a:cxnLst/>
              <a:rect l="0" t="0" r="r" b="b"/>
              <a:pathLst>
                <a:path w="2104" h="1875">
                  <a:moveTo>
                    <a:pt x="0" y="0"/>
                  </a:moveTo>
                  <a:lnTo>
                    <a:pt x="3" y="3"/>
                  </a:lnTo>
                  <a:lnTo>
                    <a:pt x="1498" y="1875"/>
                  </a:lnTo>
                  <a:lnTo>
                    <a:pt x="2104" y="1875"/>
                  </a:lnTo>
                  <a:lnTo>
                    <a:pt x="228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2" name="Freeform 11"/>
            <p:cNvSpPr/>
            <p:nvPr/>
          </p:nvSpPr>
          <p:spPr bwMode="auto">
            <a:xfrm>
              <a:off x="203200" y="3771900"/>
              <a:ext cx="2660650" cy="3086100"/>
            </a:xfrm>
            <a:custGeom>
              <a:avLst/>
              <a:gdLst/>
              <a:ahLst/>
              <a:cxnLst/>
              <a:rect l="0" t="0" r="r" b="b"/>
              <a:pathLst>
                <a:path w="1676" h="1944">
                  <a:moveTo>
                    <a:pt x="1676" y="1944"/>
                  </a:moveTo>
                  <a:lnTo>
                    <a:pt x="264" y="111"/>
                  </a:lnTo>
                  <a:lnTo>
                    <a:pt x="225" y="60"/>
                  </a:lnTo>
                  <a:lnTo>
                    <a:pt x="228" y="60"/>
                  </a:lnTo>
                  <a:lnTo>
                    <a:pt x="264" y="111"/>
                  </a:lnTo>
                  <a:lnTo>
                    <a:pt x="234" y="69"/>
                  </a:lnTo>
                  <a:lnTo>
                    <a:pt x="228" y="57"/>
                  </a:lnTo>
                  <a:lnTo>
                    <a:pt x="222" y="54"/>
                  </a:lnTo>
                  <a:lnTo>
                    <a:pt x="0" y="0"/>
                  </a:lnTo>
                  <a:lnTo>
                    <a:pt x="3" y="3"/>
                  </a:lnTo>
                  <a:lnTo>
                    <a:pt x="1223" y="1944"/>
                  </a:lnTo>
                  <a:lnTo>
                    <a:pt x="1676" y="1944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39673" y="914401"/>
            <a:ext cx="6947127" cy="3488266"/>
          </a:xfrm>
        </p:spPr>
        <p:txBody>
          <a:bodyPr anchor="b">
            <a:normAutofit/>
          </a:bodyPr>
          <a:lstStyle>
            <a:lvl1pPr algn="r">
              <a:defRPr sz="54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924238" y="4402666"/>
            <a:ext cx="5762563" cy="1364531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25773" y="6117336"/>
            <a:ext cx="857473" cy="365125"/>
          </a:xfrm>
        </p:spPr>
        <p:txBody>
          <a:bodyPr/>
          <a:lstStyle/>
          <a:p>
            <a:fld id="{5BCAD085-E8A6-8845-BD4E-CB4CCA059FC4}" type="datetimeFigureOut">
              <a:rPr lang="en-US" smtClean="0"/>
              <a:t>11/27/2025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623733" y="6117336"/>
            <a:ext cx="3609438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275320" y="6117336"/>
            <a:ext cx="411480" cy="365125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23" name="Freeform 12"/>
          <p:cNvSpPr/>
          <p:nvPr/>
        </p:nvSpPr>
        <p:spPr bwMode="auto">
          <a:xfrm>
            <a:off x="203200" y="3771900"/>
            <a:ext cx="361950" cy="90488"/>
          </a:xfrm>
          <a:custGeom>
            <a:avLst/>
            <a:gdLst/>
            <a:ahLst/>
            <a:cxnLst/>
            <a:rect l="0" t="0" r="r" b="b"/>
            <a:pathLst>
              <a:path w="228" h="57">
                <a:moveTo>
                  <a:pt x="228" y="57"/>
                </a:moveTo>
                <a:lnTo>
                  <a:pt x="0" y="0"/>
                </a:lnTo>
                <a:lnTo>
                  <a:pt x="222" y="54"/>
                </a:lnTo>
                <a:lnTo>
                  <a:pt x="228" y="57"/>
                </a:lnTo>
                <a:close/>
              </a:path>
            </a:pathLst>
          </a:custGeom>
          <a:solidFill>
            <a:srgbClr val="29ABE2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</p:sp>
      <p:sp>
        <p:nvSpPr>
          <p:cNvPr id="24" name="Freeform 13"/>
          <p:cNvSpPr/>
          <p:nvPr/>
        </p:nvSpPr>
        <p:spPr bwMode="auto">
          <a:xfrm>
            <a:off x="560388" y="3867150"/>
            <a:ext cx="61913" cy="80963"/>
          </a:xfrm>
          <a:custGeom>
            <a:avLst/>
            <a:gdLst/>
            <a:ahLst/>
            <a:cxnLst/>
            <a:rect l="0" t="0" r="r" b="b"/>
            <a:pathLst>
              <a:path w="39" h="51">
                <a:moveTo>
                  <a:pt x="0" y="0"/>
                </a:moveTo>
                <a:lnTo>
                  <a:pt x="39" y="51"/>
                </a:lnTo>
                <a:lnTo>
                  <a:pt x="3" y="0"/>
                </a:lnTo>
                <a:lnTo>
                  <a:pt x="0" y="0"/>
                </a:lnTo>
                <a:close/>
              </a:path>
            </a:pathLst>
          </a:custGeom>
          <a:solidFill>
            <a:srgbClr val="29ABE2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</p:sp>
    </p:spTree>
    <p:extLst>
      <p:ext uri="{BB962C8B-B14F-4D97-AF65-F5344CB8AC3E}">
        <p14:creationId xmlns:p14="http://schemas.microsoft.com/office/powerpoint/2010/main" val="30479002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82133" y="457201"/>
            <a:ext cx="7704667" cy="19812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82133" y="2667000"/>
            <a:ext cx="7704667" cy="333281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44329" y="6108173"/>
            <a:ext cx="857473" cy="365125"/>
          </a:xfrm>
        </p:spPr>
        <p:txBody>
          <a:bodyPr/>
          <a:lstStyle/>
          <a:p>
            <a:fld id="{5BCAD085-E8A6-8845-BD4E-CB4CCA059FC4}" type="datetimeFigureOut">
              <a:rPr lang="en-US" smtClean="0"/>
              <a:t>11/27/2025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972647" y="6108173"/>
            <a:ext cx="5314517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258967" y="6108173"/>
            <a:ext cx="427833" cy="365125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74419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6995" y="2666998"/>
            <a:ext cx="6699805" cy="2360071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86998" y="5027070"/>
            <a:ext cx="6699802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273317" y="6116070"/>
            <a:ext cx="413483" cy="365125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567219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82133" y="685801"/>
            <a:ext cx="7704667" cy="175259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82133" y="2667000"/>
            <a:ext cx="3739896" cy="3368674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46904" y="2667000"/>
            <a:ext cx="3739896" cy="3346824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11/27/2025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26220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29481" y="2658533"/>
            <a:ext cx="3456291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13523" y="3335336"/>
            <a:ext cx="3672248" cy="2665259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61710" y="2667000"/>
            <a:ext cx="3467806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957266" y="3335336"/>
            <a:ext cx="3672248" cy="2665259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11/27/2025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4690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11/27/2025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54852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11/27/2025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98890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3524" y="1600200"/>
            <a:ext cx="2662534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47553" y="685800"/>
            <a:ext cx="4681962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3524" y="2971800"/>
            <a:ext cx="2662534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11/27/2025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67765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2332" y="1752599"/>
            <a:ext cx="4070679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697495" y="914400"/>
            <a:ext cx="2461371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2332" y="3124199"/>
            <a:ext cx="4070679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11/27/2025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99338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3523" y="4732865"/>
            <a:ext cx="751599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789975" y="932112"/>
            <a:ext cx="6171065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3523" y="5299603"/>
            <a:ext cx="751599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11/27/2025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81438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3524" y="685800"/>
            <a:ext cx="751599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3524" y="4343400"/>
            <a:ext cx="7515992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39813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969421" y="863023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8172197" y="2819399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26741" y="685801"/>
            <a:ext cx="6974115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598235" y="3428999"/>
            <a:ext cx="6631128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3523" y="4343400"/>
            <a:ext cx="751599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271514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3525" y="3308581"/>
            <a:ext cx="751598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3524" y="4777381"/>
            <a:ext cx="751599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8093334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969421" y="863023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8172197" y="2819399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26741" y="685801"/>
            <a:ext cx="6974115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13525" y="3886200"/>
            <a:ext cx="751599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3524" y="4775200"/>
            <a:ext cx="751599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671214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3525" y="685801"/>
            <a:ext cx="7515991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13524" y="3505200"/>
            <a:ext cx="7515992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3524" y="4343400"/>
            <a:ext cx="7515992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880553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986479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01393" y="685800"/>
            <a:ext cx="1328123" cy="5105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13524" y="685800"/>
            <a:ext cx="6016373" cy="51054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11/27/2025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36574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" name="Group 13"/>
          <p:cNvGrpSpPr/>
          <p:nvPr/>
        </p:nvGrpSpPr>
        <p:grpSpPr>
          <a:xfrm>
            <a:off x="0" y="0"/>
            <a:ext cx="2132013" cy="6858001"/>
            <a:chOff x="0" y="0"/>
            <a:chExt cx="2132013" cy="6858001"/>
          </a:xfrm>
        </p:grpSpPr>
        <p:sp>
          <p:nvSpPr>
            <p:cNvPr id="15" name="Freeform 6"/>
            <p:cNvSpPr/>
            <p:nvPr/>
          </p:nvSpPr>
          <p:spPr bwMode="auto">
            <a:xfrm>
              <a:off x="0" y="0"/>
              <a:ext cx="1073150" cy="5291138"/>
            </a:xfrm>
            <a:custGeom>
              <a:avLst/>
              <a:gdLst/>
              <a:ahLst/>
              <a:cxnLst/>
              <a:rect l="0" t="0" r="r" b="b"/>
              <a:pathLst>
                <a:path w="676" h="3333">
                  <a:moveTo>
                    <a:pt x="0" y="3132"/>
                  </a:moveTo>
                  <a:lnTo>
                    <a:pt x="0" y="3312"/>
                  </a:lnTo>
                  <a:lnTo>
                    <a:pt x="126" y="3333"/>
                  </a:lnTo>
                  <a:lnTo>
                    <a:pt x="676" y="0"/>
                  </a:lnTo>
                  <a:lnTo>
                    <a:pt x="514" y="0"/>
                  </a:lnTo>
                  <a:lnTo>
                    <a:pt x="0" y="3132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6" name="Freeform 7"/>
            <p:cNvSpPr/>
            <p:nvPr/>
          </p:nvSpPr>
          <p:spPr bwMode="auto">
            <a:xfrm>
              <a:off x="0" y="0"/>
              <a:ext cx="758825" cy="4624388"/>
            </a:xfrm>
            <a:custGeom>
              <a:avLst/>
              <a:gdLst/>
              <a:ahLst/>
              <a:cxnLst/>
              <a:rect l="0" t="0" r="r" b="b"/>
              <a:pathLst>
                <a:path w="478" h="2913">
                  <a:moveTo>
                    <a:pt x="478" y="0"/>
                  </a:moveTo>
                  <a:lnTo>
                    <a:pt x="318" y="0"/>
                  </a:lnTo>
                  <a:lnTo>
                    <a:pt x="0" y="1938"/>
                  </a:lnTo>
                  <a:lnTo>
                    <a:pt x="0" y="2913"/>
                  </a:lnTo>
                  <a:lnTo>
                    <a:pt x="478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7" name="Freeform 8"/>
            <p:cNvSpPr/>
            <p:nvPr/>
          </p:nvSpPr>
          <p:spPr bwMode="auto">
            <a:xfrm>
              <a:off x="0" y="5662613"/>
              <a:ext cx="906463" cy="1195388"/>
            </a:xfrm>
            <a:custGeom>
              <a:avLst/>
              <a:gdLst/>
              <a:ahLst/>
              <a:cxnLst/>
              <a:rect l="0" t="0" r="r" b="b"/>
              <a:pathLst>
                <a:path w="571" h="753">
                  <a:moveTo>
                    <a:pt x="0" y="0"/>
                  </a:moveTo>
                  <a:lnTo>
                    <a:pt x="0" y="12"/>
                  </a:lnTo>
                  <a:lnTo>
                    <a:pt x="538" y="753"/>
                  </a:lnTo>
                  <a:lnTo>
                    <a:pt x="571" y="75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8" name="Freeform 9"/>
            <p:cNvSpPr/>
            <p:nvPr/>
          </p:nvSpPr>
          <p:spPr bwMode="auto">
            <a:xfrm>
              <a:off x="0" y="5295900"/>
              <a:ext cx="1487488" cy="1562100"/>
            </a:xfrm>
            <a:custGeom>
              <a:avLst/>
              <a:gdLst/>
              <a:ahLst/>
              <a:cxnLst/>
              <a:rect l="0" t="0" r="r" b="b"/>
              <a:pathLst>
                <a:path w="937" h="984">
                  <a:moveTo>
                    <a:pt x="0" y="0"/>
                  </a:moveTo>
                  <a:lnTo>
                    <a:pt x="0" y="3"/>
                  </a:lnTo>
                  <a:lnTo>
                    <a:pt x="901" y="984"/>
                  </a:lnTo>
                  <a:lnTo>
                    <a:pt x="937" y="98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9" name="Freeform 10"/>
            <p:cNvSpPr/>
            <p:nvPr/>
          </p:nvSpPr>
          <p:spPr bwMode="auto">
            <a:xfrm>
              <a:off x="0" y="5257800"/>
              <a:ext cx="2132013" cy="1600200"/>
            </a:xfrm>
            <a:custGeom>
              <a:avLst/>
              <a:gdLst/>
              <a:ahLst/>
              <a:cxnLst/>
              <a:rect l="0" t="0" r="r" b="b"/>
              <a:pathLst>
                <a:path w="1343" h="1008">
                  <a:moveTo>
                    <a:pt x="0" y="24"/>
                  </a:moveTo>
                  <a:lnTo>
                    <a:pt x="937" y="1008"/>
                  </a:lnTo>
                  <a:lnTo>
                    <a:pt x="1343" y="1008"/>
                  </a:lnTo>
                  <a:lnTo>
                    <a:pt x="126" y="21"/>
                  </a:lnTo>
                  <a:lnTo>
                    <a:pt x="0" y="0"/>
                  </a:lnTo>
                  <a:lnTo>
                    <a:pt x="0" y="24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0" name="Freeform 11"/>
            <p:cNvSpPr/>
            <p:nvPr/>
          </p:nvSpPr>
          <p:spPr bwMode="auto">
            <a:xfrm>
              <a:off x="0" y="5357813"/>
              <a:ext cx="1377950" cy="1500188"/>
            </a:xfrm>
            <a:custGeom>
              <a:avLst/>
              <a:gdLst/>
              <a:ahLst/>
              <a:cxnLst/>
              <a:rect l="0" t="0" r="r" b="b"/>
              <a:pathLst>
                <a:path w="868" h="945">
                  <a:moveTo>
                    <a:pt x="0" y="192"/>
                  </a:moveTo>
                  <a:lnTo>
                    <a:pt x="571" y="945"/>
                  </a:lnTo>
                  <a:lnTo>
                    <a:pt x="868" y="945"/>
                  </a:lnTo>
                  <a:lnTo>
                    <a:pt x="0" y="0"/>
                  </a:lnTo>
                  <a:lnTo>
                    <a:pt x="0" y="192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82133" y="457201"/>
            <a:ext cx="7704667" cy="1981200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82134" y="2667000"/>
            <a:ext cx="7704666" cy="335699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358679" y="6116070"/>
            <a:ext cx="8574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5BCAD085-E8A6-8845-BD4E-CB4CCA059FC4}" type="datetimeFigureOut">
              <a:rPr lang="en-US" smtClean="0"/>
              <a:t>11/27/2025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86997" y="6116070"/>
            <a:ext cx="53145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73317" y="6116070"/>
            <a:ext cx="41348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76252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08F94D66-27EC-4CB8-8226-D7F41C1618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09576" y="-4763"/>
            <a:ext cx="3761187" cy="6862763"/>
            <a:chOff x="2928938" y="-4763"/>
            <a:chExt cx="5014912" cy="6862763"/>
          </a:xfrm>
        </p:grpSpPr>
        <p:sp>
          <p:nvSpPr>
            <p:cNvPr id="9" name="Freeform 6">
              <a:extLst>
                <a:ext uri="{FF2B5EF4-FFF2-40B4-BE49-F238E27FC236}">
                  <a16:creationId xmlns:a16="http://schemas.microsoft.com/office/drawing/2014/main" id="{1A53964C-7D93-4C48-A4A6-C4C2C393C5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Freeform 7">
              <a:extLst>
                <a:ext uri="{FF2B5EF4-FFF2-40B4-BE49-F238E27FC236}">
                  <a16:creationId xmlns:a16="http://schemas.microsoft.com/office/drawing/2014/main" id="{9C944EEC-539E-4389-8785-58E65D04E8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Freeform 9">
              <a:extLst>
                <a:ext uri="{FF2B5EF4-FFF2-40B4-BE49-F238E27FC236}">
                  <a16:creationId xmlns:a16="http://schemas.microsoft.com/office/drawing/2014/main" id="{7836EB7E-895C-4D68-B92E-312B371CBD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10">
              <a:extLst>
                <a:ext uri="{FF2B5EF4-FFF2-40B4-BE49-F238E27FC236}">
                  <a16:creationId xmlns:a16="http://schemas.microsoft.com/office/drawing/2014/main" id="{0F29242B-8CE7-4636-B326-4BEE42EB6D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11">
              <a:extLst>
                <a:ext uri="{FF2B5EF4-FFF2-40B4-BE49-F238E27FC236}">
                  <a16:creationId xmlns:a16="http://schemas.microsoft.com/office/drawing/2014/main" id="{4D0B8E9A-7727-4AD9-974E-8815F0B20E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12">
              <a:extLst>
                <a:ext uri="{FF2B5EF4-FFF2-40B4-BE49-F238E27FC236}">
                  <a16:creationId xmlns:a16="http://schemas.microsoft.com/office/drawing/2014/main" id="{1CD6C65C-71BE-4549-926A-1C1135FD06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E58348C3-6249-4952-AA86-C63DB35EA9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DE6174AD-DBB0-43E6-98C2-738DB3A152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219326" y="-4763"/>
            <a:ext cx="3761187" cy="6862763"/>
            <a:chOff x="2928938" y="-4763"/>
            <a:chExt cx="5014912" cy="6862763"/>
          </a:xfrm>
        </p:grpSpPr>
        <p:sp>
          <p:nvSpPr>
            <p:cNvPr id="19" name="Freeform 6">
              <a:extLst>
                <a:ext uri="{FF2B5EF4-FFF2-40B4-BE49-F238E27FC236}">
                  <a16:creationId xmlns:a16="http://schemas.microsoft.com/office/drawing/2014/main" id="{50A59800-3661-4778-9D8A-F816C85C41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7">
              <a:extLst>
                <a:ext uri="{FF2B5EF4-FFF2-40B4-BE49-F238E27FC236}">
                  <a16:creationId xmlns:a16="http://schemas.microsoft.com/office/drawing/2014/main" id="{7A810977-C816-4698-B7E7-0E6BDED794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9">
              <a:extLst>
                <a:ext uri="{FF2B5EF4-FFF2-40B4-BE49-F238E27FC236}">
                  <a16:creationId xmlns:a16="http://schemas.microsoft.com/office/drawing/2014/main" id="{181E4B1B-2437-4A14-8927-817FC7AED6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10">
              <a:extLst>
                <a:ext uri="{FF2B5EF4-FFF2-40B4-BE49-F238E27FC236}">
                  <a16:creationId xmlns:a16="http://schemas.microsoft.com/office/drawing/2014/main" id="{3F98AD26-9FF7-44EA-B876-9C857F8ED9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3" name="Freeform 11">
              <a:extLst>
                <a:ext uri="{FF2B5EF4-FFF2-40B4-BE49-F238E27FC236}">
                  <a16:creationId xmlns:a16="http://schemas.microsoft.com/office/drawing/2014/main" id="{32EBB12A-A9CE-446F-9462-15DAC0D0FA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4" name="Freeform 12">
              <a:extLst>
                <a:ext uri="{FF2B5EF4-FFF2-40B4-BE49-F238E27FC236}">
                  <a16:creationId xmlns:a16="http://schemas.microsoft.com/office/drawing/2014/main" id="{85925599-F99B-48E5-A384-76136C0818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018363" y="436171"/>
            <a:ext cx="4541042" cy="2616199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>
              <a:lnSpc>
                <a:spcPct val="90000"/>
              </a:lnSpc>
            </a:pPr>
            <a:r>
              <a:rPr lang="en-US" sz="2900" dirty="0"/>
              <a:t>Critical Evaluation of My Business Research Proposal</a:t>
            </a:r>
            <a:br>
              <a:rPr lang="en-US" sz="2900" dirty="0"/>
            </a:br>
            <a:br>
              <a:rPr lang="en-US" sz="2900" dirty="0"/>
            </a:br>
            <a:r>
              <a:rPr lang="en-US" sz="2900" dirty="0"/>
              <a:t>The Impact of Remote Working on UK SME Productivity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E36225A-2F95-09FC-66E5-D23AA413224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7230" r="39255"/>
          <a:stretch>
            <a:fillRect/>
          </a:stretch>
        </p:blipFill>
        <p:spPr>
          <a:xfrm>
            <a:off x="20" y="10"/>
            <a:ext cx="4086205" cy="6857990"/>
          </a:xfrm>
          <a:custGeom>
            <a:avLst/>
            <a:gdLst/>
            <a:ahLst/>
            <a:cxnLst/>
            <a:rect l="l" t="t" r="r" b="b"/>
            <a:pathLst>
              <a:path w="5448300" h="6858000">
                <a:moveTo>
                  <a:pt x="0" y="0"/>
                </a:moveTo>
                <a:lnTo>
                  <a:pt x="3513666" y="0"/>
                </a:lnTo>
                <a:lnTo>
                  <a:pt x="2861733" y="2548466"/>
                </a:lnTo>
                <a:lnTo>
                  <a:pt x="5448300" y="6853767"/>
                </a:ln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ln w="38100">
            <a:noFill/>
          </a:ln>
          <a:effectLst/>
        </p:spPr>
      </p:pic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C972B6CC-458C-E6E4-EC08-BDA51F139C87}"/>
              </a:ext>
            </a:extLst>
          </p:cNvPr>
          <p:cNvSpPr/>
          <p:nvPr/>
        </p:nvSpPr>
        <p:spPr>
          <a:xfrm>
            <a:off x="4911330" y="3885090"/>
            <a:ext cx="4230487" cy="1827451"/>
          </a:xfrm>
          <a:prstGeom prst="roundRect">
            <a:avLst>
              <a:gd name="adj" fmla="val 10000"/>
            </a:avLst>
          </a:prstGeom>
        </p:spPr>
        <p:style>
          <a:lnRef idx="0">
            <a:schemeClr val="dk1">
              <a:hueOff val="0"/>
              <a:satOff val="0"/>
              <a:lumOff val="0"/>
              <a:alphaOff val="0"/>
            </a:schemeClr>
          </a:lnRef>
          <a:fillRef idx="1">
            <a:schemeClr val="bg1">
              <a:lumMod val="95000"/>
              <a:hueOff val="0"/>
              <a:satOff val="0"/>
              <a:lumOff val="0"/>
              <a:alphaOff val="0"/>
            </a:schemeClr>
          </a:fillRef>
          <a:effectRef idx="0">
            <a:schemeClr val="bg1">
              <a:lumMod val="95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r>
              <a:rPr lang="en-GB" dirty="0"/>
              <a:t>Module Code: LCLM6004  </a:t>
            </a:r>
          </a:p>
          <a:p>
            <a:r>
              <a:rPr lang="en-GB" dirty="0"/>
              <a:t>Module Name: Research Methods for Business</a:t>
            </a:r>
          </a:p>
          <a:p>
            <a:r>
              <a:rPr lang="en-GB" dirty="0"/>
              <a:t>Lecturer name: Dr Patrick Yeboah</a:t>
            </a:r>
          </a:p>
          <a:p>
            <a:r>
              <a:rPr lang="en-GB" dirty="0"/>
              <a:t>Student name: Diosnel Cordero Romero</a:t>
            </a:r>
          </a:p>
          <a:p>
            <a:r>
              <a:rPr lang="en-GB" dirty="0"/>
              <a:t>Student ID: 2131587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63336871-0118-4F6E-8DBD-20AEFC62A9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802229" y="1"/>
            <a:ext cx="3341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78544" y="1074392"/>
            <a:ext cx="1832574" cy="4377961"/>
          </a:xfrm>
        </p:spPr>
        <p:txBody>
          <a:bodyPr>
            <a:normAutofit/>
          </a:bodyPr>
          <a:lstStyle/>
          <a:p>
            <a:r>
              <a:rPr lang="en-GB" sz="2500">
                <a:solidFill>
                  <a:srgbClr val="000000"/>
                </a:solidFill>
              </a:rPr>
              <a:t>Introduction</a:t>
            </a:r>
          </a:p>
        </p:txBody>
      </p:sp>
      <p:sp useBgFill="1">
        <p:nvSpPr>
          <p:cNvPr id="11" name="Freeform: Shape 10">
            <a:extLst>
              <a:ext uri="{FF2B5EF4-FFF2-40B4-BE49-F238E27FC236}">
                <a16:creationId xmlns:a16="http://schemas.microsoft.com/office/drawing/2014/main" id="{F03CC8D0-33AF-417F-8454-1FDB6C22DD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0"/>
            <a:ext cx="6774075" cy="6858000"/>
          </a:xfrm>
          <a:custGeom>
            <a:avLst/>
            <a:gdLst>
              <a:gd name="connsiteX0" fmla="*/ 7891921 w 9032100"/>
              <a:gd name="connsiteY0" fmla="*/ 1602751 h 6858000"/>
              <a:gd name="connsiteX1" fmla="*/ 9032100 w 9032100"/>
              <a:gd name="connsiteY1" fmla="*/ 0 h 6858000"/>
              <a:gd name="connsiteX2" fmla="*/ 7880182 w 9032100"/>
              <a:gd name="connsiteY2" fmla="*/ 0 h 6858000"/>
              <a:gd name="connsiteX3" fmla="*/ 7880182 w 9032100"/>
              <a:gd name="connsiteY3" fmla="*/ 1528762 h 6858000"/>
              <a:gd name="connsiteX4" fmla="*/ 7880182 w 9032100"/>
              <a:gd name="connsiteY4" fmla="*/ 6858000 h 6858000"/>
              <a:gd name="connsiteX5" fmla="*/ 8725712 w 9032100"/>
              <a:gd name="connsiteY5" fmla="*/ 6858000 h 6858000"/>
              <a:gd name="connsiteX6" fmla="*/ 7891921 w 9032100"/>
              <a:gd name="connsiteY6" fmla="*/ 1602751 h 6858000"/>
              <a:gd name="connsiteX7" fmla="*/ 7880182 w 9032100"/>
              <a:gd name="connsiteY7" fmla="*/ 1619252 h 6858000"/>
              <a:gd name="connsiteX8" fmla="*/ 0 w 9032100"/>
              <a:gd name="connsiteY8" fmla="*/ 6858000 h 6858000"/>
              <a:gd name="connsiteX9" fmla="*/ 7880181 w 9032100"/>
              <a:gd name="connsiteY9" fmla="*/ 6858000 h 6858000"/>
              <a:gd name="connsiteX10" fmla="*/ 7880181 w 9032100"/>
              <a:gd name="connsiteY10" fmla="*/ 0 h 6858000"/>
              <a:gd name="connsiteX11" fmla="*/ 0 w 9032100"/>
              <a:gd name="connsiteY11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9032100" h="6858000">
                <a:moveTo>
                  <a:pt x="7891921" y="1602751"/>
                </a:moveTo>
                <a:lnTo>
                  <a:pt x="9032100" y="0"/>
                </a:lnTo>
                <a:lnTo>
                  <a:pt x="7880182" y="0"/>
                </a:lnTo>
                <a:lnTo>
                  <a:pt x="7880182" y="1528762"/>
                </a:lnTo>
                <a:close/>
                <a:moveTo>
                  <a:pt x="7880182" y="6858000"/>
                </a:moveTo>
                <a:lnTo>
                  <a:pt x="8725712" y="6858000"/>
                </a:lnTo>
                <a:lnTo>
                  <a:pt x="7891921" y="1602751"/>
                </a:lnTo>
                <a:lnTo>
                  <a:pt x="7880182" y="1619252"/>
                </a:lnTo>
                <a:close/>
                <a:moveTo>
                  <a:pt x="0" y="6858000"/>
                </a:moveTo>
                <a:lnTo>
                  <a:pt x="7880181" y="6858000"/>
                </a:lnTo>
                <a:lnTo>
                  <a:pt x="7880181" y="0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B5A08A69-9EE1-4A9E-96B6-D769D87C2F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957000" y="0"/>
            <a:ext cx="1827609" cy="6858001"/>
            <a:chOff x="1320800" y="0"/>
            <a:chExt cx="2436813" cy="6858001"/>
          </a:xfrm>
        </p:grpSpPr>
        <p:sp>
          <p:nvSpPr>
            <p:cNvPr id="14" name="Freeform 6">
              <a:extLst>
                <a:ext uri="{FF2B5EF4-FFF2-40B4-BE49-F238E27FC236}">
                  <a16:creationId xmlns:a16="http://schemas.microsoft.com/office/drawing/2014/main" id="{4E4F433A-15D2-423F-8739-13AEA4E47C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7">
              <a:extLst>
                <a:ext uri="{FF2B5EF4-FFF2-40B4-BE49-F238E27FC236}">
                  <a16:creationId xmlns:a16="http://schemas.microsoft.com/office/drawing/2014/main" id="{4021F900-DEF3-4537-92E5-C37ECB7AE9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8">
              <a:extLst>
                <a:ext uri="{FF2B5EF4-FFF2-40B4-BE49-F238E27FC236}">
                  <a16:creationId xmlns:a16="http://schemas.microsoft.com/office/drawing/2014/main" id="{653620E7-B03C-48E2-8561-FCA918F8D0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9">
              <a:extLst>
                <a:ext uri="{FF2B5EF4-FFF2-40B4-BE49-F238E27FC236}">
                  <a16:creationId xmlns:a16="http://schemas.microsoft.com/office/drawing/2014/main" id="{108701B4-8FEE-43D1-9954-9C064D75C4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10">
              <a:extLst>
                <a:ext uri="{FF2B5EF4-FFF2-40B4-BE49-F238E27FC236}">
                  <a16:creationId xmlns:a16="http://schemas.microsoft.com/office/drawing/2014/main" id="{99E0FE54-1668-4AD5-9242-892A6323B9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11">
              <a:extLst>
                <a:ext uri="{FF2B5EF4-FFF2-40B4-BE49-F238E27FC236}">
                  <a16:creationId xmlns:a16="http://schemas.microsoft.com/office/drawing/2014/main" id="{75498FE5-B57D-4FD9-81E0-4E1CB65C0E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88AE5B6-06D0-FB62-2D7F-DBEAE0BC44D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92464569"/>
              </p:ext>
            </p:extLst>
          </p:nvPr>
        </p:nvGraphicFramePr>
        <p:xfrm>
          <a:off x="482600" y="643468"/>
          <a:ext cx="5062141" cy="523980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63336871-0118-4F6E-8DBD-20AEFC62A9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802229" y="1"/>
            <a:ext cx="3341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78544" y="1074392"/>
            <a:ext cx="1832574" cy="4377961"/>
          </a:xfrm>
        </p:spPr>
        <p:txBody>
          <a:bodyPr>
            <a:normAutofit/>
          </a:bodyPr>
          <a:lstStyle/>
          <a:p>
            <a:r>
              <a:rPr lang="en-GB" sz="2800">
                <a:solidFill>
                  <a:srgbClr val="000000"/>
                </a:solidFill>
              </a:rPr>
              <a:t>Business Problem Statement</a:t>
            </a:r>
          </a:p>
        </p:txBody>
      </p:sp>
      <p:sp useBgFill="1">
        <p:nvSpPr>
          <p:cNvPr id="11" name="Freeform: Shape 10">
            <a:extLst>
              <a:ext uri="{FF2B5EF4-FFF2-40B4-BE49-F238E27FC236}">
                <a16:creationId xmlns:a16="http://schemas.microsoft.com/office/drawing/2014/main" id="{F03CC8D0-33AF-417F-8454-1FDB6C22DD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0"/>
            <a:ext cx="6774075" cy="6858000"/>
          </a:xfrm>
          <a:custGeom>
            <a:avLst/>
            <a:gdLst>
              <a:gd name="connsiteX0" fmla="*/ 7891921 w 9032100"/>
              <a:gd name="connsiteY0" fmla="*/ 1602751 h 6858000"/>
              <a:gd name="connsiteX1" fmla="*/ 9032100 w 9032100"/>
              <a:gd name="connsiteY1" fmla="*/ 0 h 6858000"/>
              <a:gd name="connsiteX2" fmla="*/ 7880182 w 9032100"/>
              <a:gd name="connsiteY2" fmla="*/ 0 h 6858000"/>
              <a:gd name="connsiteX3" fmla="*/ 7880182 w 9032100"/>
              <a:gd name="connsiteY3" fmla="*/ 1528762 h 6858000"/>
              <a:gd name="connsiteX4" fmla="*/ 7880182 w 9032100"/>
              <a:gd name="connsiteY4" fmla="*/ 6858000 h 6858000"/>
              <a:gd name="connsiteX5" fmla="*/ 8725712 w 9032100"/>
              <a:gd name="connsiteY5" fmla="*/ 6858000 h 6858000"/>
              <a:gd name="connsiteX6" fmla="*/ 7891921 w 9032100"/>
              <a:gd name="connsiteY6" fmla="*/ 1602751 h 6858000"/>
              <a:gd name="connsiteX7" fmla="*/ 7880182 w 9032100"/>
              <a:gd name="connsiteY7" fmla="*/ 1619252 h 6858000"/>
              <a:gd name="connsiteX8" fmla="*/ 0 w 9032100"/>
              <a:gd name="connsiteY8" fmla="*/ 6858000 h 6858000"/>
              <a:gd name="connsiteX9" fmla="*/ 7880181 w 9032100"/>
              <a:gd name="connsiteY9" fmla="*/ 6858000 h 6858000"/>
              <a:gd name="connsiteX10" fmla="*/ 7880181 w 9032100"/>
              <a:gd name="connsiteY10" fmla="*/ 0 h 6858000"/>
              <a:gd name="connsiteX11" fmla="*/ 0 w 9032100"/>
              <a:gd name="connsiteY11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9032100" h="6858000">
                <a:moveTo>
                  <a:pt x="7891921" y="1602751"/>
                </a:moveTo>
                <a:lnTo>
                  <a:pt x="9032100" y="0"/>
                </a:lnTo>
                <a:lnTo>
                  <a:pt x="7880182" y="0"/>
                </a:lnTo>
                <a:lnTo>
                  <a:pt x="7880182" y="1528762"/>
                </a:lnTo>
                <a:close/>
                <a:moveTo>
                  <a:pt x="7880182" y="6858000"/>
                </a:moveTo>
                <a:lnTo>
                  <a:pt x="8725712" y="6858000"/>
                </a:lnTo>
                <a:lnTo>
                  <a:pt x="7891921" y="1602751"/>
                </a:lnTo>
                <a:lnTo>
                  <a:pt x="7880182" y="1619252"/>
                </a:lnTo>
                <a:close/>
                <a:moveTo>
                  <a:pt x="0" y="6858000"/>
                </a:moveTo>
                <a:lnTo>
                  <a:pt x="7880181" y="6858000"/>
                </a:lnTo>
                <a:lnTo>
                  <a:pt x="7880181" y="0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B5A08A69-9EE1-4A9E-96B6-D769D87C2F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957000" y="0"/>
            <a:ext cx="1827609" cy="6858001"/>
            <a:chOff x="1320800" y="0"/>
            <a:chExt cx="2436813" cy="6858001"/>
          </a:xfrm>
        </p:grpSpPr>
        <p:sp>
          <p:nvSpPr>
            <p:cNvPr id="14" name="Freeform 6">
              <a:extLst>
                <a:ext uri="{FF2B5EF4-FFF2-40B4-BE49-F238E27FC236}">
                  <a16:creationId xmlns:a16="http://schemas.microsoft.com/office/drawing/2014/main" id="{4E4F433A-15D2-423F-8739-13AEA4E47C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7">
              <a:extLst>
                <a:ext uri="{FF2B5EF4-FFF2-40B4-BE49-F238E27FC236}">
                  <a16:creationId xmlns:a16="http://schemas.microsoft.com/office/drawing/2014/main" id="{4021F900-DEF3-4537-92E5-C37ECB7AE9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8">
              <a:extLst>
                <a:ext uri="{FF2B5EF4-FFF2-40B4-BE49-F238E27FC236}">
                  <a16:creationId xmlns:a16="http://schemas.microsoft.com/office/drawing/2014/main" id="{653620E7-B03C-48E2-8561-FCA918F8D0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9">
              <a:extLst>
                <a:ext uri="{FF2B5EF4-FFF2-40B4-BE49-F238E27FC236}">
                  <a16:creationId xmlns:a16="http://schemas.microsoft.com/office/drawing/2014/main" id="{108701B4-8FEE-43D1-9954-9C064D75C4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10">
              <a:extLst>
                <a:ext uri="{FF2B5EF4-FFF2-40B4-BE49-F238E27FC236}">
                  <a16:creationId xmlns:a16="http://schemas.microsoft.com/office/drawing/2014/main" id="{99E0FE54-1668-4AD5-9242-892A6323B9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11">
              <a:extLst>
                <a:ext uri="{FF2B5EF4-FFF2-40B4-BE49-F238E27FC236}">
                  <a16:creationId xmlns:a16="http://schemas.microsoft.com/office/drawing/2014/main" id="{75498FE5-B57D-4FD9-81E0-4E1CB65C0E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8C4290A-706F-6A19-93B3-E00D7545A4C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4380692"/>
              </p:ext>
            </p:extLst>
          </p:nvPr>
        </p:nvGraphicFramePr>
        <p:xfrm>
          <a:off x="482600" y="643468"/>
          <a:ext cx="5062141" cy="523980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63336871-0118-4F6E-8DBD-20AEFC62A9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802229" y="1"/>
            <a:ext cx="3341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78544" y="1074392"/>
            <a:ext cx="1832574" cy="4377961"/>
          </a:xfrm>
        </p:spPr>
        <p:txBody>
          <a:bodyPr>
            <a:normAutofit/>
          </a:bodyPr>
          <a:lstStyle/>
          <a:p>
            <a:r>
              <a:rPr lang="en-GB" sz="2800">
                <a:solidFill>
                  <a:srgbClr val="000000"/>
                </a:solidFill>
              </a:rPr>
              <a:t>Research Aim &amp; SMART Objectives</a:t>
            </a:r>
          </a:p>
        </p:txBody>
      </p:sp>
      <p:sp useBgFill="1">
        <p:nvSpPr>
          <p:cNvPr id="11" name="Freeform: Shape 10">
            <a:extLst>
              <a:ext uri="{FF2B5EF4-FFF2-40B4-BE49-F238E27FC236}">
                <a16:creationId xmlns:a16="http://schemas.microsoft.com/office/drawing/2014/main" id="{F03CC8D0-33AF-417F-8454-1FDB6C22DD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0"/>
            <a:ext cx="6774075" cy="6858000"/>
          </a:xfrm>
          <a:custGeom>
            <a:avLst/>
            <a:gdLst>
              <a:gd name="connsiteX0" fmla="*/ 7891921 w 9032100"/>
              <a:gd name="connsiteY0" fmla="*/ 1602751 h 6858000"/>
              <a:gd name="connsiteX1" fmla="*/ 9032100 w 9032100"/>
              <a:gd name="connsiteY1" fmla="*/ 0 h 6858000"/>
              <a:gd name="connsiteX2" fmla="*/ 7880182 w 9032100"/>
              <a:gd name="connsiteY2" fmla="*/ 0 h 6858000"/>
              <a:gd name="connsiteX3" fmla="*/ 7880182 w 9032100"/>
              <a:gd name="connsiteY3" fmla="*/ 1528762 h 6858000"/>
              <a:gd name="connsiteX4" fmla="*/ 7880182 w 9032100"/>
              <a:gd name="connsiteY4" fmla="*/ 6858000 h 6858000"/>
              <a:gd name="connsiteX5" fmla="*/ 8725712 w 9032100"/>
              <a:gd name="connsiteY5" fmla="*/ 6858000 h 6858000"/>
              <a:gd name="connsiteX6" fmla="*/ 7891921 w 9032100"/>
              <a:gd name="connsiteY6" fmla="*/ 1602751 h 6858000"/>
              <a:gd name="connsiteX7" fmla="*/ 7880182 w 9032100"/>
              <a:gd name="connsiteY7" fmla="*/ 1619252 h 6858000"/>
              <a:gd name="connsiteX8" fmla="*/ 0 w 9032100"/>
              <a:gd name="connsiteY8" fmla="*/ 6858000 h 6858000"/>
              <a:gd name="connsiteX9" fmla="*/ 7880181 w 9032100"/>
              <a:gd name="connsiteY9" fmla="*/ 6858000 h 6858000"/>
              <a:gd name="connsiteX10" fmla="*/ 7880181 w 9032100"/>
              <a:gd name="connsiteY10" fmla="*/ 0 h 6858000"/>
              <a:gd name="connsiteX11" fmla="*/ 0 w 9032100"/>
              <a:gd name="connsiteY11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9032100" h="6858000">
                <a:moveTo>
                  <a:pt x="7891921" y="1602751"/>
                </a:moveTo>
                <a:lnTo>
                  <a:pt x="9032100" y="0"/>
                </a:lnTo>
                <a:lnTo>
                  <a:pt x="7880182" y="0"/>
                </a:lnTo>
                <a:lnTo>
                  <a:pt x="7880182" y="1528762"/>
                </a:lnTo>
                <a:close/>
                <a:moveTo>
                  <a:pt x="7880182" y="6858000"/>
                </a:moveTo>
                <a:lnTo>
                  <a:pt x="8725712" y="6858000"/>
                </a:lnTo>
                <a:lnTo>
                  <a:pt x="7891921" y="1602751"/>
                </a:lnTo>
                <a:lnTo>
                  <a:pt x="7880182" y="1619252"/>
                </a:lnTo>
                <a:close/>
                <a:moveTo>
                  <a:pt x="0" y="6858000"/>
                </a:moveTo>
                <a:lnTo>
                  <a:pt x="7880181" y="6858000"/>
                </a:lnTo>
                <a:lnTo>
                  <a:pt x="7880181" y="0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B5A08A69-9EE1-4A9E-96B6-D769D87C2F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957000" y="0"/>
            <a:ext cx="1827609" cy="6858001"/>
            <a:chOff x="1320800" y="0"/>
            <a:chExt cx="2436813" cy="6858001"/>
          </a:xfrm>
        </p:grpSpPr>
        <p:sp>
          <p:nvSpPr>
            <p:cNvPr id="14" name="Freeform 6">
              <a:extLst>
                <a:ext uri="{FF2B5EF4-FFF2-40B4-BE49-F238E27FC236}">
                  <a16:creationId xmlns:a16="http://schemas.microsoft.com/office/drawing/2014/main" id="{4E4F433A-15D2-423F-8739-13AEA4E47C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7">
              <a:extLst>
                <a:ext uri="{FF2B5EF4-FFF2-40B4-BE49-F238E27FC236}">
                  <a16:creationId xmlns:a16="http://schemas.microsoft.com/office/drawing/2014/main" id="{4021F900-DEF3-4537-92E5-C37ECB7AE9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8">
              <a:extLst>
                <a:ext uri="{FF2B5EF4-FFF2-40B4-BE49-F238E27FC236}">
                  <a16:creationId xmlns:a16="http://schemas.microsoft.com/office/drawing/2014/main" id="{653620E7-B03C-48E2-8561-FCA918F8D0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9">
              <a:extLst>
                <a:ext uri="{FF2B5EF4-FFF2-40B4-BE49-F238E27FC236}">
                  <a16:creationId xmlns:a16="http://schemas.microsoft.com/office/drawing/2014/main" id="{108701B4-8FEE-43D1-9954-9C064D75C4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10">
              <a:extLst>
                <a:ext uri="{FF2B5EF4-FFF2-40B4-BE49-F238E27FC236}">
                  <a16:creationId xmlns:a16="http://schemas.microsoft.com/office/drawing/2014/main" id="{99E0FE54-1668-4AD5-9242-892A6323B9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11">
              <a:extLst>
                <a:ext uri="{FF2B5EF4-FFF2-40B4-BE49-F238E27FC236}">
                  <a16:creationId xmlns:a16="http://schemas.microsoft.com/office/drawing/2014/main" id="{75498FE5-B57D-4FD9-81E0-4E1CB65C0E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4311653-88DC-BB00-8EB1-F71221AC057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97960161"/>
              </p:ext>
            </p:extLst>
          </p:nvPr>
        </p:nvGraphicFramePr>
        <p:xfrm>
          <a:off x="482600" y="643468"/>
          <a:ext cx="5062141" cy="523980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63336871-0118-4F6E-8DBD-20AEFC62A9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802229" y="1"/>
            <a:ext cx="3341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78544" y="1074392"/>
            <a:ext cx="1832574" cy="4377961"/>
          </a:xfrm>
        </p:spPr>
        <p:txBody>
          <a:bodyPr>
            <a:normAutofit/>
          </a:bodyPr>
          <a:lstStyle/>
          <a:p>
            <a:r>
              <a:rPr lang="en-GB" sz="2800">
                <a:solidFill>
                  <a:srgbClr val="000000"/>
                </a:solidFill>
              </a:rPr>
              <a:t>Research Questions</a:t>
            </a:r>
          </a:p>
        </p:txBody>
      </p:sp>
      <p:sp useBgFill="1">
        <p:nvSpPr>
          <p:cNvPr id="11" name="Freeform: Shape 10">
            <a:extLst>
              <a:ext uri="{FF2B5EF4-FFF2-40B4-BE49-F238E27FC236}">
                <a16:creationId xmlns:a16="http://schemas.microsoft.com/office/drawing/2014/main" id="{F03CC8D0-33AF-417F-8454-1FDB6C22DD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0"/>
            <a:ext cx="6774075" cy="6858000"/>
          </a:xfrm>
          <a:custGeom>
            <a:avLst/>
            <a:gdLst>
              <a:gd name="connsiteX0" fmla="*/ 7891921 w 9032100"/>
              <a:gd name="connsiteY0" fmla="*/ 1602751 h 6858000"/>
              <a:gd name="connsiteX1" fmla="*/ 9032100 w 9032100"/>
              <a:gd name="connsiteY1" fmla="*/ 0 h 6858000"/>
              <a:gd name="connsiteX2" fmla="*/ 7880182 w 9032100"/>
              <a:gd name="connsiteY2" fmla="*/ 0 h 6858000"/>
              <a:gd name="connsiteX3" fmla="*/ 7880182 w 9032100"/>
              <a:gd name="connsiteY3" fmla="*/ 1528762 h 6858000"/>
              <a:gd name="connsiteX4" fmla="*/ 7880182 w 9032100"/>
              <a:gd name="connsiteY4" fmla="*/ 6858000 h 6858000"/>
              <a:gd name="connsiteX5" fmla="*/ 8725712 w 9032100"/>
              <a:gd name="connsiteY5" fmla="*/ 6858000 h 6858000"/>
              <a:gd name="connsiteX6" fmla="*/ 7891921 w 9032100"/>
              <a:gd name="connsiteY6" fmla="*/ 1602751 h 6858000"/>
              <a:gd name="connsiteX7" fmla="*/ 7880182 w 9032100"/>
              <a:gd name="connsiteY7" fmla="*/ 1619252 h 6858000"/>
              <a:gd name="connsiteX8" fmla="*/ 0 w 9032100"/>
              <a:gd name="connsiteY8" fmla="*/ 6858000 h 6858000"/>
              <a:gd name="connsiteX9" fmla="*/ 7880181 w 9032100"/>
              <a:gd name="connsiteY9" fmla="*/ 6858000 h 6858000"/>
              <a:gd name="connsiteX10" fmla="*/ 7880181 w 9032100"/>
              <a:gd name="connsiteY10" fmla="*/ 0 h 6858000"/>
              <a:gd name="connsiteX11" fmla="*/ 0 w 9032100"/>
              <a:gd name="connsiteY11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9032100" h="6858000">
                <a:moveTo>
                  <a:pt x="7891921" y="1602751"/>
                </a:moveTo>
                <a:lnTo>
                  <a:pt x="9032100" y="0"/>
                </a:lnTo>
                <a:lnTo>
                  <a:pt x="7880182" y="0"/>
                </a:lnTo>
                <a:lnTo>
                  <a:pt x="7880182" y="1528762"/>
                </a:lnTo>
                <a:close/>
                <a:moveTo>
                  <a:pt x="7880182" y="6858000"/>
                </a:moveTo>
                <a:lnTo>
                  <a:pt x="8725712" y="6858000"/>
                </a:lnTo>
                <a:lnTo>
                  <a:pt x="7891921" y="1602751"/>
                </a:lnTo>
                <a:lnTo>
                  <a:pt x="7880182" y="1619252"/>
                </a:lnTo>
                <a:close/>
                <a:moveTo>
                  <a:pt x="0" y="6858000"/>
                </a:moveTo>
                <a:lnTo>
                  <a:pt x="7880181" y="6858000"/>
                </a:lnTo>
                <a:lnTo>
                  <a:pt x="7880181" y="0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B5A08A69-9EE1-4A9E-96B6-D769D87C2F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957000" y="0"/>
            <a:ext cx="1827609" cy="6858001"/>
            <a:chOff x="1320800" y="0"/>
            <a:chExt cx="2436813" cy="6858001"/>
          </a:xfrm>
        </p:grpSpPr>
        <p:sp>
          <p:nvSpPr>
            <p:cNvPr id="14" name="Freeform 6">
              <a:extLst>
                <a:ext uri="{FF2B5EF4-FFF2-40B4-BE49-F238E27FC236}">
                  <a16:creationId xmlns:a16="http://schemas.microsoft.com/office/drawing/2014/main" id="{4E4F433A-15D2-423F-8739-13AEA4E47C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7">
              <a:extLst>
                <a:ext uri="{FF2B5EF4-FFF2-40B4-BE49-F238E27FC236}">
                  <a16:creationId xmlns:a16="http://schemas.microsoft.com/office/drawing/2014/main" id="{4021F900-DEF3-4537-92E5-C37ECB7AE9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8">
              <a:extLst>
                <a:ext uri="{FF2B5EF4-FFF2-40B4-BE49-F238E27FC236}">
                  <a16:creationId xmlns:a16="http://schemas.microsoft.com/office/drawing/2014/main" id="{653620E7-B03C-48E2-8561-FCA918F8D0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9">
              <a:extLst>
                <a:ext uri="{FF2B5EF4-FFF2-40B4-BE49-F238E27FC236}">
                  <a16:creationId xmlns:a16="http://schemas.microsoft.com/office/drawing/2014/main" id="{108701B4-8FEE-43D1-9954-9C064D75C4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10">
              <a:extLst>
                <a:ext uri="{FF2B5EF4-FFF2-40B4-BE49-F238E27FC236}">
                  <a16:creationId xmlns:a16="http://schemas.microsoft.com/office/drawing/2014/main" id="{99E0FE54-1668-4AD5-9242-892A6323B9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11">
              <a:extLst>
                <a:ext uri="{FF2B5EF4-FFF2-40B4-BE49-F238E27FC236}">
                  <a16:creationId xmlns:a16="http://schemas.microsoft.com/office/drawing/2014/main" id="{75498FE5-B57D-4FD9-81E0-4E1CB65C0E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BB165F7-D30A-7EC1-AB9B-6A992A2D5C8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55031415"/>
              </p:ext>
            </p:extLst>
          </p:nvPr>
        </p:nvGraphicFramePr>
        <p:xfrm>
          <a:off x="482600" y="643468"/>
          <a:ext cx="5062141" cy="523980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AD30037-67ED-4367-9BE0-45787510BF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439842D-6504-5485-27D5-88C5694D2431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6370" r="54946" b="-1"/>
          <a:stretch>
            <a:fillRect/>
          </a:stretch>
        </p:blipFill>
        <p:spPr>
          <a:xfrm>
            <a:off x="5169693" y="10"/>
            <a:ext cx="3974307" cy="6857990"/>
          </a:xfrm>
          <a:custGeom>
            <a:avLst/>
            <a:gdLst/>
            <a:ahLst/>
            <a:cxnLst/>
            <a:rect l="l" t="t" r="r" b="b"/>
            <a:pathLst>
              <a:path w="5299077" h="6858000">
                <a:moveTo>
                  <a:pt x="836871" y="0"/>
                </a:moveTo>
                <a:lnTo>
                  <a:pt x="5299077" y="0"/>
                </a:lnTo>
                <a:lnTo>
                  <a:pt x="5299077" y="6858000"/>
                </a:lnTo>
                <a:lnTo>
                  <a:pt x="1911312" y="6858000"/>
                </a:lnTo>
                <a:lnTo>
                  <a:pt x="0" y="5333999"/>
                </a:lnTo>
                <a:close/>
              </a:path>
            </a:pathLst>
          </a:custGeom>
        </p:spPr>
      </p:pic>
      <p:grpSp>
        <p:nvGrpSpPr>
          <p:cNvPr id="11" name="Group 10">
            <a:extLst>
              <a:ext uri="{FF2B5EF4-FFF2-40B4-BE49-F238E27FC236}">
                <a16:creationId xmlns:a16="http://schemas.microsoft.com/office/drawing/2014/main" id="{50841A4E-5BC1-44B4-83CF-D524E8AEAD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674570" y="0"/>
            <a:ext cx="1827609" cy="6858001"/>
            <a:chOff x="1320800" y="0"/>
            <a:chExt cx="2436813" cy="6858001"/>
          </a:xfrm>
        </p:grpSpPr>
        <p:sp>
          <p:nvSpPr>
            <p:cNvPr id="12" name="Freeform 6">
              <a:extLst>
                <a:ext uri="{FF2B5EF4-FFF2-40B4-BE49-F238E27FC236}">
                  <a16:creationId xmlns:a16="http://schemas.microsoft.com/office/drawing/2014/main" id="{BF371BCC-8954-44E2-8C4F-29DC188727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7">
              <a:extLst>
                <a:ext uri="{FF2B5EF4-FFF2-40B4-BE49-F238E27FC236}">
                  <a16:creationId xmlns:a16="http://schemas.microsoft.com/office/drawing/2014/main" id="{CD3505BE-B420-41C5-BE34-3E7652D37A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8">
              <a:extLst>
                <a:ext uri="{FF2B5EF4-FFF2-40B4-BE49-F238E27FC236}">
                  <a16:creationId xmlns:a16="http://schemas.microsoft.com/office/drawing/2014/main" id="{4B68A05B-A78B-4D59-8CF9-1900731A21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9">
              <a:extLst>
                <a:ext uri="{FF2B5EF4-FFF2-40B4-BE49-F238E27FC236}">
                  <a16:creationId xmlns:a16="http://schemas.microsoft.com/office/drawing/2014/main" id="{84D57A01-C112-4FF2-B5ED-0B762AAD9C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10">
              <a:extLst>
                <a:ext uri="{FF2B5EF4-FFF2-40B4-BE49-F238E27FC236}">
                  <a16:creationId xmlns:a16="http://schemas.microsoft.com/office/drawing/2014/main" id="{6CCCCDF1-5D4F-4CA1-8400-DFBB96BB01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11">
              <a:extLst>
                <a:ext uri="{FF2B5EF4-FFF2-40B4-BE49-F238E27FC236}">
                  <a16:creationId xmlns:a16="http://schemas.microsoft.com/office/drawing/2014/main" id="{20A090B2-5344-43CD-BC70-A6D44F15E8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9060" y="685800"/>
            <a:ext cx="3945510" cy="1752599"/>
          </a:xfrm>
        </p:spPr>
        <p:txBody>
          <a:bodyPr>
            <a:normAutofit/>
          </a:bodyPr>
          <a:lstStyle/>
          <a:p>
            <a:pPr algn="l"/>
            <a:r>
              <a:t>Literature Review – Key Debates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2601" y="2666999"/>
            <a:ext cx="3945510" cy="3124201"/>
          </a:xfrm>
        </p:spPr>
        <p:txBody>
          <a:bodyPr>
            <a:normAutofit/>
          </a:bodyPr>
          <a:lstStyle/>
          <a:p>
            <a:r>
              <a:rPr lang="en-GB" sz="1700" dirty="0"/>
              <a:t>Mixed evidence: Productivity gains vs. communication drawbacks</a:t>
            </a:r>
          </a:p>
          <a:p>
            <a:r>
              <a:rPr lang="en-GB" sz="1700" dirty="0"/>
              <a:t>Performance benefits: Lower costs, flexibility</a:t>
            </a:r>
          </a:p>
          <a:p>
            <a:r>
              <a:rPr lang="en-GB" sz="1700" dirty="0"/>
              <a:t>Risks: Reduced collaboration, innovation challenges</a:t>
            </a:r>
          </a:p>
          <a:p>
            <a:r>
              <a:rPr lang="en-GB" sz="1700" dirty="0"/>
              <a:t>Theoretical foundation from Bloom et al., Bailey &amp; Kurland, Felstead &amp; </a:t>
            </a:r>
            <a:r>
              <a:rPr lang="en-GB" sz="1700" dirty="0" err="1"/>
              <a:t>Henseke</a:t>
            </a:r>
            <a:endParaRPr lang="en-GB" sz="1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63336871-0118-4F6E-8DBD-20AEFC62A9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802229" y="1"/>
            <a:ext cx="3341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78544" y="1074392"/>
            <a:ext cx="1832574" cy="4377961"/>
          </a:xfrm>
        </p:spPr>
        <p:txBody>
          <a:bodyPr>
            <a:normAutofit/>
          </a:bodyPr>
          <a:lstStyle/>
          <a:p>
            <a:r>
              <a:rPr lang="en-GB" sz="3100">
                <a:solidFill>
                  <a:srgbClr val="000000"/>
                </a:solidFill>
              </a:rPr>
              <a:t>Literature Gap</a:t>
            </a:r>
          </a:p>
        </p:txBody>
      </p:sp>
      <p:sp useBgFill="1">
        <p:nvSpPr>
          <p:cNvPr id="11" name="Freeform: Shape 10">
            <a:extLst>
              <a:ext uri="{FF2B5EF4-FFF2-40B4-BE49-F238E27FC236}">
                <a16:creationId xmlns:a16="http://schemas.microsoft.com/office/drawing/2014/main" id="{F03CC8D0-33AF-417F-8454-1FDB6C22DD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0"/>
            <a:ext cx="6774075" cy="6858000"/>
          </a:xfrm>
          <a:custGeom>
            <a:avLst/>
            <a:gdLst>
              <a:gd name="connsiteX0" fmla="*/ 7891921 w 9032100"/>
              <a:gd name="connsiteY0" fmla="*/ 1602751 h 6858000"/>
              <a:gd name="connsiteX1" fmla="*/ 9032100 w 9032100"/>
              <a:gd name="connsiteY1" fmla="*/ 0 h 6858000"/>
              <a:gd name="connsiteX2" fmla="*/ 7880182 w 9032100"/>
              <a:gd name="connsiteY2" fmla="*/ 0 h 6858000"/>
              <a:gd name="connsiteX3" fmla="*/ 7880182 w 9032100"/>
              <a:gd name="connsiteY3" fmla="*/ 1528762 h 6858000"/>
              <a:gd name="connsiteX4" fmla="*/ 7880182 w 9032100"/>
              <a:gd name="connsiteY4" fmla="*/ 6858000 h 6858000"/>
              <a:gd name="connsiteX5" fmla="*/ 8725712 w 9032100"/>
              <a:gd name="connsiteY5" fmla="*/ 6858000 h 6858000"/>
              <a:gd name="connsiteX6" fmla="*/ 7891921 w 9032100"/>
              <a:gd name="connsiteY6" fmla="*/ 1602751 h 6858000"/>
              <a:gd name="connsiteX7" fmla="*/ 7880182 w 9032100"/>
              <a:gd name="connsiteY7" fmla="*/ 1619252 h 6858000"/>
              <a:gd name="connsiteX8" fmla="*/ 0 w 9032100"/>
              <a:gd name="connsiteY8" fmla="*/ 6858000 h 6858000"/>
              <a:gd name="connsiteX9" fmla="*/ 7880181 w 9032100"/>
              <a:gd name="connsiteY9" fmla="*/ 6858000 h 6858000"/>
              <a:gd name="connsiteX10" fmla="*/ 7880181 w 9032100"/>
              <a:gd name="connsiteY10" fmla="*/ 0 h 6858000"/>
              <a:gd name="connsiteX11" fmla="*/ 0 w 9032100"/>
              <a:gd name="connsiteY11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9032100" h="6858000">
                <a:moveTo>
                  <a:pt x="7891921" y="1602751"/>
                </a:moveTo>
                <a:lnTo>
                  <a:pt x="9032100" y="0"/>
                </a:lnTo>
                <a:lnTo>
                  <a:pt x="7880182" y="0"/>
                </a:lnTo>
                <a:lnTo>
                  <a:pt x="7880182" y="1528762"/>
                </a:lnTo>
                <a:close/>
                <a:moveTo>
                  <a:pt x="7880182" y="6858000"/>
                </a:moveTo>
                <a:lnTo>
                  <a:pt x="8725712" y="6858000"/>
                </a:lnTo>
                <a:lnTo>
                  <a:pt x="7891921" y="1602751"/>
                </a:lnTo>
                <a:lnTo>
                  <a:pt x="7880182" y="1619252"/>
                </a:lnTo>
                <a:close/>
                <a:moveTo>
                  <a:pt x="0" y="6858000"/>
                </a:moveTo>
                <a:lnTo>
                  <a:pt x="7880181" y="6858000"/>
                </a:lnTo>
                <a:lnTo>
                  <a:pt x="7880181" y="0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B5A08A69-9EE1-4A9E-96B6-D769D87C2F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957000" y="0"/>
            <a:ext cx="1827609" cy="6858001"/>
            <a:chOff x="1320800" y="0"/>
            <a:chExt cx="2436813" cy="6858001"/>
          </a:xfrm>
        </p:grpSpPr>
        <p:sp>
          <p:nvSpPr>
            <p:cNvPr id="14" name="Freeform 6">
              <a:extLst>
                <a:ext uri="{FF2B5EF4-FFF2-40B4-BE49-F238E27FC236}">
                  <a16:creationId xmlns:a16="http://schemas.microsoft.com/office/drawing/2014/main" id="{4E4F433A-15D2-423F-8739-13AEA4E47C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7">
              <a:extLst>
                <a:ext uri="{FF2B5EF4-FFF2-40B4-BE49-F238E27FC236}">
                  <a16:creationId xmlns:a16="http://schemas.microsoft.com/office/drawing/2014/main" id="{4021F900-DEF3-4537-92E5-C37ECB7AE9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8">
              <a:extLst>
                <a:ext uri="{FF2B5EF4-FFF2-40B4-BE49-F238E27FC236}">
                  <a16:creationId xmlns:a16="http://schemas.microsoft.com/office/drawing/2014/main" id="{653620E7-B03C-48E2-8561-FCA918F8D0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9">
              <a:extLst>
                <a:ext uri="{FF2B5EF4-FFF2-40B4-BE49-F238E27FC236}">
                  <a16:creationId xmlns:a16="http://schemas.microsoft.com/office/drawing/2014/main" id="{108701B4-8FEE-43D1-9954-9C064D75C4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10">
              <a:extLst>
                <a:ext uri="{FF2B5EF4-FFF2-40B4-BE49-F238E27FC236}">
                  <a16:creationId xmlns:a16="http://schemas.microsoft.com/office/drawing/2014/main" id="{99E0FE54-1668-4AD5-9242-892A6323B9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11">
              <a:extLst>
                <a:ext uri="{FF2B5EF4-FFF2-40B4-BE49-F238E27FC236}">
                  <a16:creationId xmlns:a16="http://schemas.microsoft.com/office/drawing/2014/main" id="{75498FE5-B57D-4FD9-81E0-4E1CB65C0E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6F70222-1141-DB21-0B5B-DDC874043DF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39699496"/>
              </p:ext>
            </p:extLst>
          </p:nvPr>
        </p:nvGraphicFramePr>
        <p:xfrm>
          <a:off x="482600" y="643468"/>
          <a:ext cx="5062141" cy="523980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63336871-0118-4F6E-8DBD-20AEFC62A9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802229" y="1"/>
            <a:ext cx="3341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78544" y="1074392"/>
            <a:ext cx="1832574" cy="4377961"/>
          </a:xfrm>
        </p:spPr>
        <p:txBody>
          <a:bodyPr>
            <a:normAutofit/>
          </a:bodyPr>
          <a:lstStyle/>
          <a:p>
            <a:r>
              <a:rPr lang="en-GB" sz="2200">
                <a:solidFill>
                  <a:srgbClr val="000000"/>
                </a:solidFill>
              </a:rPr>
              <a:t>Methodology – Mixed Methods</a:t>
            </a:r>
          </a:p>
        </p:txBody>
      </p:sp>
      <p:sp useBgFill="1">
        <p:nvSpPr>
          <p:cNvPr id="11" name="Freeform: Shape 10">
            <a:extLst>
              <a:ext uri="{FF2B5EF4-FFF2-40B4-BE49-F238E27FC236}">
                <a16:creationId xmlns:a16="http://schemas.microsoft.com/office/drawing/2014/main" id="{F03CC8D0-33AF-417F-8454-1FDB6C22DD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0"/>
            <a:ext cx="6774075" cy="6858000"/>
          </a:xfrm>
          <a:custGeom>
            <a:avLst/>
            <a:gdLst>
              <a:gd name="connsiteX0" fmla="*/ 7891921 w 9032100"/>
              <a:gd name="connsiteY0" fmla="*/ 1602751 h 6858000"/>
              <a:gd name="connsiteX1" fmla="*/ 9032100 w 9032100"/>
              <a:gd name="connsiteY1" fmla="*/ 0 h 6858000"/>
              <a:gd name="connsiteX2" fmla="*/ 7880182 w 9032100"/>
              <a:gd name="connsiteY2" fmla="*/ 0 h 6858000"/>
              <a:gd name="connsiteX3" fmla="*/ 7880182 w 9032100"/>
              <a:gd name="connsiteY3" fmla="*/ 1528762 h 6858000"/>
              <a:gd name="connsiteX4" fmla="*/ 7880182 w 9032100"/>
              <a:gd name="connsiteY4" fmla="*/ 6858000 h 6858000"/>
              <a:gd name="connsiteX5" fmla="*/ 8725712 w 9032100"/>
              <a:gd name="connsiteY5" fmla="*/ 6858000 h 6858000"/>
              <a:gd name="connsiteX6" fmla="*/ 7891921 w 9032100"/>
              <a:gd name="connsiteY6" fmla="*/ 1602751 h 6858000"/>
              <a:gd name="connsiteX7" fmla="*/ 7880182 w 9032100"/>
              <a:gd name="connsiteY7" fmla="*/ 1619252 h 6858000"/>
              <a:gd name="connsiteX8" fmla="*/ 0 w 9032100"/>
              <a:gd name="connsiteY8" fmla="*/ 6858000 h 6858000"/>
              <a:gd name="connsiteX9" fmla="*/ 7880181 w 9032100"/>
              <a:gd name="connsiteY9" fmla="*/ 6858000 h 6858000"/>
              <a:gd name="connsiteX10" fmla="*/ 7880181 w 9032100"/>
              <a:gd name="connsiteY10" fmla="*/ 0 h 6858000"/>
              <a:gd name="connsiteX11" fmla="*/ 0 w 9032100"/>
              <a:gd name="connsiteY11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9032100" h="6858000">
                <a:moveTo>
                  <a:pt x="7891921" y="1602751"/>
                </a:moveTo>
                <a:lnTo>
                  <a:pt x="9032100" y="0"/>
                </a:lnTo>
                <a:lnTo>
                  <a:pt x="7880182" y="0"/>
                </a:lnTo>
                <a:lnTo>
                  <a:pt x="7880182" y="1528762"/>
                </a:lnTo>
                <a:close/>
                <a:moveTo>
                  <a:pt x="7880182" y="6858000"/>
                </a:moveTo>
                <a:lnTo>
                  <a:pt x="8725712" y="6858000"/>
                </a:lnTo>
                <a:lnTo>
                  <a:pt x="7891921" y="1602751"/>
                </a:lnTo>
                <a:lnTo>
                  <a:pt x="7880182" y="1619252"/>
                </a:lnTo>
                <a:close/>
                <a:moveTo>
                  <a:pt x="0" y="6858000"/>
                </a:moveTo>
                <a:lnTo>
                  <a:pt x="7880181" y="6858000"/>
                </a:lnTo>
                <a:lnTo>
                  <a:pt x="7880181" y="0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B5A08A69-9EE1-4A9E-96B6-D769D87C2F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957000" y="0"/>
            <a:ext cx="1827609" cy="6858001"/>
            <a:chOff x="1320800" y="0"/>
            <a:chExt cx="2436813" cy="6858001"/>
          </a:xfrm>
        </p:grpSpPr>
        <p:sp>
          <p:nvSpPr>
            <p:cNvPr id="14" name="Freeform 6">
              <a:extLst>
                <a:ext uri="{FF2B5EF4-FFF2-40B4-BE49-F238E27FC236}">
                  <a16:creationId xmlns:a16="http://schemas.microsoft.com/office/drawing/2014/main" id="{4E4F433A-15D2-423F-8739-13AEA4E47C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7">
              <a:extLst>
                <a:ext uri="{FF2B5EF4-FFF2-40B4-BE49-F238E27FC236}">
                  <a16:creationId xmlns:a16="http://schemas.microsoft.com/office/drawing/2014/main" id="{4021F900-DEF3-4537-92E5-C37ECB7AE9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8">
              <a:extLst>
                <a:ext uri="{FF2B5EF4-FFF2-40B4-BE49-F238E27FC236}">
                  <a16:creationId xmlns:a16="http://schemas.microsoft.com/office/drawing/2014/main" id="{653620E7-B03C-48E2-8561-FCA918F8D0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9">
              <a:extLst>
                <a:ext uri="{FF2B5EF4-FFF2-40B4-BE49-F238E27FC236}">
                  <a16:creationId xmlns:a16="http://schemas.microsoft.com/office/drawing/2014/main" id="{108701B4-8FEE-43D1-9954-9C064D75C4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10">
              <a:extLst>
                <a:ext uri="{FF2B5EF4-FFF2-40B4-BE49-F238E27FC236}">
                  <a16:creationId xmlns:a16="http://schemas.microsoft.com/office/drawing/2014/main" id="{99E0FE54-1668-4AD5-9242-892A6323B9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11">
              <a:extLst>
                <a:ext uri="{FF2B5EF4-FFF2-40B4-BE49-F238E27FC236}">
                  <a16:creationId xmlns:a16="http://schemas.microsoft.com/office/drawing/2014/main" id="{75498FE5-B57D-4FD9-81E0-4E1CB65C0E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161AEF8-13D1-BAA5-74E3-B334162FA89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18748568"/>
              </p:ext>
            </p:extLst>
          </p:nvPr>
        </p:nvGraphicFramePr>
        <p:xfrm>
          <a:off x="482600" y="643468"/>
          <a:ext cx="5062141" cy="523980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ED1B64B-251E-446A-A285-6626C4EC01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CD02B5D1-60D4-4D5B-AFD9-C986E22743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3109" y="0"/>
            <a:ext cx="1827609" cy="6858001"/>
            <a:chOff x="1320800" y="0"/>
            <a:chExt cx="2436813" cy="6858001"/>
          </a:xfrm>
        </p:grpSpPr>
        <p:sp>
          <p:nvSpPr>
            <p:cNvPr id="12" name="Freeform 6">
              <a:extLst>
                <a:ext uri="{FF2B5EF4-FFF2-40B4-BE49-F238E27FC236}">
                  <a16:creationId xmlns:a16="http://schemas.microsoft.com/office/drawing/2014/main" id="{54E16489-5A93-4D86-AAAD-52DB55A814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7">
              <a:extLst>
                <a:ext uri="{FF2B5EF4-FFF2-40B4-BE49-F238E27FC236}">
                  <a16:creationId xmlns:a16="http://schemas.microsoft.com/office/drawing/2014/main" id="{BC99456E-7EAD-49F1-B2FE-C2C561C0BE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8">
              <a:extLst>
                <a:ext uri="{FF2B5EF4-FFF2-40B4-BE49-F238E27FC236}">
                  <a16:creationId xmlns:a16="http://schemas.microsoft.com/office/drawing/2014/main" id="{922702DF-10E7-4320-B99B-75D2EE97FC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9">
              <a:extLst>
                <a:ext uri="{FF2B5EF4-FFF2-40B4-BE49-F238E27FC236}">
                  <a16:creationId xmlns:a16="http://schemas.microsoft.com/office/drawing/2014/main" id="{1EFA49A8-FE55-4D51-B1C9-11F13FFB71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10">
              <a:extLst>
                <a:ext uri="{FF2B5EF4-FFF2-40B4-BE49-F238E27FC236}">
                  <a16:creationId xmlns:a16="http://schemas.microsoft.com/office/drawing/2014/main" id="{4C63B37C-8CEE-4A72-AFD8-3C2DBD3725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11">
              <a:extLst>
                <a:ext uri="{FF2B5EF4-FFF2-40B4-BE49-F238E27FC236}">
                  <a16:creationId xmlns:a16="http://schemas.microsoft.com/office/drawing/2014/main" id="{31245F86-6106-4758-A825-71AC9D6F9E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3234" y="1284051"/>
            <a:ext cx="2109288" cy="3723836"/>
          </a:xfrm>
        </p:spPr>
        <p:txBody>
          <a:bodyPr>
            <a:normAutofit/>
          </a:bodyPr>
          <a:lstStyle/>
          <a:p>
            <a:r>
              <a:rPr lang="en-GB" sz="2600">
                <a:solidFill>
                  <a:srgbClr val="000000"/>
                </a:solidFill>
              </a:rPr>
              <a:t>Methodology – Limitations</a:t>
            </a:r>
          </a:p>
        </p:txBody>
      </p:sp>
      <p:sp useBgFill="1">
        <p:nvSpPr>
          <p:cNvPr id="19" name="Rounded Rectangle 16">
            <a:extLst>
              <a:ext uri="{FF2B5EF4-FFF2-40B4-BE49-F238E27FC236}">
                <a16:creationId xmlns:a16="http://schemas.microsoft.com/office/drawing/2014/main" id="{A27AE693-58E8-48BC-8ED0-568ABFEABB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65871" y="648931"/>
            <a:ext cx="5161397" cy="5231964"/>
          </a:xfrm>
          <a:prstGeom prst="roundRect">
            <a:avLst>
              <a:gd name="adj" fmla="val 4834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504F41F-E3C2-3E73-2B18-8CE58ADC0F9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36576123"/>
              </p:ext>
            </p:extLst>
          </p:nvPr>
        </p:nvGraphicFramePr>
        <p:xfrm>
          <a:off x="3705900" y="992181"/>
          <a:ext cx="4678020" cy="456629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E47280D-9DF4-4EC0-870E-F5799F7AD3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Freeform 37">
            <a:extLst>
              <a:ext uri="{FF2B5EF4-FFF2-40B4-BE49-F238E27FC236}">
                <a16:creationId xmlns:a16="http://schemas.microsoft.com/office/drawing/2014/main" id="{7ED3A13C-2CCC-4715-A54F-87795E0CED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2"/>
            <a:ext cx="6004037" cy="6857999"/>
          </a:xfrm>
          <a:custGeom>
            <a:avLst/>
            <a:gdLst>
              <a:gd name="connsiteX0" fmla="*/ 0 w 8005382"/>
              <a:gd name="connsiteY0" fmla="*/ 0 h 6857999"/>
              <a:gd name="connsiteX1" fmla="*/ 7723450 w 8005382"/>
              <a:gd name="connsiteY1" fmla="*/ 0 h 6857999"/>
              <a:gd name="connsiteX2" fmla="*/ 6859850 w 8005382"/>
              <a:gd name="connsiteY2" fmla="*/ 5223932 h 6857999"/>
              <a:gd name="connsiteX3" fmla="*/ 8005382 w 8005382"/>
              <a:gd name="connsiteY3" fmla="*/ 6857999 h 6857999"/>
              <a:gd name="connsiteX4" fmla="*/ 0 w 8005382"/>
              <a:gd name="connsiteY4" fmla="*/ 6857999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005382" h="6857999">
                <a:moveTo>
                  <a:pt x="0" y="0"/>
                </a:moveTo>
                <a:lnTo>
                  <a:pt x="7723450" y="0"/>
                </a:lnTo>
                <a:lnTo>
                  <a:pt x="6859850" y="5223932"/>
                </a:lnTo>
                <a:lnTo>
                  <a:pt x="8005382" y="6857999"/>
                </a:lnTo>
                <a:lnTo>
                  <a:pt x="0" y="6857999"/>
                </a:lnTo>
                <a:close/>
              </a:path>
            </a:pathLst>
          </a:custGeom>
          <a:ln>
            <a:noFill/>
          </a:ln>
          <a:effectLst/>
        </p:spPr>
        <p:style>
          <a:lnRef idx="1">
            <a:schemeClr val="accent1"/>
          </a:lnRef>
          <a:fillRef idx="1003">
            <a:schemeClr val="l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FB6C0892-83F6-4C98-B806-06627C7325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207197" y="0"/>
            <a:ext cx="1827609" cy="6858001"/>
            <a:chOff x="1320800" y="0"/>
            <a:chExt cx="2436813" cy="6858001"/>
          </a:xfrm>
        </p:grpSpPr>
        <p:sp>
          <p:nvSpPr>
            <p:cNvPr id="13" name="Freeform 6">
              <a:extLst>
                <a:ext uri="{FF2B5EF4-FFF2-40B4-BE49-F238E27FC236}">
                  <a16:creationId xmlns:a16="http://schemas.microsoft.com/office/drawing/2014/main" id="{76E9889C-BAC7-429B-86C0-2D7736A398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7">
              <a:extLst>
                <a:ext uri="{FF2B5EF4-FFF2-40B4-BE49-F238E27FC236}">
                  <a16:creationId xmlns:a16="http://schemas.microsoft.com/office/drawing/2014/main" id="{B84616D5-1F3D-4B55-BA27-B53B56376B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rgbClr val="595959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8">
              <a:extLst>
                <a:ext uri="{FF2B5EF4-FFF2-40B4-BE49-F238E27FC236}">
                  <a16:creationId xmlns:a16="http://schemas.microsoft.com/office/drawing/2014/main" id="{D6883E9B-59DA-4777-AC43-55F9164D3F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262626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9">
              <a:extLst>
                <a:ext uri="{FF2B5EF4-FFF2-40B4-BE49-F238E27FC236}">
                  <a16:creationId xmlns:a16="http://schemas.microsoft.com/office/drawing/2014/main" id="{F5442FF4-005F-4930-92FB-6594E29C4F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10">
              <a:extLst>
                <a:ext uri="{FF2B5EF4-FFF2-40B4-BE49-F238E27FC236}">
                  <a16:creationId xmlns:a16="http://schemas.microsoft.com/office/drawing/2014/main" id="{648BA981-E918-4543-BE19-51E03C5710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11">
              <a:extLst>
                <a:ext uri="{FF2B5EF4-FFF2-40B4-BE49-F238E27FC236}">
                  <a16:creationId xmlns:a16="http://schemas.microsoft.com/office/drawing/2014/main" id="{03A6AFED-BD81-4CCC-AADE-1E8923376C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rgbClr val="404040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56432" y="1023257"/>
            <a:ext cx="2426312" cy="4767943"/>
          </a:xfrm>
          <a:effectLst/>
        </p:spPr>
        <p:txBody>
          <a:bodyPr anchor="ctr">
            <a:normAutofit/>
          </a:bodyPr>
          <a:lstStyle/>
          <a:p>
            <a:pPr algn="l"/>
            <a:r>
              <a:rPr lang="en-GB" sz="3400">
                <a:solidFill>
                  <a:srgbClr val="000000"/>
                </a:solidFill>
              </a:rPr>
              <a:t>Practical Implications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9776" y="1023257"/>
            <a:ext cx="4476386" cy="4767944"/>
          </a:xfrm>
        </p:spPr>
        <p:txBody>
          <a:bodyPr anchor="ctr">
            <a:normAutofit/>
          </a:bodyPr>
          <a:lstStyle/>
          <a:p>
            <a:r>
              <a:rPr lang="en-US" sz="1700" dirty="0"/>
              <a:t>Supports SME decision-making on remote/hybrid models</a:t>
            </a:r>
          </a:p>
          <a:p>
            <a:r>
              <a:rPr lang="en-US" sz="1700" dirty="0"/>
              <a:t>Guides technology investment &amp; digital tool selection</a:t>
            </a:r>
          </a:p>
          <a:p>
            <a:r>
              <a:rPr lang="en-US" sz="1700" dirty="0"/>
              <a:t>Informs leadership development &amp; communication systems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63336871-0118-4F6E-8DBD-20AEFC62A9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802229" y="1"/>
            <a:ext cx="3341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78544" y="1074392"/>
            <a:ext cx="1832574" cy="4377961"/>
          </a:xfrm>
        </p:spPr>
        <p:txBody>
          <a:bodyPr>
            <a:normAutofit/>
          </a:bodyPr>
          <a:lstStyle/>
          <a:p>
            <a:r>
              <a:rPr lang="en-GB" sz="1900">
                <a:solidFill>
                  <a:srgbClr val="000000"/>
                </a:solidFill>
              </a:rPr>
              <a:t>Implementation Challenges</a:t>
            </a:r>
          </a:p>
        </p:txBody>
      </p:sp>
      <p:sp useBgFill="1">
        <p:nvSpPr>
          <p:cNvPr id="11" name="Freeform: Shape 10">
            <a:extLst>
              <a:ext uri="{FF2B5EF4-FFF2-40B4-BE49-F238E27FC236}">
                <a16:creationId xmlns:a16="http://schemas.microsoft.com/office/drawing/2014/main" id="{F03CC8D0-33AF-417F-8454-1FDB6C22DD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0"/>
            <a:ext cx="6774075" cy="6858000"/>
          </a:xfrm>
          <a:custGeom>
            <a:avLst/>
            <a:gdLst>
              <a:gd name="connsiteX0" fmla="*/ 7891921 w 9032100"/>
              <a:gd name="connsiteY0" fmla="*/ 1602751 h 6858000"/>
              <a:gd name="connsiteX1" fmla="*/ 9032100 w 9032100"/>
              <a:gd name="connsiteY1" fmla="*/ 0 h 6858000"/>
              <a:gd name="connsiteX2" fmla="*/ 7880182 w 9032100"/>
              <a:gd name="connsiteY2" fmla="*/ 0 h 6858000"/>
              <a:gd name="connsiteX3" fmla="*/ 7880182 w 9032100"/>
              <a:gd name="connsiteY3" fmla="*/ 1528762 h 6858000"/>
              <a:gd name="connsiteX4" fmla="*/ 7880182 w 9032100"/>
              <a:gd name="connsiteY4" fmla="*/ 6858000 h 6858000"/>
              <a:gd name="connsiteX5" fmla="*/ 8725712 w 9032100"/>
              <a:gd name="connsiteY5" fmla="*/ 6858000 h 6858000"/>
              <a:gd name="connsiteX6" fmla="*/ 7891921 w 9032100"/>
              <a:gd name="connsiteY6" fmla="*/ 1602751 h 6858000"/>
              <a:gd name="connsiteX7" fmla="*/ 7880182 w 9032100"/>
              <a:gd name="connsiteY7" fmla="*/ 1619252 h 6858000"/>
              <a:gd name="connsiteX8" fmla="*/ 0 w 9032100"/>
              <a:gd name="connsiteY8" fmla="*/ 6858000 h 6858000"/>
              <a:gd name="connsiteX9" fmla="*/ 7880181 w 9032100"/>
              <a:gd name="connsiteY9" fmla="*/ 6858000 h 6858000"/>
              <a:gd name="connsiteX10" fmla="*/ 7880181 w 9032100"/>
              <a:gd name="connsiteY10" fmla="*/ 0 h 6858000"/>
              <a:gd name="connsiteX11" fmla="*/ 0 w 9032100"/>
              <a:gd name="connsiteY11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9032100" h="6858000">
                <a:moveTo>
                  <a:pt x="7891921" y="1602751"/>
                </a:moveTo>
                <a:lnTo>
                  <a:pt x="9032100" y="0"/>
                </a:lnTo>
                <a:lnTo>
                  <a:pt x="7880182" y="0"/>
                </a:lnTo>
                <a:lnTo>
                  <a:pt x="7880182" y="1528762"/>
                </a:lnTo>
                <a:close/>
                <a:moveTo>
                  <a:pt x="7880182" y="6858000"/>
                </a:moveTo>
                <a:lnTo>
                  <a:pt x="8725712" y="6858000"/>
                </a:lnTo>
                <a:lnTo>
                  <a:pt x="7891921" y="1602751"/>
                </a:lnTo>
                <a:lnTo>
                  <a:pt x="7880182" y="1619252"/>
                </a:lnTo>
                <a:close/>
                <a:moveTo>
                  <a:pt x="0" y="6858000"/>
                </a:moveTo>
                <a:lnTo>
                  <a:pt x="7880181" y="6858000"/>
                </a:lnTo>
                <a:lnTo>
                  <a:pt x="7880181" y="0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B5A08A69-9EE1-4A9E-96B6-D769D87C2F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957000" y="0"/>
            <a:ext cx="1827609" cy="6858001"/>
            <a:chOff x="1320800" y="0"/>
            <a:chExt cx="2436813" cy="6858001"/>
          </a:xfrm>
        </p:grpSpPr>
        <p:sp>
          <p:nvSpPr>
            <p:cNvPr id="14" name="Freeform 6">
              <a:extLst>
                <a:ext uri="{FF2B5EF4-FFF2-40B4-BE49-F238E27FC236}">
                  <a16:creationId xmlns:a16="http://schemas.microsoft.com/office/drawing/2014/main" id="{4E4F433A-15D2-423F-8739-13AEA4E47C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7">
              <a:extLst>
                <a:ext uri="{FF2B5EF4-FFF2-40B4-BE49-F238E27FC236}">
                  <a16:creationId xmlns:a16="http://schemas.microsoft.com/office/drawing/2014/main" id="{4021F900-DEF3-4537-92E5-C37ECB7AE9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8">
              <a:extLst>
                <a:ext uri="{FF2B5EF4-FFF2-40B4-BE49-F238E27FC236}">
                  <a16:creationId xmlns:a16="http://schemas.microsoft.com/office/drawing/2014/main" id="{653620E7-B03C-48E2-8561-FCA918F8D0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9">
              <a:extLst>
                <a:ext uri="{FF2B5EF4-FFF2-40B4-BE49-F238E27FC236}">
                  <a16:creationId xmlns:a16="http://schemas.microsoft.com/office/drawing/2014/main" id="{108701B4-8FEE-43D1-9954-9C064D75C4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10">
              <a:extLst>
                <a:ext uri="{FF2B5EF4-FFF2-40B4-BE49-F238E27FC236}">
                  <a16:creationId xmlns:a16="http://schemas.microsoft.com/office/drawing/2014/main" id="{99E0FE54-1668-4AD5-9242-892A6323B9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11">
              <a:extLst>
                <a:ext uri="{FF2B5EF4-FFF2-40B4-BE49-F238E27FC236}">
                  <a16:creationId xmlns:a16="http://schemas.microsoft.com/office/drawing/2014/main" id="{75498FE5-B57D-4FD9-81E0-4E1CB65C0E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BAA8991-5F35-25F3-4584-F8A665877E2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79935873"/>
              </p:ext>
            </p:extLst>
          </p:nvPr>
        </p:nvGraphicFramePr>
        <p:xfrm>
          <a:off x="482600" y="643468"/>
          <a:ext cx="5062141" cy="523980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4C41CF4-4A13-4AA9-9300-CB7A2E37C8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2706" y="764372"/>
            <a:ext cx="2380266" cy="5216013"/>
          </a:xfrm>
        </p:spPr>
        <p:txBody>
          <a:bodyPr>
            <a:normAutofit/>
          </a:bodyPr>
          <a:lstStyle/>
          <a:p>
            <a:pPr algn="l"/>
            <a:r>
              <a:rPr lang="en-GB" sz="2800"/>
              <a:t>Critical Reflection &amp; Improvements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7A77B115-9FF3-46AE-AE08-826DEB9A62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095397" y="1923563"/>
            <a:ext cx="0" cy="301752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77603" y="764372"/>
            <a:ext cx="5314950" cy="5216013"/>
          </a:xfrm>
        </p:spPr>
        <p:txBody>
          <a:bodyPr anchor="ctr">
            <a:normAutofit/>
          </a:bodyPr>
          <a:lstStyle/>
          <a:p>
            <a:r>
              <a:rPr lang="en-US" sz="1700" dirty="0"/>
              <a:t> Increase sample size for </a:t>
            </a:r>
            <a:r>
              <a:rPr lang="en-US" sz="1700" dirty="0" err="1"/>
              <a:t>generalisability</a:t>
            </a:r>
            <a:endParaRPr lang="en-US" sz="1700" dirty="0"/>
          </a:p>
          <a:p>
            <a:r>
              <a:rPr lang="en-US" sz="1700" dirty="0"/>
              <a:t>Compare across SME sectors</a:t>
            </a:r>
          </a:p>
          <a:p>
            <a:r>
              <a:rPr lang="en-US" sz="1700" dirty="0"/>
              <a:t>Add longitudinal tracking of remote work impact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4C41CF4-4A13-4AA9-9300-CB7A2E37C8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2706" y="764372"/>
            <a:ext cx="2380266" cy="5216013"/>
          </a:xfrm>
        </p:spPr>
        <p:txBody>
          <a:bodyPr>
            <a:normAutofit/>
          </a:bodyPr>
          <a:lstStyle/>
          <a:p>
            <a:pPr algn="l"/>
            <a:r>
              <a:rPr lang="en-GB" sz="3700"/>
              <a:t>Conclusion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7A77B115-9FF3-46AE-AE08-826DEB9A62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095397" y="1923563"/>
            <a:ext cx="0" cy="3017520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77603" y="764372"/>
            <a:ext cx="5314950" cy="5216013"/>
          </a:xfrm>
        </p:spPr>
        <p:txBody>
          <a:bodyPr anchor="ctr">
            <a:normAutofit/>
          </a:bodyPr>
          <a:lstStyle/>
          <a:p>
            <a:r>
              <a:rPr lang="en-US" sz="1700" dirty="0"/>
              <a:t>Proposal addresses a contemporary business challenge</a:t>
            </a:r>
          </a:p>
          <a:p>
            <a:r>
              <a:rPr lang="en-US" sz="1700" dirty="0"/>
              <a:t>Mixed-methods approach strengthens findings</a:t>
            </a:r>
          </a:p>
          <a:p>
            <a:r>
              <a:rPr lang="en-US" sz="1700" dirty="0"/>
              <a:t>Provides value to SMEs and contributes to academic research</a:t>
            </a: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allax">
  <a:themeElements>
    <a:clrScheme name="Parallax">
      <a:dk1>
        <a:sysClr val="windowText" lastClr="000000"/>
      </a:dk1>
      <a:lt1>
        <a:sysClr val="window" lastClr="FFFFFF"/>
      </a:lt1>
      <a:dk2>
        <a:srgbClr val="212121"/>
      </a:dk2>
      <a:lt2>
        <a:srgbClr val="EBEBEB"/>
      </a:lt2>
      <a:accent1>
        <a:srgbClr val="30ACEC"/>
      </a:accent1>
      <a:accent2>
        <a:srgbClr val="80C34F"/>
      </a:accent2>
      <a:accent3>
        <a:srgbClr val="E29D3E"/>
      </a:accent3>
      <a:accent4>
        <a:srgbClr val="D64A3B"/>
      </a:accent4>
      <a:accent5>
        <a:srgbClr val="D64787"/>
      </a:accent5>
      <a:accent6>
        <a:srgbClr val="A666E1"/>
      </a:accent6>
      <a:hlink>
        <a:srgbClr val="3085ED"/>
      </a:hlink>
      <a:folHlink>
        <a:srgbClr val="82B6F4"/>
      </a:folHlink>
    </a:clrScheme>
    <a:fontScheme name="Parallax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allax" id="{3388167B-A2EB-4685-9635-1831D9AEF8C4}" vid="{4F7A876A-7598-49CA-AFC8-8EDA2551E4A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TM03457496[[fn=Parallax]]</Template>
  <TotalTime>23</TotalTime>
  <Words>369</Words>
  <Application>Microsoft Office PowerPoint</Application>
  <PresentationFormat>On-screen Show (4:3)</PresentationFormat>
  <Paragraphs>56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Arial</vt:lpstr>
      <vt:lpstr>Century Gothic</vt:lpstr>
      <vt:lpstr>Corbel</vt:lpstr>
      <vt:lpstr>Parallax</vt:lpstr>
      <vt:lpstr>Critical Evaluation of My Business Research Proposal  The Impact of Remote Working on UK SME Productivity</vt:lpstr>
      <vt:lpstr>Introduction</vt:lpstr>
      <vt:lpstr>Business Problem Statement</vt:lpstr>
      <vt:lpstr>Research Aim &amp; SMART Objectives</vt:lpstr>
      <vt:lpstr>Research Questions</vt:lpstr>
      <vt:lpstr>Literature Review – Key Debates</vt:lpstr>
      <vt:lpstr>Literature Gap</vt:lpstr>
      <vt:lpstr>Methodology – Mixed Methods</vt:lpstr>
      <vt:lpstr>Methodology – Limitations</vt:lpstr>
      <vt:lpstr>Practical Implications</vt:lpstr>
      <vt:lpstr>Implementation Challenges</vt:lpstr>
      <vt:lpstr>Critical Reflection &amp; Improvements</vt:lpstr>
      <vt:lpstr>Conclusion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Diosnel Cordero Romero</dc:creator>
  <cp:keywords/>
  <dc:description>generated using python-pptx</dc:description>
  <cp:lastModifiedBy>Diosnel Cordero Romero (2131587)</cp:lastModifiedBy>
  <cp:revision>5</cp:revision>
  <dcterms:created xsi:type="dcterms:W3CDTF">2013-01-27T09:14:16Z</dcterms:created>
  <dcterms:modified xsi:type="dcterms:W3CDTF">2025-11-27T22:45:50Z</dcterms:modified>
  <cp:category/>
</cp:coreProperties>
</file>