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35" r:id="rId2"/>
    <p:sldId id="336" r:id="rId3"/>
    <p:sldId id="351" r:id="rId4"/>
    <p:sldId id="350" r:id="rId5"/>
    <p:sldId id="345" r:id="rId6"/>
    <p:sldId id="338" r:id="rId7"/>
    <p:sldId id="339" r:id="rId8"/>
    <p:sldId id="340" r:id="rId9"/>
    <p:sldId id="346" r:id="rId10"/>
    <p:sldId id="341" r:id="rId11"/>
    <p:sldId id="348" r:id="rId12"/>
    <p:sldId id="347" r:id="rId13"/>
    <p:sldId id="342" r:id="rId14"/>
    <p:sldId id="343" r:id="rId15"/>
    <p:sldId id="349" r:id="rId16"/>
    <p:sldId id="34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6D0660-723C-40AF-B390-B4FE9FD7223D}" v="1" dt="2023-09-18T09:19:36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54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in Barr" userId="b0272536-ba4e-47f6-aa3e-aa9b228c20e7" providerId="ADAL" clId="{9A6D0660-723C-40AF-B390-B4FE9FD7223D}"/>
    <pc:docChg chg="custSel addSld modSld">
      <pc:chgData name="Colin Barr" userId="b0272536-ba4e-47f6-aa3e-aa9b228c20e7" providerId="ADAL" clId="{9A6D0660-723C-40AF-B390-B4FE9FD7223D}" dt="2023-09-18T09:20:10.745" v="70" actId="5793"/>
      <pc:docMkLst>
        <pc:docMk/>
      </pc:docMkLst>
      <pc:sldChg chg="modSp mod">
        <pc:chgData name="Colin Barr" userId="b0272536-ba4e-47f6-aa3e-aa9b228c20e7" providerId="ADAL" clId="{9A6D0660-723C-40AF-B390-B4FE9FD7223D}" dt="2023-09-18T09:20:10.745" v="70" actId="5793"/>
        <pc:sldMkLst>
          <pc:docMk/>
          <pc:sldMk cId="852500877" sldId="336"/>
        </pc:sldMkLst>
        <pc:spChg chg="mod">
          <ac:chgData name="Colin Barr" userId="b0272536-ba4e-47f6-aa3e-aa9b228c20e7" providerId="ADAL" clId="{9A6D0660-723C-40AF-B390-B4FE9FD7223D}" dt="2023-09-18T09:16:01.322" v="2" actId="1076"/>
          <ac:spMkLst>
            <pc:docMk/>
            <pc:sldMk cId="852500877" sldId="336"/>
            <ac:spMk id="2" creationId="{00000000-0000-0000-0000-000000000000}"/>
          </ac:spMkLst>
        </pc:spChg>
        <pc:spChg chg="mod">
          <ac:chgData name="Colin Barr" userId="b0272536-ba4e-47f6-aa3e-aa9b228c20e7" providerId="ADAL" clId="{9A6D0660-723C-40AF-B390-B4FE9FD7223D}" dt="2023-09-18T09:20:10.745" v="70" actId="5793"/>
          <ac:spMkLst>
            <pc:docMk/>
            <pc:sldMk cId="852500877" sldId="336"/>
            <ac:spMk id="6" creationId="{00000000-0000-0000-0000-000000000000}"/>
          </ac:spMkLst>
        </pc:spChg>
      </pc:sldChg>
      <pc:sldChg chg="addSp delSp modSp add mod">
        <pc:chgData name="Colin Barr" userId="b0272536-ba4e-47f6-aa3e-aa9b228c20e7" providerId="ADAL" clId="{9A6D0660-723C-40AF-B390-B4FE9FD7223D}" dt="2023-09-18T09:19:50.024" v="48" actId="20577"/>
        <pc:sldMkLst>
          <pc:docMk/>
          <pc:sldMk cId="269549751" sldId="351"/>
        </pc:sldMkLst>
        <pc:spChg chg="mod">
          <ac:chgData name="Colin Barr" userId="b0272536-ba4e-47f6-aa3e-aa9b228c20e7" providerId="ADAL" clId="{9A6D0660-723C-40AF-B390-B4FE9FD7223D}" dt="2023-09-18T09:19:50.024" v="48" actId="20577"/>
          <ac:spMkLst>
            <pc:docMk/>
            <pc:sldMk cId="269549751" sldId="351"/>
            <ac:spMk id="6" creationId="{00000000-0000-0000-0000-000000000000}"/>
          </ac:spMkLst>
        </pc:spChg>
        <pc:picChg chg="del mod">
          <ac:chgData name="Colin Barr" userId="b0272536-ba4e-47f6-aa3e-aa9b228c20e7" providerId="ADAL" clId="{9A6D0660-723C-40AF-B390-B4FE9FD7223D}" dt="2023-09-18T09:19:34.511" v="40" actId="478"/>
          <ac:picMkLst>
            <pc:docMk/>
            <pc:sldMk cId="269549751" sldId="351"/>
            <ac:picMk id="5" creationId="{02B5ED50-3718-C637-516C-BA6521573706}"/>
          </ac:picMkLst>
        </pc:picChg>
        <pc:picChg chg="add mod">
          <ac:chgData name="Colin Barr" userId="b0272536-ba4e-47f6-aa3e-aa9b228c20e7" providerId="ADAL" clId="{9A6D0660-723C-40AF-B390-B4FE9FD7223D}" dt="2023-09-18T09:19:43.288" v="44" actId="1076"/>
          <ac:picMkLst>
            <pc:docMk/>
            <pc:sldMk cId="269549751" sldId="351"/>
            <ac:picMk id="7" creationId="{288F6AEF-81C3-02CD-36CA-3580EBCC51A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933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384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mustn’t use the word kids in </a:t>
            </a:r>
            <a:r>
              <a:rPr lang="en-GB"/>
              <a:t>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uowtsd-my.sharepoint.com/:w:/g/personal/g_tinney_uwtsd_ac_uk/EQKnIiYYHS9Kimz4kgKkfbUBl6g2nQELJOb04GYYtp2xOQ?e=hiOdyS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cmhzzbe6gxCtdTBin70uIoBRNltSQGyxDkCxGXUYyt1Bw?e=Qddgb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/>
          </p:cNvSpPr>
          <p:nvPr/>
        </p:nvSpPr>
        <p:spPr>
          <a:xfrm>
            <a:off x="691243" y="1600201"/>
            <a:ext cx="9519557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ECEY4008- </a:t>
            </a:r>
          </a:p>
          <a:p>
            <a:pPr marL="0" indent="0">
              <a:buNone/>
              <a:defRPr/>
            </a:pP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Developing Effective Study Skills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Academic Writing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6F799D-E341-1310-D1D2-E54C52624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1758" y="418998"/>
            <a:ext cx="2645707" cy="208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257" y="69054"/>
            <a:ext cx="108204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Plan for the session…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13657" y="1305718"/>
            <a:ext cx="10940143" cy="4351338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Register</a:t>
            </a:r>
          </a:p>
          <a:p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Library in 5:30pm-6:15pm</a:t>
            </a:r>
          </a:p>
          <a:p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Module Feedback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Academic writing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Time to plan for your Academic poster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Who is doing the level 6 route –NOS logs</a:t>
            </a:r>
          </a:p>
          <a:p>
            <a:r>
              <a:rPr lang="en-GB" sz="3200">
                <a:solidFill>
                  <a:srgbClr val="0000FF"/>
                </a:solidFill>
                <a:latin typeface="Arial" panose="020B0604020202020204" pitchFamily="34" charset="0"/>
              </a:rPr>
              <a:t>Student Rep…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B5ED50-3718-C637-516C-BA6521573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700" y="1200944"/>
            <a:ext cx="40005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298" y="-271861"/>
            <a:ext cx="108204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Plan for the session…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13658" y="1305718"/>
            <a:ext cx="6580530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Student Rep for the group..</a:t>
            </a:r>
          </a:p>
          <a:p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Just feedback to and from the staff student meetings twice a year. 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We give you time to speak to the group without us in here and it looks good on your CV too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8F6AEF-81C3-02CD-36CA-3580EBCC5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417" y="2093659"/>
            <a:ext cx="4359410" cy="2526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49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96925" y="960200"/>
            <a:ext cx="1094014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</a:p>
          <a:p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8134350" y="785575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strike="sngStrike" dirty="0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en-GB" strike="sngStrike" dirty="0">
                <a:solidFill>
                  <a:srgbClr val="0000FF"/>
                </a:solidFill>
                <a:latin typeface="Arial" panose="020B0604020202020204" pitchFamily="34" charset="0"/>
              </a:rPr>
              <a:t>handbook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 / Cite Them Right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923FAC-5FB6-BC36-AD96-FA10604E0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1741" y="1735694"/>
            <a:ext cx="40005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738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386" y="365127"/>
            <a:ext cx="9837964" cy="1325563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4929" y="1825625"/>
            <a:ext cx="1110887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5177D-6ADD-1AF6-50AD-831561AC7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071" y="461963"/>
            <a:ext cx="5715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443" y="365126"/>
            <a:ext cx="10967357" cy="565604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443" y="1671903"/>
            <a:ext cx="9824357" cy="5030069"/>
          </a:xfrm>
        </p:spPr>
        <p:txBody>
          <a:bodyPr/>
          <a:lstStyle/>
          <a:p>
            <a:pPr>
              <a:defRPr/>
            </a:pPr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</a:rPr>
              <a:t>Third person: He/She/They/Cottrell discusses that…</a:t>
            </a:r>
          </a:p>
          <a:p>
            <a:pPr>
              <a:defRPr/>
            </a:pPr>
            <a:r>
              <a:rPr lang="en-US" sz="3600" strike="sngStrike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</a:t>
            </a:r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</a:rPr>
              <a:t> Cite Them Right</a:t>
            </a:r>
          </a:p>
          <a:p>
            <a:pPr>
              <a:defRPr/>
            </a:pPr>
            <a:r>
              <a:rPr lang="en-US" sz="3600" dirty="0">
                <a:solidFill>
                  <a:srgbClr val="0000FF"/>
                </a:solidFill>
                <a:latin typeface="Arial" panose="020B0604020202020204" pitchFamily="34" charset="0"/>
              </a:rPr>
              <a:t>Evidence – being critical; explore; do not always accept – Government policy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E07B99-C90E-066E-6F7A-695A1B691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0766" y="200025"/>
            <a:ext cx="3612812" cy="203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2271" y="1"/>
            <a:ext cx="11141529" cy="1322614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212271" y="1600201"/>
            <a:ext cx="10978243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32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Formal language – avoid slang/and speaking like you would chatting to friends on the phone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D6D6DC-FD85-BDC9-410F-6716414192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218"/>
          <a:stretch/>
        </p:blipFill>
        <p:spPr>
          <a:xfrm>
            <a:off x="6344680" y="1"/>
            <a:ext cx="5635049" cy="331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814" y="365125"/>
            <a:ext cx="11097986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</a:rPr>
              <a:t>Be formal in your writing…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0243" y="1690689"/>
            <a:ext cx="9900557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sz="32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sz="32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0C7C24-93A7-A731-B890-72D4E7CB3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952" y="0"/>
            <a:ext cx="5749047" cy="5749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229" y="321129"/>
            <a:ext cx="10994571" cy="136955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743" y="1600201"/>
            <a:ext cx="9710057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cy-GB" sz="3600" kern="0" dirty="0">
                <a:solidFill>
                  <a:srgbClr val="0000FF"/>
                </a:solidFill>
                <a:latin typeface="Arial" panose="020B0604020202020204" pitchFamily="34" charset="0"/>
              </a:rPr>
              <a:t>‘For example’ instead of ‘e.g.’</a:t>
            </a:r>
          </a:p>
          <a:p>
            <a:pPr>
              <a:buFontTx/>
              <a:buChar char="•"/>
              <a:defRPr/>
            </a:pPr>
            <a:r>
              <a:rPr lang="en-US" altLang="cy-GB" sz="3600" kern="0" dirty="0">
                <a:solidFill>
                  <a:srgbClr val="0000FF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sz="36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2747D7-9030-367A-D52C-1439A39C0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5949" y="3107871"/>
            <a:ext cx="3429000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A9BD66-E8DC-0E34-864D-DE3C269A93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5901" y="2947306"/>
            <a:ext cx="2812597" cy="375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057" y="-571499"/>
            <a:ext cx="10482944" cy="1303336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5057" y="1398815"/>
            <a:ext cx="10025743" cy="4727350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3600" noProof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3600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   (ranting)</a:t>
            </a:r>
          </a:p>
          <a:p>
            <a:r>
              <a:rPr lang="en-US" altLang="en-US" sz="3600" noProof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sz="3600" b="1" kern="0" dirty="0">
                <a:latin typeface="Arial" panose="020B0604020202020204" pitchFamily="34" charset="0"/>
              </a:rPr>
              <a:t> </a:t>
            </a:r>
            <a:r>
              <a:rPr lang="cy-GB" altLang="cy-GB" sz="3600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 </a:t>
            </a:r>
            <a:r>
              <a:rPr lang="cy-GB" altLang="cy-GB" sz="3600" kern="0" dirty="0">
                <a:solidFill>
                  <a:srgbClr val="00B050"/>
                </a:solidFill>
                <a:latin typeface="Arial" panose="020B0604020202020204" pitchFamily="34" charset="0"/>
              </a:rPr>
              <a:t>(Professional)</a:t>
            </a:r>
            <a:endParaRPr lang="en-US" altLang="en-US" sz="3600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36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F25E27-42C0-0ACC-D392-12E65C8F1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3754210"/>
            <a:ext cx="2686050" cy="1704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B5BAC9-5F1D-8617-E506-BD980E3C12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51" b="12042"/>
          <a:stretch/>
        </p:blipFill>
        <p:spPr>
          <a:xfrm>
            <a:off x="5197928" y="3619339"/>
            <a:ext cx="6667500" cy="1974716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FE4C2DB4-980E-0DB3-5239-B99066C500EE}"/>
              </a:ext>
            </a:extLst>
          </p:cNvPr>
          <p:cNvSpPr/>
          <p:nvPr/>
        </p:nvSpPr>
        <p:spPr>
          <a:xfrm>
            <a:off x="3715966" y="4533089"/>
            <a:ext cx="1225685" cy="37937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71" y="365127"/>
            <a:ext cx="10570030" cy="293459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move to colloquiums 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5057" y="1153886"/>
            <a:ext cx="10025743" cy="172538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14400" noProof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14400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pPr marL="0" indent="0">
              <a:buNone/>
            </a:pPr>
            <a:endParaRPr lang="en-US" altLang="en-US" sz="14400" noProof="1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14400" noProof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sz="14400" b="1" kern="0" dirty="0">
                <a:latin typeface="Arial" panose="020B0604020202020204" pitchFamily="34" charset="0"/>
              </a:rPr>
              <a:t> </a:t>
            </a:r>
            <a:r>
              <a:rPr lang="cy-GB" altLang="cy-GB" sz="14400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</a:p>
          <a:p>
            <a:endParaRPr lang="cy-GB" altLang="en-US" sz="14400" b="1" kern="0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cy-GB" altLang="en-US" sz="14400" kern="0" noProof="1">
                <a:solidFill>
                  <a:srgbClr val="00B05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would be accepted here?</a:t>
            </a:r>
            <a:endParaRPr lang="en-US" altLang="en-US" sz="14400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09C014-EC9C-0E23-53FC-63B375E31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106" y="3757308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“</a:t>
            </a:r>
            <a:r>
              <a:rPr lang="en-GB" sz="4800" dirty="0">
                <a:solidFill>
                  <a:srgbClr val="0000FF"/>
                </a:solidFill>
              </a:rPr>
              <a:t>Kids; children and goats…”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2855640" y="1412777"/>
            <a:ext cx="6336704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68729" y="-332014"/>
            <a:ext cx="9870621" cy="1384751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168729" y="1169586"/>
            <a:ext cx="8012233" cy="47133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Be blunt with yourself – what are you trying to say – speak it/say it in your head/write it – stick to the point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773493-613D-E3BC-22E2-2C760CBC3F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94" t="5693" r="6894" b="14948"/>
          <a:stretch/>
        </p:blipFill>
        <p:spPr>
          <a:xfrm>
            <a:off x="7954213" y="2916943"/>
            <a:ext cx="4170273" cy="213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5943" y="-54429"/>
            <a:ext cx="10472057" cy="1395198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93919" y="1619656"/>
            <a:ext cx="5343844" cy="39834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Is the meaning of your sentence/paragraph clear?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4F3F42-C701-72AE-E69D-1400109BA0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" r="1376"/>
          <a:stretch/>
        </p:blipFill>
        <p:spPr>
          <a:xfrm>
            <a:off x="5197812" y="1869514"/>
            <a:ext cx="6520892" cy="3483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5A838-1486-01D4-1D39-FC6707630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14" y="365125"/>
            <a:ext cx="11212286" cy="1325563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Useful phrases to structure work</a:t>
            </a:r>
            <a:br>
              <a:rPr lang="en-GB" dirty="0">
                <a:solidFill>
                  <a:srgbClr val="0000FF"/>
                </a:solidFill>
              </a:rPr>
            </a:br>
            <a:r>
              <a:rPr lang="en-GB" dirty="0">
                <a:solidFill>
                  <a:srgbClr val="0000FF"/>
                </a:solidFill>
              </a:rPr>
              <a:t>Print this 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8578-5DF0-C6AA-21BF-8A6292ABD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Useful phrases (2).docx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579C71-ACA6-5F34-015A-F54687BCC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6937" y="2450290"/>
            <a:ext cx="7610272" cy="428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154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02771" y="-76199"/>
            <a:ext cx="10951029" cy="1202870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cy-GB" sz="4800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02771" y="1600201"/>
            <a:ext cx="9808029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dirty="0">
                <a:hlinkClick r:id="rId3"/>
              </a:rPr>
              <a:t>Academic Writing Task (8).docx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525</Words>
  <Application>Microsoft Office PowerPoint</Application>
  <PresentationFormat>Widescreen</PresentationFormat>
  <Paragraphs>103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Plan for the session…</vt:lpstr>
      <vt:lpstr>Plan for the session…</vt:lpstr>
      <vt:lpstr>PowerPoint Presentation</vt:lpstr>
      <vt:lpstr>Skills</vt:lpstr>
      <vt:lpstr> Academic Style</vt:lpstr>
      <vt:lpstr> Academic Style</vt:lpstr>
      <vt:lpstr>Be formal in your writing…</vt:lpstr>
      <vt:lpstr>Be formal</vt:lpstr>
      <vt:lpstr>  Avoid slang and colloquiums </vt:lpstr>
      <vt:lpstr> Avoid slang and move to colloquiums  </vt:lpstr>
      <vt:lpstr>“Kids; children and goats…”</vt:lpstr>
      <vt:lpstr> Critical writing </vt:lpstr>
      <vt:lpstr> Be concise and structured </vt:lpstr>
      <vt:lpstr>Useful phrases to structure work Print this out </vt:lpstr>
      <vt:lpstr>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9</cp:revision>
  <dcterms:created xsi:type="dcterms:W3CDTF">2022-07-11T13:19:46Z</dcterms:created>
  <dcterms:modified xsi:type="dcterms:W3CDTF">2023-09-18T09:20:15Z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