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0"/>
  </p:notesMasterIdLst>
  <p:handoutMasterIdLst>
    <p:handoutMasterId r:id="rId31"/>
  </p:handoutMasterIdLst>
  <p:sldIdLst>
    <p:sldId id="284" r:id="rId5"/>
    <p:sldId id="285" r:id="rId6"/>
    <p:sldId id="286" r:id="rId7"/>
    <p:sldId id="287" r:id="rId8"/>
    <p:sldId id="288" r:id="rId9"/>
    <p:sldId id="292" r:id="rId10"/>
    <p:sldId id="293" r:id="rId11"/>
    <p:sldId id="268" r:id="rId12"/>
    <p:sldId id="281" r:id="rId13"/>
    <p:sldId id="270" r:id="rId14"/>
    <p:sldId id="271" r:id="rId15"/>
    <p:sldId id="274" r:id="rId16"/>
    <p:sldId id="275" r:id="rId17"/>
    <p:sldId id="276" r:id="rId18"/>
    <p:sldId id="277" r:id="rId19"/>
    <p:sldId id="282" r:id="rId20"/>
    <p:sldId id="278" r:id="rId21"/>
    <p:sldId id="272" r:id="rId22"/>
    <p:sldId id="273" r:id="rId23"/>
    <p:sldId id="279" r:id="rId24"/>
    <p:sldId id="280" r:id="rId25"/>
    <p:sldId id="283" r:id="rId26"/>
    <p:sldId id="289" r:id="rId27"/>
    <p:sldId id="290" r:id="rId28"/>
    <p:sldId id="29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4E6A7CA-A361-4122-8B15-8FBAA8E5F4A7}">
          <p14:sldIdLst>
            <p14:sldId id="284"/>
            <p14:sldId id="285"/>
            <p14:sldId id="286"/>
            <p14:sldId id="287"/>
            <p14:sldId id="288"/>
            <p14:sldId id="292"/>
            <p14:sldId id="293"/>
            <p14:sldId id="268"/>
            <p14:sldId id="281"/>
            <p14:sldId id="270"/>
            <p14:sldId id="271"/>
            <p14:sldId id="274"/>
            <p14:sldId id="275"/>
            <p14:sldId id="276"/>
            <p14:sldId id="277"/>
            <p14:sldId id="282"/>
            <p14:sldId id="278"/>
            <p14:sldId id="272"/>
            <p14:sldId id="273"/>
            <p14:sldId id="279"/>
            <p14:sldId id="280"/>
            <p14:sldId id="283"/>
            <p14:sldId id="289"/>
            <p14:sldId id="290"/>
            <p14:sldId id="291"/>
          </p14:sldIdLst>
        </p14:section>
      </p14:sectionLst>
    </p:ex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BC89EF96-8CEA-46FF-86C4-4CE0E760980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45" d="100"/>
          <a:sy n="45" d="100"/>
        </p:scale>
        <p:origin x="64" y="220"/>
      </p:cViewPr>
      <p:guideLst>
        <p:guide pos="3840"/>
        <p:guide orient="horz" pos="2160"/>
      </p:guideLst>
    </p:cSldViewPr>
  </p:slideViewPr>
  <p:notesTextViewPr>
    <p:cViewPr>
      <p:scale>
        <a:sx n="1" d="1"/>
        <a:sy n="1" d="1"/>
      </p:scale>
      <p:origin x="0" y="0"/>
    </p:cViewPr>
  </p:notesTextViewPr>
  <p:notesViewPr>
    <p:cSldViewPr snapToGrid="0">
      <p:cViewPr varScale="1">
        <p:scale>
          <a:sx n="82" d="100"/>
          <a:sy n="82" d="100"/>
        </p:scale>
        <p:origin x="385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B26038-D24C-4C22-AAFF-6A333C53FD7D}" type="doc">
      <dgm:prSet loTypeId="urn:microsoft.com/office/officeart/2005/8/layout/pyramid1" loCatId="pyramid" qsTypeId="urn:microsoft.com/office/officeart/2005/8/quickstyle/simple1" qsCatId="simple" csTypeId="urn:microsoft.com/office/officeart/2005/8/colors/accent1_2" csCatId="accent1" phldr="1"/>
      <dgm:spPr/>
    </dgm:pt>
    <dgm:pt modelId="{799F2BD9-DB4A-486E-9241-AEC85673DA7C}">
      <dgm:prSet phldrT="[Text]"/>
      <dgm:spPr>
        <a:solidFill>
          <a:schemeClr val="accent6">
            <a:lumMod val="20000"/>
            <a:lumOff val="80000"/>
          </a:schemeClr>
        </a:solidFill>
      </dgm:spPr>
      <dgm:t>
        <a:bodyPr/>
        <a:lstStyle/>
        <a:p>
          <a:r>
            <a:rPr lang="en-GB" b="1" dirty="0"/>
            <a:t>Self-actualisation</a:t>
          </a:r>
        </a:p>
      </dgm:t>
    </dgm:pt>
    <dgm:pt modelId="{74CB8400-A0E1-4343-9763-9CE251061B62}" type="parTrans" cxnId="{36AC7E21-8555-460D-A55B-9FD254444277}">
      <dgm:prSet/>
      <dgm:spPr/>
      <dgm:t>
        <a:bodyPr/>
        <a:lstStyle/>
        <a:p>
          <a:endParaRPr lang="en-GB"/>
        </a:p>
      </dgm:t>
    </dgm:pt>
    <dgm:pt modelId="{C8034412-C21E-4163-AEC1-1B182DE63AE9}" type="sibTrans" cxnId="{36AC7E21-8555-460D-A55B-9FD254444277}">
      <dgm:prSet/>
      <dgm:spPr/>
      <dgm:t>
        <a:bodyPr/>
        <a:lstStyle/>
        <a:p>
          <a:endParaRPr lang="en-GB"/>
        </a:p>
      </dgm:t>
    </dgm:pt>
    <dgm:pt modelId="{214891B4-D93C-4D07-BE6B-0B892B21821B}">
      <dgm:prSet phldrT="[Text]" custT="1"/>
      <dgm:spPr>
        <a:solidFill>
          <a:schemeClr val="accent6">
            <a:lumMod val="75000"/>
          </a:schemeClr>
        </a:solidFill>
      </dgm:spPr>
      <dgm:t>
        <a:bodyPr/>
        <a:lstStyle/>
        <a:p>
          <a:r>
            <a:rPr lang="en-GB" sz="2800" b="1" dirty="0"/>
            <a:t>Safety </a:t>
          </a:r>
        </a:p>
      </dgm:t>
    </dgm:pt>
    <dgm:pt modelId="{DFE78525-1799-4515-BAEF-609D86B48D6E}" type="parTrans" cxnId="{E9ACD4C2-05E1-4BE1-ABF7-D8AB62FD7030}">
      <dgm:prSet/>
      <dgm:spPr/>
      <dgm:t>
        <a:bodyPr/>
        <a:lstStyle/>
        <a:p>
          <a:endParaRPr lang="en-GB"/>
        </a:p>
      </dgm:t>
    </dgm:pt>
    <dgm:pt modelId="{8810A337-145C-42C3-B9D1-D03FA5DDDFA9}" type="sibTrans" cxnId="{E9ACD4C2-05E1-4BE1-ABF7-D8AB62FD7030}">
      <dgm:prSet/>
      <dgm:spPr/>
      <dgm:t>
        <a:bodyPr/>
        <a:lstStyle/>
        <a:p>
          <a:endParaRPr lang="en-GB"/>
        </a:p>
      </dgm:t>
    </dgm:pt>
    <dgm:pt modelId="{0C112F14-C317-4487-909E-ACB54805E386}">
      <dgm:prSet phldrT="[Text]" custT="1"/>
      <dgm:spPr>
        <a:solidFill>
          <a:schemeClr val="accent6">
            <a:lumMod val="50000"/>
          </a:schemeClr>
        </a:solidFill>
      </dgm:spPr>
      <dgm:t>
        <a:bodyPr/>
        <a:lstStyle/>
        <a:p>
          <a:r>
            <a:rPr lang="en-GB" sz="2800" b="1" dirty="0"/>
            <a:t>Psychological </a:t>
          </a:r>
        </a:p>
      </dgm:t>
    </dgm:pt>
    <dgm:pt modelId="{5668649E-A74F-4F11-B943-7FC26C5959E6}" type="parTrans" cxnId="{89C1D293-5A01-4869-9324-C72B0FF9AA7A}">
      <dgm:prSet/>
      <dgm:spPr/>
      <dgm:t>
        <a:bodyPr/>
        <a:lstStyle/>
        <a:p>
          <a:endParaRPr lang="en-GB"/>
        </a:p>
      </dgm:t>
    </dgm:pt>
    <dgm:pt modelId="{539283B6-1FC4-4D16-B6F5-B036504951AA}" type="sibTrans" cxnId="{89C1D293-5A01-4869-9324-C72B0FF9AA7A}">
      <dgm:prSet/>
      <dgm:spPr/>
      <dgm:t>
        <a:bodyPr/>
        <a:lstStyle/>
        <a:p>
          <a:endParaRPr lang="en-GB"/>
        </a:p>
      </dgm:t>
    </dgm:pt>
    <dgm:pt modelId="{8FFB0DD7-46E9-4810-8ABA-C7BA317A3896}">
      <dgm:prSet phldrT="[Text]" custT="1"/>
      <dgm:spPr>
        <a:solidFill>
          <a:schemeClr val="accent6">
            <a:lumMod val="60000"/>
            <a:lumOff val="40000"/>
          </a:schemeClr>
        </a:solidFill>
      </dgm:spPr>
      <dgm:t>
        <a:bodyPr/>
        <a:lstStyle/>
        <a:p>
          <a:r>
            <a:rPr lang="en-GB" sz="2400" b="1" dirty="0"/>
            <a:t>Social</a:t>
          </a:r>
          <a:r>
            <a:rPr lang="en-GB" sz="1100" dirty="0"/>
            <a:t> </a:t>
          </a:r>
        </a:p>
      </dgm:t>
    </dgm:pt>
    <dgm:pt modelId="{78F59810-3A43-4A7F-A555-535179550FA9}" type="parTrans" cxnId="{AFB25EF9-7074-49AE-9545-35CA37EA0D98}">
      <dgm:prSet/>
      <dgm:spPr/>
      <dgm:t>
        <a:bodyPr/>
        <a:lstStyle/>
        <a:p>
          <a:endParaRPr lang="en-GB"/>
        </a:p>
      </dgm:t>
    </dgm:pt>
    <dgm:pt modelId="{5A2D6F6B-825A-4BE3-A79A-6EF6C1865C95}" type="sibTrans" cxnId="{AFB25EF9-7074-49AE-9545-35CA37EA0D98}">
      <dgm:prSet/>
      <dgm:spPr/>
      <dgm:t>
        <a:bodyPr/>
        <a:lstStyle/>
        <a:p>
          <a:endParaRPr lang="en-GB"/>
        </a:p>
      </dgm:t>
    </dgm:pt>
    <dgm:pt modelId="{B742D1BF-169C-46F6-B843-1729B8543B0D}">
      <dgm:prSet phldrT="[Text]" custT="1"/>
      <dgm:spPr>
        <a:solidFill>
          <a:schemeClr val="accent6">
            <a:lumMod val="40000"/>
            <a:lumOff val="60000"/>
          </a:schemeClr>
        </a:solidFill>
      </dgm:spPr>
      <dgm:t>
        <a:bodyPr/>
        <a:lstStyle/>
        <a:p>
          <a:r>
            <a:rPr lang="en-GB" sz="1800" b="1" dirty="0"/>
            <a:t>Esteem</a:t>
          </a:r>
          <a:r>
            <a:rPr lang="en-GB" sz="1100" dirty="0"/>
            <a:t> </a:t>
          </a:r>
        </a:p>
      </dgm:t>
    </dgm:pt>
    <dgm:pt modelId="{046205CB-5C53-4841-843C-FF45BE597D55}" type="parTrans" cxnId="{D32934AF-DCA4-42D1-BBED-4796E24003EF}">
      <dgm:prSet/>
      <dgm:spPr/>
      <dgm:t>
        <a:bodyPr/>
        <a:lstStyle/>
        <a:p>
          <a:endParaRPr lang="en-GB"/>
        </a:p>
      </dgm:t>
    </dgm:pt>
    <dgm:pt modelId="{13E920CC-4021-45D3-96CC-60C7B45BFD61}" type="sibTrans" cxnId="{D32934AF-DCA4-42D1-BBED-4796E24003EF}">
      <dgm:prSet/>
      <dgm:spPr/>
      <dgm:t>
        <a:bodyPr/>
        <a:lstStyle/>
        <a:p>
          <a:endParaRPr lang="en-GB"/>
        </a:p>
      </dgm:t>
    </dgm:pt>
    <dgm:pt modelId="{F209B50F-D946-4D3A-8AEB-D0B07CE132B2}" type="pres">
      <dgm:prSet presAssocID="{D4B26038-D24C-4C22-AAFF-6A333C53FD7D}" presName="Name0" presStyleCnt="0">
        <dgm:presLayoutVars>
          <dgm:dir/>
          <dgm:animLvl val="lvl"/>
          <dgm:resizeHandles val="exact"/>
        </dgm:presLayoutVars>
      </dgm:prSet>
      <dgm:spPr/>
    </dgm:pt>
    <dgm:pt modelId="{781A7921-DA7E-465B-B1AC-DF0FB41607E7}" type="pres">
      <dgm:prSet presAssocID="{799F2BD9-DB4A-486E-9241-AEC85673DA7C}" presName="Name8" presStyleCnt="0"/>
      <dgm:spPr/>
    </dgm:pt>
    <dgm:pt modelId="{D3AE87E0-599D-4E1B-9526-9130D6A168EF}" type="pres">
      <dgm:prSet presAssocID="{799F2BD9-DB4A-486E-9241-AEC85673DA7C}" presName="level" presStyleLbl="node1" presStyleIdx="0" presStyleCnt="5">
        <dgm:presLayoutVars>
          <dgm:chMax val="1"/>
          <dgm:bulletEnabled val="1"/>
        </dgm:presLayoutVars>
      </dgm:prSet>
      <dgm:spPr/>
    </dgm:pt>
    <dgm:pt modelId="{1F819FE8-CA80-4ECB-9857-3D2309EC4CF0}" type="pres">
      <dgm:prSet presAssocID="{799F2BD9-DB4A-486E-9241-AEC85673DA7C}" presName="levelTx" presStyleLbl="revTx" presStyleIdx="0" presStyleCnt="0">
        <dgm:presLayoutVars>
          <dgm:chMax val="1"/>
          <dgm:bulletEnabled val="1"/>
        </dgm:presLayoutVars>
      </dgm:prSet>
      <dgm:spPr/>
    </dgm:pt>
    <dgm:pt modelId="{C1122CA4-8FBC-4A91-AE1B-349B30243E20}" type="pres">
      <dgm:prSet presAssocID="{B742D1BF-169C-46F6-B843-1729B8543B0D}" presName="Name8" presStyleCnt="0"/>
      <dgm:spPr/>
    </dgm:pt>
    <dgm:pt modelId="{A0ED8305-5B2D-4B4D-BB56-133B3E20B076}" type="pres">
      <dgm:prSet presAssocID="{B742D1BF-169C-46F6-B843-1729B8543B0D}" presName="level" presStyleLbl="node1" presStyleIdx="1" presStyleCnt="5" custLinFactNeighborX="0">
        <dgm:presLayoutVars>
          <dgm:chMax val="1"/>
          <dgm:bulletEnabled val="1"/>
        </dgm:presLayoutVars>
      </dgm:prSet>
      <dgm:spPr/>
    </dgm:pt>
    <dgm:pt modelId="{7618965F-13EE-4100-851B-E911D4E6B0FA}" type="pres">
      <dgm:prSet presAssocID="{B742D1BF-169C-46F6-B843-1729B8543B0D}" presName="levelTx" presStyleLbl="revTx" presStyleIdx="0" presStyleCnt="0">
        <dgm:presLayoutVars>
          <dgm:chMax val="1"/>
          <dgm:bulletEnabled val="1"/>
        </dgm:presLayoutVars>
      </dgm:prSet>
      <dgm:spPr/>
    </dgm:pt>
    <dgm:pt modelId="{A4390A72-385C-43E9-B5EE-E114B6633304}" type="pres">
      <dgm:prSet presAssocID="{8FFB0DD7-46E9-4810-8ABA-C7BA317A3896}" presName="Name8" presStyleCnt="0"/>
      <dgm:spPr/>
    </dgm:pt>
    <dgm:pt modelId="{C0D40A09-8469-4D5D-B016-809E879BEF34}" type="pres">
      <dgm:prSet presAssocID="{8FFB0DD7-46E9-4810-8ABA-C7BA317A3896}" presName="level" presStyleLbl="node1" presStyleIdx="2" presStyleCnt="5">
        <dgm:presLayoutVars>
          <dgm:chMax val="1"/>
          <dgm:bulletEnabled val="1"/>
        </dgm:presLayoutVars>
      </dgm:prSet>
      <dgm:spPr/>
    </dgm:pt>
    <dgm:pt modelId="{41B5AA42-AD42-4DA3-96BF-EC0CDE247B6B}" type="pres">
      <dgm:prSet presAssocID="{8FFB0DD7-46E9-4810-8ABA-C7BA317A3896}" presName="levelTx" presStyleLbl="revTx" presStyleIdx="0" presStyleCnt="0">
        <dgm:presLayoutVars>
          <dgm:chMax val="1"/>
          <dgm:bulletEnabled val="1"/>
        </dgm:presLayoutVars>
      </dgm:prSet>
      <dgm:spPr/>
    </dgm:pt>
    <dgm:pt modelId="{752198B4-DD13-4DF2-AE8B-09EC7F202821}" type="pres">
      <dgm:prSet presAssocID="{214891B4-D93C-4D07-BE6B-0B892B21821B}" presName="Name8" presStyleCnt="0"/>
      <dgm:spPr/>
    </dgm:pt>
    <dgm:pt modelId="{FA48A676-258F-409A-992A-BCEA2B56F40D}" type="pres">
      <dgm:prSet presAssocID="{214891B4-D93C-4D07-BE6B-0B892B21821B}" presName="level" presStyleLbl="node1" presStyleIdx="3" presStyleCnt="5">
        <dgm:presLayoutVars>
          <dgm:chMax val="1"/>
          <dgm:bulletEnabled val="1"/>
        </dgm:presLayoutVars>
      </dgm:prSet>
      <dgm:spPr/>
    </dgm:pt>
    <dgm:pt modelId="{D666A94C-7803-4053-9DF1-47F4001064CC}" type="pres">
      <dgm:prSet presAssocID="{214891B4-D93C-4D07-BE6B-0B892B21821B}" presName="levelTx" presStyleLbl="revTx" presStyleIdx="0" presStyleCnt="0">
        <dgm:presLayoutVars>
          <dgm:chMax val="1"/>
          <dgm:bulletEnabled val="1"/>
        </dgm:presLayoutVars>
      </dgm:prSet>
      <dgm:spPr/>
    </dgm:pt>
    <dgm:pt modelId="{22B9BB53-BC0D-42CB-937F-0BB2CFDD0E18}" type="pres">
      <dgm:prSet presAssocID="{0C112F14-C317-4487-909E-ACB54805E386}" presName="Name8" presStyleCnt="0"/>
      <dgm:spPr/>
    </dgm:pt>
    <dgm:pt modelId="{F1689C2B-E4C2-41DC-B87C-FA4FEBF0C502}" type="pres">
      <dgm:prSet presAssocID="{0C112F14-C317-4487-909E-ACB54805E386}" presName="level" presStyleLbl="node1" presStyleIdx="4" presStyleCnt="5">
        <dgm:presLayoutVars>
          <dgm:chMax val="1"/>
          <dgm:bulletEnabled val="1"/>
        </dgm:presLayoutVars>
      </dgm:prSet>
      <dgm:spPr/>
    </dgm:pt>
    <dgm:pt modelId="{E1C00202-81A9-44C3-8485-23C1AF46E1C6}" type="pres">
      <dgm:prSet presAssocID="{0C112F14-C317-4487-909E-ACB54805E386}" presName="levelTx" presStyleLbl="revTx" presStyleIdx="0" presStyleCnt="0">
        <dgm:presLayoutVars>
          <dgm:chMax val="1"/>
          <dgm:bulletEnabled val="1"/>
        </dgm:presLayoutVars>
      </dgm:prSet>
      <dgm:spPr/>
    </dgm:pt>
  </dgm:ptLst>
  <dgm:cxnLst>
    <dgm:cxn modelId="{2D01A905-983F-422B-AFAB-1FF7E5FF6C4F}" type="presOf" srcId="{799F2BD9-DB4A-486E-9241-AEC85673DA7C}" destId="{D3AE87E0-599D-4E1B-9526-9130D6A168EF}" srcOrd="0" destOrd="0" presId="urn:microsoft.com/office/officeart/2005/8/layout/pyramid1"/>
    <dgm:cxn modelId="{36AC7E21-8555-460D-A55B-9FD254444277}" srcId="{D4B26038-D24C-4C22-AAFF-6A333C53FD7D}" destId="{799F2BD9-DB4A-486E-9241-AEC85673DA7C}" srcOrd="0" destOrd="0" parTransId="{74CB8400-A0E1-4343-9763-9CE251061B62}" sibTransId="{C8034412-C21E-4163-AEC1-1B182DE63AE9}"/>
    <dgm:cxn modelId="{F1C47A3C-4BAA-48C3-8549-2C94CC5FB0A1}" type="presOf" srcId="{B742D1BF-169C-46F6-B843-1729B8543B0D}" destId="{A0ED8305-5B2D-4B4D-BB56-133B3E20B076}" srcOrd="0" destOrd="0" presId="urn:microsoft.com/office/officeart/2005/8/layout/pyramid1"/>
    <dgm:cxn modelId="{AE638E65-6F31-4147-956B-6D58E70C7BC4}" type="presOf" srcId="{8FFB0DD7-46E9-4810-8ABA-C7BA317A3896}" destId="{41B5AA42-AD42-4DA3-96BF-EC0CDE247B6B}" srcOrd="1" destOrd="0" presId="urn:microsoft.com/office/officeart/2005/8/layout/pyramid1"/>
    <dgm:cxn modelId="{8B047448-078E-4949-9C7F-6298224776FB}" type="presOf" srcId="{799F2BD9-DB4A-486E-9241-AEC85673DA7C}" destId="{1F819FE8-CA80-4ECB-9857-3D2309EC4CF0}" srcOrd="1" destOrd="0" presId="urn:microsoft.com/office/officeart/2005/8/layout/pyramid1"/>
    <dgm:cxn modelId="{F8D1B34B-028A-42B4-9593-806292FF317B}" type="presOf" srcId="{D4B26038-D24C-4C22-AAFF-6A333C53FD7D}" destId="{F209B50F-D946-4D3A-8AEB-D0B07CE132B2}" srcOrd="0" destOrd="0" presId="urn:microsoft.com/office/officeart/2005/8/layout/pyramid1"/>
    <dgm:cxn modelId="{4AD2814D-F197-470C-A831-117ACF7A356F}" type="presOf" srcId="{214891B4-D93C-4D07-BE6B-0B892B21821B}" destId="{D666A94C-7803-4053-9DF1-47F4001064CC}" srcOrd="1" destOrd="0" presId="urn:microsoft.com/office/officeart/2005/8/layout/pyramid1"/>
    <dgm:cxn modelId="{AD3AB170-C538-4AAD-8E89-B90298D93809}" type="presOf" srcId="{B742D1BF-169C-46F6-B843-1729B8543B0D}" destId="{7618965F-13EE-4100-851B-E911D4E6B0FA}" srcOrd="1" destOrd="0" presId="urn:microsoft.com/office/officeart/2005/8/layout/pyramid1"/>
    <dgm:cxn modelId="{59B39673-0869-4A7F-8607-D865E8C135DE}" type="presOf" srcId="{8FFB0DD7-46E9-4810-8ABA-C7BA317A3896}" destId="{C0D40A09-8469-4D5D-B016-809E879BEF34}" srcOrd="0" destOrd="0" presId="urn:microsoft.com/office/officeart/2005/8/layout/pyramid1"/>
    <dgm:cxn modelId="{62DE1975-FA32-4DFE-82E3-E767256E6D5D}" type="presOf" srcId="{214891B4-D93C-4D07-BE6B-0B892B21821B}" destId="{FA48A676-258F-409A-992A-BCEA2B56F40D}" srcOrd="0" destOrd="0" presId="urn:microsoft.com/office/officeart/2005/8/layout/pyramid1"/>
    <dgm:cxn modelId="{89C1D293-5A01-4869-9324-C72B0FF9AA7A}" srcId="{D4B26038-D24C-4C22-AAFF-6A333C53FD7D}" destId="{0C112F14-C317-4487-909E-ACB54805E386}" srcOrd="4" destOrd="0" parTransId="{5668649E-A74F-4F11-B943-7FC26C5959E6}" sibTransId="{539283B6-1FC4-4D16-B6F5-B036504951AA}"/>
    <dgm:cxn modelId="{A8C9FB99-3ADD-414C-8BAC-BB4AE6E78B9B}" type="presOf" srcId="{0C112F14-C317-4487-909E-ACB54805E386}" destId="{F1689C2B-E4C2-41DC-B87C-FA4FEBF0C502}" srcOrd="0" destOrd="0" presId="urn:microsoft.com/office/officeart/2005/8/layout/pyramid1"/>
    <dgm:cxn modelId="{3D62189B-A231-4A88-B611-13AD881AC328}" type="presOf" srcId="{0C112F14-C317-4487-909E-ACB54805E386}" destId="{E1C00202-81A9-44C3-8485-23C1AF46E1C6}" srcOrd="1" destOrd="0" presId="urn:microsoft.com/office/officeart/2005/8/layout/pyramid1"/>
    <dgm:cxn modelId="{D32934AF-DCA4-42D1-BBED-4796E24003EF}" srcId="{D4B26038-D24C-4C22-AAFF-6A333C53FD7D}" destId="{B742D1BF-169C-46F6-B843-1729B8543B0D}" srcOrd="1" destOrd="0" parTransId="{046205CB-5C53-4841-843C-FF45BE597D55}" sibTransId="{13E920CC-4021-45D3-96CC-60C7B45BFD61}"/>
    <dgm:cxn modelId="{E9ACD4C2-05E1-4BE1-ABF7-D8AB62FD7030}" srcId="{D4B26038-D24C-4C22-AAFF-6A333C53FD7D}" destId="{214891B4-D93C-4D07-BE6B-0B892B21821B}" srcOrd="3" destOrd="0" parTransId="{DFE78525-1799-4515-BAEF-609D86B48D6E}" sibTransId="{8810A337-145C-42C3-B9D1-D03FA5DDDFA9}"/>
    <dgm:cxn modelId="{AFB25EF9-7074-49AE-9545-35CA37EA0D98}" srcId="{D4B26038-D24C-4C22-AAFF-6A333C53FD7D}" destId="{8FFB0DD7-46E9-4810-8ABA-C7BA317A3896}" srcOrd="2" destOrd="0" parTransId="{78F59810-3A43-4A7F-A555-535179550FA9}" sibTransId="{5A2D6F6B-825A-4BE3-A79A-6EF6C1865C95}"/>
    <dgm:cxn modelId="{5D88E492-25C4-44B4-865F-2CE25C799E0C}" type="presParOf" srcId="{F209B50F-D946-4D3A-8AEB-D0B07CE132B2}" destId="{781A7921-DA7E-465B-B1AC-DF0FB41607E7}" srcOrd="0" destOrd="0" presId="urn:microsoft.com/office/officeart/2005/8/layout/pyramid1"/>
    <dgm:cxn modelId="{49C96AE1-9C7D-4BF9-A0A3-FC0391B93E81}" type="presParOf" srcId="{781A7921-DA7E-465B-B1AC-DF0FB41607E7}" destId="{D3AE87E0-599D-4E1B-9526-9130D6A168EF}" srcOrd="0" destOrd="0" presId="urn:microsoft.com/office/officeart/2005/8/layout/pyramid1"/>
    <dgm:cxn modelId="{20C3FDDA-92B3-4809-8B00-DDF6228AAC0D}" type="presParOf" srcId="{781A7921-DA7E-465B-B1AC-DF0FB41607E7}" destId="{1F819FE8-CA80-4ECB-9857-3D2309EC4CF0}" srcOrd="1" destOrd="0" presId="urn:microsoft.com/office/officeart/2005/8/layout/pyramid1"/>
    <dgm:cxn modelId="{4E22B62F-5A9A-4FAB-8350-0BC8EA1C16A9}" type="presParOf" srcId="{F209B50F-D946-4D3A-8AEB-D0B07CE132B2}" destId="{C1122CA4-8FBC-4A91-AE1B-349B30243E20}" srcOrd="1" destOrd="0" presId="urn:microsoft.com/office/officeart/2005/8/layout/pyramid1"/>
    <dgm:cxn modelId="{D49FFC6C-AFC7-4777-80A9-E9D91BF8CA28}" type="presParOf" srcId="{C1122CA4-8FBC-4A91-AE1B-349B30243E20}" destId="{A0ED8305-5B2D-4B4D-BB56-133B3E20B076}" srcOrd="0" destOrd="0" presId="urn:microsoft.com/office/officeart/2005/8/layout/pyramid1"/>
    <dgm:cxn modelId="{E4A1D50F-5E80-4B88-A165-46F0A1D9B16B}" type="presParOf" srcId="{C1122CA4-8FBC-4A91-AE1B-349B30243E20}" destId="{7618965F-13EE-4100-851B-E911D4E6B0FA}" srcOrd="1" destOrd="0" presId="urn:microsoft.com/office/officeart/2005/8/layout/pyramid1"/>
    <dgm:cxn modelId="{10F37CD4-B3E8-4186-9A73-9C10A6A0C1DA}" type="presParOf" srcId="{F209B50F-D946-4D3A-8AEB-D0B07CE132B2}" destId="{A4390A72-385C-43E9-B5EE-E114B6633304}" srcOrd="2" destOrd="0" presId="urn:microsoft.com/office/officeart/2005/8/layout/pyramid1"/>
    <dgm:cxn modelId="{961E1052-8F3D-4BE0-88DA-D4630043A148}" type="presParOf" srcId="{A4390A72-385C-43E9-B5EE-E114B6633304}" destId="{C0D40A09-8469-4D5D-B016-809E879BEF34}" srcOrd="0" destOrd="0" presId="urn:microsoft.com/office/officeart/2005/8/layout/pyramid1"/>
    <dgm:cxn modelId="{EDB1BC63-857B-45A6-ADA2-001004B40F23}" type="presParOf" srcId="{A4390A72-385C-43E9-B5EE-E114B6633304}" destId="{41B5AA42-AD42-4DA3-96BF-EC0CDE247B6B}" srcOrd="1" destOrd="0" presId="urn:microsoft.com/office/officeart/2005/8/layout/pyramid1"/>
    <dgm:cxn modelId="{B9C3FF9F-5D5C-4AE3-8034-BB1CA124C100}" type="presParOf" srcId="{F209B50F-D946-4D3A-8AEB-D0B07CE132B2}" destId="{752198B4-DD13-4DF2-AE8B-09EC7F202821}" srcOrd="3" destOrd="0" presId="urn:microsoft.com/office/officeart/2005/8/layout/pyramid1"/>
    <dgm:cxn modelId="{27BBF129-DD35-4CB3-A292-EB7A667E0905}" type="presParOf" srcId="{752198B4-DD13-4DF2-AE8B-09EC7F202821}" destId="{FA48A676-258F-409A-992A-BCEA2B56F40D}" srcOrd="0" destOrd="0" presId="urn:microsoft.com/office/officeart/2005/8/layout/pyramid1"/>
    <dgm:cxn modelId="{F4A6D1A8-4C51-4845-ADA4-90E2C77566D9}" type="presParOf" srcId="{752198B4-DD13-4DF2-AE8B-09EC7F202821}" destId="{D666A94C-7803-4053-9DF1-47F4001064CC}" srcOrd="1" destOrd="0" presId="urn:microsoft.com/office/officeart/2005/8/layout/pyramid1"/>
    <dgm:cxn modelId="{80543D24-4D33-4124-B155-938A37490066}" type="presParOf" srcId="{F209B50F-D946-4D3A-8AEB-D0B07CE132B2}" destId="{22B9BB53-BC0D-42CB-937F-0BB2CFDD0E18}" srcOrd="4" destOrd="0" presId="urn:microsoft.com/office/officeart/2005/8/layout/pyramid1"/>
    <dgm:cxn modelId="{CC6976BF-04F6-41BD-AC66-D1BDF0064435}" type="presParOf" srcId="{22B9BB53-BC0D-42CB-937F-0BB2CFDD0E18}" destId="{F1689C2B-E4C2-41DC-B87C-FA4FEBF0C502}" srcOrd="0" destOrd="0" presId="urn:microsoft.com/office/officeart/2005/8/layout/pyramid1"/>
    <dgm:cxn modelId="{B7FA6F69-71E7-4822-AC44-EDD1F9D6C331}" type="presParOf" srcId="{22B9BB53-BC0D-42CB-937F-0BB2CFDD0E18}" destId="{E1C00202-81A9-44C3-8485-23C1AF46E1C6}"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4F9E57-38D5-4106-B5A2-A6D091427418}" type="doc">
      <dgm:prSet loTypeId="urn:microsoft.com/office/officeart/2005/8/layout/rings+Icon" loCatId="officeonline" qsTypeId="urn:microsoft.com/office/officeart/2005/8/quickstyle/simple1" qsCatId="simple" csTypeId="urn:microsoft.com/office/officeart/2005/8/colors/colorful4" csCatId="colorful" phldr="1"/>
      <dgm:spPr/>
    </dgm:pt>
    <dgm:pt modelId="{2414D3F0-2436-47CA-BD4C-72CA46274055}">
      <dgm:prSet phldrT="[Text]" custT="1"/>
      <dgm:spPr>
        <a:solidFill>
          <a:srgbClr val="92D050">
            <a:alpha val="50000"/>
          </a:srgbClr>
        </a:solidFill>
      </dgm:spPr>
      <dgm:t>
        <a:bodyPr/>
        <a:lstStyle/>
        <a:p>
          <a:endParaRPr lang="en-GB" sz="1600" dirty="0"/>
        </a:p>
        <a:p>
          <a:r>
            <a:rPr lang="en-GB" sz="1800" b="1" dirty="0"/>
            <a:t>Mobilisation</a:t>
          </a:r>
        </a:p>
        <a:p>
          <a:endParaRPr lang="en-GB" sz="1600" dirty="0"/>
        </a:p>
      </dgm:t>
    </dgm:pt>
    <dgm:pt modelId="{D4EB4D37-9E21-49CE-B88C-0F99C264CC99}" type="parTrans" cxnId="{8AA3DA9D-7132-41E1-9071-0F2628E796D4}">
      <dgm:prSet/>
      <dgm:spPr/>
      <dgm:t>
        <a:bodyPr/>
        <a:lstStyle/>
        <a:p>
          <a:endParaRPr lang="en-GB"/>
        </a:p>
      </dgm:t>
    </dgm:pt>
    <dgm:pt modelId="{540BF48F-27D5-42E2-9446-335A1A50AD16}" type="sibTrans" cxnId="{8AA3DA9D-7132-41E1-9071-0F2628E796D4}">
      <dgm:prSet/>
      <dgm:spPr/>
      <dgm:t>
        <a:bodyPr/>
        <a:lstStyle/>
        <a:p>
          <a:endParaRPr lang="en-GB"/>
        </a:p>
      </dgm:t>
    </dgm:pt>
    <dgm:pt modelId="{D591ADC6-CEF0-49A9-8BDC-45C89A95C484}">
      <dgm:prSet phldrT="[Text]" custT="1"/>
      <dgm:spPr>
        <a:solidFill>
          <a:srgbClr val="00B0F0">
            <a:alpha val="50000"/>
          </a:srgbClr>
        </a:solidFill>
      </dgm:spPr>
      <dgm:t>
        <a:bodyPr/>
        <a:lstStyle/>
        <a:p>
          <a:r>
            <a:rPr lang="en-GB" sz="2000" b="1" dirty="0"/>
            <a:t>Alignment</a:t>
          </a:r>
          <a:r>
            <a:rPr lang="en-GB" sz="1900" b="1" dirty="0"/>
            <a:t> </a:t>
          </a:r>
        </a:p>
      </dgm:t>
    </dgm:pt>
    <dgm:pt modelId="{AEAED9DC-C29E-4083-81A1-BD7B44046ABD}" type="parTrans" cxnId="{9E9808F5-4D91-4A21-9A08-9314C3999E10}">
      <dgm:prSet/>
      <dgm:spPr/>
      <dgm:t>
        <a:bodyPr/>
        <a:lstStyle/>
        <a:p>
          <a:endParaRPr lang="en-GB"/>
        </a:p>
      </dgm:t>
    </dgm:pt>
    <dgm:pt modelId="{7D41148D-9F15-4CBE-A907-64658CB9E777}" type="sibTrans" cxnId="{9E9808F5-4D91-4A21-9A08-9314C3999E10}">
      <dgm:prSet/>
      <dgm:spPr/>
      <dgm:t>
        <a:bodyPr/>
        <a:lstStyle/>
        <a:p>
          <a:endParaRPr lang="en-GB"/>
        </a:p>
      </dgm:t>
    </dgm:pt>
    <dgm:pt modelId="{615B5A21-FC15-4DD1-99AC-BE46B581841A}">
      <dgm:prSet phldrT="[Text]" custT="1"/>
      <dgm:spPr>
        <a:solidFill>
          <a:srgbClr val="7030A0">
            <a:alpha val="50000"/>
          </a:srgbClr>
        </a:solidFill>
      </dgm:spPr>
      <dgm:t>
        <a:bodyPr/>
        <a:lstStyle/>
        <a:p>
          <a:r>
            <a:rPr lang="en-GB" sz="2000" b="1" dirty="0"/>
            <a:t>Action</a:t>
          </a:r>
          <a:r>
            <a:rPr lang="en-GB" sz="1600" dirty="0"/>
            <a:t> </a:t>
          </a:r>
        </a:p>
      </dgm:t>
    </dgm:pt>
    <dgm:pt modelId="{EBDB2157-9BE1-4F9F-BF2B-02D550579667}" type="parTrans" cxnId="{60CC1580-813A-427C-A78F-265CB20D758A}">
      <dgm:prSet/>
      <dgm:spPr/>
      <dgm:t>
        <a:bodyPr/>
        <a:lstStyle/>
        <a:p>
          <a:endParaRPr lang="en-GB"/>
        </a:p>
      </dgm:t>
    </dgm:pt>
    <dgm:pt modelId="{0E1728C4-851D-4DE9-AF6F-C9F71D8428BF}" type="sibTrans" cxnId="{60CC1580-813A-427C-A78F-265CB20D758A}">
      <dgm:prSet/>
      <dgm:spPr/>
      <dgm:t>
        <a:bodyPr/>
        <a:lstStyle/>
        <a:p>
          <a:endParaRPr lang="en-GB"/>
        </a:p>
      </dgm:t>
    </dgm:pt>
    <dgm:pt modelId="{854B5CE2-DB04-481C-A522-AA9C975A8081}">
      <dgm:prSet phldrT="[Text]" custT="1"/>
      <dgm:spPr/>
      <dgm:t>
        <a:bodyPr/>
        <a:lstStyle/>
        <a:p>
          <a:r>
            <a:rPr lang="en-GB" sz="2000" b="1" dirty="0"/>
            <a:t>Awareness </a:t>
          </a:r>
        </a:p>
      </dgm:t>
    </dgm:pt>
    <dgm:pt modelId="{8906A130-DA39-4C90-BFB3-F45FEA87E7A1}" type="parTrans" cxnId="{7F0C0BC0-3C22-4367-9215-D3B8776EC088}">
      <dgm:prSet/>
      <dgm:spPr/>
      <dgm:t>
        <a:bodyPr/>
        <a:lstStyle/>
        <a:p>
          <a:endParaRPr lang="en-GB"/>
        </a:p>
      </dgm:t>
    </dgm:pt>
    <dgm:pt modelId="{36ABD85F-92A6-4FEE-8018-F884154400F3}" type="sibTrans" cxnId="{7F0C0BC0-3C22-4367-9215-D3B8776EC088}">
      <dgm:prSet/>
      <dgm:spPr/>
      <dgm:t>
        <a:bodyPr/>
        <a:lstStyle/>
        <a:p>
          <a:endParaRPr lang="en-GB"/>
        </a:p>
      </dgm:t>
    </dgm:pt>
    <dgm:pt modelId="{BDAAA2C8-DD44-45C9-9679-67116344669F}" type="pres">
      <dgm:prSet presAssocID="{894F9E57-38D5-4106-B5A2-A6D091427418}" presName="Name0" presStyleCnt="0">
        <dgm:presLayoutVars>
          <dgm:chMax val="7"/>
          <dgm:dir/>
          <dgm:resizeHandles val="exact"/>
        </dgm:presLayoutVars>
      </dgm:prSet>
      <dgm:spPr/>
    </dgm:pt>
    <dgm:pt modelId="{8009F059-BE78-4BD3-A17A-740FFAD369C3}" type="pres">
      <dgm:prSet presAssocID="{894F9E57-38D5-4106-B5A2-A6D091427418}" presName="ellipse1" presStyleLbl="vennNode1" presStyleIdx="0" presStyleCnt="4" custScaleX="113010" custScaleY="108363" custLinFactNeighborX="62837" custLinFactNeighborY="-17001">
        <dgm:presLayoutVars>
          <dgm:bulletEnabled val="1"/>
        </dgm:presLayoutVars>
      </dgm:prSet>
      <dgm:spPr/>
    </dgm:pt>
    <dgm:pt modelId="{EAC00C57-BB67-4236-9A7E-E0CFFDAC4F34}" type="pres">
      <dgm:prSet presAssocID="{894F9E57-38D5-4106-B5A2-A6D091427418}" presName="ellipse2" presStyleLbl="vennNode1" presStyleIdx="1" presStyleCnt="4" custScaleX="112096" custScaleY="116394" custLinFactNeighborX="-21509" custLinFactNeighborY="-12580">
        <dgm:presLayoutVars>
          <dgm:bulletEnabled val="1"/>
        </dgm:presLayoutVars>
      </dgm:prSet>
      <dgm:spPr/>
    </dgm:pt>
    <dgm:pt modelId="{1649B88D-B9C6-4B88-A910-6F90A3AF27D6}" type="pres">
      <dgm:prSet presAssocID="{894F9E57-38D5-4106-B5A2-A6D091427418}" presName="ellipse3" presStyleLbl="vennNode1" presStyleIdx="2" presStyleCnt="4" custScaleX="107535" custScaleY="108213" custLinFactNeighborX="17524" custLinFactNeighborY="13029">
        <dgm:presLayoutVars>
          <dgm:bulletEnabled val="1"/>
        </dgm:presLayoutVars>
      </dgm:prSet>
      <dgm:spPr/>
    </dgm:pt>
    <dgm:pt modelId="{2CF915D0-DF6E-4205-AA2F-E7D34E92FA35}" type="pres">
      <dgm:prSet presAssocID="{894F9E57-38D5-4106-B5A2-A6D091427418}" presName="ellipse4" presStyleLbl="vennNode1" presStyleIdx="3" presStyleCnt="4" custScaleX="112895" custScaleY="110867" custLinFactNeighborX="-52899" custLinFactNeighborY="11196">
        <dgm:presLayoutVars>
          <dgm:bulletEnabled val="1"/>
        </dgm:presLayoutVars>
      </dgm:prSet>
      <dgm:spPr/>
    </dgm:pt>
  </dgm:ptLst>
  <dgm:cxnLst>
    <dgm:cxn modelId="{3420D31B-AAAA-4464-878F-B6477ED3682E}" type="presOf" srcId="{D591ADC6-CEF0-49A9-8BDC-45C89A95C484}" destId="{1649B88D-B9C6-4B88-A910-6F90A3AF27D6}" srcOrd="0" destOrd="0" presId="urn:microsoft.com/office/officeart/2005/8/layout/rings+Icon"/>
    <dgm:cxn modelId="{A1F8D96A-6A0D-434F-9844-57230669107A}" type="presOf" srcId="{854B5CE2-DB04-481C-A522-AA9C975A8081}" destId="{8009F059-BE78-4BD3-A17A-740FFAD369C3}" srcOrd="0" destOrd="0" presId="urn:microsoft.com/office/officeart/2005/8/layout/rings+Icon"/>
    <dgm:cxn modelId="{60CC1580-813A-427C-A78F-265CB20D758A}" srcId="{894F9E57-38D5-4106-B5A2-A6D091427418}" destId="{615B5A21-FC15-4DD1-99AC-BE46B581841A}" srcOrd="3" destOrd="0" parTransId="{EBDB2157-9BE1-4F9F-BF2B-02D550579667}" sibTransId="{0E1728C4-851D-4DE9-AF6F-C9F71D8428BF}"/>
    <dgm:cxn modelId="{4973C195-AED1-4BA9-B450-86A37D607E30}" type="presOf" srcId="{894F9E57-38D5-4106-B5A2-A6D091427418}" destId="{BDAAA2C8-DD44-45C9-9679-67116344669F}" srcOrd="0" destOrd="0" presId="urn:microsoft.com/office/officeart/2005/8/layout/rings+Icon"/>
    <dgm:cxn modelId="{8AA3DA9D-7132-41E1-9071-0F2628E796D4}" srcId="{894F9E57-38D5-4106-B5A2-A6D091427418}" destId="{2414D3F0-2436-47CA-BD4C-72CA46274055}" srcOrd="1" destOrd="0" parTransId="{D4EB4D37-9E21-49CE-B88C-0F99C264CC99}" sibTransId="{540BF48F-27D5-42E2-9446-335A1A50AD16}"/>
    <dgm:cxn modelId="{7F0C0BC0-3C22-4367-9215-D3B8776EC088}" srcId="{894F9E57-38D5-4106-B5A2-A6D091427418}" destId="{854B5CE2-DB04-481C-A522-AA9C975A8081}" srcOrd="0" destOrd="0" parTransId="{8906A130-DA39-4C90-BFB3-F45FEA87E7A1}" sibTransId="{36ABD85F-92A6-4FEE-8018-F884154400F3}"/>
    <dgm:cxn modelId="{ECE304DC-C9B1-448B-A05E-1C37F5D68A32}" type="presOf" srcId="{2414D3F0-2436-47CA-BD4C-72CA46274055}" destId="{EAC00C57-BB67-4236-9A7E-E0CFFDAC4F34}" srcOrd="0" destOrd="0" presId="urn:microsoft.com/office/officeart/2005/8/layout/rings+Icon"/>
    <dgm:cxn modelId="{CBDA1AE1-7BC0-4E37-96F0-268171D1B24C}" type="presOf" srcId="{615B5A21-FC15-4DD1-99AC-BE46B581841A}" destId="{2CF915D0-DF6E-4205-AA2F-E7D34E92FA35}" srcOrd="0" destOrd="0" presId="urn:microsoft.com/office/officeart/2005/8/layout/rings+Icon"/>
    <dgm:cxn modelId="{9E9808F5-4D91-4A21-9A08-9314C3999E10}" srcId="{894F9E57-38D5-4106-B5A2-A6D091427418}" destId="{D591ADC6-CEF0-49A9-8BDC-45C89A95C484}" srcOrd="2" destOrd="0" parTransId="{AEAED9DC-C29E-4083-81A1-BD7B44046ABD}" sibTransId="{7D41148D-9F15-4CBE-A907-64658CB9E777}"/>
    <dgm:cxn modelId="{9AD0473E-A514-47F4-8684-BB126444C749}" type="presParOf" srcId="{BDAAA2C8-DD44-45C9-9679-67116344669F}" destId="{8009F059-BE78-4BD3-A17A-740FFAD369C3}" srcOrd="0" destOrd="0" presId="urn:microsoft.com/office/officeart/2005/8/layout/rings+Icon"/>
    <dgm:cxn modelId="{0614312C-56C6-443D-8C59-70BFBF87034F}" type="presParOf" srcId="{BDAAA2C8-DD44-45C9-9679-67116344669F}" destId="{EAC00C57-BB67-4236-9A7E-E0CFFDAC4F34}" srcOrd="1" destOrd="0" presId="urn:microsoft.com/office/officeart/2005/8/layout/rings+Icon"/>
    <dgm:cxn modelId="{157C543A-6F89-43F2-8999-703F210A1239}" type="presParOf" srcId="{BDAAA2C8-DD44-45C9-9679-67116344669F}" destId="{1649B88D-B9C6-4B88-A910-6F90A3AF27D6}" srcOrd="2" destOrd="0" presId="urn:microsoft.com/office/officeart/2005/8/layout/rings+Icon"/>
    <dgm:cxn modelId="{37F3D18A-5098-41B4-8189-D5001DAA0BBE}" type="presParOf" srcId="{BDAAA2C8-DD44-45C9-9679-67116344669F}" destId="{2CF915D0-DF6E-4205-AA2F-E7D34E92FA35}" srcOrd="3" destOrd="0" presId="urn:microsoft.com/office/officeart/2005/8/layout/rings+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AE87E0-599D-4E1B-9526-9130D6A168EF}">
      <dsp:nvSpPr>
        <dsp:cNvPr id="0" name=""/>
        <dsp:cNvSpPr/>
      </dsp:nvSpPr>
      <dsp:spPr>
        <a:xfrm>
          <a:off x="2017864" y="0"/>
          <a:ext cx="1008932" cy="941419"/>
        </a:xfrm>
        <a:prstGeom prst="trapezoid">
          <a:avLst>
            <a:gd name="adj" fmla="val 53586"/>
          </a:avLst>
        </a:prstGeom>
        <a:solidFill>
          <a:schemeClr val="accent6">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t>Self-actualisation</a:t>
          </a:r>
        </a:p>
      </dsp:txBody>
      <dsp:txXfrm>
        <a:off x="2017864" y="0"/>
        <a:ext cx="1008932" cy="941419"/>
      </dsp:txXfrm>
    </dsp:sp>
    <dsp:sp modelId="{A0ED8305-5B2D-4B4D-BB56-133B3E20B076}">
      <dsp:nvSpPr>
        <dsp:cNvPr id="0" name=""/>
        <dsp:cNvSpPr/>
      </dsp:nvSpPr>
      <dsp:spPr>
        <a:xfrm>
          <a:off x="1513398" y="941419"/>
          <a:ext cx="2017864" cy="941419"/>
        </a:xfrm>
        <a:prstGeom prst="trapezoid">
          <a:avLst>
            <a:gd name="adj" fmla="val 53586"/>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t>Esteem</a:t>
          </a:r>
          <a:r>
            <a:rPr lang="en-GB" sz="1100" kern="1200" dirty="0"/>
            <a:t> </a:t>
          </a:r>
        </a:p>
      </dsp:txBody>
      <dsp:txXfrm>
        <a:off x="1866524" y="941419"/>
        <a:ext cx="1311611" cy="941419"/>
      </dsp:txXfrm>
    </dsp:sp>
    <dsp:sp modelId="{C0D40A09-8469-4D5D-B016-809E879BEF34}">
      <dsp:nvSpPr>
        <dsp:cNvPr id="0" name=""/>
        <dsp:cNvSpPr/>
      </dsp:nvSpPr>
      <dsp:spPr>
        <a:xfrm>
          <a:off x="1008932" y="1882839"/>
          <a:ext cx="3026796" cy="941419"/>
        </a:xfrm>
        <a:prstGeom prst="trapezoid">
          <a:avLst>
            <a:gd name="adj" fmla="val 53586"/>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t>Social</a:t>
          </a:r>
          <a:r>
            <a:rPr lang="en-GB" sz="1100" kern="1200" dirty="0"/>
            <a:t> </a:t>
          </a:r>
        </a:p>
      </dsp:txBody>
      <dsp:txXfrm>
        <a:off x="1538621" y="1882839"/>
        <a:ext cx="1967417" cy="941419"/>
      </dsp:txXfrm>
    </dsp:sp>
    <dsp:sp modelId="{FA48A676-258F-409A-992A-BCEA2B56F40D}">
      <dsp:nvSpPr>
        <dsp:cNvPr id="0" name=""/>
        <dsp:cNvSpPr/>
      </dsp:nvSpPr>
      <dsp:spPr>
        <a:xfrm>
          <a:off x="504466" y="2824258"/>
          <a:ext cx="4035728" cy="941419"/>
        </a:xfrm>
        <a:prstGeom prst="trapezoid">
          <a:avLst>
            <a:gd name="adj" fmla="val 53586"/>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t>Safety </a:t>
          </a:r>
        </a:p>
      </dsp:txBody>
      <dsp:txXfrm>
        <a:off x="1210718" y="2824258"/>
        <a:ext cx="2623223" cy="941419"/>
      </dsp:txXfrm>
    </dsp:sp>
    <dsp:sp modelId="{F1689C2B-E4C2-41DC-B87C-FA4FEBF0C502}">
      <dsp:nvSpPr>
        <dsp:cNvPr id="0" name=""/>
        <dsp:cNvSpPr/>
      </dsp:nvSpPr>
      <dsp:spPr>
        <a:xfrm>
          <a:off x="0" y="3765678"/>
          <a:ext cx="5044661" cy="941419"/>
        </a:xfrm>
        <a:prstGeom prst="trapezoid">
          <a:avLst>
            <a:gd name="adj" fmla="val 53586"/>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t>Psychological </a:t>
          </a:r>
        </a:p>
      </dsp:txBody>
      <dsp:txXfrm>
        <a:off x="882815" y="3765678"/>
        <a:ext cx="3279029" cy="9414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09F059-BE78-4BD3-A17A-740FFAD369C3}">
      <dsp:nvSpPr>
        <dsp:cNvPr id="0" name=""/>
        <dsp:cNvSpPr/>
      </dsp:nvSpPr>
      <dsp:spPr>
        <a:xfrm>
          <a:off x="1154729" y="502115"/>
          <a:ext cx="2315370" cy="2220433"/>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Awareness </a:t>
          </a:r>
        </a:p>
      </dsp:txBody>
      <dsp:txXfrm>
        <a:off x="1493807" y="827290"/>
        <a:ext cx="1637214" cy="1570083"/>
      </dsp:txXfrm>
    </dsp:sp>
    <dsp:sp modelId="{EAC00C57-BB67-4236-9A7E-E0CFFDAC4F34}">
      <dsp:nvSpPr>
        <dsp:cNvPr id="0" name=""/>
        <dsp:cNvSpPr/>
      </dsp:nvSpPr>
      <dsp:spPr>
        <a:xfrm>
          <a:off x="490106" y="1877040"/>
          <a:ext cx="2296644" cy="2384994"/>
        </a:xfrm>
        <a:prstGeom prst="ellipse">
          <a:avLst/>
        </a:prstGeom>
        <a:solidFill>
          <a:srgbClr val="92D05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endParaRPr lang="en-GB" sz="1600" kern="1200" dirty="0"/>
        </a:p>
        <a:p>
          <a:pPr marL="0" lvl="0" indent="0" algn="ctr" defTabSz="711200">
            <a:lnSpc>
              <a:spcPct val="90000"/>
            </a:lnSpc>
            <a:spcBef>
              <a:spcPct val="0"/>
            </a:spcBef>
            <a:spcAft>
              <a:spcPct val="35000"/>
            </a:spcAft>
            <a:buNone/>
          </a:pPr>
          <a:r>
            <a:rPr lang="en-GB" sz="1800" b="1" kern="1200" dirty="0"/>
            <a:t>Mobilisation</a:t>
          </a:r>
        </a:p>
        <a:p>
          <a:pPr marL="0" lvl="0" indent="0" algn="ctr" defTabSz="711200">
            <a:lnSpc>
              <a:spcPct val="90000"/>
            </a:lnSpc>
            <a:spcBef>
              <a:spcPct val="0"/>
            </a:spcBef>
            <a:spcAft>
              <a:spcPct val="35000"/>
            </a:spcAft>
            <a:buNone/>
          </a:pPr>
          <a:endParaRPr lang="en-GB" sz="1600" kern="1200" dirty="0"/>
        </a:p>
      </dsp:txBody>
      <dsp:txXfrm>
        <a:off x="826442" y="2226314"/>
        <a:ext cx="1623972" cy="1686446"/>
      </dsp:txXfrm>
    </dsp:sp>
    <dsp:sp modelId="{1649B88D-B9C6-4B88-A910-6F90A3AF27D6}">
      <dsp:nvSpPr>
        <dsp:cNvPr id="0" name=""/>
        <dsp:cNvSpPr/>
      </dsp:nvSpPr>
      <dsp:spPr>
        <a:xfrm>
          <a:off x="2390134" y="1118988"/>
          <a:ext cx="2203197" cy="2217360"/>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Alignment</a:t>
          </a:r>
          <a:r>
            <a:rPr lang="en-GB" sz="1900" b="1" kern="1200" dirty="0"/>
            <a:t> </a:t>
          </a:r>
        </a:p>
      </dsp:txBody>
      <dsp:txXfrm>
        <a:off x="2712785" y="1443713"/>
        <a:ext cx="1557895" cy="1567910"/>
      </dsp:txXfrm>
    </dsp:sp>
    <dsp:sp modelId="{2CF915D0-DF6E-4205-AA2F-E7D34E92FA35}">
      <dsp:nvSpPr>
        <dsp:cNvPr id="0" name=""/>
        <dsp:cNvSpPr/>
      </dsp:nvSpPr>
      <dsp:spPr>
        <a:xfrm>
          <a:off x="1946496" y="2420853"/>
          <a:ext cx="2313014" cy="2271742"/>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Action</a:t>
          </a:r>
          <a:r>
            <a:rPr lang="en-GB" sz="1600" kern="1200" dirty="0"/>
            <a:t> </a:t>
          </a:r>
        </a:p>
      </dsp:txBody>
      <dsp:txXfrm>
        <a:off x="2285229" y="2753542"/>
        <a:ext cx="1635548" cy="1606364"/>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A591099-7EBE-4D12-B880-CCA6B38B92A6}" type="datetimeFigureOut">
              <a:rPr lang="en-US" smtClean="0"/>
              <a:t>1/22/2018</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3A36C10-A9D4-4995-9BAF-95FBD77A724B}" type="slidenum">
              <a:rPr lang="en-US" smtClean="0"/>
              <a:t>‹#›</a:t>
            </a:fld>
            <a:endParaRPr lang="en-US" dirty="0"/>
          </a:p>
        </p:txBody>
      </p:sp>
    </p:spTree>
    <p:extLst>
      <p:ext uri="{BB962C8B-B14F-4D97-AF65-F5344CB8AC3E}">
        <p14:creationId xmlns:p14="http://schemas.microsoft.com/office/powerpoint/2010/main" val="25092182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CF4299-1721-48C6-878D-74296BE00D21}" type="datetimeFigureOut">
              <a:rPr lang="en-US" smtClean="0"/>
              <a:t>1/22/2018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AEF9EC-8318-4FF6-847E-A85BBD2B7E49}" type="slidenum">
              <a:rPr lang="en-US" smtClean="0"/>
              <a:t>‹#›</a:t>
            </a:fld>
            <a:endParaRPr lang="en-US" dirty="0"/>
          </a:p>
        </p:txBody>
      </p:sp>
    </p:spTree>
    <p:extLst>
      <p:ext uri="{BB962C8B-B14F-4D97-AF65-F5344CB8AC3E}">
        <p14:creationId xmlns:p14="http://schemas.microsoft.com/office/powerpoint/2010/main" val="22831956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61254"/>
            <a:ext cx="8226490" cy="3083767"/>
          </a:xfrm>
        </p:spPr>
        <p:txBody>
          <a:bodyPr anchor="b">
            <a:normAutofit/>
          </a:bodyPr>
          <a:lstStyle>
            <a:lvl1pPr algn="l">
              <a:lnSpc>
                <a:spcPct val="80000"/>
              </a:lnSpc>
              <a:defRPr sz="720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609600" y="3386585"/>
            <a:ext cx="8229600" cy="1371600"/>
          </a:xfrm>
        </p:spPr>
        <p:txBody>
          <a:bodyPr/>
          <a:lstStyle>
            <a:lvl1pPr marL="0" indent="0" algn="l">
              <a:spcBef>
                <a:spcPts val="1200"/>
              </a:spcBef>
              <a:buNone/>
              <a:defRPr sz="24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98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4" name="Date Placeholder 3"/>
          <p:cNvSpPr>
            <a:spLocks noGrp="1"/>
          </p:cNvSpPr>
          <p:nvPr>
            <p:ph type="dt" sz="half" idx="10"/>
          </p:nvPr>
        </p:nvSpPr>
        <p:spPr/>
        <p:txBody>
          <a:bodyPr/>
          <a:lstStyle/>
          <a:p>
            <a:fld id="{4506E011-4F7D-42D0-82E1-078A40B76F01}" type="datetime1">
              <a:rPr lang="en-US" smtClean="0"/>
              <a:t>1/22/2018</a:t>
            </a:fld>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112444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2648" y="265176"/>
            <a:ext cx="8229600" cy="3081528"/>
          </a:xfrm>
        </p:spPr>
        <p:txBody>
          <a:bodyPr anchor="b">
            <a:normAutofit/>
          </a:bodyPr>
          <a:lstStyle>
            <a:lvl1pPr>
              <a:defRPr sz="5400"/>
            </a:lvl1pPr>
          </a:lstStyle>
          <a:p>
            <a:r>
              <a:rPr lang="en-US"/>
              <a:t>Click to edit Master title style</a:t>
            </a:r>
          </a:p>
        </p:txBody>
      </p:sp>
      <p:sp>
        <p:nvSpPr>
          <p:cNvPr id="3" name="Text Placeholder 2"/>
          <p:cNvSpPr>
            <a:spLocks noGrp="1"/>
          </p:cNvSpPr>
          <p:nvPr>
            <p:ph type="body" idx="1"/>
          </p:nvPr>
        </p:nvSpPr>
        <p:spPr>
          <a:xfrm>
            <a:off x="612648" y="3388268"/>
            <a:ext cx="8229600" cy="1371600"/>
          </a:xfrm>
        </p:spPr>
        <p:txBody>
          <a:bodyPr/>
          <a:lstStyle>
            <a:lvl1pPr marL="0" indent="0">
              <a:spcBef>
                <a:spcPts val="1200"/>
              </a:spcBef>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4" name="Date Placeholder 3"/>
          <p:cNvSpPr>
            <a:spLocks noGrp="1"/>
          </p:cNvSpPr>
          <p:nvPr>
            <p:ph type="dt" sz="half" idx="10"/>
          </p:nvPr>
        </p:nvSpPr>
        <p:spPr/>
        <p:txBody>
          <a:bodyPr/>
          <a:lstStyle/>
          <a:p>
            <a:fld id="{3DA471FE-0FCC-47A4-B218-06AF00AFA70F}" type="datetime1">
              <a:rPr lang="en-US" smtClean="0"/>
              <a:t>1/22/2018</a:t>
            </a:fld>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50677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5401" y="1828800"/>
            <a:ext cx="4572000" cy="4348163"/>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24599" y="1828800"/>
            <a:ext cx="4572000" cy="4348163"/>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5" name="Date Placeholder 4"/>
          <p:cNvSpPr>
            <a:spLocks noGrp="1"/>
          </p:cNvSpPr>
          <p:nvPr>
            <p:ph type="dt" sz="half" idx="10"/>
          </p:nvPr>
        </p:nvSpPr>
        <p:spPr/>
        <p:txBody>
          <a:bodyPr/>
          <a:lstStyle/>
          <a:p>
            <a:fld id="{BE42C22A-A385-4013-8BC3-1C712ED98224}" type="datetime1">
              <a:rPr lang="en-US" smtClean="0"/>
              <a:t>1/22/2018</a:t>
            </a:fld>
            <a:endParaRPr lang="en-US" dirty="0"/>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40445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98448" y="1627258"/>
            <a:ext cx="4572000" cy="685800"/>
          </a:xfrm>
        </p:spPr>
        <p:txBody>
          <a:bodyPr anchor="ctr">
            <a:normAutofit/>
          </a:bodyPr>
          <a:lstStyle>
            <a:lvl1pPr marL="0" indent="0">
              <a:spcBef>
                <a:spcPts val="0"/>
              </a:spcBef>
              <a:buNone/>
              <a:defRPr sz="20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8448" y="2373284"/>
            <a:ext cx="4572000" cy="3840480"/>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27648" y="1627258"/>
            <a:ext cx="4572000" cy="685800"/>
          </a:xfrm>
        </p:spPr>
        <p:txBody>
          <a:bodyPr anchor="ctr">
            <a:normAutofit/>
          </a:bodyPr>
          <a:lstStyle>
            <a:lvl1pPr marL="0" indent="0">
              <a:spcBef>
                <a:spcPts val="0"/>
              </a:spcBef>
              <a:buNone/>
              <a:defRPr sz="20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27648" y="2373284"/>
            <a:ext cx="4572000" cy="3840480"/>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11"/>
          </p:nvPr>
        </p:nvSpPr>
        <p:spPr/>
        <p:txBody>
          <a:bodyPr/>
          <a:lstStyle/>
          <a:p>
            <a:r>
              <a:rPr lang="en-US"/>
              <a:t>Add a footer</a:t>
            </a:r>
            <a:endParaRPr lang="en-US" dirty="0"/>
          </a:p>
        </p:txBody>
      </p:sp>
      <p:sp>
        <p:nvSpPr>
          <p:cNvPr id="7" name="Date Placeholder 6"/>
          <p:cNvSpPr>
            <a:spLocks noGrp="1"/>
          </p:cNvSpPr>
          <p:nvPr>
            <p:ph type="dt" sz="half" idx="10"/>
          </p:nvPr>
        </p:nvSpPr>
        <p:spPr/>
        <p:txBody>
          <a:bodyPr/>
          <a:lstStyle/>
          <a:p>
            <a:fld id="{A4143CD7-DDC2-4E28-B80E-11B3368F8846}" type="datetime1">
              <a:rPr lang="en-US" smtClean="0"/>
              <a:t>1/22/2018</a:t>
            </a:fld>
            <a:endParaRPr lang="en-US" dirty="0"/>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3979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a:t>Add a footer</a:t>
            </a:r>
            <a:endParaRPr lang="en-US" dirty="0"/>
          </a:p>
        </p:txBody>
      </p:sp>
      <p:sp>
        <p:nvSpPr>
          <p:cNvPr id="3" name="Date Placeholder 2"/>
          <p:cNvSpPr>
            <a:spLocks noGrp="1"/>
          </p:cNvSpPr>
          <p:nvPr>
            <p:ph type="dt" sz="half" idx="10"/>
          </p:nvPr>
        </p:nvSpPr>
        <p:spPr/>
        <p:txBody>
          <a:bodyPr/>
          <a:lstStyle/>
          <a:p>
            <a:fld id="{68882D6B-0F0F-41E5-8A0F-FC2D7E2110E0}" type="datetime1">
              <a:rPr lang="en-US" smtClean="0"/>
              <a:t>1/22/2018</a:t>
            </a:fld>
            <a:endParaRPr lang="en-US" dirty="0"/>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238976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a:t>Add a footer</a:t>
            </a:r>
            <a:endParaRPr lang="en-US" dirty="0"/>
          </a:p>
        </p:txBody>
      </p:sp>
      <p:sp>
        <p:nvSpPr>
          <p:cNvPr id="2" name="Date Placeholder 1"/>
          <p:cNvSpPr>
            <a:spLocks noGrp="1"/>
          </p:cNvSpPr>
          <p:nvPr>
            <p:ph type="dt" sz="half" idx="10"/>
          </p:nvPr>
        </p:nvSpPr>
        <p:spPr/>
        <p:txBody>
          <a:bodyPr/>
          <a:lstStyle/>
          <a:p>
            <a:fld id="{399C1A38-D70F-41CF-857C-945C6FF6B07D}" type="datetime1">
              <a:rPr lang="en-US" smtClean="0"/>
              <a:t>1/22/2018</a:t>
            </a:fld>
            <a:endParaRPr lang="en-US" dirty="0"/>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14681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bwMode="hidden">
          <a:xfrm>
            <a:off x="0" y="0"/>
            <a:ext cx="7315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979330" y="457200"/>
            <a:ext cx="3603070" cy="155448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606490" y="685800"/>
            <a:ext cx="6102220" cy="548640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979330" y="2101850"/>
            <a:ext cx="3603070" cy="1828800"/>
          </a:xfrm>
        </p:spPr>
        <p:txBody>
          <a:bodyPr/>
          <a:lstStyle>
            <a:lvl1pPr marL="0" indent="0">
              <a:spcBef>
                <a:spcPts val="12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5" name="Date Placeholder 4"/>
          <p:cNvSpPr>
            <a:spLocks noGrp="1"/>
          </p:cNvSpPr>
          <p:nvPr>
            <p:ph type="dt" sz="half" idx="10"/>
          </p:nvPr>
        </p:nvSpPr>
        <p:spPr/>
        <p:txBody>
          <a:bodyPr/>
          <a:lstStyle/>
          <a:p>
            <a:fld id="{E32B96DC-D1E7-4668-A471-A46ECA2AE34F}" type="datetime1">
              <a:rPr lang="en-US" smtClean="0"/>
              <a:t>1/22/2018</a:t>
            </a:fld>
            <a:endParaRPr lang="en-US" dirty="0"/>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bwMode="hidden">
          <a:xfrm>
            <a:off x="0" y="0"/>
            <a:ext cx="7315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982712" y="457200"/>
            <a:ext cx="3602736" cy="1554480"/>
          </a:xfrm>
        </p:spPr>
        <p:txBody>
          <a:bodyPr anchor="b"/>
          <a:lstStyle>
            <a:lvl1pPr>
              <a:defRPr sz="3200"/>
            </a:lvl1pPr>
          </a:lstStyle>
          <a:p>
            <a:r>
              <a:rPr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a:off x="0" y="-1"/>
            <a:ext cx="7315200" cy="6858000"/>
          </a:xfrm>
        </p:spPr>
        <p:txBody>
          <a:bodyPr tIns="4572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982712" y="2101850"/>
            <a:ext cx="3602736" cy="18288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97724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4" name="Date Placeholder 3"/>
          <p:cNvSpPr>
            <a:spLocks noGrp="1"/>
          </p:cNvSpPr>
          <p:nvPr>
            <p:ph type="dt" sz="half" idx="10"/>
          </p:nvPr>
        </p:nvSpPr>
        <p:spPr/>
        <p:txBody>
          <a:bodyPr/>
          <a:lstStyle/>
          <a:p>
            <a:fld id="{1C40B874-E53C-42B9-98BA-0781B387246C}" type="datetime1">
              <a:rPr lang="en-US" smtClean="0"/>
              <a:t>1/22/2018</a:t>
            </a:fld>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47715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50680" y="365125"/>
            <a:ext cx="1645920" cy="5811838"/>
          </a:xfrm>
        </p:spPr>
        <p:txBody>
          <a:bodyPr vert="eaVert"/>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5400" y="365125"/>
            <a:ext cx="7624664"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4" name="Date Placeholder 3"/>
          <p:cNvSpPr>
            <a:spLocks noGrp="1"/>
          </p:cNvSpPr>
          <p:nvPr>
            <p:ph type="dt" sz="half" idx="10"/>
          </p:nvPr>
        </p:nvSpPr>
        <p:spPr/>
        <p:txBody>
          <a:bodyPr/>
          <a:lstStyle/>
          <a:p>
            <a:fld id="{75D402F4-45D7-406A-9C33-75238E131A1E}" type="datetime1">
              <a:rPr lang="en-US" smtClean="0"/>
              <a:t>1/22/2018</a:t>
            </a:fld>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5246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95400" y="362303"/>
            <a:ext cx="9601200" cy="10699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95400" y="1828799"/>
            <a:ext cx="9601200" cy="43481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09600" y="6385492"/>
            <a:ext cx="6099048" cy="228600"/>
          </a:xfrm>
          <a:prstGeom prst="rect">
            <a:avLst/>
          </a:prstGeom>
        </p:spPr>
        <p:txBody>
          <a:bodyPr vert="horz" lIns="91440" tIns="45720" rIns="91440" bIns="45720" rtlCol="0" anchor="ctr"/>
          <a:lstStyle>
            <a:lvl1pPr algn="l">
              <a:defRPr sz="1100">
                <a:solidFill>
                  <a:schemeClr val="accent1"/>
                </a:solidFill>
              </a:defRPr>
            </a:lvl1pPr>
          </a:lstStyle>
          <a:p>
            <a:r>
              <a:rPr lang="en-US"/>
              <a:t>Add a footer</a:t>
            </a:r>
            <a:endParaRPr lang="en-US" dirty="0"/>
          </a:p>
        </p:txBody>
      </p:sp>
      <p:sp>
        <p:nvSpPr>
          <p:cNvPr id="4" name="Date Placeholder 3"/>
          <p:cNvSpPr>
            <a:spLocks noGrp="1"/>
          </p:cNvSpPr>
          <p:nvPr>
            <p:ph type="dt" sz="half" idx="2"/>
          </p:nvPr>
        </p:nvSpPr>
        <p:spPr>
          <a:xfrm>
            <a:off x="9419253" y="6385492"/>
            <a:ext cx="982047" cy="228600"/>
          </a:xfrm>
          <a:prstGeom prst="rect">
            <a:avLst/>
          </a:prstGeom>
        </p:spPr>
        <p:txBody>
          <a:bodyPr vert="horz" lIns="91440" tIns="45720" rIns="91440" bIns="45720" rtlCol="0" anchor="ctr"/>
          <a:lstStyle>
            <a:lvl1pPr algn="r">
              <a:defRPr sz="1100">
                <a:solidFill>
                  <a:schemeClr val="accent1"/>
                </a:solidFill>
              </a:defRPr>
            </a:lvl1pPr>
          </a:lstStyle>
          <a:p>
            <a:fld id="{CC444FFE-4BDB-4301-83D8-FE8B25E7CF5A}" type="datetime1">
              <a:rPr lang="en-US" smtClean="0"/>
              <a:t>1/22/2018</a:t>
            </a:fld>
            <a:endParaRPr lang="en-US" dirty="0"/>
          </a:p>
        </p:txBody>
      </p:sp>
      <p:sp>
        <p:nvSpPr>
          <p:cNvPr id="6" name="Slide Number Placeholder 5"/>
          <p:cNvSpPr>
            <a:spLocks noGrp="1"/>
          </p:cNvSpPr>
          <p:nvPr>
            <p:ph type="sldNum" sz="quarter" idx="4"/>
          </p:nvPr>
        </p:nvSpPr>
        <p:spPr>
          <a:xfrm>
            <a:off x="10753532" y="6385492"/>
            <a:ext cx="828868" cy="228600"/>
          </a:xfrm>
          <a:prstGeom prst="rect">
            <a:avLst/>
          </a:prstGeom>
        </p:spPr>
        <p:txBody>
          <a:bodyPr vert="horz" lIns="91440" tIns="45720" rIns="91440" bIns="45720" rtlCol="0" anchor="ctr"/>
          <a:lstStyle>
            <a:lvl1pPr algn="r">
              <a:defRPr sz="1100">
                <a:solidFill>
                  <a:schemeClr val="accent1"/>
                </a:solidFill>
              </a:defRPr>
            </a:lvl1pPr>
          </a:lstStyle>
          <a:p>
            <a:fld id="{E31375A4-56A4-47D6-9801-1991572033F7}" type="slidenum">
              <a:rPr lang="en-US" smtClean="0"/>
              <a:pPr/>
              <a:t>‹#›</a:t>
            </a:fld>
            <a:endParaRPr lang="en-US" dirty="0"/>
          </a:p>
        </p:txBody>
      </p:sp>
    </p:spTree>
    <p:extLst>
      <p:ext uri="{BB962C8B-B14F-4D97-AF65-F5344CB8AC3E}">
        <p14:creationId xmlns:p14="http://schemas.microsoft.com/office/powerpoint/2010/main" val="194325986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1200"/>
        </a:spcBef>
        <a:buClr>
          <a:schemeClr val="accent1"/>
        </a:buClr>
        <a:buFont typeface="Arial"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workplaceflexibility.bc.edu/"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hyperlink" Target="https://www.statisticbrain.com/nike-company-"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0CA42-BDEB-47BB-ACAF-0E2ECB35F036}"/>
              </a:ext>
            </a:extLst>
          </p:cNvPr>
          <p:cNvSpPr>
            <a:spLocks noGrp="1"/>
          </p:cNvSpPr>
          <p:nvPr>
            <p:ph type="title"/>
          </p:nvPr>
        </p:nvSpPr>
        <p:spPr>
          <a:xfrm>
            <a:off x="4231503" y="347472"/>
            <a:ext cx="8229600" cy="3081528"/>
          </a:xfrm>
        </p:spPr>
        <p:txBody>
          <a:bodyPr/>
          <a:lstStyle/>
          <a:p>
            <a:r>
              <a:rPr lang="en-GB" dirty="0"/>
              <a:t>Introduction</a:t>
            </a:r>
          </a:p>
        </p:txBody>
      </p:sp>
      <p:sp>
        <p:nvSpPr>
          <p:cNvPr id="4" name="Subtitle 2">
            <a:extLst>
              <a:ext uri="{FF2B5EF4-FFF2-40B4-BE49-F238E27FC236}">
                <a16:creationId xmlns:a16="http://schemas.microsoft.com/office/drawing/2014/main" id="{B501644D-774B-4911-B022-4A2C830C6C9B}"/>
              </a:ext>
            </a:extLst>
          </p:cNvPr>
          <p:cNvSpPr>
            <a:spLocks noGrp="1"/>
          </p:cNvSpPr>
          <p:nvPr>
            <p:ph type="body" idx="1"/>
          </p:nvPr>
        </p:nvSpPr>
        <p:spPr>
          <a:xfrm>
            <a:off x="1981200" y="3429000"/>
            <a:ext cx="8229600" cy="1371600"/>
          </a:xfrm>
        </p:spPr>
        <p:txBody>
          <a:bodyPr>
            <a:normAutofit/>
          </a:bodyPr>
          <a:lstStyle/>
          <a:p>
            <a:pPr algn="ctr"/>
            <a:r>
              <a:rPr lang="en-GB" sz="3200" dirty="0"/>
              <a:t>A Business Case for Making Nike Workplace More Inclusive, Flexible and Agile.</a:t>
            </a:r>
          </a:p>
        </p:txBody>
      </p:sp>
    </p:spTree>
    <p:extLst>
      <p:ext uri="{BB962C8B-B14F-4D97-AF65-F5344CB8AC3E}">
        <p14:creationId xmlns:p14="http://schemas.microsoft.com/office/powerpoint/2010/main" val="2200537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DD3D2-56EB-4CD7-AA28-37E22647DB57}"/>
              </a:ext>
            </a:extLst>
          </p:cNvPr>
          <p:cNvSpPr>
            <a:spLocks noGrp="1"/>
          </p:cNvSpPr>
          <p:nvPr>
            <p:ph type="title"/>
          </p:nvPr>
        </p:nvSpPr>
        <p:spPr/>
        <p:txBody>
          <a:bodyPr>
            <a:normAutofit/>
          </a:bodyPr>
          <a:lstStyle/>
          <a:p>
            <a:r>
              <a:rPr lang="en-GB" sz="6000" dirty="0"/>
              <a:t>What is </a:t>
            </a:r>
            <a:r>
              <a:rPr lang="en-GB" sz="6000" dirty="0" err="1"/>
              <a:t>Aglile</a:t>
            </a:r>
            <a:r>
              <a:rPr lang="en-GB" sz="6000" dirty="0"/>
              <a:t>?</a:t>
            </a:r>
          </a:p>
        </p:txBody>
      </p:sp>
      <p:sp>
        <p:nvSpPr>
          <p:cNvPr id="3" name="Text Placeholder 2">
            <a:extLst>
              <a:ext uri="{FF2B5EF4-FFF2-40B4-BE49-F238E27FC236}">
                <a16:creationId xmlns:a16="http://schemas.microsoft.com/office/drawing/2014/main" id="{C039D2B2-9121-4877-8384-A9BFCA403934}"/>
              </a:ext>
            </a:extLst>
          </p:cNvPr>
          <p:cNvSpPr>
            <a:spLocks noGrp="1"/>
          </p:cNvSpPr>
          <p:nvPr>
            <p:ph type="body" idx="1"/>
          </p:nvPr>
        </p:nvSpPr>
        <p:spPr/>
        <p:txBody>
          <a:bodyPr>
            <a:normAutofit fontScale="92500" lnSpcReduction="20000"/>
          </a:bodyPr>
          <a:lstStyle/>
          <a:p>
            <a:r>
              <a:rPr lang="en-GB" dirty="0"/>
              <a:t>“Agile working is a way of working in which an organisation empowers its people to work where, when and how they choose – with maximum flexibility and minimum constraints – to optimise their performance and to do their best work” - </a:t>
            </a:r>
            <a:r>
              <a:rPr lang="en-GB" i="1" dirty="0"/>
              <a:t>The British Computer Society </a:t>
            </a:r>
          </a:p>
          <a:p>
            <a:endParaRPr lang="en-GB" dirty="0"/>
          </a:p>
        </p:txBody>
      </p:sp>
    </p:spTree>
    <p:extLst>
      <p:ext uri="{BB962C8B-B14F-4D97-AF65-F5344CB8AC3E}">
        <p14:creationId xmlns:p14="http://schemas.microsoft.com/office/powerpoint/2010/main" val="164007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6235E-17A0-4A56-B1C3-200E43CACA21}"/>
              </a:ext>
            </a:extLst>
          </p:cNvPr>
          <p:cNvSpPr>
            <a:spLocks noGrp="1"/>
          </p:cNvSpPr>
          <p:nvPr>
            <p:ph type="title"/>
          </p:nvPr>
        </p:nvSpPr>
        <p:spPr>
          <a:xfrm>
            <a:off x="612648" y="265176"/>
            <a:ext cx="8229600" cy="711217"/>
          </a:xfrm>
        </p:spPr>
        <p:txBody>
          <a:bodyPr>
            <a:normAutofit/>
          </a:bodyPr>
          <a:lstStyle/>
          <a:p>
            <a:r>
              <a:rPr lang="en-GB" sz="3200" dirty="0"/>
              <a:t>Agile Structure </a:t>
            </a:r>
          </a:p>
        </p:txBody>
      </p:sp>
      <p:pic>
        <p:nvPicPr>
          <p:cNvPr id="4" name="Picture 3">
            <a:extLst>
              <a:ext uri="{FF2B5EF4-FFF2-40B4-BE49-F238E27FC236}">
                <a16:creationId xmlns:a16="http://schemas.microsoft.com/office/drawing/2014/main" id="{063A7A04-CC00-4CA0-90B4-8089BCC501A7}"/>
              </a:ext>
            </a:extLst>
          </p:cNvPr>
          <p:cNvPicPr>
            <a:picLocks noChangeAspect="1"/>
          </p:cNvPicPr>
          <p:nvPr/>
        </p:nvPicPr>
        <p:blipFill>
          <a:blip r:embed="rId2"/>
          <a:stretch>
            <a:fillRect/>
          </a:stretch>
        </p:blipFill>
        <p:spPr>
          <a:xfrm>
            <a:off x="2956691" y="1327851"/>
            <a:ext cx="5768854" cy="4467081"/>
          </a:xfrm>
          <a:prstGeom prst="round2DiagRect">
            <a:avLst>
              <a:gd name="adj1" fmla="val 16667"/>
              <a:gd name="adj2" fmla="val 707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44942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3FFAB-98F6-4814-99ED-1A66F33607DD}"/>
              </a:ext>
            </a:extLst>
          </p:cNvPr>
          <p:cNvSpPr>
            <a:spLocks noGrp="1"/>
          </p:cNvSpPr>
          <p:nvPr>
            <p:ph type="title"/>
          </p:nvPr>
        </p:nvSpPr>
        <p:spPr>
          <a:xfrm>
            <a:off x="612647" y="265176"/>
            <a:ext cx="10902593" cy="703468"/>
          </a:xfrm>
        </p:spPr>
        <p:txBody>
          <a:bodyPr>
            <a:normAutofit/>
          </a:bodyPr>
          <a:lstStyle/>
          <a:p>
            <a:r>
              <a:rPr lang="en-GB" sz="3200" dirty="0"/>
              <a:t>Agile Leadership Theories</a:t>
            </a:r>
          </a:p>
        </p:txBody>
      </p:sp>
      <p:pic>
        <p:nvPicPr>
          <p:cNvPr id="4" name="Picture 3">
            <a:extLst>
              <a:ext uri="{FF2B5EF4-FFF2-40B4-BE49-F238E27FC236}">
                <a16:creationId xmlns:a16="http://schemas.microsoft.com/office/drawing/2014/main" id="{619844EF-54D5-42CD-85B4-6DE6540A261B}"/>
              </a:ext>
            </a:extLst>
          </p:cNvPr>
          <p:cNvPicPr>
            <a:picLocks noChangeAspect="1"/>
          </p:cNvPicPr>
          <p:nvPr/>
        </p:nvPicPr>
        <p:blipFill>
          <a:blip r:embed="rId2"/>
          <a:stretch>
            <a:fillRect/>
          </a:stretch>
        </p:blipFill>
        <p:spPr>
          <a:xfrm>
            <a:off x="1219125" y="1565114"/>
            <a:ext cx="9376149" cy="4068519"/>
          </a:xfrm>
          <a:prstGeom prst="rect">
            <a:avLst/>
          </a:prstGeom>
        </p:spPr>
      </p:pic>
    </p:spTree>
    <p:extLst>
      <p:ext uri="{BB962C8B-B14F-4D97-AF65-F5344CB8AC3E}">
        <p14:creationId xmlns:p14="http://schemas.microsoft.com/office/powerpoint/2010/main" val="3512025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8CD3E-2D6A-4876-9B66-D127BE8F2060}"/>
              </a:ext>
            </a:extLst>
          </p:cNvPr>
          <p:cNvSpPr>
            <a:spLocks noGrp="1"/>
          </p:cNvSpPr>
          <p:nvPr>
            <p:ph type="title"/>
          </p:nvPr>
        </p:nvSpPr>
        <p:spPr>
          <a:xfrm>
            <a:off x="612648" y="807617"/>
            <a:ext cx="8229600" cy="703468"/>
          </a:xfrm>
        </p:spPr>
        <p:txBody>
          <a:bodyPr>
            <a:noAutofit/>
          </a:bodyPr>
          <a:lstStyle/>
          <a:p>
            <a:r>
              <a:rPr lang="en-GB" sz="3200" dirty="0"/>
              <a:t>Principles of Agile </a:t>
            </a:r>
            <a:br>
              <a:rPr lang="en-GB" sz="3200" dirty="0"/>
            </a:br>
            <a:r>
              <a:rPr lang="en-GB" sz="3200" dirty="0"/>
              <a:t>Agile Business Consortium (2017)</a:t>
            </a:r>
          </a:p>
        </p:txBody>
      </p:sp>
      <p:pic>
        <p:nvPicPr>
          <p:cNvPr id="4" name="Picture 3">
            <a:extLst>
              <a:ext uri="{FF2B5EF4-FFF2-40B4-BE49-F238E27FC236}">
                <a16:creationId xmlns:a16="http://schemas.microsoft.com/office/drawing/2014/main" id="{F4A0A237-9F16-423F-99A6-148609643919}"/>
              </a:ext>
            </a:extLst>
          </p:cNvPr>
          <p:cNvPicPr>
            <a:picLocks noChangeAspect="1"/>
          </p:cNvPicPr>
          <p:nvPr/>
        </p:nvPicPr>
        <p:blipFill rotWithShape="1">
          <a:blip r:embed="rId2"/>
          <a:srcRect l="1515" t="1919" r="1850" b="2590"/>
          <a:stretch/>
        </p:blipFill>
        <p:spPr>
          <a:xfrm>
            <a:off x="3471620" y="1960536"/>
            <a:ext cx="5230678" cy="4089847"/>
          </a:xfrm>
          <a:prstGeom prst="rect">
            <a:avLst/>
          </a:prstGeom>
        </p:spPr>
      </p:pic>
    </p:spTree>
    <p:extLst>
      <p:ext uri="{BB962C8B-B14F-4D97-AF65-F5344CB8AC3E}">
        <p14:creationId xmlns:p14="http://schemas.microsoft.com/office/powerpoint/2010/main" val="3564972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88159-5C63-43D1-B09E-8425137E88E1}"/>
              </a:ext>
            </a:extLst>
          </p:cNvPr>
          <p:cNvSpPr>
            <a:spLocks noGrp="1"/>
          </p:cNvSpPr>
          <p:nvPr>
            <p:ph type="title"/>
          </p:nvPr>
        </p:nvSpPr>
        <p:spPr>
          <a:xfrm>
            <a:off x="612648" y="265176"/>
            <a:ext cx="8229600" cy="928193"/>
          </a:xfrm>
        </p:spPr>
        <p:txBody>
          <a:bodyPr>
            <a:normAutofit/>
          </a:bodyPr>
          <a:lstStyle/>
          <a:p>
            <a:r>
              <a:rPr lang="en-GB" sz="3200" dirty="0"/>
              <a:t>Agility Nike – How They Already Operate?</a:t>
            </a:r>
          </a:p>
        </p:txBody>
      </p:sp>
      <p:sp>
        <p:nvSpPr>
          <p:cNvPr id="3" name="Text Placeholder 2">
            <a:extLst>
              <a:ext uri="{FF2B5EF4-FFF2-40B4-BE49-F238E27FC236}">
                <a16:creationId xmlns:a16="http://schemas.microsoft.com/office/drawing/2014/main" id="{BB934487-557F-4257-B82E-A130F55A5315}"/>
              </a:ext>
            </a:extLst>
          </p:cNvPr>
          <p:cNvSpPr>
            <a:spLocks noGrp="1"/>
          </p:cNvSpPr>
          <p:nvPr>
            <p:ph type="body" idx="1"/>
          </p:nvPr>
        </p:nvSpPr>
        <p:spPr>
          <a:xfrm>
            <a:off x="612648" y="1712563"/>
            <a:ext cx="8229600" cy="2830329"/>
          </a:xfrm>
        </p:spPr>
        <p:txBody>
          <a:bodyPr>
            <a:normAutofit/>
          </a:bodyPr>
          <a:lstStyle/>
          <a:p>
            <a:r>
              <a:rPr lang="en-GB" dirty="0">
                <a:solidFill>
                  <a:schemeClr val="accent1"/>
                </a:solidFill>
              </a:rPr>
              <a:t>Nike has topped the rankings for most future-fit brand in the recent years. This testing has proved that the agility behaviour is a key element within Nike which has boosted their results. Nike does well as a brand by testing and scoring their employees with high staff net promoter scores and have a high percentage of female directors. </a:t>
            </a:r>
          </a:p>
          <a:p>
            <a:endParaRPr lang="en-GB" dirty="0"/>
          </a:p>
        </p:txBody>
      </p:sp>
      <p:pic>
        <p:nvPicPr>
          <p:cNvPr id="4" name="Picture 3">
            <a:extLst>
              <a:ext uri="{FF2B5EF4-FFF2-40B4-BE49-F238E27FC236}">
                <a16:creationId xmlns:a16="http://schemas.microsoft.com/office/drawing/2014/main" id="{ABC592A9-26CE-4DF7-AE34-D656133A57B8}"/>
              </a:ext>
            </a:extLst>
          </p:cNvPr>
          <p:cNvPicPr>
            <a:picLocks noChangeAspect="1"/>
          </p:cNvPicPr>
          <p:nvPr/>
        </p:nvPicPr>
        <p:blipFill>
          <a:blip r:embed="rId2"/>
          <a:stretch>
            <a:fillRect/>
          </a:stretch>
        </p:blipFill>
        <p:spPr>
          <a:xfrm>
            <a:off x="932371" y="4131081"/>
            <a:ext cx="3724979" cy="2206943"/>
          </a:xfrm>
          <a:prstGeom prst="rect">
            <a:avLst/>
          </a:prstGeom>
        </p:spPr>
      </p:pic>
      <p:pic>
        <p:nvPicPr>
          <p:cNvPr id="5" name="Picture 4">
            <a:extLst>
              <a:ext uri="{FF2B5EF4-FFF2-40B4-BE49-F238E27FC236}">
                <a16:creationId xmlns:a16="http://schemas.microsoft.com/office/drawing/2014/main" id="{DA93305B-FE62-473B-B317-7009BE16BB55}"/>
              </a:ext>
            </a:extLst>
          </p:cNvPr>
          <p:cNvPicPr>
            <a:picLocks noChangeAspect="1"/>
          </p:cNvPicPr>
          <p:nvPr/>
        </p:nvPicPr>
        <p:blipFill>
          <a:blip r:embed="rId3"/>
          <a:stretch>
            <a:fillRect/>
          </a:stretch>
        </p:blipFill>
        <p:spPr>
          <a:xfrm>
            <a:off x="6519470" y="4003053"/>
            <a:ext cx="4645555" cy="2462997"/>
          </a:xfrm>
          <a:prstGeom prst="rect">
            <a:avLst/>
          </a:prstGeom>
        </p:spPr>
      </p:pic>
    </p:spTree>
    <p:extLst>
      <p:ext uri="{BB962C8B-B14F-4D97-AF65-F5344CB8AC3E}">
        <p14:creationId xmlns:p14="http://schemas.microsoft.com/office/powerpoint/2010/main" val="198427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39C76-867E-4AE9-B5B3-F45496EC20A5}"/>
              </a:ext>
            </a:extLst>
          </p:cNvPr>
          <p:cNvSpPr>
            <a:spLocks noGrp="1"/>
          </p:cNvSpPr>
          <p:nvPr>
            <p:ph type="title"/>
          </p:nvPr>
        </p:nvSpPr>
        <p:spPr>
          <a:xfrm>
            <a:off x="612648" y="265176"/>
            <a:ext cx="8229600" cy="587231"/>
          </a:xfrm>
        </p:spPr>
        <p:txBody>
          <a:bodyPr>
            <a:normAutofit/>
          </a:bodyPr>
          <a:lstStyle/>
          <a:p>
            <a:r>
              <a:rPr lang="en-GB" sz="3600" dirty="0"/>
              <a:t>Agility – Recommendations </a:t>
            </a:r>
          </a:p>
        </p:txBody>
      </p:sp>
      <p:sp>
        <p:nvSpPr>
          <p:cNvPr id="3" name="Text Placeholder 2">
            <a:extLst>
              <a:ext uri="{FF2B5EF4-FFF2-40B4-BE49-F238E27FC236}">
                <a16:creationId xmlns:a16="http://schemas.microsoft.com/office/drawing/2014/main" id="{E8BAB0BE-4B08-4788-BE8F-3B51D0D6F3BF}"/>
              </a:ext>
            </a:extLst>
          </p:cNvPr>
          <p:cNvSpPr>
            <a:spLocks noGrp="1"/>
          </p:cNvSpPr>
          <p:nvPr>
            <p:ph type="body" idx="1"/>
          </p:nvPr>
        </p:nvSpPr>
        <p:spPr>
          <a:xfrm>
            <a:off x="1512222" y="1650409"/>
            <a:ext cx="8229600" cy="1371600"/>
          </a:xfrm>
        </p:spPr>
        <p:txBody>
          <a:bodyPr/>
          <a:lstStyle/>
          <a:p>
            <a:r>
              <a:rPr lang="en-GB" dirty="0">
                <a:solidFill>
                  <a:schemeClr val="accent1"/>
                </a:solidFill>
              </a:rPr>
              <a:t>Implement Open Space working </a:t>
            </a:r>
          </a:p>
          <a:p>
            <a:r>
              <a:rPr lang="en-GB" dirty="0">
                <a:solidFill>
                  <a:schemeClr val="accent1"/>
                </a:solidFill>
              </a:rPr>
              <a:t>Encourage meeting colleagues </a:t>
            </a:r>
          </a:p>
          <a:p>
            <a:endParaRPr lang="en-GB" dirty="0"/>
          </a:p>
        </p:txBody>
      </p:sp>
      <p:pic>
        <p:nvPicPr>
          <p:cNvPr id="4" name="Picture 3">
            <a:extLst>
              <a:ext uri="{FF2B5EF4-FFF2-40B4-BE49-F238E27FC236}">
                <a16:creationId xmlns:a16="http://schemas.microsoft.com/office/drawing/2014/main" id="{BCDF1495-011A-4958-AF45-07B18A858686}"/>
              </a:ext>
            </a:extLst>
          </p:cNvPr>
          <p:cNvPicPr>
            <a:picLocks noChangeAspect="1"/>
          </p:cNvPicPr>
          <p:nvPr/>
        </p:nvPicPr>
        <p:blipFill>
          <a:blip r:embed="rId2"/>
          <a:stretch>
            <a:fillRect/>
          </a:stretch>
        </p:blipFill>
        <p:spPr>
          <a:xfrm>
            <a:off x="7202045" y="3820012"/>
            <a:ext cx="4377307" cy="2627604"/>
          </a:xfrm>
          <a:prstGeom prst="rect">
            <a:avLst/>
          </a:prstGeom>
        </p:spPr>
      </p:pic>
      <p:pic>
        <p:nvPicPr>
          <p:cNvPr id="5" name="Picture 4">
            <a:extLst>
              <a:ext uri="{FF2B5EF4-FFF2-40B4-BE49-F238E27FC236}">
                <a16:creationId xmlns:a16="http://schemas.microsoft.com/office/drawing/2014/main" id="{21239D6B-03EE-4339-B4BB-832961474BA8}"/>
              </a:ext>
            </a:extLst>
          </p:cNvPr>
          <p:cNvPicPr>
            <a:picLocks noChangeAspect="1"/>
          </p:cNvPicPr>
          <p:nvPr/>
        </p:nvPicPr>
        <p:blipFill>
          <a:blip r:embed="rId3"/>
          <a:stretch>
            <a:fillRect/>
          </a:stretch>
        </p:blipFill>
        <p:spPr>
          <a:xfrm>
            <a:off x="1529666" y="3820012"/>
            <a:ext cx="3939290" cy="2627604"/>
          </a:xfrm>
          <a:prstGeom prst="rect">
            <a:avLst/>
          </a:prstGeom>
        </p:spPr>
      </p:pic>
    </p:spTree>
    <p:extLst>
      <p:ext uri="{BB962C8B-B14F-4D97-AF65-F5344CB8AC3E}">
        <p14:creationId xmlns:p14="http://schemas.microsoft.com/office/powerpoint/2010/main" val="4084849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000" dirty="0"/>
              <a:t>Inclusive.</a:t>
            </a:r>
            <a:br>
              <a:rPr lang="en-US" dirty="0"/>
            </a:br>
            <a:endParaRPr lang="en-US" dirty="0"/>
          </a:p>
        </p:txBody>
      </p:sp>
      <p:sp>
        <p:nvSpPr>
          <p:cNvPr id="3" name="Content Placeholder 2"/>
          <p:cNvSpPr>
            <a:spLocks noGrp="1"/>
          </p:cNvSpPr>
          <p:nvPr>
            <p:ph type="body" idx="1"/>
          </p:nvPr>
        </p:nvSpPr>
        <p:spPr>
          <a:xfrm>
            <a:off x="728870" y="2782956"/>
            <a:ext cx="9144000" cy="2928731"/>
          </a:xfrm>
        </p:spPr>
        <p:txBody>
          <a:bodyPr>
            <a:normAutofit fontScale="92500" lnSpcReduction="10000"/>
          </a:bodyPr>
          <a:lstStyle/>
          <a:p>
            <a:endParaRPr lang="en-GB" dirty="0"/>
          </a:p>
          <a:p>
            <a:r>
              <a:rPr lang="en-GB" dirty="0"/>
              <a:t>Inclusive employers (2017) describes and inclusive workplace as, </a:t>
            </a:r>
          </a:p>
          <a:p>
            <a:r>
              <a:rPr lang="en-GB" i="1" dirty="0"/>
              <a:t>‘ensuring that no one feels left out because of their age, disability, gender reassignment, race, religion or belief, sex, sexual orientation, marriage and civil partnership, pregnancy and maternity, or other factors such as social background.’</a:t>
            </a:r>
          </a:p>
          <a:p>
            <a:r>
              <a:rPr lang="en-GB" sz="1100" i="1" dirty="0"/>
              <a:t>     </a:t>
            </a:r>
          </a:p>
          <a:p>
            <a:endParaRPr lang="en-GB" sz="1100" i="1" dirty="0"/>
          </a:p>
          <a:p>
            <a:r>
              <a:rPr lang="en-GB" sz="1100" i="1" dirty="0"/>
              <a:t>                                                                                                             </a:t>
            </a:r>
            <a:endParaRPr lang="en-GB" i="1" dirty="0"/>
          </a:p>
        </p:txBody>
      </p:sp>
      <p:sp>
        <p:nvSpPr>
          <p:cNvPr id="4" name="TextBox 3">
            <a:extLst>
              <a:ext uri="{FF2B5EF4-FFF2-40B4-BE49-F238E27FC236}">
                <a16:creationId xmlns:a16="http://schemas.microsoft.com/office/drawing/2014/main" id="{7BF04DC3-CED3-45A4-BE54-EC4D8C0E4883}"/>
              </a:ext>
            </a:extLst>
          </p:cNvPr>
          <p:cNvSpPr txBox="1"/>
          <p:nvPr/>
        </p:nvSpPr>
        <p:spPr>
          <a:xfrm>
            <a:off x="3472070" y="5864484"/>
            <a:ext cx="8229600" cy="261610"/>
          </a:xfrm>
          <a:prstGeom prst="rect">
            <a:avLst/>
          </a:prstGeom>
          <a:noFill/>
        </p:spPr>
        <p:txBody>
          <a:bodyPr wrap="square" rtlCol="0">
            <a:spAutoFit/>
          </a:bodyPr>
          <a:lstStyle/>
          <a:p>
            <a:r>
              <a:rPr lang="en-GB" sz="1100" i="1" dirty="0"/>
              <a:t>                                                                           (https://www.inclusiveemployers.co.uk/about-us/inclusion-diversity-and-equality)</a:t>
            </a:r>
          </a:p>
        </p:txBody>
      </p:sp>
    </p:spTree>
    <p:extLst>
      <p:ext uri="{BB962C8B-B14F-4D97-AF65-F5344CB8AC3E}">
        <p14:creationId xmlns:p14="http://schemas.microsoft.com/office/powerpoint/2010/main" val="33465965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49615" y="771687"/>
            <a:ext cx="4444369" cy="5047926"/>
          </a:xfrm>
          <a:prstGeom prst="rect">
            <a:avLst/>
          </a:prstGeom>
        </p:spPr>
      </p:pic>
      <p:pic>
        <p:nvPicPr>
          <p:cNvPr id="5" name="Picture 4"/>
          <p:cNvPicPr>
            <a:picLocks noChangeAspect="1"/>
          </p:cNvPicPr>
          <p:nvPr/>
        </p:nvPicPr>
        <p:blipFill>
          <a:blip r:embed="rId3"/>
          <a:stretch>
            <a:fillRect/>
          </a:stretch>
        </p:blipFill>
        <p:spPr>
          <a:xfrm>
            <a:off x="6477969" y="290640"/>
            <a:ext cx="4017612" cy="1457070"/>
          </a:xfrm>
          <a:prstGeom prst="rect">
            <a:avLst/>
          </a:prstGeom>
        </p:spPr>
      </p:pic>
      <p:pic>
        <p:nvPicPr>
          <p:cNvPr id="6" name="Picture 5"/>
          <p:cNvPicPr>
            <a:picLocks noChangeAspect="1"/>
          </p:cNvPicPr>
          <p:nvPr/>
        </p:nvPicPr>
        <p:blipFill>
          <a:blip r:embed="rId4"/>
          <a:stretch>
            <a:fillRect/>
          </a:stretch>
        </p:blipFill>
        <p:spPr>
          <a:xfrm>
            <a:off x="6477969" y="1690722"/>
            <a:ext cx="4511431" cy="5127180"/>
          </a:xfrm>
          <a:prstGeom prst="rect">
            <a:avLst/>
          </a:prstGeom>
        </p:spPr>
      </p:pic>
    </p:spTree>
    <p:extLst>
      <p:ext uri="{BB962C8B-B14F-4D97-AF65-F5344CB8AC3E}">
        <p14:creationId xmlns:p14="http://schemas.microsoft.com/office/powerpoint/2010/main" val="4288119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2130FC-8C3C-4356-BFC5-1117DE1F7DB2}"/>
              </a:ext>
            </a:extLst>
          </p:cNvPr>
          <p:cNvSpPr txBox="1"/>
          <p:nvPr/>
        </p:nvSpPr>
        <p:spPr>
          <a:xfrm>
            <a:off x="569842" y="388180"/>
            <a:ext cx="8627166" cy="707886"/>
          </a:xfrm>
          <a:prstGeom prst="rect">
            <a:avLst/>
          </a:prstGeom>
          <a:noFill/>
        </p:spPr>
        <p:txBody>
          <a:bodyPr wrap="square" rtlCol="0">
            <a:spAutoFit/>
          </a:bodyPr>
          <a:lstStyle/>
          <a:p>
            <a:r>
              <a:rPr lang="en-GB" sz="4000" dirty="0">
                <a:solidFill>
                  <a:schemeClr val="accent1"/>
                </a:solidFill>
              </a:rPr>
              <a:t>Maslow’s Theory of Needs. </a:t>
            </a:r>
          </a:p>
        </p:txBody>
      </p:sp>
      <p:graphicFrame>
        <p:nvGraphicFramePr>
          <p:cNvPr id="4" name="Diagram 3">
            <a:extLst>
              <a:ext uri="{FF2B5EF4-FFF2-40B4-BE49-F238E27FC236}">
                <a16:creationId xmlns:a16="http://schemas.microsoft.com/office/drawing/2014/main" id="{00D88E63-527A-4588-ADC2-4722477E157F}"/>
              </a:ext>
            </a:extLst>
          </p:cNvPr>
          <p:cNvGraphicFramePr/>
          <p:nvPr>
            <p:extLst>
              <p:ext uri="{D42A27DB-BD31-4B8C-83A1-F6EECF244321}">
                <p14:modId xmlns:p14="http://schemas.microsoft.com/office/powerpoint/2010/main" val="469675442"/>
              </p:ext>
            </p:extLst>
          </p:nvPr>
        </p:nvGraphicFramePr>
        <p:xfrm>
          <a:off x="6674678" y="1408779"/>
          <a:ext cx="5044661" cy="47070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1F294A69-E1C1-4773-9F1B-2B34DE04B470}"/>
              </a:ext>
            </a:extLst>
          </p:cNvPr>
          <p:cNvSpPr txBox="1"/>
          <p:nvPr/>
        </p:nvSpPr>
        <p:spPr>
          <a:xfrm>
            <a:off x="569842" y="1114508"/>
            <a:ext cx="5751444" cy="5909310"/>
          </a:xfrm>
          <a:prstGeom prst="rect">
            <a:avLst/>
          </a:prstGeom>
          <a:noFill/>
        </p:spPr>
        <p:txBody>
          <a:bodyPr wrap="square" rtlCol="0">
            <a:spAutoFit/>
          </a:bodyPr>
          <a:lstStyle/>
          <a:p>
            <a:r>
              <a:rPr lang="en-GB" dirty="0"/>
              <a:t>Maslow’s hierarchy of needs, which dates back to 1943, can be used to create an inclusive workplace.  by using Maslow’s theory an employer can ensure that all employees basic needs are met, resulting in an inclusive and motivated workplace. </a:t>
            </a:r>
          </a:p>
          <a:p>
            <a:endParaRPr lang="en-GB" dirty="0"/>
          </a:p>
          <a:p>
            <a:pPr marL="285750" indent="-285750">
              <a:buFont typeface="Arial" panose="020B0604020202020204" pitchFamily="34" charset="0"/>
              <a:buChar char="•"/>
            </a:pPr>
            <a:r>
              <a:rPr lang="en-GB" b="1" dirty="0" err="1">
                <a:solidFill>
                  <a:schemeClr val="accent6">
                    <a:lumMod val="50000"/>
                  </a:schemeClr>
                </a:solidFill>
              </a:rPr>
              <a:t>Phsiological</a:t>
            </a:r>
            <a:r>
              <a:rPr lang="en-GB" dirty="0"/>
              <a:t> – make sure all employees can afford essentials like food, shelter and clothing by making sure employees are paid fairly.</a:t>
            </a:r>
          </a:p>
          <a:p>
            <a:pPr marL="285750" indent="-285750">
              <a:buFont typeface="Arial" panose="020B0604020202020204" pitchFamily="34" charset="0"/>
              <a:buChar char="•"/>
            </a:pPr>
            <a:r>
              <a:rPr lang="en-GB" b="1" dirty="0">
                <a:solidFill>
                  <a:schemeClr val="accent6">
                    <a:lumMod val="75000"/>
                  </a:schemeClr>
                </a:solidFill>
              </a:rPr>
              <a:t>Safety</a:t>
            </a:r>
            <a:r>
              <a:rPr lang="en-GB" b="1" dirty="0"/>
              <a:t> </a:t>
            </a:r>
            <a:r>
              <a:rPr lang="en-GB" dirty="0"/>
              <a:t>– have a zero tolerance for bulling and harassment.</a:t>
            </a:r>
          </a:p>
          <a:p>
            <a:pPr marL="285750" indent="-285750">
              <a:buFont typeface="Arial" panose="020B0604020202020204" pitchFamily="34" charset="0"/>
              <a:buChar char="•"/>
            </a:pPr>
            <a:r>
              <a:rPr lang="en-GB" b="1" dirty="0">
                <a:solidFill>
                  <a:schemeClr val="accent6">
                    <a:lumMod val="60000"/>
                    <a:lumOff val="40000"/>
                  </a:schemeClr>
                </a:solidFill>
              </a:rPr>
              <a:t>Social </a:t>
            </a:r>
            <a:r>
              <a:rPr lang="en-GB" b="1" dirty="0"/>
              <a:t>– </a:t>
            </a:r>
            <a:r>
              <a:rPr lang="en-GB" dirty="0"/>
              <a:t>make sure the work culture instils the feeling of being part of the team, to make sure everyone feels valued.</a:t>
            </a:r>
          </a:p>
          <a:p>
            <a:pPr marL="285750" indent="-285750">
              <a:buFont typeface="Arial" panose="020B0604020202020204" pitchFamily="34" charset="0"/>
              <a:buChar char="•"/>
            </a:pPr>
            <a:r>
              <a:rPr lang="en-GB" b="1" dirty="0">
                <a:solidFill>
                  <a:schemeClr val="accent6">
                    <a:lumMod val="40000"/>
                    <a:lumOff val="60000"/>
                  </a:schemeClr>
                </a:solidFill>
              </a:rPr>
              <a:t>Esteem</a:t>
            </a:r>
            <a:r>
              <a:rPr lang="en-GB" dirty="0"/>
              <a:t> – employees should be treated with respect and dignity, and contributions and successes should be acknowledged.</a:t>
            </a:r>
          </a:p>
          <a:p>
            <a:pPr marL="285750" indent="-285750">
              <a:buFont typeface="Arial" panose="020B0604020202020204" pitchFamily="34" charset="0"/>
              <a:buChar char="•"/>
            </a:pPr>
            <a:r>
              <a:rPr lang="en-GB" b="1" dirty="0">
                <a:solidFill>
                  <a:schemeClr val="accent6">
                    <a:lumMod val="20000"/>
                    <a:lumOff val="80000"/>
                  </a:schemeClr>
                </a:solidFill>
              </a:rPr>
              <a:t>Self-actualisation</a:t>
            </a:r>
            <a:r>
              <a:rPr lang="en-GB" b="1" dirty="0"/>
              <a:t> – </a:t>
            </a:r>
            <a:r>
              <a:rPr lang="en-GB" dirty="0"/>
              <a:t>make sure there are opportunities for employees to develop and grow.</a:t>
            </a:r>
          </a:p>
          <a:p>
            <a:r>
              <a:rPr lang="en-GB" dirty="0"/>
              <a:t>                                                                </a:t>
            </a:r>
            <a:r>
              <a:rPr lang="en-GB" i="1" dirty="0"/>
              <a:t>(carter-hicks, 2015)</a:t>
            </a:r>
            <a:r>
              <a:rPr lang="en-GB" dirty="0"/>
              <a:t> </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138344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F1689C2B-E4C2-41DC-B87C-FA4FEBF0C502}"/>
                                            </p:graphicEl>
                                          </p:spTgt>
                                        </p:tgtEl>
                                        <p:attrNameLst>
                                          <p:attrName>style.visibility</p:attrName>
                                        </p:attrNameLst>
                                      </p:cBhvr>
                                      <p:to>
                                        <p:strVal val="visible"/>
                                      </p:to>
                                    </p:set>
                                    <p:anim calcmode="lin" valueType="num">
                                      <p:cBhvr additive="base">
                                        <p:cTn id="7" dur="250" fill="hold"/>
                                        <p:tgtEl>
                                          <p:spTgt spid="4">
                                            <p:graphicEl>
                                              <a:dgm id="{F1689C2B-E4C2-41DC-B87C-FA4FEBF0C502}"/>
                                            </p:graphicEl>
                                          </p:spTgt>
                                        </p:tgtEl>
                                        <p:attrNameLst>
                                          <p:attrName>ppt_x</p:attrName>
                                        </p:attrNameLst>
                                      </p:cBhvr>
                                      <p:tavLst>
                                        <p:tav tm="0">
                                          <p:val>
                                            <p:strVal val="#ppt_x"/>
                                          </p:val>
                                        </p:tav>
                                        <p:tav tm="100000">
                                          <p:val>
                                            <p:strVal val="#ppt_x"/>
                                          </p:val>
                                        </p:tav>
                                      </p:tavLst>
                                    </p:anim>
                                    <p:anim calcmode="lin" valueType="num">
                                      <p:cBhvr additive="base">
                                        <p:cTn id="8" dur="250" fill="hold"/>
                                        <p:tgtEl>
                                          <p:spTgt spid="4">
                                            <p:graphicEl>
                                              <a:dgm id="{F1689C2B-E4C2-41DC-B87C-FA4FEBF0C502}"/>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FA48A676-258F-409A-992A-BCEA2B56F40D}"/>
                                            </p:graphicEl>
                                          </p:spTgt>
                                        </p:tgtEl>
                                        <p:attrNameLst>
                                          <p:attrName>style.visibility</p:attrName>
                                        </p:attrNameLst>
                                      </p:cBhvr>
                                      <p:to>
                                        <p:strVal val="visible"/>
                                      </p:to>
                                    </p:set>
                                    <p:anim calcmode="lin" valueType="num">
                                      <p:cBhvr additive="base">
                                        <p:cTn id="13" dur="250" fill="hold"/>
                                        <p:tgtEl>
                                          <p:spTgt spid="4">
                                            <p:graphicEl>
                                              <a:dgm id="{FA48A676-258F-409A-992A-BCEA2B56F40D}"/>
                                            </p:graphicEl>
                                          </p:spTgt>
                                        </p:tgtEl>
                                        <p:attrNameLst>
                                          <p:attrName>ppt_x</p:attrName>
                                        </p:attrNameLst>
                                      </p:cBhvr>
                                      <p:tavLst>
                                        <p:tav tm="0">
                                          <p:val>
                                            <p:strVal val="#ppt_x"/>
                                          </p:val>
                                        </p:tav>
                                        <p:tav tm="100000">
                                          <p:val>
                                            <p:strVal val="#ppt_x"/>
                                          </p:val>
                                        </p:tav>
                                      </p:tavLst>
                                    </p:anim>
                                    <p:anim calcmode="lin" valueType="num">
                                      <p:cBhvr additive="base">
                                        <p:cTn id="14" dur="250" fill="hold"/>
                                        <p:tgtEl>
                                          <p:spTgt spid="4">
                                            <p:graphicEl>
                                              <a:dgm id="{FA48A676-258F-409A-992A-BCEA2B56F40D}"/>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C0D40A09-8469-4D5D-B016-809E879BEF34}"/>
                                            </p:graphicEl>
                                          </p:spTgt>
                                        </p:tgtEl>
                                        <p:attrNameLst>
                                          <p:attrName>style.visibility</p:attrName>
                                        </p:attrNameLst>
                                      </p:cBhvr>
                                      <p:to>
                                        <p:strVal val="visible"/>
                                      </p:to>
                                    </p:set>
                                    <p:anim calcmode="lin" valueType="num">
                                      <p:cBhvr additive="base">
                                        <p:cTn id="19" dur="250" fill="hold"/>
                                        <p:tgtEl>
                                          <p:spTgt spid="4">
                                            <p:graphicEl>
                                              <a:dgm id="{C0D40A09-8469-4D5D-B016-809E879BEF34}"/>
                                            </p:graphicEl>
                                          </p:spTgt>
                                        </p:tgtEl>
                                        <p:attrNameLst>
                                          <p:attrName>ppt_x</p:attrName>
                                        </p:attrNameLst>
                                      </p:cBhvr>
                                      <p:tavLst>
                                        <p:tav tm="0">
                                          <p:val>
                                            <p:strVal val="#ppt_x"/>
                                          </p:val>
                                        </p:tav>
                                        <p:tav tm="100000">
                                          <p:val>
                                            <p:strVal val="#ppt_x"/>
                                          </p:val>
                                        </p:tav>
                                      </p:tavLst>
                                    </p:anim>
                                    <p:anim calcmode="lin" valueType="num">
                                      <p:cBhvr additive="base">
                                        <p:cTn id="20" dur="250" fill="hold"/>
                                        <p:tgtEl>
                                          <p:spTgt spid="4">
                                            <p:graphicEl>
                                              <a:dgm id="{C0D40A09-8469-4D5D-B016-809E879BEF34}"/>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A0ED8305-5B2D-4B4D-BB56-133B3E20B076}"/>
                                            </p:graphicEl>
                                          </p:spTgt>
                                        </p:tgtEl>
                                        <p:attrNameLst>
                                          <p:attrName>style.visibility</p:attrName>
                                        </p:attrNameLst>
                                      </p:cBhvr>
                                      <p:to>
                                        <p:strVal val="visible"/>
                                      </p:to>
                                    </p:set>
                                    <p:anim calcmode="lin" valueType="num">
                                      <p:cBhvr additive="base">
                                        <p:cTn id="25" dur="250" fill="hold"/>
                                        <p:tgtEl>
                                          <p:spTgt spid="4">
                                            <p:graphicEl>
                                              <a:dgm id="{A0ED8305-5B2D-4B4D-BB56-133B3E20B076}"/>
                                            </p:graphicEl>
                                          </p:spTgt>
                                        </p:tgtEl>
                                        <p:attrNameLst>
                                          <p:attrName>ppt_x</p:attrName>
                                        </p:attrNameLst>
                                      </p:cBhvr>
                                      <p:tavLst>
                                        <p:tav tm="0">
                                          <p:val>
                                            <p:strVal val="#ppt_x"/>
                                          </p:val>
                                        </p:tav>
                                        <p:tav tm="100000">
                                          <p:val>
                                            <p:strVal val="#ppt_x"/>
                                          </p:val>
                                        </p:tav>
                                      </p:tavLst>
                                    </p:anim>
                                    <p:anim calcmode="lin" valueType="num">
                                      <p:cBhvr additive="base">
                                        <p:cTn id="26" dur="250" fill="hold"/>
                                        <p:tgtEl>
                                          <p:spTgt spid="4">
                                            <p:graphicEl>
                                              <a:dgm id="{A0ED8305-5B2D-4B4D-BB56-133B3E20B076}"/>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D3AE87E0-599D-4E1B-9526-9130D6A168EF}"/>
                                            </p:graphicEl>
                                          </p:spTgt>
                                        </p:tgtEl>
                                        <p:attrNameLst>
                                          <p:attrName>style.visibility</p:attrName>
                                        </p:attrNameLst>
                                      </p:cBhvr>
                                      <p:to>
                                        <p:strVal val="visible"/>
                                      </p:to>
                                    </p:set>
                                    <p:anim calcmode="lin" valueType="num">
                                      <p:cBhvr additive="base">
                                        <p:cTn id="31" dur="250" fill="hold"/>
                                        <p:tgtEl>
                                          <p:spTgt spid="4">
                                            <p:graphicEl>
                                              <a:dgm id="{D3AE87E0-599D-4E1B-9526-9130D6A168EF}"/>
                                            </p:graphicEl>
                                          </p:spTgt>
                                        </p:tgtEl>
                                        <p:attrNameLst>
                                          <p:attrName>ppt_x</p:attrName>
                                        </p:attrNameLst>
                                      </p:cBhvr>
                                      <p:tavLst>
                                        <p:tav tm="0">
                                          <p:val>
                                            <p:strVal val="#ppt_x"/>
                                          </p:val>
                                        </p:tav>
                                        <p:tav tm="100000">
                                          <p:val>
                                            <p:strVal val="#ppt_x"/>
                                          </p:val>
                                        </p:tav>
                                      </p:tavLst>
                                    </p:anim>
                                    <p:anim calcmode="lin" valueType="num">
                                      <p:cBhvr additive="base">
                                        <p:cTn id="32" dur="250" fill="hold"/>
                                        <p:tgtEl>
                                          <p:spTgt spid="4">
                                            <p:graphicEl>
                                              <a:dgm id="{D3AE87E0-599D-4E1B-9526-9130D6A168E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rev="1"/>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36F6C65-7297-43D3-BEFF-BF02742D065C}"/>
              </a:ext>
            </a:extLst>
          </p:cNvPr>
          <p:cNvGraphicFramePr/>
          <p:nvPr>
            <p:extLst>
              <p:ext uri="{D42A27DB-BD31-4B8C-83A1-F6EECF244321}">
                <p14:modId xmlns:p14="http://schemas.microsoft.com/office/powerpoint/2010/main" val="1975721509"/>
              </p:ext>
            </p:extLst>
          </p:nvPr>
        </p:nvGraphicFramePr>
        <p:xfrm>
          <a:off x="3236684" y="1233714"/>
          <a:ext cx="5210629" cy="53702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78B9B1BD-E467-43D9-ADE5-172C49330140}"/>
              </a:ext>
            </a:extLst>
          </p:cNvPr>
          <p:cNvSpPr txBox="1"/>
          <p:nvPr/>
        </p:nvSpPr>
        <p:spPr>
          <a:xfrm>
            <a:off x="377371" y="525828"/>
            <a:ext cx="6458858" cy="707886"/>
          </a:xfrm>
          <a:prstGeom prst="rect">
            <a:avLst/>
          </a:prstGeom>
          <a:noFill/>
        </p:spPr>
        <p:txBody>
          <a:bodyPr wrap="square" rtlCol="0">
            <a:spAutoFit/>
          </a:bodyPr>
          <a:lstStyle/>
          <a:p>
            <a:r>
              <a:rPr lang="en-GB" sz="4000" dirty="0">
                <a:solidFill>
                  <a:schemeClr val="accent1"/>
                </a:solidFill>
              </a:rPr>
              <a:t>Model for Inclusiveness</a:t>
            </a:r>
          </a:p>
        </p:txBody>
      </p:sp>
      <p:sp>
        <p:nvSpPr>
          <p:cNvPr id="4" name="TextBox 3">
            <a:extLst>
              <a:ext uri="{FF2B5EF4-FFF2-40B4-BE49-F238E27FC236}">
                <a16:creationId xmlns:a16="http://schemas.microsoft.com/office/drawing/2014/main" id="{28A2111B-0678-4FBC-BAD0-F04D746ADC9E}"/>
              </a:ext>
            </a:extLst>
          </p:cNvPr>
          <p:cNvSpPr txBox="1"/>
          <p:nvPr/>
        </p:nvSpPr>
        <p:spPr>
          <a:xfrm>
            <a:off x="471714" y="1541490"/>
            <a:ext cx="3135086" cy="4154984"/>
          </a:xfrm>
          <a:prstGeom prst="rect">
            <a:avLst/>
          </a:prstGeom>
          <a:noFill/>
          <a:ln>
            <a:noFill/>
          </a:ln>
        </p:spPr>
        <p:txBody>
          <a:bodyPr wrap="square" rtlCol="0">
            <a:spAutoFit/>
          </a:bodyPr>
          <a:lstStyle/>
          <a:p>
            <a:r>
              <a:rPr lang="en-GB" sz="2000" b="1" dirty="0">
                <a:solidFill>
                  <a:schemeClr val="accent4"/>
                </a:solidFill>
              </a:rPr>
              <a:t>Awareness</a:t>
            </a:r>
          </a:p>
          <a:p>
            <a:r>
              <a:rPr lang="en-GB" sz="1400" dirty="0"/>
              <a:t>Training and educating employees about the importance of an inclusive workplace.</a:t>
            </a:r>
          </a:p>
          <a:p>
            <a:pPr marL="285750" indent="-285750">
              <a:buFont typeface="Arial" panose="020B0604020202020204" pitchFamily="34" charset="0"/>
              <a:buChar char="•"/>
            </a:pPr>
            <a:r>
              <a:rPr lang="en-GB" sz="1400" dirty="0"/>
              <a:t>Diversity education</a:t>
            </a:r>
          </a:p>
          <a:p>
            <a:pPr marL="285750" indent="-285750">
              <a:buFont typeface="Arial" panose="020B0604020202020204" pitchFamily="34" charset="0"/>
              <a:buChar char="•"/>
            </a:pPr>
            <a:r>
              <a:rPr lang="en-GB" sz="1400" dirty="0"/>
              <a:t>Bias training </a:t>
            </a:r>
          </a:p>
          <a:p>
            <a:pPr marL="285750" indent="-285750">
              <a:buFont typeface="Arial" panose="020B0604020202020204" pitchFamily="34" charset="0"/>
              <a:buChar char="•"/>
            </a:pPr>
            <a:r>
              <a:rPr lang="en-GB" sz="1400" dirty="0"/>
              <a:t>Cultural immersion with job shadowing </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endParaRPr lang="en-GB" sz="1400" dirty="0"/>
          </a:p>
          <a:p>
            <a:r>
              <a:rPr lang="en-GB" sz="2000" b="1" dirty="0">
                <a:solidFill>
                  <a:srgbClr val="92D050"/>
                </a:solidFill>
              </a:rPr>
              <a:t>Mobilisation</a:t>
            </a:r>
          </a:p>
          <a:p>
            <a:r>
              <a:rPr lang="en-GB" sz="1400" dirty="0"/>
              <a:t>Processes and policies that keep everyone accountable for the diversity and inclusiveness of the organisation.</a:t>
            </a:r>
          </a:p>
        </p:txBody>
      </p:sp>
      <p:sp>
        <p:nvSpPr>
          <p:cNvPr id="5" name="TextBox 4">
            <a:extLst>
              <a:ext uri="{FF2B5EF4-FFF2-40B4-BE49-F238E27FC236}">
                <a16:creationId xmlns:a16="http://schemas.microsoft.com/office/drawing/2014/main" id="{A094A3E3-F2B2-40E6-85B2-12127F53EBC1}"/>
              </a:ext>
            </a:extLst>
          </p:cNvPr>
          <p:cNvSpPr txBox="1"/>
          <p:nvPr/>
        </p:nvSpPr>
        <p:spPr>
          <a:xfrm>
            <a:off x="8447313" y="1541490"/>
            <a:ext cx="3272973" cy="3970318"/>
          </a:xfrm>
          <a:prstGeom prst="rect">
            <a:avLst/>
          </a:prstGeom>
          <a:noFill/>
        </p:spPr>
        <p:txBody>
          <a:bodyPr wrap="square" rtlCol="0">
            <a:spAutoFit/>
          </a:bodyPr>
          <a:lstStyle/>
          <a:p>
            <a:r>
              <a:rPr lang="en-GB" sz="2000" b="1" dirty="0">
                <a:solidFill>
                  <a:srgbClr val="00B0F0"/>
                </a:solidFill>
              </a:rPr>
              <a:t>Alignment</a:t>
            </a:r>
          </a:p>
          <a:p>
            <a:r>
              <a:rPr lang="en-GB" sz="1400" dirty="0"/>
              <a:t>Constant analysis and review of the organisations polices on inclusion to ensure they meet employee expectation, strengthen engagement and establish loyalty.</a:t>
            </a:r>
            <a:r>
              <a:rPr lang="en-GB" sz="2000" b="1" dirty="0">
                <a:solidFill>
                  <a:srgbClr val="00B0F0"/>
                </a:solidFill>
              </a:rPr>
              <a:t>   </a:t>
            </a:r>
          </a:p>
          <a:p>
            <a:endParaRPr lang="en-GB" sz="2000" b="1" dirty="0">
              <a:solidFill>
                <a:srgbClr val="00B0F0"/>
              </a:solidFill>
            </a:endParaRPr>
          </a:p>
          <a:p>
            <a:endParaRPr lang="en-GB" sz="2000" b="1" dirty="0">
              <a:solidFill>
                <a:srgbClr val="00B0F0"/>
              </a:solidFill>
            </a:endParaRPr>
          </a:p>
          <a:p>
            <a:endParaRPr lang="en-GB" sz="2000" b="1" dirty="0">
              <a:solidFill>
                <a:srgbClr val="00B0F0"/>
              </a:solidFill>
            </a:endParaRPr>
          </a:p>
          <a:p>
            <a:endParaRPr lang="en-GB" sz="2000" b="1" dirty="0">
              <a:solidFill>
                <a:srgbClr val="00B0F0"/>
              </a:solidFill>
            </a:endParaRPr>
          </a:p>
          <a:p>
            <a:r>
              <a:rPr lang="en-GB" sz="2000" b="1" dirty="0">
                <a:solidFill>
                  <a:schemeClr val="accent5"/>
                </a:solidFill>
              </a:rPr>
              <a:t>Action</a:t>
            </a:r>
            <a:r>
              <a:rPr lang="en-GB" sz="2000" b="1" dirty="0">
                <a:solidFill>
                  <a:srgbClr val="7030A0"/>
                </a:solidFill>
              </a:rPr>
              <a:t> </a:t>
            </a:r>
          </a:p>
          <a:p>
            <a:r>
              <a:rPr lang="en-GB" sz="1400" dirty="0"/>
              <a:t>Efforts and tactics such as working with diverse suppliers and actively supporting employees to built an inclusive work place</a:t>
            </a:r>
          </a:p>
        </p:txBody>
      </p:sp>
    </p:spTree>
    <p:extLst>
      <p:ext uri="{BB962C8B-B14F-4D97-AF65-F5344CB8AC3E}">
        <p14:creationId xmlns:p14="http://schemas.microsoft.com/office/powerpoint/2010/main" val="1276346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8009F059-BE78-4BD3-A17A-740FFAD369C3}"/>
                                            </p:graphicEl>
                                          </p:spTgt>
                                        </p:tgtEl>
                                        <p:attrNameLst>
                                          <p:attrName>style.visibility</p:attrName>
                                        </p:attrNameLst>
                                      </p:cBhvr>
                                      <p:to>
                                        <p:strVal val="visible"/>
                                      </p:to>
                                    </p:set>
                                    <p:animEffect transition="in" filter="fade">
                                      <p:cBhvr>
                                        <p:cTn id="7" dur="1000"/>
                                        <p:tgtEl>
                                          <p:spTgt spid="2">
                                            <p:graphicEl>
                                              <a:dgm id="{8009F059-BE78-4BD3-A17A-740FFAD369C3}"/>
                                            </p:graphicEl>
                                          </p:spTgt>
                                        </p:tgtEl>
                                      </p:cBhvr>
                                    </p:animEffect>
                                    <p:anim calcmode="lin" valueType="num">
                                      <p:cBhvr>
                                        <p:cTn id="8" dur="1000" fill="hold"/>
                                        <p:tgtEl>
                                          <p:spTgt spid="2">
                                            <p:graphicEl>
                                              <a:dgm id="{8009F059-BE78-4BD3-A17A-740FFAD369C3}"/>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8009F059-BE78-4BD3-A17A-740FFAD369C3}"/>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EAC00C57-BB67-4236-9A7E-E0CFFDAC4F34}"/>
                                            </p:graphicEl>
                                          </p:spTgt>
                                        </p:tgtEl>
                                        <p:attrNameLst>
                                          <p:attrName>style.visibility</p:attrName>
                                        </p:attrNameLst>
                                      </p:cBhvr>
                                      <p:to>
                                        <p:strVal val="visible"/>
                                      </p:to>
                                    </p:set>
                                    <p:animEffect transition="in" filter="fade">
                                      <p:cBhvr>
                                        <p:cTn id="14" dur="1000"/>
                                        <p:tgtEl>
                                          <p:spTgt spid="2">
                                            <p:graphicEl>
                                              <a:dgm id="{EAC00C57-BB67-4236-9A7E-E0CFFDAC4F34}"/>
                                            </p:graphicEl>
                                          </p:spTgt>
                                        </p:tgtEl>
                                      </p:cBhvr>
                                    </p:animEffect>
                                    <p:anim calcmode="lin" valueType="num">
                                      <p:cBhvr>
                                        <p:cTn id="15" dur="1000" fill="hold"/>
                                        <p:tgtEl>
                                          <p:spTgt spid="2">
                                            <p:graphicEl>
                                              <a:dgm id="{EAC00C57-BB67-4236-9A7E-E0CFFDAC4F34}"/>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EAC00C57-BB67-4236-9A7E-E0CFFDAC4F34}"/>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graphicEl>
                                              <a:dgm id="{1649B88D-B9C6-4B88-A910-6F90A3AF27D6}"/>
                                            </p:graphicEl>
                                          </p:spTgt>
                                        </p:tgtEl>
                                        <p:attrNameLst>
                                          <p:attrName>style.visibility</p:attrName>
                                        </p:attrNameLst>
                                      </p:cBhvr>
                                      <p:to>
                                        <p:strVal val="visible"/>
                                      </p:to>
                                    </p:set>
                                    <p:animEffect transition="in" filter="fade">
                                      <p:cBhvr>
                                        <p:cTn id="21" dur="1000"/>
                                        <p:tgtEl>
                                          <p:spTgt spid="2">
                                            <p:graphicEl>
                                              <a:dgm id="{1649B88D-B9C6-4B88-A910-6F90A3AF27D6}"/>
                                            </p:graphicEl>
                                          </p:spTgt>
                                        </p:tgtEl>
                                      </p:cBhvr>
                                    </p:animEffect>
                                    <p:anim calcmode="lin" valueType="num">
                                      <p:cBhvr>
                                        <p:cTn id="22" dur="1000" fill="hold"/>
                                        <p:tgtEl>
                                          <p:spTgt spid="2">
                                            <p:graphicEl>
                                              <a:dgm id="{1649B88D-B9C6-4B88-A910-6F90A3AF27D6}"/>
                                            </p:graphicEl>
                                          </p:spTgt>
                                        </p:tgtEl>
                                        <p:attrNameLst>
                                          <p:attrName>ppt_x</p:attrName>
                                        </p:attrNameLst>
                                      </p:cBhvr>
                                      <p:tavLst>
                                        <p:tav tm="0">
                                          <p:val>
                                            <p:strVal val="#ppt_x"/>
                                          </p:val>
                                        </p:tav>
                                        <p:tav tm="100000">
                                          <p:val>
                                            <p:strVal val="#ppt_x"/>
                                          </p:val>
                                        </p:tav>
                                      </p:tavLst>
                                    </p:anim>
                                    <p:anim calcmode="lin" valueType="num">
                                      <p:cBhvr>
                                        <p:cTn id="23" dur="1000" fill="hold"/>
                                        <p:tgtEl>
                                          <p:spTgt spid="2">
                                            <p:graphicEl>
                                              <a:dgm id="{1649B88D-B9C6-4B88-A910-6F90A3AF27D6}"/>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graphicEl>
                                              <a:dgm id="{2CF915D0-DF6E-4205-AA2F-E7D34E92FA35}"/>
                                            </p:graphicEl>
                                          </p:spTgt>
                                        </p:tgtEl>
                                        <p:attrNameLst>
                                          <p:attrName>style.visibility</p:attrName>
                                        </p:attrNameLst>
                                      </p:cBhvr>
                                      <p:to>
                                        <p:strVal val="visible"/>
                                      </p:to>
                                    </p:set>
                                    <p:animEffect transition="in" filter="fade">
                                      <p:cBhvr>
                                        <p:cTn id="28" dur="1000"/>
                                        <p:tgtEl>
                                          <p:spTgt spid="2">
                                            <p:graphicEl>
                                              <a:dgm id="{2CF915D0-DF6E-4205-AA2F-E7D34E92FA35}"/>
                                            </p:graphicEl>
                                          </p:spTgt>
                                        </p:tgtEl>
                                      </p:cBhvr>
                                    </p:animEffect>
                                    <p:anim calcmode="lin" valueType="num">
                                      <p:cBhvr>
                                        <p:cTn id="29" dur="1000" fill="hold"/>
                                        <p:tgtEl>
                                          <p:spTgt spid="2">
                                            <p:graphicEl>
                                              <a:dgm id="{2CF915D0-DF6E-4205-AA2F-E7D34E92FA35}"/>
                                            </p:graphicEl>
                                          </p:spTgt>
                                        </p:tgtEl>
                                        <p:attrNameLst>
                                          <p:attrName>ppt_x</p:attrName>
                                        </p:attrNameLst>
                                      </p:cBhvr>
                                      <p:tavLst>
                                        <p:tav tm="0">
                                          <p:val>
                                            <p:strVal val="#ppt_x"/>
                                          </p:val>
                                        </p:tav>
                                        <p:tav tm="100000">
                                          <p:val>
                                            <p:strVal val="#ppt_x"/>
                                          </p:val>
                                        </p:tav>
                                      </p:tavLst>
                                    </p:anim>
                                    <p:anim calcmode="lin" valueType="num">
                                      <p:cBhvr>
                                        <p:cTn id="30" dur="1000" fill="hold"/>
                                        <p:tgtEl>
                                          <p:spTgt spid="2">
                                            <p:graphicEl>
                                              <a:dgm id="{2CF915D0-DF6E-4205-AA2F-E7D34E92FA35}"/>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6617" y="660175"/>
            <a:ext cx="13589162" cy="5182049"/>
          </a:xfrm>
          <a:prstGeom prst="rect">
            <a:avLst/>
          </a:prstGeom>
        </p:spPr>
      </p:pic>
      <p:sp>
        <p:nvSpPr>
          <p:cNvPr id="3" name="Rectangle 2"/>
          <p:cNvSpPr/>
          <p:nvPr/>
        </p:nvSpPr>
        <p:spPr>
          <a:xfrm>
            <a:off x="6269700" y="5842224"/>
            <a:ext cx="5630067" cy="369332"/>
          </a:xfrm>
          <a:prstGeom prst="rect">
            <a:avLst/>
          </a:prstGeom>
        </p:spPr>
        <p:txBody>
          <a:bodyPr wrap="none">
            <a:spAutoFit/>
          </a:bodyPr>
          <a:lstStyle/>
          <a:p>
            <a:r>
              <a:rPr lang="en-GB" dirty="0"/>
              <a:t>http://fortune.com/2016/05/12/nike-staff-diversity/</a:t>
            </a:r>
          </a:p>
        </p:txBody>
      </p:sp>
    </p:spTree>
    <p:extLst>
      <p:ext uri="{BB962C8B-B14F-4D97-AF65-F5344CB8AC3E}">
        <p14:creationId xmlns:p14="http://schemas.microsoft.com/office/powerpoint/2010/main" val="2171585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7570" y="392929"/>
            <a:ext cx="11540728" cy="6072142"/>
          </a:xfrm>
          <a:prstGeom prst="rect">
            <a:avLst/>
          </a:prstGeom>
        </p:spPr>
      </p:pic>
    </p:spTree>
    <p:extLst>
      <p:ext uri="{BB962C8B-B14F-4D97-AF65-F5344CB8AC3E}">
        <p14:creationId xmlns:p14="http://schemas.microsoft.com/office/powerpoint/2010/main" val="509935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B88ADC-1461-4870-A133-220C06E06470}"/>
              </a:ext>
            </a:extLst>
          </p:cNvPr>
          <p:cNvSpPr txBox="1"/>
          <p:nvPr/>
        </p:nvSpPr>
        <p:spPr>
          <a:xfrm>
            <a:off x="775770" y="411660"/>
            <a:ext cx="9435548" cy="584775"/>
          </a:xfrm>
          <a:prstGeom prst="rect">
            <a:avLst/>
          </a:prstGeom>
          <a:noFill/>
        </p:spPr>
        <p:txBody>
          <a:bodyPr wrap="square" rtlCol="0">
            <a:spAutoFit/>
          </a:bodyPr>
          <a:lstStyle/>
          <a:p>
            <a:r>
              <a:rPr lang="en-GB" sz="3200" dirty="0">
                <a:solidFill>
                  <a:schemeClr val="accent1"/>
                </a:solidFill>
              </a:rPr>
              <a:t>What may stop Nike becoming fully inclusive ?</a:t>
            </a:r>
          </a:p>
        </p:txBody>
      </p:sp>
      <p:sp>
        <p:nvSpPr>
          <p:cNvPr id="3" name="TextBox 2">
            <a:extLst>
              <a:ext uri="{FF2B5EF4-FFF2-40B4-BE49-F238E27FC236}">
                <a16:creationId xmlns:a16="http://schemas.microsoft.com/office/drawing/2014/main" id="{8C20C3E2-E9AB-48E9-A385-A250D77EAF1F}"/>
              </a:ext>
            </a:extLst>
          </p:cNvPr>
          <p:cNvSpPr txBox="1"/>
          <p:nvPr/>
        </p:nvSpPr>
        <p:spPr>
          <a:xfrm>
            <a:off x="968080" y="1903947"/>
            <a:ext cx="3644195" cy="984885"/>
          </a:xfrm>
          <a:prstGeom prst="rect">
            <a:avLst/>
          </a:prstGeom>
          <a:noFill/>
        </p:spPr>
        <p:txBody>
          <a:bodyPr wrap="square" rtlCol="0">
            <a:spAutoFit/>
          </a:bodyPr>
          <a:lstStyle/>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sz="1100" i="1" dirty="0"/>
          </a:p>
          <a:p>
            <a:pPr marL="285750" indent="-285750">
              <a:buFont typeface="Arial" panose="020B0604020202020204" pitchFamily="34" charset="0"/>
              <a:buChar char="•"/>
            </a:pPr>
            <a:endParaRPr lang="en-GB" sz="1100" i="1" dirty="0"/>
          </a:p>
        </p:txBody>
      </p:sp>
      <p:sp>
        <p:nvSpPr>
          <p:cNvPr id="5" name="Arrow: Right 5">
            <a:extLst>
              <a:ext uri="{FF2B5EF4-FFF2-40B4-BE49-F238E27FC236}">
                <a16:creationId xmlns:a16="http://schemas.microsoft.com/office/drawing/2014/main" id="{6F421036-F652-4D6A-BE1D-F9E35C03B005}"/>
              </a:ext>
            </a:extLst>
          </p:cNvPr>
          <p:cNvSpPr/>
          <p:nvPr/>
        </p:nvSpPr>
        <p:spPr>
          <a:xfrm>
            <a:off x="4528750" y="2553832"/>
            <a:ext cx="1762539" cy="265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6">
            <a:extLst>
              <a:ext uri="{FF2B5EF4-FFF2-40B4-BE49-F238E27FC236}">
                <a16:creationId xmlns:a16="http://schemas.microsoft.com/office/drawing/2014/main" id="{13532877-C7F8-4EC9-890E-803EE0099AA5}"/>
              </a:ext>
            </a:extLst>
          </p:cNvPr>
          <p:cNvSpPr/>
          <p:nvPr/>
        </p:nvSpPr>
        <p:spPr>
          <a:xfrm>
            <a:off x="4554021" y="3414845"/>
            <a:ext cx="1762539" cy="265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7">
            <a:extLst>
              <a:ext uri="{FF2B5EF4-FFF2-40B4-BE49-F238E27FC236}">
                <a16:creationId xmlns:a16="http://schemas.microsoft.com/office/drawing/2014/main" id="{2956F16C-7E82-4A56-8784-4A1542E2174B}"/>
              </a:ext>
            </a:extLst>
          </p:cNvPr>
          <p:cNvSpPr/>
          <p:nvPr/>
        </p:nvSpPr>
        <p:spPr>
          <a:xfrm>
            <a:off x="4612275" y="4254678"/>
            <a:ext cx="1762539" cy="265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8">
            <a:extLst>
              <a:ext uri="{FF2B5EF4-FFF2-40B4-BE49-F238E27FC236}">
                <a16:creationId xmlns:a16="http://schemas.microsoft.com/office/drawing/2014/main" id="{EC73A086-7B59-47D5-A774-80BD405F137A}"/>
              </a:ext>
            </a:extLst>
          </p:cNvPr>
          <p:cNvSpPr/>
          <p:nvPr/>
        </p:nvSpPr>
        <p:spPr>
          <a:xfrm>
            <a:off x="4636311" y="5045734"/>
            <a:ext cx="1762539" cy="265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91863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7571" y="332509"/>
            <a:ext cx="4264429" cy="584775"/>
          </a:xfrm>
          <a:prstGeom prst="rect">
            <a:avLst/>
          </a:prstGeom>
          <a:noFill/>
        </p:spPr>
        <p:txBody>
          <a:bodyPr wrap="square" rtlCol="0">
            <a:spAutoFit/>
          </a:bodyPr>
          <a:lstStyle/>
          <a:p>
            <a:r>
              <a:rPr lang="en-GB" sz="3200" dirty="0">
                <a:solidFill>
                  <a:schemeClr val="accent1"/>
                </a:solidFill>
              </a:rPr>
              <a:t>Flexibility</a:t>
            </a:r>
          </a:p>
        </p:txBody>
      </p:sp>
      <p:sp>
        <p:nvSpPr>
          <p:cNvPr id="5" name="Rectangle 4"/>
          <p:cNvSpPr/>
          <p:nvPr/>
        </p:nvSpPr>
        <p:spPr>
          <a:xfrm>
            <a:off x="947651" y="2226268"/>
            <a:ext cx="10149840" cy="1646605"/>
          </a:xfrm>
          <a:prstGeom prst="rect">
            <a:avLst/>
          </a:prstGeom>
        </p:spPr>
        <p:txBody>
          <a:bodyPr wrap="square">
            <a:spAutoFit/>
          </a:bodyPr>
          <a:lstStyle/>
          <a:p>
            <a:r>
              <a:rPr lang="en-GB" dirty="0"/>
              <a:t>Flexibility is about an employee and a employer making changes to when, where and how a person would work better to meet individual and the business needs. Flexibility enables these needs to be met through making changes to the time, location and manner in which an employee works. The use of flexibility should result in superior outcomes for both the employer and the employee. </a:t>
            </a:r>
          </a:p>
          <a:p>
            <a:endParaRPr lang="en-GB" dirty="0">
              <a:solidFill>
                <a:schemeClr val="accent1"/>
              </a:solidFill>
            </a:endParaRPr>
          </a:p>
          <a:p>
            <a:r>
              <a:rPr lang="en-GB" sz="1100" i="1" dirty="0">
                <a:solidFill>
                  <a:schemeClr val="accent1"/>
                </a:solidFill>
              </a:rPr>
              <a:t>According to: </a:t>
            </a:r>
            <a:r>
              <a:rPr lang="en-GB" sz="1100" i="1" dirty="0">
                <a:hlinkClick r:id="rId2"/>
              </a:rPr>
              <a:t>http://workplaceflexibility.bc.edu/</a:t>
            </a:r>
            <a:r>
              <a:rPr lang="en-GB" sz="1100" b="1" i="1" dirty="0"/>
              <a:t> </a:t>
            </a:r>
            <a:endParaRPr lang="en-GB" sz="1100" i="1" dirty="0"/>
          </a:p>
        </p:txBody>
      </p:sp>
    </p:spTree>
    <p:extLst>
      <p:ext uri="{BB962C8B-B14F-4D97-AF65-F5344CB8AC3E}">
        <p14:creationId xmlns:p14="http://schemas.microsoft.com/office/powerpoint/2010/main" val="338954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3200" kern="1200">
                <a:solidFill>
                  <a:schemeClr val="accent1"/>
                </a:solidFill>
                <a:latin typeface="+mj-lt"/>
                <a:ea typeface="+mj-ea"/>
                <a:cs typeface="+mj-cs"/>
              </a:defRPr>
            </a:lvl1pPr>
          </a:lstStyle>
          <a:p>
            <a:r>
              <a:rPr lang="en-GB"/>
              <a:t>Cognitive Flexibility Theory </a:t>
            </a:r>
            <a:endParaRPr lang="en-GB" dirty="0"/>
          </a:p>
        </p:txBody>
      </p:sp>
      <p:sp>
        <p:nvSpPr>
          <p:cNvPr id="3" name="Content Placeholder 2"/>
          <p:cNvSpPr txBox="1">
            <a:spLocks/>
          </p:cNvSpPr>
          <p:nvPr/>
        </p:nvSpPr>
        <p:spPr>
          <a:xfrm>
            <a:off x="838200" y="1825625"/>
            <a:ext cx="6560127" cy="4351338"/>
          </a:xfrm>
          <a:prstGeom prst="rect">
            <a:avLst/>
          </a:prstGeom>
        </p:spPr>
        <p:txBody>
          <a:bodyPr>
            <a:normAutofit/>
          </a:bodyPr>
          <a:lstStyle>
            <a:lvl1pPr marL="22860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90000"/>
              </a:lnSpc>
              <a:spcBef>
                <a:spcPts val="1200"/>
              </a:spcBef>
              <a:buClr>
                <a:schemeClr val="accent1"/>
              </a:buClr>
              <a:buFont typeface="Arial" pitchFamily="34" charset="0"/>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3pPr>
            <a:lvl4pPr marL="96012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4pPr>
            <a:lvl5pPr marL="118872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a:lstStyle>
          <a:p>
            <a:pPr marL="0" indent="0">
              <a:buNone/>
            </a:pPr>
            <a:r>
              <a:rPr lang="en-GB" dirty="0"/>
              <a:t>Cognitive flexibility theory, introduced by Spiro, </a:t>
            </a:r>
            <a:r>
              <a:rPr lang="en-GB" dirty="0" err="1"/>
              <a:t>Feltovich</a:t>
            </a:r>
            <a:r>
              <a:rPr lang="en-GB" dirty="0"/>
              <a:t> and Coulson, is the adaptation of processing strategies to face new and unexpected condition within a working environment. Cognitive flexibility is an ability which could imply a process of learning and could be acquired with experience. The theory is mainly aimed at exchanging skills and knowledge under situations of change. This theory would suit the business moving forward. </a:t>
            </a:r>
          </a:p>
          <a:p>
            <a:endParaRPr lang="en-GB" sz="1800" dirty="0"/>
          </a:p>
        </p:txBody>
      </p:sp>
      <p:pic>
        <p:nvPicPr>
          <p:cNvPr id="4" name="Picture 2" descr="Image result for cognitive flexibility the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4459" y="1604086"/>
            <a:ext cx="4103775" cy="4333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135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1" y="207818"/>
            <a:ext cx="6658494" cy="584775"/>
          </a:xfrm>
          <a:prstGeom prst="rect">
            <a:avLst/>
          </a:prstGeom>
          <a:noFill/>
        </p:spPr>
        <p:txBody>
          <a:bodyPr wrap="square" rtlCol="0">
            <a:spAutoFit/>
          </a:bodyPr>
          <a:lstStyle/>
          <a:p>
            <a:r>
              <a:rPr lang="en-GB" sz="3200" dirty="0" err="1">
                <a:solidFill>
                  <a:schemeClr val="accent1"/>
                </a:solidFill>
              </a:rPr>
              <a:t>Atkinsons</a:t>
            </a:r>
            <a:r>
              <a:rPr lang="en-GB" sz="3200" dirty="0">
                <a:solidFill>
                  <a:schemeClr val="accent1"/>
                </a:solidFill>
              </a:rPr>
              <a:t> Flexibility Model</a:t>
            </a:r>
          </a:p>
        </p:txBody>
      </p:sp>
      <p:sp>
        <p:nvSpPr>
          <p:cNvPr id="4" name="Rectangle 3"/>
          <p:cNvSpPr/>
          <p:nvPr/>
        </p:nvSpPr>
        <p:spPr>
          <a:xfrm>
            <a:off x="457201" y="1055960"/>
            <a:ext cx="6096000" cy="4247317"/>
          </a:xfrm>
          <a:prstGeom prst="rect">
            <a:avLst/>
          </a:prstGeom>
        </p:spPr>
        <p:txBody>
          <a:bodyPr>
            <a:spAutoFit/>
          </a:bodyPr>
          <a:lstStyle/>
          <a:p>
            <a:r>
              <a:rPr lang="en-GB" dirty="0"/>
              <a:t>The </a:t>
            </a:r>
            <a:r>
              <a:rPr lang="en-GB" dirty="0" err="1"/>
              <a:t>Atkinsons</a:t>
            </a:r>
            <a:r>
              <a:rPr lang="en-GB" dirty="0"/>
              <a:t> flexibility model is a technique for organising the workplace using various forms of flexibility in order to optimise the use of human resources. This was originally implemented by Jon Atkinson in 1986 and is based on the principle of segmenting the workforce into core and peripheral groups. The core group is composed of employees that are vital to the organisation, functionally flexible and difficult to replace within the workplace. From the employees perspective, it is better to be part of the core than the periphery since the form has greater job security, better conditions of work and better prospects. In addition the flexible firm model also identifies activities such as cleaning and the up-keep, which are not core to the business but are important to its running. </a:t>
            </a:r>
          </a:p>
        </p:txBody>
      </p:sp>
      <p:pic>
        <p:nvPicPr>
          <p:cNvPr id="5" name="Picture 4"/>
          <p:cNvPicPr>
            <a:picLocks noChangeAspect="1"/>
          </p:cNvPicPr>
          <p:nvPr/>
        </p:nvPicPr>
        <p:blipFill rotWithShape="1">
          <a:blip r:embed="rId2"/>
          <a:srcRect b="1659"/>
          <a:stretch/>
        </p:blipFill>
        <p:spPr>
          <a:xfrm>
            <a:off x="7115695" y="792593"/>
            <a:ext cx="4743099" cy="5126069"/>
          </a:xfrm>
          <a:prstGeom prst="rect">
            <a:avLst/>
          </a:prstGeom>
        </p:spPr>
      </p:pic>
    </p:spTree>
    <p:extLst>
      <p:ext uri="{BB962C8B-B14F-4D97-AF65-F5344CB8AC3E}">
        <p14:creationId xmlns:p14="http://schemas.microsoft.com/office/powerpoint/2010/main" val="3547860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B86C9D-BF0C-4D08-84AD-026995920348}"/>
              </a:ext>
            </a:extLst>
          </p:cNvPr>
          <p:cNvSpPr txBox="1"/>
          <p:nvPr/>
        </p:nvSpPr>
        <p:spPr>
          <a:xfrm>
            <a:off x="834887" y="662609"/>
            <a:ext cx="7951304" cy="646331"/>
          </a:xfrm>
          <a:prstGeom prst="rect">
            <a:avLst/>
          </a:prstGeom>
          <a:noFill/>
        </p:spPr>
        <p:txBody>
          <a:bodyPr wrap="square" rtlCol="0">
            <a:spAutoFit/>
          </a:bodyPr>
          <a:lstStyle/>
          <a:p>
            <a:r>
              <a:rPr lang="en-GB" sz="3600" dirty="0">
                <a:solidFill>
                  <a:schemeClr val="accent1"/>
                </a:solidFill>
              </a:rPr>
              <a:t>How do Nike operate flexibly ?</a:t>
            </a:r>
          </a:p>
        </p:txBody>
      </p:sp>
      <p:sp>
        <p:nvSpPr>
          <p:cNvPr id="4" name="TextBox 3">
            <a:extLst>
              <a:ext uri="{FF2B5EF4-FFF2-40B4-BE49-F238E27FC236}">
                <a16:creationId xmlns:a16="http://schemas.microsoft.com/office/drawing/2014/main" id="{BD3E220B-2AE7-47B4-90ED-2BD1F6F838F2}"/>
              </a:ext>
            </a:extLst>
          </p:cNvPr>
          <p:cNvSpPr txBox="1"/>
          <p:nvPr/>
        </p:nvSpPr>
        <p:spPr>
          <a:xfrm>
            <a:off x="834887" y="2343105"/>
            <a:ext cx="10754601" cy="3539430"/>
          </a:xfrm>
          <a:prstGeom prst="rect">
            <a:avLst/>
          </a:prstGeom>
          <a:noFill/>
        </p:spPr>
        <p:txBody>
          <a:bodyPr wrap="square" rtlCol="0">
            <a:spAutoFit/>
          </a:bodyPr>
          <a:lstStyle/>
          <a:p>
            <a:r>
              <a:rPr lang="en-GB" sz="2000" dirty="0"/>
              <a:t>According to fairygodboss (2017) 70% of women say Nike,inc has family friendly hours as opposed to the industry average of 47%.</a:t>
            </a:r>
          </a:p>
          <a:p>
            <a:r>
              <a:rPr lang="en-GB" sz="2000" dirty="0"/>
              <a:t>They also state that 70% of women say Nike,inc has a family friendly culture, over the 45% industry average.</a:t>
            </a:r>
          </a:p>
          <a:p>
            <a:endParaRPr lang="en-GB" sz="2000" dirty="0"/>
          </a:p>
          <a:p>
            <a:r>
              <a:rPr lang="en-GB" sz="2000" dirty="0"/>
              <a:t>Other ways in which Nike try and be a flexible organisation are:</a:t>
            </a:r>
          </a:p>
          <a:p>
            <a:pPr marL="285750" indent="-285750">
              <a:buFont typeface="Arial" panose="020B0604020202020204" pitchFamily="34" charset="0"/>
              <a:buChar char="•"/>
            </a:pPr>
            <a:r>
              <a:rPr lang="en-GB" sz="2000" dirty="0"/>
              <a:t>Flex time </a:t>
            </a:r>
          </a:p>
          <a:p>
            <a:pPr marL="285750" indent="-285750">
              <a:buFont typeface="Arial" panose="020B0604020202020204" pitchFamily="34" charset="0"/>
              <a:buChar char="•"/>
            </a:pPr>
            <a:r>
              <a:rPr lang="en-GB" sz="2000" dirty="0"/>
              <a:t>Zero hour contacts </a:t>
            </a:r>
          </a:p>
          <a:p>
            <a:pPr marL="285750" indent="-285750">
              <a:buFont typeface="Arial" panose="020B0604020202020204" pitchFamily="34" charset="0"/>
              <a:buChar char="•"/>
            </a:pPr>
            <a:r>
              <a:rPr lang="en-GB" sz="2000" dirty="0"/>
              <a:t>Paid sabbaticals </a:t>
            </a:r>
          </a:p>
          <a:p>
            <a:pPr marL="285750" indent="-285750">
              <a:buFont typeface="Arial" panose="020B0604020202020204" pitchFamily="34" charset="0"/>
              <a:buChar char="•"/>
            </a:pPr>
            <a:r>
              <a:rPr lang="en-GB" sz="2000" dirty="0"/>
              <a:t>Menstrual leave</a:t>
            </a:r>
          </a:p>
          <a:p>
            <a:r>
              <a:rPr lang="en-GB" sz="1200" i="1" dirty="0"/>
              <a:t>         </a:t>
            </a:r>
          </a:p>
          <a:p>
            <a:r>
              <a:rPr lang="en-GB" sz="1200" i="1" dirty="0"/>
              <a:t>                                                                                                                              ( https://fairygodboss.com/work-life-balance-flexibility/nike-inc)</a:t>
            </a:r>
          </a:p>
        </p:txBody>
      </p:sp>
    </p:spTree>
    <p:extLst>
      <p:ext uri="{BB962C8B-B14F-4D97-AF65-F5344CB8AC3E}">
        <p14:creationId xmlns:p14="http://schemas.microsoft.com/office/powerpoint/2010/main" val="3373004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B88ADC-1461-4870-A133-220C06E06470}"/>
              </a:ext>
            </a:extLst>
          </p:cNvPr>
          <p:cNvSpPr txBox="1"/>
          <p:nvPr/>
        </p:nvSpPr>
        <p:spPr>
          <a:xfrm>
            <a:off x="742122" y="636104"/>
            <a:ext cx="9435548" cy="584775"/>
          </a:xfrm>
          <a:prstGeom prst="rect">
            <a:avLst/>
          </a:prstGeom>
          <a:noFill/>
        </p:spPr>
        <p:txBody>
          <a:bodyPr wrap="square" rtlCol="0">
            <a:spAutoFit/>
          </a:bodyPr>
          <a:lstStyle/>
          <a:p>
            <a:r>
              <a:rPr lang="en-GB" sz="3200" dirty="0">
                <a:solidFill>
                  <a:schemeClr val="accent1"/>
                </a:solidFill>
              </a:rPr>
              <a:t>What may stop Nike working more flexibly ?</a:t>
            </a:r>
          </a:p>
        </p:txBody>
      </p:sp>
      <p:sp>
        <p:nvSpPr>
          <p:cNvPr id="4" name="TextBox 3">
            <a:extLst>
              <a:ext uri="{FF2B5EF4-FFF2-40B4-BE49-F238E27FC236}">
                <a16:creationId xmlns:a16="http://schemas.microsoft.com/office/drawing/2014/main" id="{8C20C3E2-E9AB-48E9-A385-A250D77EAF1F}"/>
              </a:ext>
            </a:extLst>
          </p:cNvPr>
          <p:cNvSpPr txBox="1"/>
          <p:nvPr/>
        </p:nvSpPr>
        <p:spPr>
          <a:xfrm>
            <a:off x="1041992" y="2147776"/>
            <a:ext cx="3644195" cy="4401205"/>
          </a:xfrm>
          <a:prstGeom prst="rect">
            <a:avLst/>
          </a:prstGeom>
          <a:noFill/>
        </p:spPr>
        <p:txBody>
          <a:bodyPr wrap="square" rtlCol="0">
            <a:spAutoFit/>
          </a:bodyPr>
          <a:lstStyle/>
          <a:p>
            <a:r>
              <a:rPr lang="en-GB" sz="2000" dirty="0"/>
              <a:t>In 2016 there were :</a:t>
            </a:r>
          </a:p>
          <a:p>
            <a:endParaRPr lang="en-GB" dirty="0"/>
          </a:p>
          <a:p>
            <a:pPr marL="285750" indent="-285750">
              <a:buFont typeface="Arial" panose="020B0604020202020204" pitchFamily="34" charset="0"/>
              <a:buChar char="•"/>
            </a:pPr>
            <a:r>
              <a:rPr lang="en-GB" dirty="0"/>
              <a:t>700 Nike stores worldwide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44000 employees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44 countries with Nike offices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31% share of the global athletic footwear market    </a:t>
            </a:r>
          </a:p>
          <a:p>
            <a:pPr marL="285750" indent="-285750">
              <a:buFont typeface="Arial" panose="020B0604020202020204" pitchFamily="34" charset="0"/>
              <a:buChar char="•"/>
            </a:pPr>
            <a:endParaRPr lang="en-GB" sz="1100" i="1" dirty="0"/>
          </a:p>
          <a:p>
            <a:pPr marL="285750" indent="-285750">
              <a:buFont typeface="Arial" panose="020B0604020202020204" pitchFamily="34" charset="0"/>
              <a:buChar char="•"/>
            </a:pPr>
            <a:endParaRPr lang="en-GB" sz="1100" i="1" dirty="0"/>
          </a:p>
          <a:p>
            <a:r>
              <a:rPr lang="en-GB" sz="1050" i="1" dirty="0"/>
              <a:t>(</a:t>
            </a:r>
            <a:r>
              <a:rPr lang="en-GB" sz="1050" i="1" dirty="0">
                <a:hlinkClick r:id="rId2"/>
              </a:rPr>
              <a:t>https://www.statisticbrain.com/nike-company-</a:t>
            </a:r>
            <a:r>
              <a:rPr lang="en-GB" sz="1050" i="1" dirty="0"/>
              <a:t>                          statistics/)</a:t>
            </a:r>
          </a:p>
        </p:txBody>
      </p:sp>
      <p:sp>
        <p:nvSpPr>
          <p:cNvPr id="5" name="TextBox 4">
            <a:extLst>
              <a:ext uri="{FF2B5EF4-FFF2-40B4-BE49-F238E27FC236}">
                <a16:creationId xmlns:a16="http://schemas.microsoft.com/office/drawing/2014/main" id="{7B6DA883-2432-46C5-ACE6-0C90A613D324}"/>
              </a:ext>
            </a:extLst>
          </p:cNvPr>
          <p:cNvSpPr txBox="1"/>
          <p:nvPr/>
        </p:nvSpPr>
        <p:spPr>
          <a:xfrm>
            <a:off x="6464594" y="2147776"/>
            <a:ext cx="4685414" cy="4031873"/>
          </a:xfrm>
          <a:prstGeom prst="rect">
            <a:avLst/>
          </a:prstGeom>
          <a:noFill/>
        </p:spPr>
        <p:txBody>
          <a:bodyPr wrap="square" rtlCol="0">
            <a:spAutoFit/>
          </a:bodyPr>
          <a:lstStyle/>
          <a:p>
            <a:r>
              <a:rPr lang="en-GB" sz="2000" dirty="0"/>
              <a:t>Barriers to flexibility:</a:t>
            </a:r>
          </a:p>
          <a:p>
            <a:endParaRPr lang="en-GB" sz="2000" dirty="0"/>
          </a:p>
          <a:p>
            <a:pPr marL="285750" indent="-285750">
              <a:buFont typeface="Arial" panose="020B0604020202020204" pitchFamily="34" charset="0"/>
              <a:buChar char="•"/>
            </a:pPr>
            <a:r>
              <a:rPr lang="en-GB" dirty="0"/>
              <a:t>Stores have to have set opening times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High amount of employees all with different needs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44 different cultures and ways to do business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Need to execute change effectively and carefully as not to loose their place on the market. </a:t>
            </a:r>
          </a:p>
        </p:txBody>
      </p:sp>
      <p:sp>
        <p:nvSpPr>
          <p:cNvPr id="6" name="Arrow: Right 5">
            <a:extLst>
              <a:ext uri="{FF2B5EF4-FFF2-40B4-BE49-F238E27FC236}">
                <a16:creationId xmlns:a16="http://schemas.microsoft.com/office/drawing/2014/main" id="{6F421036-F652-4D6A-BE1D-F9E35C03B005}"/>
              </a:ext>
            </a:extLst>
          </p:cNvPr>
          <p:cNvSpPr/>
          <p:nvPr/>
        </p:nvSpPr>
        <p:spPr>
          <a:xfrm>
            <a:off x="4578626" y="2803214"/>
            <a:ext cx="1762539" cy="265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13532877-C7F8-4EC9-890E-803EE0099AA5}"/>
              </a:ext>
            </a:extLst>
          </p:cNvPr>
          <p:cNvSpPr/>
          <p:nvPr/>
        </p:nvSpPr>
        <p:spPr>
          <a:xfrm>
            <a:off x="4603897" y="3664227"/>
            <a:ext cx="1762539" cy="265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2956F16C-7E82-4A56-8784-4A1542E2174B}"/>
              </a:ext>
            </a:extLst>
          </p:cNvPr>
          <p:cNvSpPr/>
          <p:nvPr/>
        </p:nvSpPr>
        <p:spPr>
          <a:xfrm>
            <a:off x="4662151" y="4504060"/>
            <a:ext cx="1762539" cy="265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EC73A086-7B59-47D5-A774-80BD405F137A}"/>
              </a:ext>
            </a:extLst>
          </p:cNvPr>
          <p:cNvSpPr/>
          <p:nvPr/>
        </p:nvSpPr>
        <p:spPr>
          <a:xfrm>
            <a:off x="4686187" y="5295116"/>
            <a:ext cx="1762539" cy="265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43695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6327" y="190207"/>
            <a:ext cx="5311833" cy="584775"/>
          </a:xfrm>
          <a:prstGeom prst="rect">
            <a:avLst/>
          </a:prstGeom>
          <a:noFill/>
        </p:spPr>
        <p:txBody>
          <a:bodyPr wrap="square" rtlCol="0">
            <a:spAutoFit/>
          </a:bodyPr>
          <a:lstStyle/>
          <a:p>
            <a:r>
              <a:rPr lang="en-GB" sz="3200" dirty="0">
                <a:solidFill>
                  <a:schemeClr val="accent1"/>
                </a:solidFill>
              </a:rPr>
              <a:t>Kotter’s 8 step model </a:t>
            </a:r>
          </a:p>
        </p:txBody>
      </p:sp>
      <p:sp>
        <p:nvSpPr>
          <p:cNvPr id="5" name="Rectangle 4">
            <a:extLst>
              <a:ext uri="{FF2B5EF4-FFF2-40B4-BE49-F238E27FC236}">
                <a16:creationId xmlns:a16="http://schemas.microsoft.com/office/drawing/2014/main" id="{837D0B9B-9174-4E4D-901D-F54031742442}"/>
              </a:ext>
            </a:extLst>
          </p:cNvPr>
          <p:cNvSpPr/>
          <p:nvPr/>
        </p:nvSpPr>
        <p:spPr>
          <a:xfrm>
            <a:off x="1299274" y="2044005"/>
            <a:ext cx="9593451" cy="1384995"/>
          </a:xfrm>
          <a:prstGeom prst="rect">
            <a:avLst/>
          </a:prstGeom>
        </p:spPr>
        <p:txBody>
          <a:bodyPr wrap="square">
            <a:spAutoFit/>
          </a:bodyPr>
          <a:lstStyle/>
          <a:p>
            <a:r>
              <a:rPr lang="en-GB" sz="2800" dirty="0">
                <a:latin typeface="OpenSans"/>
              </a:rPr>
              <a:t>John Kotter addresses a major challenge facing modern business leaders - how to act quickly and remain relevant in highly competitive environments. </a:t>
            </a:r>
            <a:endParaRPr lang="en-GB" sz="2800" dirty="0"/>
          </a:p>
        </p:txBody>
      </p:sp>
    </p:spTree>
    <p:extLst>
      <p:ext uri="{BB962C8B-B14F-4D97-AF65-F5344CB8AC3E}">
        <p14:creationId xmlns:p14="http://schemas.microsoft.com/office/powerpoint/2010/main" val="3508575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0235" t="11668" r="10430" b="8998"/>
          <a:stretch/>
        </p:blipFill>
        <p:spPr>
          <a:xfrm>
            <a:off x="7408351" y="1054530"/>
            <a:ext cx="4533900" cy="45339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1" name="Rectangle 10"/>
          <p:cNvSpPr/>
          <p:nvPr/>
        </p:nvSpPr>
        <p:spPr>
          <a:xfrm>
            <a:off x="402503" y="310634"/>
            <a:ext cx="5748690" cy="584775"/>
          </a:xfrm>
          <a:prstGeom prst="rect">
            <a:avLst/>
          </a:prstGeom>
        </p:spPr>
        <p:txBody>
          <a:bodyPr wrap="none">
            <a:spAutoFit/>
          </a:bodyPr>
          <a:lstStyle/>
          <a:p>
            <a:r>
              <a:rPr lang="en-GB" sz="3200" dirty="0">
                <a:solidFill>
                  <a:schemeClr val="accent1"/>
                </a:solidFill>
              </a:rPr>
              <a:t>Kotter’s 8 step model diagram </a:t>
            </a:r>
          </a:p>
        </p:txBody>
      </p:sp>
      <p:sp>
        <p:nvSpPr>
          <p:cNvPr id="4" name="Rectangle 3">
            <a:extLst>
              <a:ext uri="{FF2B5EF4-FFF2-40B4-BE49-F238E27FC236}">
                <a16:creationId xmlns:a16="http://schemas.microsoft.com/office/drawing/2014/main" id="{A43EBE40-90F9-42A5-9EA9-F0CED2373616}"/>
              </a:ext>
            </a:extLst>
          </p:cNvPr>
          <p:cNvSpPr/>
          <p:nvPr/>
        </p:nvSpPr>
        <p:spPr>
          <a:xfrm>
            <a:off x="402503" y="2071390"/>
            <a:ext cx="6096000" cy="1754326"/>
          </a:xfrm>
          <a:prstGeom prst="rect">
            <a:avLst/>
          </a:prstGeom>
        </p:spPr>
        <p:txBody>
          <a:bodyPr>
            <a:spAutoFit/>
          </a:bodyPr>
          <a:lstStyle/>
          <a:p>
            <a:r>
              <a:rPr lang="en-GB" dirty="0"/>
              <a:t>There are many theories about how to "do" change. Many originate with leadership and change management guru, John Kotter. A professor at Harvard Business School and world-renowned change expert, Kotter introduced his eight-step change process in his 1995 book, "Leading Change."</a:t>
            </a:r>
          </a:p>
        </p:txBody>
      </p:sp>
    </p:spTree>
    <p:extLst>
      <p:ext uri="{BB962C8B-B14F-4D97-AF65-F5344CB8AC3E}">
        <p14:creationId xmlns:p14="http://schemas.microsoft.com/office/powerpoint/2010/main" val="243800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9638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47F2DC8-0D7D-469D-B627-7BE4696E5509}"/>
              </a:ext>
            </a:extLst>
          </p:cNvPr>
          <p:cNvPicPr>
            <a:picLocks noChangeAspect="1"/>
          </p:cNvPicPr>
          <p:nvPr/>
        </p:nvPicPr>
        <p:blipFill>
          <a:blip r:embed="rId2"/>
          <a:stretch>
            <a:fillRect/>
          </a:stretch>
        </p:blipFill>
        <p:spPr>
          <a:xfrm>
            <a:off x="3353259" y="1517666"/>
            <a:ext cx="5485482" cy="3822667"/>
          </a:xfrm>
          <a:prstGeom prst="rect">
            <a:avLst/>
          </a:prstGeom>
        </p:spPr>
      </p:pic>
      <p:sp>
        <p:nvSpPr>
          <p:cNvPr id="3" name="TextBox 2">
            <a:extLst>
              <a:ext uri="{FF2B5EF4-FFF2-40B4-BE49-F238E27FC236}">
                <a16:creationId xmlns:a16="http://schemas.microsoft.com/office/drawing/2014/main" id="{C7656BCA-E84C-4848-93C6-60325E7B87AD}"/>
              </a:ext>
            </a:extLst>
          </p:cNvPr>
          <p:cNvSpPr txBox="1"/>
          <p:nvPr/>
        </p:nvSpPr>
        <p:spPr>
          <a:xfrm>
            <a:off x="534692" y="317715"/>
            <a:ext cx="3696345" cy="646331"/>
          </a:xfrm>
          <a:prstGeom prst="rect">
            <a:avLst/>
          </a:prstGeom>
          <a:noFill/>
        </p:spPr>
        <p:txBody>
          <a:bodyPr wrap="square" rtlCol="0">
            <a:spAutoFit/>
          </a:bodyPr>
          <a:lstStyle/>
          <a:p>
            <a:r>
              <a:rPr lang="en-GB" sz="3600" dirty="0">
                <a:solidFill>
                  <a:schemeClr val="accent1"/>
                </a:solidFill>
              </a:rPr>
              <a:t>Conclusion</a:t>
            </a:r>
            <a:r>
              <a:rPr lang="en-GB" dirty="0"/>
              <a:t> </a:t>
            </a:r>
          </a:p>
        </p:txBody>
      </p:sp>
    </p:spTree>
    <p:extLst>
      <p:ext uri="{BB962C8B-B14F-4D97-AF65-F5344CB8AC3E}">
        <p14:creationId xmlns:p14="http://schemas.microsoft.com/office/powerpoint/2010/main" val="3827423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60E651B-6E8A-4ED4-A9A2-5AFC735998C2}"/>
              </a:ext>
            </a:extLst>
          </p:cNvPr>
          <p:cNvSpPr/>
          <p:nvPr/>
        </p:nvSpPr>
        <p:spPr>
          <a:xfrm>
            <a:off x="4411851" y="2305615"/>
            <a:ext cx="6096000" cy="2246769"/>
          </a:xfrm>
          <a:prstGeom prst="rect">
            <a:avLst/>
          </a:prstGeom>
        </p:spPr>
        <p:txBody>
          <a:bodyPr>
            <a:spAutoFit/>
          </a:bodyPr>
          <a:lstStyle/>
          <a:p>
            <a:r>
              <a:rPr lang="pt-BR" sz="2800" dirty="0">
                <a:solidFill>
                  <a:schemeClr val="accent1"/>
                </a:solidFill>
              </a:rPr>
              <a:t>1N73LL1G3NC3 </a:t>
            </a:r>
          </a:p>
          <a:p>
            <a:r>
              <a:rPr lang="pt-BR" sz="2800" dirty="0">
                <a:solidFill>
                  <a:schemeClr val="accent1"/>
                </a:solidFill>
              </a:rPr>
              <a:t>15 7H3 </a:t>
            </a:r>
          </a:p>
          <a:p>
            <a:r>
              <a:rPr lang="pt-BR" sz="2800" dirty="0">
                <a:solidFill>
                  <a:schemeClr val="accent1"/>
                </a:solidFill>
              </a:rPr>
              <a:t>4B1L17Y 70 4D4P7 </a:t>
            </a:r>
          </a:p>
          <a:p>
            <a:r>
              <a:rPr lang="pt-BR" sz="2800" dirty="0">
                <a:solidFill>
                  <a:schemeClr val="accent1"/>
                </a:solidFill>
              </a:rPr>
              <a:t> 70 CH4NG3</a:t>
            </a:r>
          </a:p>
          <a:p>
            <a:r>
              <a:rPr lang="pt-BR" sz="2800" dirty="0">
                <a:solidFill>
                  <a:schemeClr val="accent1"/>
                </a:solidFill>
              </a:rPr>
              <a:t>573PH3N H4WK1NG</a:t>
            </a:r>
          </a:p>
        </p:txBody>
      </p:sp>
      <p:sp>
        <p:nvSpPr>
          <p:cNvPr id="3" name="TextBox 2">
            <a:extLst>
              <a:ext uri="{FF2B5EF4-FFF2-40B4-BE49-F238E27FC236}">
                <a16:creationId xmlns:a16="http://schemas.microsoft.com/office/drawing/2014/main" id="{B2FB805D-90E2-40E9-9839-1A5F653FAB95}"/>
              </a:ext>
            </a:extLst>
          </p:cNvPr>
          <p:cNvSpPr txBox="1"/>
          <p:nvPr/>
        </p:nvSpPr>
        <p:spPr>
          <a:xfrm>
            <a:off x="526942" y="263471"/>
            <a:ext cx="3386380" cy="584775"/>
          </a:xfrm>
          <a:prstGeom prst="rect">
            <a:avLst/>
          </a:prstGeom>
          <a:noFill/>
        </p:spPr>
        <p:txBody>
          <a:bodyPr wrap="square" rtlCol="0">
            <a:spAutoFit/>
          </a:bodyPr>
          <a:lstStyle/>
          <a:p>
            <a:r>
              <a:rPr lang="en-GB" sz="3200" dirty="0">
                <a:solidFill>
                  <a:schemeClr val="accent1"/>
                </a:solidFill>
              </a:rPr>
              <a:t>Final Thought</a:t>
            </a:r>
          </a:p>
        </p:txBody>
      </p:sp>
    </p:spTree>
    <p:extLst>
      <p:ext uri="{BB962C8B-B14F-4D97-AF65-F5344CB8AC3E}">
        <p14:creationId xmlns:p14="http://schemas.microsoft.com/office/powerpoint/2010/main" val="4281786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F15664-FA77-4362-BA1F-8807C61E978D}"/>
              </a:ext>
            </a:extLst>
          </p:cNvPr>
          <p:cNvPicPr>
            <a:picLocks noChangeAspect="1"/>
          </p:cNvPicPr>
          <p:nvPr/>
        </p:nvPicPr>
        <p:blipFill>
          <a:blip r:embed="rId2"/>
          <a:stretch>
            <a:fillRect/>
          </a:stretch>
        </p:blipFill>
        <p:spPr>
          <a:xfrm>
            <a:off x="2655878" y="1218508"/>
            <a:ext cx="6880243" cy="4420983"/>
          </a:xfrm>
          <a:prstGeom prst="rect">
            <a:avLst/>
          </a:prstGeom>
        </p:spPr>
      </p:pic>
    </p:spTree>
    <p:extLst>
      <p:ext uri="{BB962C8B-B14F-4D97-AF65-F5344CB8AC3E}">
        <p14:creationId xmlns:p14="http://schemas.microsoft.com/office/powerpoint/2010/main" val="1569705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rushed Metal 16x9">
  <a:themeElements>
    <a:clrScheme name="BrushedMetal">
      <a:dk1>
        <a:sysClr val="windowText" lastClr="000000"/>
      </a:dk1>
      <a:lt1>
        <a:sysClr val="window" lastClr="FFFFFF"/>
      </a:lt1>
      <a:dk2>
        <a:srgbClr val="2F333A"/>
      </a:dk2>
      <a:lt2>
        <a:srgbClr val="E4F9F9"/>
      </a:lt2>
      <a:accent1>
        <a:srgbClr val="07CB98"/>
      </a:accent1>
      <a:accent2>
        <a:srgbClr val="5A90D1"/>
      </a:accent2>
      <a:accent3>
        <a:srgbClr val="E6AD1E"/>
      </a:accent3>
      <a:accent4>
        <a:srgbClr val="EA6312"/>
      </a:accent4>
      <a:accent5>
        <a:srgbClr val="8253A9"/>
      </a:accent5>
      <a:accent6>
        <a:srgbClr val="CB274A"/>
      </a:accent6>
      <a:hlink>
        <a:srgbClr val="5A90D1"/>
      </a:hlink>
      <a:folHlink>
        <a:srgbClr val="969696"/>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een brushed metal presentation (widescreen).potx" id="{DA9951C7-4320-4495-9FC1-E63CCA4172C0}" vid="{B4FD8286-12BA-4ECE-B80E-03C93BD82B08}"/>
    </a:ext>
  </a:extLst>
</a:theme>
</file>

<file path=ppt/theme/theme2.xml><?xml version="1.0" encoding="utf-8"?>
<a:theme xmlns:a="http://schemas.openxmlformats.org/drawingml/2006/main" name="Office Theme">
  <a:themeElements>
    <a:clrScheme name="BrushedMetal">
      <a:dk1>
        <a:sysClr val="windowText" lastClr="000000"/>
      </a:dk1>
      <a:lt1>
        <a:sysClr val="window" lastClr="FFFFFF"/>
      </a:lt1>
      <a:dk2>
        <a:srgbClr val="2F333A"/>
      </a:dk2>
      <a:lt2>
        <a:srgbClr val="E4F9F9"/>
      </a:lt2>
      <a:accent1>
        <a:srgbClr val="07CB98"/>
      </a:accent1>
      <a:accent2>
        <a:srgbClr val="5A90D1"/>
      </a:accent2>
      <a:accent3>
        <a:srgbClr val="E6AD1E"/>
      </a:accent3>
      <a:accent4>
        <a:srgbClr val="EA6312"/>
      </a:accent4>
      <a:accent5>
        <a:srgbClr val="8253A9"/>
      </a:accent5>
      <a:accent6>
        <a:srgbClr val="CB274A"/>
      </a:accent6>
      <a:hlink>
        <a:srgbClr val="5A90D1"/>
      </a:hlink>
      <a:folHlink>
        <a:srgbClr val="969696"/>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BrushedMetal">
      <a:dk1>
        <a:sysClr val="windowText" lastClr="000000"/>
      </a:dk1>
      <a:lt1>
        <a:sysClr val="window" lastClr="FFFFFF"/>
      </a:lt1>
      <a:dk2>
        <a:srgbClr val="2F333A"/>
      </a:dk2>
      <a:lt2>
        <a:srgbClr val="E4F9F9"/>
      </a:lt2>
      <a:accent1>
        <a:srgbClr val="07CB98"/>
      </a:accent1>
      <a:accent2>
        <a:srgbClr val="5A90D1"/>
      </a:accent2>
      <a:accent3>
        <a:srgbClr val="E6AD1E"/>
      </a:accent3>
      <a:accent4>
        <a:srgbClr val="EA6312"/>
      </a:accent4>
      <a:accent5>
        <a:srgbClr val="8253A9"/>
      </a:accent5>
      <a:accent6>
        <a:srgbClr val="CB274A"/>
      </a:accent6>
      <a:hlink>
        <a:srgbClr val="5A90D1"/>
      </a:hlink>
      <a:folHlink>
        <a:srgbClr val="969696"/>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C05A15-2C36-4B2C-9ED7-7313D59409A3}">
  <ds:schemaRefs>
    <ds:schemaRef ds:uri="http://schemas.microsoft.com/sharepoint/v3/contenttype/forms"/>
  </ds:schemaRefs>
</ds:datastoreItem>
</file>

<file path=customXml/itemProps2.xml><?xml version="1.0" encoding="utf-8"?>
<ds:datastoreItem xmlns:ds="http://schemas.openxmlformats.org/officeDocument/2006/customXml" ds:itemID="{85A16170-AED4-43FB-90C7-1F1653EBFACC}">
  <ds:schemaRefs>
    <ds:schemaRef ds:uri="http://schemas.microsoft.com/office/2006/documentManagement/types"/>
    <ds:schemaRef ds:uri="http://purl.org/dc/dcmitype/"/>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40262f94-9f35-4ac3-9a90-690165a166b7"/>
    <ds:schemaRef ds:uri="a4f35948-e619-41b3-aa29-22878b09cfd2"/>
    <ds:schemaRef ds:uri="http://www.w3.org/XML/1998/namespace"/>
    <ds:schemaRef ds:uri="http://purl.org/dc/terms/"/>
  </ds:schemaRefs>
</ds:datastoreItem>
</file>

<file path=customXml/itemProps3.xml><?xml version="1.0" encoding="utf-8"?>
<ds:datastoreItem xmlns:ds="http://schemas.openxmlformats.org/officeDocument/2006/customXml" ds:itemID="{2961EA76-1630-4788-A629-8FDAFC9205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TM04033929[[fn=Slate]]</Template>
  <TotalTime>2567</TotalTime>
  <Words>1065</Words>
  <Application>Microsoft Office PowerPoint</Application>
  <PresentationFormat>Widescreen</PresentationFormat>
  <Paragraphs>120</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Georgia</vt:lpstr>
      <vt:lpstr>OpenSans</vt:lpstr>
      <vt:lpstr>Brushed Metal 16x9</vt:lpstr>
      <vt:lpstr>Introduction</vt:lpstr>
      <vt:lpstr>What is Aglile?</vt:lpstr>
      <vt:lpstr>Agile Structure </vt:lpstr>
      <vt:lpstr>Agile Leadership Theories</vt:lpstr>
      <vt:lpstr>Principles of Agile  Agile Business Consortium (2017)</vt:lpstr>
      <vt:lpstr>Agility Nike – How They Already Operate?</vt:lpstr>
      <vt:lpstr>Agility – Recommendations </vt:lpstr>
      <vt:lpstr>Inclusive.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laura stoakes</dc:creator>
  <cp:lastModifiedBy>Matthew Rothwell (P150153)</cp:lastModifiedBy>
  <cp:revision>44</cp:revision>
  <dcterms:created xsi:type="dcterms:W3CDTF">2017-12-10T22:31:52Z</dcterms:created>
  <dcterms:modified xsi:type="dcterms:W3CDTF">2018-01-22T12:04:26Z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