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72" d="100"/>
          <a:sy n="72" d="100"/>
        </p:scale>
        <p:origin x="396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902793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images/uwtsd_logo_full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72484" y="640080"/>
            <a:ext cx="4443984" cy="1834286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1097280" y="2880360"/>
            <a:ext cx="9994392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ctr">
              <a:lnSpc>
                <a:spcPct val="115000"/>
              </a:lnSpc>
              <a:buNone/>
            </a:pPr>
            <a:r>
              <a:rPr lang="en-US" sz="2700" b="1" dirty="0">
                <a:solidFill>
                  <a:srgbClr val="17171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 Privacy-Preserving Zero-Trust Architecture for</a:t>
            </a:r>
            <a:endParaRPr lang="en-US" sz="2700" dirty="0"/>
          </a:p>
          <a:p>
            <a:pPr marL="0" indent="0" algn="ctr">
              <a:lnSpc>
                <a:spcPct val="115000"/>
              </a:lnSpc>
              <a:buNone/>
            </a:pPr>
            <a:r>
              <a:rPr lang="en-US" sz="2700" b="1" dirty="0">
                <a:solidFill>
                  <a:srgbClr val="17171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Decentralised Social Media APIs Using Graph Neural Networks</a:t>
            </a:r>
            <a:endParaRPr lang="en-US" sz="2700" dirty="0"/>
          </a:p>
        </p:txBody>
      </p:sp>
      <p:sp>
        <p:nvSpPr>
          <p:cNvPr id="4" name="Text 1"/>
          <p:cNvSpPr/>
          <p:nvPr/>
        </p:nvSpPr>
        <p:spPr>
          <a:xfrm>
            <a:off x="1097280" y="4343400"/>
            <a:ext cx="999439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dirty="0">
                <a:solidFill>
                  <a:srgbClr val="880E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Proposal  —  ACFA7004: Research Methods and Professional Development</a:t>
            </a:r>
            <a:endParaRPr lang="en-US" sz="1500" dirty="0"/>
          </a:p>
        </p:txBody>
      </p:sp>
      <p:sp>
        <p:nvSpPr>
          <p:cNvPr id="5" name="Text 2"/>
          <p:cNvSpPr/>
          <p:nvPr/>
        </p:nvSpPr>
        <p:spPr>
          <a:xfrm>
            <a:off x="1097280" y="4736592"/>
            <a:ext cx="9994392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dirty="0">
                <a:solidFill>
                  <a:srgbClr val="5B5F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MSc Cybersecurity and Digital Forensics</a:t>
            </a:r>
            <a:endParaRPr lang="en-US" sz="1300" dirty="0"/>
          </a:p>
        </p:txBody>
      </p:sp>
      <p:sp>
        <p:nvSpPr>
          <p:cNvPr id="6" name="Text 3"/>
          <p:cNvSpPr/>
          <p:nvPr/>
        </p:nvSpPr>
        <p:spPr>
          <a:xfrm>
            <a:off x="1097280" y="5623560"/>
            <a:ext cx="9994392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/>
            <a:r>
              <a:rPr lang="en-IN" sz="1400" b="1" dirty="0"/>
              <a:t>Student Name: Hetvi Patel</a:t>
            </a:r>
          </a:p>
          <a:p>
            <a:pPr algn="ctr"/>
            <a:r>
              <a:rPr lang="en-IN" sz="1400" b="1" dirty="0"/>
              <a:t>Student ID: 2529465</a:t>
            </a:r>
          </a:p>
          <a:p>
            <a:pPr marL="0" indent="0" algn="ctr">
              <a:spcAft>
                <a:spcPts val="400"/>
              </a:spcAft>
              <a:buNone/>
            </a:pPr>
            <a:r>
              <a:rPr lang="en-US" sz="1400" b="1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Supervisor: Dr Suresh Shanmugasundaram</a:t>
            </a:r>
            <a:endParaRPr lang="en-US" sz="1400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images/crest_icon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1480" y="320040"/>
            <a:ext cx="256032" cy="336499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77240" y="320040"/>
            <a:ext cx="5943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900" b="1" kern="0" spc="100" dirty="0">
                <a:solidFill>
                  <a:srgbClr val="5B5F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UNIVERSITY OF WALES TRINITY SAINT DAVID</a:t>
            </a:r>
            <a:endParaRPr lang="en-US" sz="900" dirty="0"/>
          </a:p>
        </p:txBody>
      </p:sp>
      <p:sp>
        <p:nvSpPr>
          <p:cNvPr id="4" name="Text 1"/>
          <p:cNvSpPr/>
          <p:nvPr/>
        </p:nvSpPr>
        <p:spPr>
          <a:xfrm>
            <a:off x="777240" y="475488"/>
            <a:ext cx="59436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100" dirty="0">
                <a:solidFill>
                  <a:srgbClr val="C218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PRESENTATION ROADMAP</a:t>
            </a:r>
            <a:endParaRPr lang="en-US" sz="900" dirty="0"/>
          </a:p>
        </p:txBody>
      </p:sp>
      <p:sp>
        <p:nvSpPr>
          <p:cNvPr id="5" name="Text 2"/>
          <p:cNvSpPr/>
          <p:nvPr/>
        </p:nvSpPr>
        <p:spPr>
          <a:xfrm>
            <a:off x="411480" y="777240"/>
            <a:ext cx="113385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3000" b="1" dirty="0">
                <a:solidFill>
                  <a:srgbClr val="17171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Overview</a:t>
            </a:r>
            <a:endParaRPr lang="en-US" sz="3000" dirty="0"/>
          </a:p>
        </p:txBody>
      </p:sp>
      <p:sp>
        <p:nvSpPr>
          <p:cNvPr id="6" name="Text 3"/>
          <p:cNvSpPr/>
          <p:nvPr/>
        </p:nvSpPr>
        <p:spPr>
          <a:xfrm>
            <a:off x="411480" y="6547104"/>
            <a:ext cx="7772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B5F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MSc Cybersecurity &amp; Digital Forensics  |  ACFA7004 Research Proposal</a:t>
            </a:r>
            <a:endParaRPr lang="en-US" sz="850" dirty="0"/>
          </a:p>
        </p:txBody>
      </p:sp>
      <p:sp>
        <p:nvSpPr>
          <p:cNvPr id="7" name="Text 4"/>
          <p:cNvSpPr/>
          <p:nvPr/>
        </p:nvSpPr>
        <p:spPr>
          <a:xfrm>
            <a:off x="11521440" y="6547104"/>
            <a:ext cx="36576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5F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900" dirty="0"/>
          </a:p>
        </p:txBody>
      </p:sp>
      <p:sp>
        <p:nvSpPr>
          <p:cNvPr id="8" name="Shape 5"/>
          <p:cNvSpPr/>
          <p:nvPr/>
        </p:nvSpPr>
        <p:spPr>
          <a:xfrm>
            <a:off x="411480" y="1737360"/>
            <a:ext cx="420624" cy="420624"/>
          </a:xfrm>
          <a:prstGeom prst="ellipse">
            <a:avLst/>
          </a:prstGeom>
          <a:solidFill>
            <a:srgbClr val="17171C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9" name="Text 6"/>
          <p:cNvSpPr/>
          <p:nvPr/>
        </p:nvSpPr>
        <p:spPr>
          <a:xfrm>
            <a:off x="411480" y="1737360"/>
            <a:ext cx="420624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C218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500" dirty="0"/>
          </a:p>
        </p:txBody>
      </p:sp>
      <p:sp>
        <p:nvSpPr>
          <p:cNvPr id="10" name="Text 7"/>
          <p:cNvSpPr/>
          <p:nvPr/>
        </p:nvSpPr>
        <p:spPr>
          <a:xfrm>
            <a:off x="978408" y="1691640"/>
            <a:ext cx="482803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b="1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Context &amp; Background</a:t>
            </a:r>
            <a:endParaRPr lang="en-US" sz="1400" dirty="0"/>
          </a:p>
        </p:txBody>
      </p:sp>
      <p:sp>
        <p:nvSpPr>
          <p:cNvPr id="11" name="Text 8"/>
          <p:cNvSpPr/>
          <p:nvPr/>
        </p:nvSpPr>
        <p:spPr>
          <a:xfrm>
            <a:off x="978408" y="2002536"/>
            <a:ext cx="4828032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5B5F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Why decentralised social API security matters now</a:t>
            </a:r>
            <a:endParaRPr lang="en-US" sz="1100" dirty="0"/>
          </a:p>
        </p:txBody>
      </p:sp>
      <p:sp>
        <p:nvSpPr>
          <p:cNvPr id="12" name="Shape 9"/>
          <p:cNvSpPr/>
          <p:nvPr/>
        </p:nvSpPr>
        <p:spPr>
          <a:xfrm>
            <a:off x="411480" y="2907792"/>
            <a:ext cx="420624" cy="420624"/>
          </a:xfrm>
          <a:prstGeom prst="ellipse">
            <a:avLst/>
          </a:prstGeom>
          <a:solidFill>
            <a:srgbClr val="17171C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3" name="Text 10"/>
          <p:cNvSpPr/>
          <p:nvPr/>
        </p:nvSpPr>
        <p:spPr>
          <a:xfrm>
            <a:off x="411480" y="2907792"/>
            <a:ext cx="420624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C218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500" dirty="0"/>
          </a:p>
        </p:txBody>
      </p:sp>
      <p:sp>
        <p:nvSpPr>
          <p:cNvPr id="14" name="Text 11"/>
          <p:cNvSpPr/>
          <p:nvPr/>
        </p:nvSpPr>
        <p:spPr>
          <a:xfrm>
            <a:off x="978408" y="2862072"/>
            <a:ext cx="482803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b="1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Problem</a:t>
            </a:r>
            <a:endParaRPr lang="en-US" sz="1400" dirty="0"/>
          </a:p>
        </p:txBody>
      </p:sp>
      <p:sp>
        <p:nvSpPr>
          <p:cNvPr id="15" name="Text 12"/>
          <p:cNvSpPr/>
          <p:nvPr/>
        </p:nvSpPr>
        <p:spPr>
          <a:xfrm>
            <a:off x="978408" y="3172968"/>
            <a:ext cx="4828032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5B5F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unresolved gap between authorisation, robustness and privacy</a:t>
            </a:r>
            <a:endParaRPr lang="en-US" sz="1100" dirty="0"/>
          </a:p>
        </p:txBody>
      </p:sp>
      <p:sp>
        <p:nvSpPr>
          <p:cNvPr id="16" name="Shape 13"/>
          <p:cNvSpPr/>
          <p:nvPr/>
        </p:nvSpPr>
        <p:spPr>
          <a:xfrm>
            <a:off x="411480" y="4078224"/>
            <a:ext cx="420624" cy="420624"/>
          </a:xfrm>
          <a:prstGeom prst="ellipse">
            <a:avLst/>
          </a:prstGeom>
          <a:solidFill>
            <a:srgbClr val="17171C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7" name="Text 14"/>
          <p:cNvSpPr/>
          <p:nvPr/>
        </p:nvSpPr>
        <p:spPr>
          <a:xfrm>
            <a:off x="411480" y="4078224"/>
            <a:ext cx="420624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C218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500" dirty="0"/>
          </a:p>
        </p:txBody>
      </p:sp>
      <p:sp>
        <p:nvSpPr>
          <p:cNvPr id="18" name="Text 15"/>
          <p:cNvSpPr/>
          <p:nvPr/>
        </p:nvSpPr>
        <p:spPr>
          <a:xfrm>
            <a:off x="978408" y="4032504"/>
            <a:ext cx="482803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b="1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Aim &amp; Objectives</a:t>
            </a:r>
            <a:endParaRPr lang="en-US" sz="1400" dirty="0"/>
          </a:p>
        </p:txBody>
      </p:sp>
      <p:sp>
        <p:nvSpPr>
          <p:cNvPr id="19" name="Text 16"/>
          <p:cNvSpPr/>
          <p:nvPr/>
        </p:nvSpPr>
        <p:spPr>
          <a:xfrm>
            <a:off x="978408" y="4343400"/>
            <a:ext cx="4828032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5B5F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SMART objectives across a 6-month plan</a:t>
            </a:r>
            <a:endParaRPr lang="en-US" sz="1100" dirty="0"/>
          </a:p>
        </p:txBody>
      </p:sp>
      <p:sp>
        <p:nvSpPr>
          <p:cNvPr id="20" name="Shape 17"/>
          <p:cNvSpPr/>
          <p:nvPr/>
        </p:nvSpPr>
        <p:spPr>
          <a:xfrm>
            <a:off x="411480" y="5248656"/>
            <a:ext cx="420624" cy="420624"/>
          </a:xfrm>
          <a:prstGeom prst="ellipse">
            <a:avLst/>
          </a:prstGeom>
          <a:solidFill>
            <a:srgbClr val="17171C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1" name="Text 18"/>
          <p:cNvSpPr/>
          <p:nvPr/>
        </p:nvSpPr>
        <p:spPr>
          <a:xfrm>
            <a:off x="411480" y="5248656"/>
            <a:ext cx="420624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C218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500" dirty="0"/>
          </a:p>
        </p:txBody>
      </p:sp>
      <p:sp>
        <p:nvSpPr>
          <p:cNvPr id="22" name="Text 19"/>
          <p:cNvSpPr/>
          <p:nvPr/>
        </p:nvSpPr>
        <p:spPr>
          <a:xfrm>
            <a:off x="978408" y="5202936"/>
            <a:ext cx="482803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b="1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Review Summary</a:t>
            </a:r>
            <a:endParaRPr lang="en-US" sz="1400" dirty="0"/>
          </a:p>
        </p:txBody>
      </p:sp>
      <p:sp>
        <p:nvSpPr>
          <p:cNvPr id="23" name="Text 20"/>
          <p:cNvSpPr/>
          <p:nvPr/>
        </p:nvSpPr>
        <p:spPr>
          <a:xfrm>
            <a:off x="978408" y="5513832"/>
            <a:ext cx="4828032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5B5F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Four themes and the resulting research gap</a:t>
            </a:r>
            <a:endParaRPr lang="en-US" sz="1100" dirty="0"/>
          </a:p>
        </p:txBody>
      </p:sp>
      <p:sp>
        <p:nvSpPr>
          <p:cNvPr id="24" name="Shape 21"/>
          <p:cNvSpPr/>
          <p:nvPr/>
        </p:nvSpPr>
        <p:spPr>
          <a:xfrm>
            <a:off x="6309360" y="1737360"/>
            <a:ext cx="420624" cy="420624"/>
          </a:xfrm>
          <a:prstGeom prst="ellipse">
            <a:avLst/>
          </a:prstGeom>
          <a:solidFill>
            <a:srgbClr val="17171C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5" name="Text 22"/>
          <p:cNvSpPr/>
          <p:nvPr/>
        </p:nvSpPr>
        <p:spPr>
          <a:xfrm>
            <a:off x="6309360" y="1737360"/>
            <a:ext cx="420624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C218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500" dirty="0"/>
          </a:p>
        </p:txBody>
      </p:sp>
      <p:sp>
        <p:nvSpPr>
          <p:cNvPr id="26" name="Text 23"/>
          <p:cNvSpPr/>
          <p:nvPr/>
        </p:nvSpPr>
        <p:spPr>
          <a:xfrm>
            <a:off x="6876288" y="1691640"/>
            <a:ext cx="482803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b="1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Methodology</a:t>
            </a:r>
            <a:endParaRPr lang="en-US" sz="1400" dirty="0"/>
          </a:p>
        </p:txBody>
      </p:sp>
      <p:sp>
        <p:nvSpPr>
          <p:cNvPr id="27" name="Text 24"/>
          <p:cNvSpPr/>
          <p:nvPr/>
        </p:nvSpPr>
        <p:spPr>
          <a:xfrm>
            <a:off x="6876288" y="2002536"/>
            <a:ext cx="4828032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5B5F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 Science Research and system architecture</a:t>
            </a:r>
            <a:endParaRPr lang="en-US" sz="1100" dirty="0"/>
          </a:p>
        </p:txBody>
      </p:sp>
      <p:sp>
        <p:nvSpPr>
          <p:cNvPr id="28" name="Shape 25"/>
          <p:cNvSpPr/>
          <p:nvPr/>
        </p:nvSpPr>
        <p:spPr>
          <a:xfrm>
            <a:off x="6309360" y="2907792"/>
            <a:ext cx="420624" cy="420624"/>
          </a:xfrm>
          <a:prstGeom prst="ellipse">
            <a:avLst/>
          </a:prstGeom>
          <a:solidFill>
            <a:srgbClr val="17171C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9" name="Text 26"/>
          <p:cNvSpPr/>
          <p:nvPr/>
        </p:nvSpPr>
        <p:spPr>
          <a:xfrm>
            <a:off x="6309360" y="2907792"/>
            <a:ext cx="420624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C218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1500" dirty="0"/>
          </a:p>
        </p:txBody>
      </p:sp>
      <p:sp>
        <p:nvSpPr>
          <p:cNvPr id="30" name="Text 27"/>
          <p:cNvSpPr/>
          <p:nvPr/>
        </p:nvSpPr>
        <p:spPr>
          <a:xfrm>
            <a:off x="6876288" y="2862072"/>
            <a:ext cx="482803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b="1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 Planning &amp; Resources</a:t>
            </a:r>
            <a:endParaRPr lang="en-US" sz="1400" dirty="0"/>
          </a:p>
        </p:txBody>
      </p:sp>
      <p:sp>
        <p:nvSpPr>
          <p:cNvPr id="31" name="Text 28"/>
          <p:cNvSpPr/>
          <p:nvPr/>
        </p:nvSpPr>
        <p:spPr>
          <a:xfrm>
            <a:off x="6876288" y="3172968"/>
            <a:ext cx="4828032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5B5F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Timeline, tools and infrastructure</a:t>
            </a:r>
            <a:endParaRPr lang="en-US" sz="1100" dirty="0"/>
          </a:p>
        </p:txBody>
      </p:sp>
      <p:sp>
        <p:nvSpPr>
          <p:cNvPr id="32" name="Shape 29"/>
          <p:cNvSpPr/>
          <p:nvPr/>
        </p:nvSpPr>
        <p:spPr>
          <a:xfrm>
            <a:off x="6309360" y="4078224"/>
            <a:ext cx="420624" cy="420624"/>
          </a:xfrm>
          <a:prstGeom prst="ellipse">
            <a:avLst/>
          </a:prstGeom>
          <a:solidFill>
            <a:srgbClr val="17171C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3" name="Text 30"/>
          <p:cNvSpPr/>
          <p:nvPr/>
        </p:nvSpPr>
        <p:spPr>
          <a:xfrm>
            <a:off x="6309360" y="4078224"/>
            <a:ext cx="420624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C218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1500" dirty="0"/>
          </a:p>
        </p:txBody>
      </p:sp>
      <p:sp>
        <p:nvSpPr>
          <p:cNvPr id="34" name="Text 31"/>
          <p:cNvSpPr/>
          <p:nvPr/>
        </p:nvSpPr>
        <p:spPr>
          <a:xfrm>
            <a:off x="6876288" y="4032504"/>
            <a:ext cx="482803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b="1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 Impact &amp; Limitations</a:t>
            </a:r>
            <a:endParaRPr lang="en-US" sz="1400" dirty="0"/>
          </a:p>
        </p:txBody>
      </p:sp>
      <p:sp>
        <p:nvSpPr>
          <p:cNvPr id="35" name="Text 32"/>
          <p:cNvSpPr/>
          <p:nvPr/>
        </p:nvSpPr>
        <p:spPr>
          <a:xfrm>
            <a:off x="6876288" y="4343400"/>
            <a:ext cx="4828032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5B5F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Expected outcomes, implications and risks</a:t>
            </a:r>
            <a:endParaRPr lang="en-US" sz="1100" dirty="0"/>
          </a:p>
        </p:txBody>
      </p:sp>
      <p:sp>
        <p:nvSpPr>
          <p:cNvPr id="36" name="Shape 33"/>
          <p:cNvSpPr/>
          <p:nvPr/>
        </p:nvSpPr>
        <p:spPr>
          <a:xfrm>
            <a:off x="6309360" y="5248656"/>
            <a:ext cx="420624" cy="420624"/>
          </a:xfrm>
          <a:prstGeom prst="ellipse">
            <a:avLst/>
          </a:prstGeom>
          <a:solidFill>
            <a:srgbClr val="17171C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37" name="Text 34"/>
          <p:cNvSpPr/>
          <p:nvPr/>
        </p:nvSpPr>
        <p:spPr>
          <a:xfrm>
            <a:off x="6309360" y="5248656"/>
            <a:ext cx="420624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C218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1500" dirty="0"/>
          </a:p>
        </p:txBody>
      </p:sp>
      <p:sp>
        <p:nvSpPr>
          <p:cNvPr id="38" name="Text 35"/>
          <p:cNvSpPr/>
          <p:nvPr/>
        </p:nvSpPr>
        <p:spPr>
          <a:xfrm>
            <a:off x="6876288" y="5202936"/>
            <a:ext cx="4828032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400" b="1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1400" dirty="0"/>
          </a:p>
        </p:txBody>
      </p:sp>
      <p:sp>
        <p:nvSpPr>
          <p:cNvPr id="39" name="Text 36"/>
          <p:cNvSpPr/>
          <p:nvPr/>
        </p:nvSpPr>
        <p:spPr>
          <a:xfrm>
            <a:off x="6876288" y="5513832"/>
            <a:ext cx="4828032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5B5F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sources, IEEE style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images/crest_icon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1480" y="320040"/>
            <a:ext cx="256032" cy="336499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77240" y="320040"/>
            <a:ext cx="5943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900" b="1" kern="0" spc="100" dirty="0">
                <a:solidFill>
                  <a:srgbClr val="5B5F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UNIVERSITY OF WALES TRINITY SAINT DAVID</a:t>
            </a:r>
            <a:endParaRPr lang="en-US" sz="900" dirty="0"/>
          </a:p>
        </p:txBody>
      </p:sp>
      <p:sp>
        <p:nvSpPr>
          <p:cNvPr id="4" name="Text 1"/>
          <p:cNvSpPr/>
          <p:nvPr/>
        </p:nvSpPr>
        <p:spPr>
          <a:xfrm>
            <a:off x="777240" y="475488"/>
            <a:ext cx="59436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100" dirty="0">
                <a:solidFill>
                  <a:srgbClr val="C218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1</a:t>
            </a:r>
            <a:endParaRPr lang="en-US" sz="900" dirty="0"/>
          </a:p>
        </p:txBody>
      </p:sp>
      <p:sp>
        <p:nvSpPr>
          <p:cNvPr id="5" name="Text 2"/>
          <p:cNvSpPr/>
          <p:nvPr/>
        </p:nvSpPr>
        <p:spPr>
          <a:xfrm>
            <a:off x="411480" y="777240"/>
            <a:ext cx="113385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3000" b="1" dirty="0">
                <a:solidFill>
                  <a:srgbClr val="17171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Research Context &amp; Background</a:t>
            </a:r>
            <a:endParaRPr lang="en-US" sz="3000" dirty="0"/>
          </a:p>
        </p:txBody>
      </p:sp>
      <p:sp>
        <p:nvSpPr>
          <p:cNvPr id="6" name="Text 3"/>
          <p:cNvSpPr/>
          <p:nvPr/>
        </p:nvSpPr>
        <p:spPr>
          <a:xfrm>
            <a:off x="411480" y="6547104"/>
            <a:ext cx="7772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B5F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MSc Cybersecurity &amp; Digital Forensics  |  ACFA7004 Research Proposal</a:t>
            </a:r>
            <a:endParaRPr lang="en-US" sz="850" dirty="0"/>
          </a:p>
        </p:txBody>
      </p:sp>
      <p:sp>
        <p:nvSpPr>
          <p:cNvPr id="7" name="Text 4"/>
          <p:cNvSpPr/>
          <p:nvPr/>
        </p:nvSpPr>
        <p:spPr>
          <a:xfrm>
            <a:off x="11521440" y="6547104"/>
            <a:ext cx="36576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5F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900" dirty="0"/>
          </a:p>
        </p:txBody>
      </p:sp>
      <p:sp>
        <p:nvSpPr>
          <p:cNvPr id="8" name="Text 5"/>
          <p:cNvSpPr/>
          <p:nvPr/>
        </p:nvSpPr>
        <p:spPr>
          <a:xfrm>
            <a:off x="411480" y="1965960"/>
            <a:ext cx="6126480" cy="448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lnSpc>
                <a:spcPct val="112000"/>
              </a:lnSpc>
              <a:spcAft>
                <a:spcPts val="2600"/>
              </a:spcAft>
              <a:buSzPct val="100000"/>
              <a:buChar char="●"/>
            </a:pPr>
            <a:r>
              <a:rPr lang="en-US" sz="1450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API traffic is growing far faster than general internet traffic — APIs are becoming the majority of the web attack surface</a:t>
            </a:r>
            <a:endParaRPr lang="en-US" sz="1450" dirty="0"/>
          </a:p>
          <a:p>
            <a:pPr marL="177800" indent="-177800">
              <a:lnSpc>
                <a:spcPct val="112000"/>
              </a:lnSpc>
              <a:spcAft>
                <a:spcPts val="2600"/>
              </a:spcAft>
              <a:buSzPct val="100000"/>
              <a:buChar char="●"/>
            </a:pPr>
            <a:r>
              <a:rPr lang="en-US" sz="1450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Broken Object Level Authorisation (BOLA) is OWASP's #1 API risk, and features in most social/fintech breaches (2022–2024)</a:t>
            </a:r>
            <a:endParaRPr lang="en-US" sz="1450" dirty="0"/>
          </a:p>
          <a:p>
            <a:pPr marL="177800" indent="-177800">
              <a:lnSpc>
                <a:spcPct val="112000"/>
              </a:lnSpc>
              <a:spcAft>
                <a:spcPts val="2600"/>
              </a:spcAft>
              <a:buSzPct val="100000"/>
              <a:buChar char="●"/>
            </a:pPr>
            <a:r>
              <a:rPr lang="en-US" sz="1450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Generative AI and autonomous agents are driving a boom in Non-Human Identities (NHIs) authenticating at API endpoints</a:t>
            </a:r>
            <a:endParaRPr lang="en-US" sz="1450" dirty="0"/>
          </a:p>
          <a:p>
            <a:pPr marL="177800" indent="-177800">
              <a:lnSpc>
                <a:spcPct val="112000"/>
              </a:lnSpc>
              <a:spcAft>
                <a:spcPts val="2600"/>
              </a:spcAft>
              <a:buSzPct val="100000"/>
              <a:buChar char="●"/>
            </a:pPr>
            <a:r>
              <a:rPr lang="en-US" sz="1450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Zero-Trust Architecture (NIST SP 800-207) offers continuous verification, but wasn't designed for NHI-scale governance</a:t>
            </a:r>
            <a:endParaRPr lang="en-US" sz="1450" dirty="0"/>
          </a:p>
          <a:p>
            <a:pPr marL="177800" indent="-177800">
              <a:lnSpc>
                <a:spcPct val="112000"/>
              </a:lnSpc>
              <a:spcAft>
                <a:spcPts val="2600"/>
              </a:spcAft>
              <a:buSzPct val="100000"/>
              <a:buChar char="●"/>
            </a:pPr>
            <a:r>
              <a:rPr lang="en-US" sz="1450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Graph Neural Networks (GNNs) can model social-graph structure to flag anomalous behaviour — but need privacy protection</a:t>
            </a:r>
            <a:endParaRPr lang="en-US" sz="1450" dirty="0"/>
          </a:p>
        </p:txBody>
      </p:sp>
      <p:sp>
        <p:nvSpPr>
          <p:cNvPr id="9" name="Shape 6"/>
          <p:cNvSpPr/>
          <p:nvPr/>
        </p:nvSpPr>
        <p:spPr>
          <a:xfrm>
            <a:off x="6812280" y="1691640"/>
            <a:ext cx="4983480" cy="3977640"/>
          </a:xfrm>
          <a:prstGeom prst="roundRect">
            <a:avLst>
              <a:gd name="adj" fmla="val 1839"/>
            </a:avLst>
          </a:prstGeom>
          <a:solidFill>
            <a:srgbClr val="FCF1F5"/>
          </a:solidFill>
          <a:ln w="12700">
            <a:solidFill>
              <a:srgbClr val="F0D3DE"/>
            </a:solidFill>
            <a:prstDash val="solid"/>
          </a:ln>
          <a:effectLst>
            <a:outerShdw blurRad="76200" dist="25400" dir="5400000" algn="bl" rotWithShape="0">
              <a:srgbClr val="8A8A8A">
                <a:alpha val="25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pic>
        <p:nvPicPr>
          <p:cNvPr id="10" name="Image 1" descr="images/bola_diagram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86600" y="1920240"/>
            <a:ext cx="4434840" cy="2213762"/>
          </a:xfrm>
          <a:prstGeom prst="rect">
            <a:avLst/>
          </a:prstGeom>
        </p:spPr>
      </p:pic>
      <p:sp>
        <p:nvSpPr>
          <p:cNvPr id="11" name="Text 7"/>
          <p:cNvSpPr/>
          <p:nvPr/>
        </p:nvSpPr>
        <p:spPr>
          <a:xfrm>
            <a:off x="7086600" y="4251960"/>
            <a:ext cx="443484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15000"/>
              </a:lnSpc>
              <a:buNone/>
            </a:pPr>
            <a:r>
              <a:rPr lang="en-US" sz="1050" i="1" dirty="0">
                <a:solidFill>
                  <a:srgbClr val="5B5F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Figure: BOLA exploitation — authentication succeeds but the authorisation check is missing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images/crest_icon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1480" y="320040"/>
            <a:ext cx="256032" cy="336499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77240" y="320040"/>
            <a:ext cx="5943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900" b="1" kern="0" spc="100" dirty="0">
                <a:solidFill>
                  <a:srgbClr val="5B5F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UNIVERSITY OF WALES TRINITY SAINT DAVID</a:t>
            </a:r>
            <a:endParaRPr lang="en-US" sz="900" dirty="0"/>
          </a:p>
        </p:txBody>
      </p:sp>
      <p:sp>
        <p:nvSpPr>
          <p:cNvPr id="4" name="Text 1"/>
          <p:cNvSpPr/>
          <p:nvPr/>
        </p:nvSpPr>
        <p:spPr>
          <a:xfrm>
            <a:off x="777240" y="475488"/>
            <a:ext cx="59436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100" dirty="0">
                <a:solidFill>
                  <a:srgbClr val="C218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2</a:t>
            </a:r>
            <a:endParaRPr lang="en-US" sz="900" dirty="0"/>
          </a:p>
        </p:txBody>
      </p:sp>
      <p:sp>
        <p:nvSpPr>
          <p:cNvPr id="5" name="Text 2"/>
          <p:cNvSpPr/>
          <p:nvPr/>
        </p:nvSpPr>
        <p:spPr>
          <a:xfrm>
            <a:off x="411480" y="777240"/>
            <a:ext cx="113385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3000" b="1" dirty="0">
                <a:solidFill>
                  <a:srgbClr val="17171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Research Problem</a:t>
            </a:r>
            <a:endParaRPr lang="en-US" sz="3000" dirty="0"/>
          </a:p>
        </p:txBody>
      </p:sp>
      <p:sp>
        <p:nvSpPr>
          <p:cNvPr id="6" name="Text 3"/>
          <p:cNvSpPr/>
          <p:nvPr/>
        </p:nvSpPr>
        <p:spPr>
          <a:xfrm>
            <a:off x="411480" y="6547104"/>
            <a:ext cx="7772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B5F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MSc Cybersecurity &amp; Digital Forensics  |  ACFA7004 Research Proposal</a:t>
            </a:r>
            <a:endParaRPr lang="en-US" sz="850" dirty="0"/>
          </a:p>
        </p:txBody>
      </p:sp>
      <p:sp>
        <p:nvSpPr>
          <p:cNvPr id="7" name="Text 4"/>
          <p:cNvSpPr/>
          <p:nvPr/>
        </p:nvSpPr>
        <p:spPr>
          <a:xfrm>
            <a:off x="11521440" y="6547104"/>
            <a:ext cx="36576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5F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900" dirty="0"/>
          </a:p>
        </p:txBody>
      </p:sp>
      <p:sp>
        <p:nvSpPr>
          <p:cNvPr id="8" name="Text 5"/>
          <p:cNvSpPr/>
          <p:nvPr/>
        </p:nvSpPr>
        <p:spPr>
          <a:xfrm>
            <a:off x="411480" y="1645920"/>
            <a:ext cx="1133856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880E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Problem Definition</a:t>
            </a:r>
            <a:endParaRPr lang="en-US" sz="1500" dirty="0"/>
          </a:p>
        </p:txBody>
      </p:sp>
      <p:sp>
        <p:nvSpPr>
          <p:cNvPr id="9" name="Text 6"/>
          <p:cNvSpPr/>
          <p:nvPr/>
        </p:nvSpPr>
        <p:spPr>
          <a:xfrm>
            <a:off x="411480" y="1938528"/>
            <a:ext cx="1133856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efficient, privacy-protected Zero-Trust API framework currently defends against object-level authorisation exploits and adversarial ML attacks in decentralised social networks.</a:t>
            </a:r>
            <a:endParaRPr lang="en-US" sz="1300" dirty="0"/>
          </a:p>
        </p:txBody>
      </p:sp>
      <p:sp>
        <p:nvSpPr>
          <p:cNvPr id="10" name="Text 7"/>
          <p:cNvSpPr/>
          <p:nvPr/>
        </p:nvSpPr>
        <p:spPr>
          <a:xfrm>
            <a:off x="411480" y="2606040"/>
            <a:ext cx="56692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880E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Current Challenges</a:t>
            </a:r>
            <a:endParaRPr lang="en-US" sz="1500" dirty="0"/>
          </a:p>
        </p:txBody>
      </p:sp>
      <p:sp>
        <p:nvSpPr>
          <p:cNvPr id="11" name="Text 8"/>
          <p:cNvSpPr/>
          <p:nvPr/>
        </p:nvSpPr>
        <p:spPr>
          <a:xfrm>
            <a:off x="411480" y="2971800"/>
            <a:ext cx="5669280" cy="3931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lnSpc>
                <a:spcPct val="112000"/>
              </a:lnSpc>
              <a:spcAft>
                <a:spcPts val="2400"/>
              </a:spcAft>
              <a:buSzPct val="100000"/>
              <a:buChar char="●"/>
            </a:pPr>
            <a:r>
              <a:rPr lang="en-US" sz="1300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Stateless API endpoints are prone to BOLA — a business-logic flaw that's hard to catch via static analysis</a:t>
            </a:r>
            <a:endParaRPr lang="en-US" sz="1300" dirty="0"/>
          </a:p>
          <a:p>
            <a:pPr marL="177800" indent="-177800">
              <a:lnSpc>
                <a:spcPct val="112000"/>
              </a:lnSpc>
              <a:spcAft>
                <a:spcPts val="2400"/>
              </a:spcAft>
              <a:buSzPct val="100000"/>
              <a:buChar char="●"/>
            </a:pPr>
            <a:r>
              <a:rPr lang="en-US" sz="1300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GNN anomaly detectors are themselves vulnerable to adversarial, imperceptible graph edge perturbation</a:t>
            </a:r>
            <a:endParaRPr lang="en-US" sz="1300" dirty="0"/>
          </a:p>
          <a:p>
            <a:pPr marL="177800" indent="-177800">
              <a:lnSpc>
                <a:spcPct val="112000"/>
              </a:lnSpc>
              <a:spcAft>
                <a:spcPts val="2400"/>
              </a:spcAft>
              <a:buSzPct val="100000"/>
              <a:buChar char="●"/>
            </a:pPr>
            <a:r>
              <a:rPr lang="en-US" sz="1300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Continuous Zero-Trust authentication needs behavioural telemetry, which conflicts with user privacy (LDP trades accuracy for privacy)</a:t>
            </a:r>
            <a:endParaRPr lang="en-US" sz="1300" dirty="0"/>
          </a:p>
        </p:txBody>
      </p:sp>
      <p:sp>
        <p:nvSpPr>
          <p:cNvPr id="12" name="Text 9"/>
          <p:cNvSpPr/>
          <p:nvPr/>
        </p:nvSpPr>
        <p:spPr>
          <a:xfrm>
            <a:off x="6355080" y="2606040"/>
            <a:ext cx="5394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880E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Questions</a:t>
            </a:r>
            <a:endParaRPr lang="en-US" sz="1500" dirty="0"/>
          </a:p>
        </p:txBody>
      </p:sp>
      <p:sp>
        <p:nvSpPr>
          <p:cNvPr id="13" name="Shape 10"/>
          <p:cNvSpPr/>
          <p:nvPr/>
        </p:nvSpPr>
        <p:spPr>
          <a:xfrm>
            <a:off x="6355080" y="2971800"/>
            <a:ext cx="5394960" cy="932688"/>
          </a:xfrm>
          <a:prstGeom prst="roundRect">
            <a:avLst>
              <a:gd name="adj" fmla="val 6863"/>
            </a:avLst>
          </a:prstGeom>
          <a:solidFill>
            <a:srgbClr val="FCF1F5"/>
          </a:solidFill>
          <a:ln w="12700">
            <a:solidFill>
              <a:srgbClr val="F0D3D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4" name="Text 11"/>
          <p:cNvSpPr/>
          <p:nvPr/>
        </p:nvSpPr>
        <p:spPr>
          <a:xfrm>
            <a:off x="6519672" y="3063240"/>
            <a:ext cx="777240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600" b="1" dirty="0">
                <a:solidFill>
                  <a:srgbClr val="C2185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RQ1</a:t>
            </a:r>
            <a:endParaRPr lang="en-US" sz="1600" dirty="0"/>
          </a:p>
        </p:txBody>
      </p:sp>
      <p:sp>
        <p:nvSpPr>
          <p:cNvPr id="15" name="Text 12"/>
          <p:cNvSpPr/>
          <p:nvPr/>
        </p:nvSpPr>
        <p:spPr>
          <a:xfrm>
            <a:off x="7269480" y="3044952"/>
            <a:ext cx="434340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2000"/>
              </a:lnSpc>
              <a:buNone/>
            </a:pPr>
            <a:r>
              <a:rPr lang="en-US" sz="1100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can a Zero-Trust API gateway detect BOLA exploitation without static rate-limiting or signature rules?</a:t>
            </a:r>
            <a:endParaRPr lang="en-US" sz="1100" dirty="0"/>
          </a:p>
        </p:txBody>
      </p:sp>
      <p:sp>
        <p:nvSpPr>
          <p:cNvPr id="16" name="Shape 13"/>
          <p:cNvSpPr/>
          <p:nvPr/>
        </p:nvSpPr>
        <p:spPr>
          <a:xfrm>
            <a:off x="6355080" y="4032504"/>
            <a:ext cx="5394960" cy="932688"/>
          </a:xfrm>
          <a:prstGeom prst="roundRect">
            <a:avLst>
              <a:gd name="adj" fmla="val 6863"/>
            </a:avLst>
          </a:prstGeom>
          <a:solidFill>
            <a:srgbClr val="FCF1F5"/>
          </a:solidFill>
          <a:ln w="12700">
            <a:solidFill>
              <a:srgbClr val="F0D3D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7" name="Text 14"/>
          <p:cNvSpPr/>
          <p:nvPr/>
        </p:nvSpPr>
        <p:spPr>
          <a:xfrm>
            <a:off x="6519672" y="4123944"/>
            <a:ext cx="777240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600" b="1" dirty="0">
                <a:solidFill>
                  <a:srgbClr val="C2185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RQ2</a:t>
            </a:r>
            <a:endParaRPr lang="en-US" sz="1600" dirty="0"/>
          </a:p>
        </p:txBody>
      </p:sp>
      <p:sp>
        <p:nvSpPr>
          <p:cNvPr id="18" name="Text 15"/>
          <p:cNvSpPr/>
          <p:nvPr/>
        </p:nvSpPr>
        <p:spPr>
          <a:xfrm>
            <a:off x="7269480" y="4105656"/>
            <a:ext cx="434340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2000"/>
              </a:lnSpc>
              <a:buNone/>
            </a:pPr>
            <a:r>
              <a:rPr lang="en-US" sz="1100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what extent does Local Differential Privacy degrade GAT detection accuracy under adversarial perturbation?</a:t>
            </a:r>
            <a:endParaRPr lang="en-US" sz="1100" dirty="0"/>
          </a:p>
        </p:txBody>
      </p:sp>
      <p:sp>
        <p:nvSpPr>
          <p:cNvPr id="19" name="Shape 16"/>
          <p:cNvSpPr/>
          <p:nvPr/>
        </p:nvSpPr>
        <p:spPr>
          <a:xfrm>
            <a:off x="6355080" y="5093208"/>
            <a:ext cx="5394960" cy="932688"/>
          </a:xfrm>
          <a:prstGeom prst="roundRect">
            <a:avLst>
              <a:gd name="adj" fmla="val 6863"/>
            </a:avLst>
          </a:prstGeom>
          <a:solidFill>
            <a:srgbClr val="FCF1F5"/>
          </a:solidFill>
          <a:ln w="12700">
            <a:solidFill>
              <a:srgbClr val="F0D3D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0" name="Text 17"/>
          <p:cNvSpPr/>
          <p:nvPr/>
        </p:nvSpPr>
        <p:spPr>
          <a:xfrm>
            <a:off x="6519672" y="5184648"/>
            <a:ext cx="777240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1600" b="1" dirty="0">
                <a:solidFill>
                  <a:srgbClr val="C2185B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RQ3</a:t>
            </a:r>
            <a:endParaRPr lang="en-US" sz="1600" dirty="0"/>
          </a:p>
        </p:txBody>
      </p:sp>
      <p:sp>
        <p:nvSpPr>
          <p:cNvPr id="21" name="Text 18"/>
          <p:cNvSpPr/>
          <p:nvPr/>
        </p:nvSpPr>
        <p:spPr>
          <a:xfrm>
            <a:off x="7269480" y="5166360"/>
            <a:ext cx="4343400" cy="8046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2000"/>
              </a:lnSpc>
              <a:buNone/>
            </a:pPr>
            <a:r>
              <a:rPr lang="en-US" sz="1100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latency overhead does zk-SNARK identity verification add, and is it compatible with real-time response?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images/crest_icon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1480" y="320040"/>
            <a:ext cx="256032" cy="336499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77240" y="320040"/>
            <a:ext cx="5943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900" b="1" kern="0" spc="100" dirty="0">
                <a:solidFill>
                  <a:srgbClr val="5B5F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UNIVERSITY OF WALES TRINITY SAINT DAVID</a:t>
            </a:r>
            <a:endParaRPr lang="en-US" sz="900" dirty="0"/>
          </a:p>
        </p:txBody>
      </p:sp>
      <p:sp>
        <p:nvSpPr>
          <p:cNvPr id="4" name="Text 1"/>
          <p:cNvSpPr/>
          <p:nvPr/>
        </p:nvSpPr>
        <p:spPr>
          <a:xfrm>
            <a:off x="777240" y="475488"/>
            <a:ext cx="59436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100" dirty="0">
                <a:solidFill>
                  <a:srgbClr val="C218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3</a:t>
            </a:r>
            <a:endParaRPr lang="en-US" sz="900" dirty="0"/>
          </a:p>
        </p:txBody>
      </p:sp>
      <p:sp>
        <p:nvSpPr>
          <p:cNvPr id="5" name="Text 2"/>
          <p:cNvSpPr/>
          <p:nvPr/>
        </p:nvSpPr>
        <p:spPr>
          <a:xfrm>
            <a:off x="411480" y="777240"/>
            <a:ext cx="113385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3000" b="1" dirty="0">
                <a:solidFill>
                  <a:srgbClr val="17171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Research Aim &amp; Objectives</a:t>
            </a:r>
            <a:endParaRPr lang="en-US" sz="3000" dirty="0"/>
          </a:p>
        </p:txBody>
      </p:sp>
      <p:sp>
        <p:nvSpPr>
          <p:cNvPr id="6" name="Text 3"/>
          <p:cNvSpPr/>
          <p:nvPr/>
        </p:nvSpPr>
        <p:spPr>
          <a:xfrm>
            <a:off x="411480" y="6547104"/>
            <a:ext cx="7772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B5F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MSc Cybersecurity &amp; Digital Forensics  |  ACFA7004 Research Proposal</a:t>
            </a:r>
            <a:endParaRPr lang="en-US" sz="850" dirty="0"/>
          </a:p>
        </p:txBody>
      </p:sp>
      <p:sp>
        <p:nvSpPr>
          <p:cNvPr id="7" name="Text 4"/>
          <p:cNvSpPr/>
          <p:nvPr/>
        </p:nvSpPr>
        <p:spPr>
          <a:xfrm>
            <a:off x="11521440" y="6547104"/>
            <a:ext cx="36576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5F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900" dirty="0"/>
          </a:p>
        </p:txBody>
      </p:sp>
      <p:sp>
        <p:nvSpPr>
          <p:cNvPr id="8" name="Shape 5"/>
          <p:cNvSpPr/>
          <p:nvPr/>
        </p:nvSpPr>
        <p:spPr>
          <a:xfrm>
            <a:off x="411480" y="1627632"/>
            <a:ext cx="11365992" cy="841248"/>
          </a:xfrm>
          <a:prstGeom prst="roundRect">
            <a:avLst>
              <a:gd name="adj" fmla="val 8696"/>
            </a:avLst>
          </a:prstGeom>
          <a:solidFill>
            <a:srgbClr val="17171C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9" name="Text 6"/>
          <p:cNvSpPr/>
          <p:nvPr/>
        </p:nvSpPr>
        <p:spPr>
          <a:xfrm>
            <a:off x="685800" y="1627632"/>
            <a:ext cx="10835640" cy="8412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5000"/>
              </a:lnSpc>
              <a:buNone/>
            </a:pPr>
            <a:r>
              <a:rPr lang="en-US" sz="12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Aim: Design, build and test a privacy-preserving Zero-Trust API security scheme for distributed social networks — using a GNN with adversarial robustness and zk-SNARKs to identify abnormal Non-Human Identity behaviour without leaking user data.</a:t>
            </a:r>
            <a:endParaRPr lang="en-US" sz="1250" dirty="0"/>
          </a:p>
        </p:txBody>
      </p:sp>
      <p:sp>
        <p:nvSpPr>
          <p:cNvPr id="10" name="Text 7"/>
          <p:cNvSpPr/>
          <p:nvPr/>
        </p:nvSpPr>
        <p:spPr>
          <a:xfrm>
            <a:off x="411480" y="2697480"/>
            <a:ext cx="54864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880E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SMART Objectives</a:t>
            </a:r>
            <a:endParaRPr lang="en-US" sz="1500" dirty="0"/>
          </a:p>
        </p:txBody>
      </p:sp>
      <p:sp>
        <p:nvSpPr>
          <p:cNvPr id="11" name="Shape 8"/>
          <p:cNvSpPr/>
          <p:nvPr/>
        </p:nvSpPr>
        <p:spPr>
          <a:xfrm>
            <a:off x="411480" y="3090672"/>
            <a:ext cx="365760" cy="365760"/>
          </a:xfrm>
          <a:prstGeom prst="ellipse">
            <a:avLst/>
          </a:prstGeom>
          <a:solidFill>
            <a:srgbClr val="C2185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2" name="Text 9"/>
          <p:cNvSpPr/>
          <p:nvPr/>
        </p:nvSpPr>
        <p:spPr>
          <a:xfrm>
            <a:off x="411480" y="3090672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</a:t>
            </a:r>
            <a:endParaRPr lang="en-US" sz="1300" dirty="0"/>
          </a:p>
        </p:txBody>
      </p:sp>
      <p:sp>
        <p:nvSpPr>
          <p:cNvPr id="13" name="Text 10"/>
          <p:cNvSpPr/>
          <p:nvPr/>
        </p:nvSpPr>
        <p:spPr>
          <a:xfrm>
            <a:off x="960120" y="3063240"/>
            <a:ext cx="89611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250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synthesis on BOLA, ZTA and ActivityPub</a:t>
            </a:r>
            <a:endParaRPr lang="en-US" sz="1250" dirty="0"/>
          </a:p>
        </p:txBody>
      </p:sp>
      <p:sp>
        <p:nvSpPr>
          <p:cNvPr id="14" name="Text 11"/>
          <p:cNvSpPr/>
          <p:nvPr/>
        </p:nvSpPr>
        <p:spPr>
          <a:xfrm>
            <a:off x="10012680" y="3063240"/>
            <a:ext cx="173736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50" b="1" dirty="0">
                <a:solidFill>
                  <a:srgbClr val="880E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Month 1</a:t>
            </a:r>
            <a:endParaRPr lang="en-US" sz="1150" dirty="0"/>
          </a:p>
        </p:txBody>
      </p:sp>
      <p:sp>
        <p:nvSpPr>
          <p:cNvPr id="15" name="Shape 12"/>
          <p:cNvSpPr/>
          <p:nvPr/>
        </p:nvSpPr>
        <p:spPr>
          <a:xfrm>
            <a:off x="411480" y="3712464"/>
            <a:ext cx="365760" cy="365760"/>
          </a:xfrm>
          <a:prstGeom prst="ellipse">
            <a:avLst/>
          </a:prstGeom>
          <a:solidFill>
            <a:srgbClr val="C2185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6" name="Text 13"/>
          <p:cNvSpPr/>
          <p:nvPr/>
        </p:nvSpPr>
        <p:spPr>
          <a:xfrm>
            <a:off x="411480" y="3712464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1300" dirty="0"/>
          </a:p>
        </p:txBody>
      </p:sp>
      <p:sp>
        <p:nvSpPr>
          <p:cNvPr id="17" name="Text 14"/>
          <p:cNvSpPr/>
          <p:nvPr/>
        </p:nvSpPr>
        <p:spPr>
          <a:xfrm>
            <a:off x="960120" y="3685032"/>
            <a:ext cx="89611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250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NIST SP 800-207-compliant gateway with SPIFFE/SPIRE workload attestation</a:t>
            </a:r>
            <a:endParaRPr lang="en-US" sz="1250" dirty="0"/>
          </a:p>
        </p:txBody>
      </p:sp>
      <p:sp>
        <p:nvSpPr>
          <p:cNvPr id="18" name="Text 15"/>
          <p:cNvSpPr/>
          <p:nvPr/>
        </p:nvSpPr>
        <p:spPr>
          <a:xfrm>
            <a:off x="10012680" y="3685032"/>
            <a:ext cx="173736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50" b="1" dirty="0">
                <a:solidFill>
                  <a:srgbClr val="880E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Month 2</a:t>
            </a:r>
            <a:endParaRPr lang="en-US" sz="1150" dirty="0"/>
          </a:p>
        </p:txBody>
      </p:sp>
      <p:sp>
        <p:nvSpPr>
          <p:cNvPr id="19" name="Shape 16"/>
          <p:cNvSpPr/>
          <p:nvPr/>
        </p:nvSpPr>
        <p:spPr>
          <a:xfrm>
            <a:off x="411480" y="4334256"/>
            <a:ext cx="365760" cy="365760"/>
          </a:xfrm>
          <a:prstGeom prst="ellipse">
            <a:avLst/>
          </a:prstGeom>
          <a:solidFill>
            <a:srgbClr val="C2185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0" name="Text 17"/>
          <p:cNvSpPr/>
          <p:nvPr/>
        </p:nvSpPr>
        <p:spPr>
          <a:xfrm>
            <a:off x="411480" y="4334256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1300" dirty="0"/>
          </a:p>
        </p:txBody>
      </p:sp>
      <p:sp>
        <p:nvSpPr>
          <p:cNvPr id="21" name="Text 18"/>
          <p:cNvSpPr/>
          <p:nvPr/>
        </p:nvSpPr>
        <p:spPr>
          <a:xfrm>
            <a:off x="960120" y="4306824"/>
            <a:ext cx="89611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250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GAT + Local Differential Privacy model, F1 ≥ 0.90 under adversarial perturbation</a:t>
            </a:r>
            <a:endParaRPr lang="en-US" sz="1250" dirty="0"/>
          </a:p>
        </p:txBody>
      </p:sp>
      <p:sp>
        <p:nvSpPr>
          <p:cNvPr id="22" name="Text 19"/>
          <p:cNvSpPr/>
          <p:nvPr/>
        </p:nvSpPr>
        <p:spPr>
          <a:xfrm>
            <a:off x="10012680" y="4306824"/>
            <a:ext cx="173736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50" b="1" dirty="0">
                <a:solidFill>
                  <a:srgbClr val="880E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Month 4</a:t>
            </a:r>
            <a:endParaRPr lang="en-US" sz="1150" dirty="0"/>
          </a:p>
        </p:txBody>
      </p:sp>
      <p:sp>
        <p:nvSpPr>
          <p:cNvPr id="23" name="Shape 20"/>
          <p:cNvSpPr/>
          <p:nvPr/>
        </p:nvSpPr>
        <p:spPr>
          <a:xfrm>
            <a:off x="411480" y="4956048"/>
            <a:ext cx="365760" cy="365760"/>
          </a:xfrm>
          <a:prstGeom prst="ellipse">
            <a:avLst/>
          </a:prstGeom>
          <a:solidFill>
            <a:srgbClr val="C2185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4" name="Text 21"/>
          <p:cNvSpPr/>
          <p:nvPr/>
        </p:nvSpPr>
        <p:spPr>
          <a:xfrm>
            <a:off x="411480" y="4956048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1300" dirty="0"/>
          </a:p>
        </p:txBody>
      </p:sp>
      <p:sp>
        <p:nvSpPr>
          <p:cNvPr id="25" name="Text 22"/>
          <p:cNvSpPr/>
          <p:nvPr/>
        </p:nvSpPr>
        <p:spPr>
          <a:xfrm>
            <a:off x="960120" y="4928616"/>
            <a:ext cx="89611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250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zk-SNARK verification layer with no telemetry exposure</a:t>
            </a:r>
            <a:endParaRPr lang="en-US" sz="1250" dirty="0"/>
          </a:p>
        </p:txBody>
      </p:sp>
      <p:sp>
        <p:nvSpPr>
          <p:cNvPr id="26" name="Text 23"/>
          <p:cNvSpPr/>
          <p:nvPr/>
        </p:nvSpPr>
        <p:spPr>
          <a:xfrm>
            <a:off x="10012680" y="4928616"/>
            <a:ext cx="173736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50" b="1" dirty="0">
                <a:solidFill>
                  <a:srgbClr val="880E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Month 5</a:t>
            </a:r>
            <a:endParaRPr lang="en-US" sz="1150" dirty="0"/>
          </a:p>
        </p:txBody>
      </p:sp>
      <p:sp>
        <p:nvSpPr>
          <p:cNvPr id="27" name="Shape 24"/>
          <p:cNvSpPr/>
          <p:nvPr/>
        </p:nvSpPr>
        <p:spPr>
          <a:xfrm>
            <a:off x="411480" y="5577840"/>
            <a:ext cx="365760" cy="365760"/>
          </a:xfrm>
          <a:prstGeom prst="ellipse">
            <a:avLst/>
          </a:prstGeom>
          <a:solidFill>
            <a:srgbClr val="C2185B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8" name="Text 25"/>
          <p:cNvSpPr/>
          <p:nvPr/>
        </p:nvSpPr>
        <p:spPr>
          <a:xfrm>
            <a:off x="411480" y="5577840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300" b="1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1300" dirty="0"/>
          </a:p>
        </p:txBody>
      </p:sp>
      <p:sp>
        <p:nvSpPr>
          <p:cNvPr id="29" name="Text 26"/>
          <p:cNvSpPr/>
          <p:nvPr/>
        </p:nvSpPr>
        <p:spPr>
          <a:xfrm>
            <a:off x="960120" y="5550408"/>
            <a:ext cx="896112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250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Evaluate hybrid architecture: latency &lt; 100ms, computational efficiency</a:t>
            </a:r>
            <a:endParaRPr lang="en-US" sz="1250" dirty="0"/>
          </a:p>
        </p:txBody>
      </p:sp>
      <p:sp>
        <p:nvSpPr>
          <p:cNvPr id="30" name="Text 27"/>
          <p:cNvSpPr/>
          <p:nvPr/>
        </p:nvSpPr>
        <p:spPr>
          <a:xfrm>
            <a:off x="10012680" y="5550408"/>
            <a:ext cx="1737360" cy="42062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1150" b="1" dirty="0">
                <a:solidFill>
                  <a:srgbClr val="880E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Month 6</a:t>
            </a:r>
            <a:endParaRPr lang="en-US" sz="115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images/crest_icon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1480" y="320040"/>
            <a:ext cx="256032" cy="336499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77240" y="320040"/>
            <a:ext cx="5943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900" b="1" kern="0" spc="100" dirty="0">
                <a:solidFill>
                  <a:srgbClr val="5B5F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UNIVERSITY OF WALES TRINITY SAINT DAVID</a:t>
            </a:r>
            <a:endParaRPr lang="en-US" sz="900" dirty="0"/>
          </a:p>
        </p:txBody>
      </p:sp>
      <p:sp>
        <p:nvSpPr>
          <p:cNvPr id="4" name="Text 1"/>
          <p:cNvSpPr/>
          <p:nvPr/>
        </p:nvSpPr>
        <p:spPr>
          <a:xfrm>
            <a:off x="777240" y="475488"/>
            <a:ext cx="59436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100" dirty="0">
                <a:solidFill>
                  <a:srgbClr val="C218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4</a:t>
            </a:r>
            <a:endParaRPr lang="en-US" sz="900" dirty="0"/>
          </a:p>
        </p:txBody>
      </p:sp>
      <p:sp>
        <p:nvSpPr>
          <p:cNvPr id="5" name="Text 2"/>
          <p:cNvSpPr/>
          <p:nvPr/>
        </p:nvSpPr>
        <p:spPr>
          <a:xfrm>
            <a:off x="411480" y="777240"/>
            <a:ext cx="113385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3000" b="1" dirty="0">
                <a:solidFill>
                  <a:srgbClr val="17171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Literature Review Summary</a:t>
            </a:r>
            <a:endParaRPr lang="en-US" sz="3000" dirty="0"/>
          </a:p>
        </p:txBody>
      </p:sp>
      <p:sp>
        <p:nvSpPr>
          <p:cNvPr id="6" name="Text 3"/>
          <p:cNvSpPr/>
          <p:nvPr/>
        </p:nvSpPr>
        <p:spPr>
          <a:xfrm>
            <a:off x="411480" y="6547104"/>
            <a:ext cx="7772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B5F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MSc Cybersecurity &amp; Digital Forensics  |  ACFA7004 Research Proposal</a:t>
            </a:r>
            <a:endParaRPr lang="en-US" sz="850" dirty="0"/>
          </a:p>
        </p:txBody>
      </p:sp>
      <p:sp>
        <p:nvSpPr>
          <p:cNvPr id="7" name="Text 4"/>
          <p:cNvSpPr/>
          <p:nvPr/>
        </p:nvSpPr>
        <p:spPr>
          <a:xfrm>
            <a:off x="11521440" y="6547104"/>
            <a:ext cx="36576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5F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900" dirty="0"/>
          </a:p>
        </p:txBody>
      </p:sp>
      <p:sp>
        <p:nvSpPr>
          <p:cNvPr id="8" name="Shape 5"/>
          <p:cNvSpPr/>
          <p:nvPr/>
        </p:nvSpPr>
        <p:spPr>
          <a:xfrm>
            <a:off x="411480" y="1691640"/>
            <a:ext cx="5440680" cy="1874520"/>
          </a:xfrm>
          <a:prstGeom prst="roundRect">
            <a:avLst>
              <a:gd name="adj" fmla="val 3902"/>
            </a:avLst>
          </a:prstGeom>
          <a:solidFill>
            <a:srgbClr val="FCF1F5"/>
          </a:solidFill>
          <a:ln w="12700">
            <a:solidFill>
              <a:srgbClr val="F0D3D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9" name="Text 6"/>
          <p:cNvSpPr/>
          <p:nvPr/>
        </p:nvSpPr>
        <p:spPr>
          <a:xfrm>
            <a:off x="685800" y="1892808"/>
            <a:ext cx="489204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C218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THEME 1</a:t>
            </a:r>
            <a:endParaRPr lang="en-US" sz="1000" dirty="0"/>
          </a:p>
        </p:txBody>
      </p:sp>
      <p:sp>
        <p:nvSpPr>
          <p:cNvPr id="10" name="Text 7"/>
          <p:cNvSpPr/>
          <p:nvPr/>
        </p:nvSpPr>
        <p:spPr>
          <a:xfrm>
            <a:off x="685800" y="2130552"/>
            <a:ext cx="4892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7171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API Vulnerabilities &amp; BOLA</a:t>
            </a:r>
            <a:endParaRPr lang="en-US" sz="1500" dirty="0"/>
          </a:p>
        </p:txBody>
      </p:sp>
      <p:sp>
        <p:nvSpPr>
          <p:cNvPr id="11" name="Text 8"/>
          <p:cNvSpPr/>
          <p:nvPr/>
        </p:nvSpPr>
        <p:spPr>
          <a:xfrm>
            <a:off x="685800" y="2532888"/>
            <a:ext cx="489204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8000"/>
              </a:lnSpc>
              <a:buNone/>
            </a:pPr>
            <a:r>
              <a:rPr lang="en-US" sz="1150" dirty="0">
                <a:solidFill>
                  <a:srgbClr val="5B5F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OWASP's top API risk; static analysis alone misses business-logic flaws — dynamic, behaviour-based checks needed [1], [2].</a:t>
            </a:r>
            <a:endParaRPr lang="en-US" sz="1150" dirty="0"/>
          </a:p>
        </p:txBody>
      </p:sp>
      <p:sp>
        <p:nvSpPr>
          <p:cNvPr id="12" name="Shape 9"/>
          <p:cNvSpPr/>
          <p:nvPr/>
        </p:nvSpPr>
        <p:spPr>
          <a:xfrm>
            <a:off x="6309360" y="1691640"/>
            <a:ext cx="5440680" cy="1874520"/>
          </a:xfrm>
          <a:prstGeom prst="roundRect">
            <a:avLst>
              <a:gd name="adj" fmla="val 3902"/>
            </a:avLst>
          </a:prstGeom>
          <a:solidFill>
            <a:srgbClr val="FCF1F5"/>
          </a:solidFill>
          <a:ln w="12700">
            <a:solidFill>
              <a:srgbClr val="F0D3D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3" name="Text 10"/>
          <p:cNvSpPr/>
          <p:nvPr/>
        </p:nvSpPr>
        <p:spPr>
          <a:xfrm>
            <a:off x="6583680" y="1892808"/>
            <a:ext cx="489204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C218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THEME 2</a:t>
            </a:r>
            <a:endParaRPr lang="en-US" sz="1000" dirty="0"/>
          </a:p>
        </p:txBody>
      </p:sp>
      <p:sp>
        <p:nvSpPr>
          <p:cNvPr id="14" name="Text 11"/>
          <p:cNvSpPr/>
          <p:nvPr/>
        </p:nvSpPr>
        <p:spPr>
          <a:xfrm>
            <a:off x="6583680" y="2130552"/>
            <a:ext cx="4892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7171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Zero-Trust &amp; NHI Governance</a:t>
            </a:r>
            <a:endParaRPr lang="en-US" sz="1500" dirty="0"/>
          </a:p>
        </p:txBody>
      </p:sp>
      <p:sp>
        <p:nvSpPr>
          <p:cNvPr id="15" name="Text 12"/>
          <p:cNvSpPr/>
          <p:nvPr/>
        </p:nvSpPr>
        <p:spPr>
          <a:xfrm>
            <a:off x="6583680" y="2532888"/>
            <a:ext cx="489204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8000"/>
              </a:lnSpc>
              <a:buNone/>
            </a:pPr>
            <a:r>
              <a:rPr lang="en-US" sz="1150" dirty="0">
                <a:solidFill>
                  <a:srgbClr val="5B5F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NIST SP 800-207 enables continuous verification, but wasn't built for the scale of AI-driven Non-Human Identities [3]–[6].</a:t>
            </a:r>
            <a:endParaRPr lang="en-US" sz="1150" dirty="0"/>
          </a:p>
        </p:txBody>
      </p:sp>
      <p:sp>
        <p:nvSpPr>
          <p:cNvPr id="16" name="Shape 13"/>
          <p:cNvSpPr/>
          <p:nvPr/>
        </p:nvSpPr>
        <p:spPr>
          <a:xfrm>
            <a:off x="411480" y="3840480"/>
            <a:ext cx="5440680" cy="1874520"/>
          </a:xfrm>
          <a:prstGeom prst="roundRect">
            <a:avLst>
              <a:gd name="adj" fmla="val 3902"/>
            </a:avLst>
          </a:prstGeom>
          <a:solidFill>
            <a:srgbClr val="FCF1F5"/>
          </a:solidFill>
          <a:ln w="12700">
            <a:solidFill>
              <a:srgbClr val="F0D3D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7" name="Text 14"/>
          <p:cNvSpPr/>
          <p:nvPr/>
        </p:nvSpPr>
        <p:spPr>
          <a:xfrm>
            <a:off x="685800" y="4041648"/>
            <a:ext cx="489204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C218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THEME 3</a:t>
            </a:r>
            <a:endParaRPr lang="en-US" sz="1000" dirty="0"/>
          </a:p>
        </p:txBody>
      </p:sp>
      <p:sp>
        <p:nvSpPr>
          <p:cNvPr id="18" name="Text 15"/>
          <p:cNvSpPr/>
          <p:nvPr/>
        </p:nvSpPr>
        <p:spPr>
          <a:xfrm>
            <a:off x="685800" y="4279392"/>
            <a:ext cx="4892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7171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GNNs &amp; Adversarial Robustness</a:t>
            </a:r>
            <a:endParaRPr lang="en-US" sz="1500" dirty="0"/>
          </a:p>
        </p:txBody>
      </p:sp>
      <p:sp>
        <p:nvSpPr>
          <p:cNvPr id="19" name="Text 16"/>
          <p:cNvSpPr/>
          <p:nvPr/>
        </p:nvSpPr>
        <p:spPr>
          <a:xfrm>
            <a:off x="685800" y="4681728"/>
            <a:ext cx="489204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8000"/>
              </a:lnSpc>
              <a:buNone/>
            </a:pPr>
            <a:r>
              <a:rPr lang="en-US" sz="1150" dirty="0">
                <a:solidFill>
                  <a:srgbClr val="5B5F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GNNs excel at anomaly detection but are vulnerable to subtle, adversarial graph perturbations [7]–[9].</a:t>
            </a:r>
            <a:endParaRPr lang="en-US" sz="1150" dirty="0"/>
          </a:p>
        </p:txBody>
      </p:sp>
      <p:sp>
        <p:nvSpPr>
          <p:cNvPr id="20" name="Shape 17"/>
          <p:cNvSpPr/>
          <p:nvPr/>
        </p:nvSpPr>
        <p:spPr>
          <a:xfrm>
            <a:off x="6309360" y="3840480"/>
            <a:ext cx="5440680" cy="1874520"/>
          </a:xfrm>
          <a:prstGeom prst="roundRect">
            <a:avLst>
              <a:gd name="adj" fmla="val 3902"/>
            </a:avLst>
          </a:prstGeom>
          <a:solidFill>
            <a:srgbClr val="FCF1F5"/>
          </a:solidFill>
          <a:ln w="12700">
            <a:solidFill>
              <a:srgbClr val="F0D3D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1" name="Text 18"/>
          <p:cNvSpPr/>
          <p:nvPr/>
        </p:nvSpPr>
        <p:spPr>
          <a:xfrm>
            <a:off x="6583680" y="4041648"/>
            <a:ext cx="489204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b="1" kern="0" spc="100" dirty="0">
                <a:solidFill>
                  <a:srgbClr val="C218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THEME 4</a:t>
            </a:r>
            <a:endParaRPr lang="en-US" sz="1000" dirty="0"/>
          </a:p>
        </p:txBody>
      </p:sp>
      <p:sp>
        <p:nvSpPr>
          <p:cNvPr id="22" name="Text 19"/>
          <p:cNvSpPr/>
          <p:nvPr/>
        </p:nvSpPr>
        <p:spPr>
          <a:xfrm>
            <a:off x="6583680" y="4279392"/>
            <a:ext cx="4892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17171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Privacy-Preserving Mechanisms</a:t>
            </a:r>
            <a:endParaRPr lang="en-US" sz="1500" dirty="0"/>
          </a:p>
        </p:txBody>
      </p:sp>
      <p:sp>
        <p:nvSpPr>
          <p:cNvPr id="23" name="Text 20"/>
          <p:cNvSpPr/>
          <p:nvPr/>
        </p:nvSpPr>
        <p:spPr>
          <a:xfrm>
            <a:off x="6583680" y="4681728"/>
            <a:ext cx="489204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8000"/>
              </a:lnSpc>
              <a:buNone/>
            </a:pPr>
            <a:r>
              <a:rPr lang="en-US" sz="1150" dirty="0">
                <a:solidFill>
                  <a:srgbClr val="5B5F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Local Differential Privacy protects telemetry but trades away detection accuracy — the trade-off is shifted, not solved [10].</a:t>
            </a:r>
            <a:endParaRPr lang="en-US" sz="1150" dirty="0"/>
          </a:p>
        </p:txBody>
      </p:sp>
      <p:sp>
        <p:nvSpPr>
          <p:cNvPr id="24" name="Shape 21"/>
          <p:cNvSpPr/>
          <p:nvPr/>
        </p:nvSpPr>
        <p:spPr>
          <a:xfrm>
            <a:off x="411480" y="5806440"/>
            <a:ext cx="11365992" cy="621792"/>
          </a:xfrm>
          <a:prstGeom prst="roundRect">
            <a:avLst>
              <a:gd name="adj" fmla="val 8824"/>
            </a:avLst>
          </a:prstGeom>
          <a:solidFill>
            <a:srgbClr val="17171C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5" name="Text 22"/>
          <p:cNvSpPr/>
          <p:nvPr/>
        </p:nvSpPr>
        <p:spPr>
          <a:xfrm>
            <a:off x="685800" y="5806440"/>
            <a:ext cx="10835640" cy="6217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10000"/>
              </a:lnSpc>
              <a:buNone/>
            </a:pPr>
            <a:r>
              <a:rPr lang="en-US" sz="1150" b="1" dirty="0">
                <a:solidFill>
                  <a:srgbClr val="C218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Gap:  </a:t>
            </a:r>
            <a:r>
              <a:rPr lang="en-US" sz="11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existing work combines authorisation integrity, adversarial robustness and privacy within one time-sensitive framework.</a:t>
            </a:r>
            <a:endParaRPr lang="en-US" sz="11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images/crest_icon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1480" y="320040"/>
            <a:ext cx="256032" cy="336499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77240" y="320040"/>
            <a:ext cx="5943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900" b="1" kern="0" spc="100" dirty="0">
                <a:solidFill>
                  <a:srgbClr val="5B5F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UNIVERSITY OF WALES TRINITY SAINT DAVID</a:t>
            </a:r>
            <a:endParaRPr lang="en-US" sz="900" dirty="0"/>
          </a:p>
        </p:txBody>
      </p:sp>
      <p:sp>
        <p:nvSpPr>
          <p:cNvPr id="4" name="Text 1"/>
          <p:cNvSpPr/>
          <p:nvPr/>
        </p:nvSpPr>
        <p:spPr>
          <a:xfrm>
            <a:off x="777240" y="475488"/>
            <a:ext cx="59436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100" dirty="0">
                <a:solidFill>
                  <a:srgbClr val="C218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5</a:t>
            </a:r>
            <a:endParaRPr lang="en-US" sz="900" dirty="0"/>
          </a:p>
        </p:txBody>
      </p:sp>
      <p:sp>
        <p:nvSpPr>
          <p:cNvPr id="5" name="Text 2"/>
          <p:cNvSpPr/>
          <p:nvPr/>
        </p:nvSpPr>
        <p:spPr>
          <a:xfrm>
            <a:off x="411480" y="777240"/>
            <a:ext cx="113385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3000" b="1" dirty="0">
                <a:solidFill>
                  <a:srgbClr val="17171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Research Methodology</a:t>
            </a:r>
            <a:endParaRPr lang="en-US" sz="3000" dirty="0"/>
          </a:p>
        </p:txBody>
      </p:sp>
      <p:sp>
        <p:nvSpPr>
          <p:cNvPr id="6" name="Text 3"/>
          <p:cNvSpPr/>
          <p:nvPr/>
        </p:nvSpPr>
        <p:spPr>
          <a:xfrm>
            <a:off x="411480" y="6547104"/>
            <a:ext cx="7772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B5F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MSc Cybersecurity &amp; Digital Forensics  |  ACFA7004 Research Proposal</a:t>
            </a:r>
            <a:endParaRPr lang="en-US" sz="850" dirty="0"/>
          </a:p>
        </p:txBody>
      </p:sp>
      <p:sp>
        <p:nvSpPr>
          <p:cNvPr id="7" name="Text 4"/>
          <p:cNvSpPr/>
          <p:nvPr/>
        </p:nvSpPr>
        <p:spPr>
          <a:xfrm>
            <a:off x="11521440" y="6547104"/>
            <a:ext cx="36576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5F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900" dirty="0"/>
          </a:p>
        </p:txBody>
      </p:sp>
      <p:sp>
        <p:nvSpPr>
          <p:cNvPr id="8" name="Text 5"/>
          <p:cNvSpPr/>
          <p:nvPr/>
        </p:nvSpPr>
        <p:spPr>
          <a:xfrm>
            <a:off x="411480" y="1645920"/>
            <a:ext cx="5943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880E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Design Science Research (DSR)</a:t>
            </a:r>
            <a:endParaRPr lang="en-US" sz="1500" dirty="0"/>
          </a:p>
        </p:txBody>
      </p:sp>
      <p:sp>
        <p:nvSpPr>
          <p:cNvPr id="9" name="Text 6"/>
          <p:cNvSpPr/>
          <p:nvPr/>
        </p:nvSpPr>
        <p:spPr>
          <a:xfrm>
            <a:off x="411480" y="1993392"/>
            <a:ext cx="5943600" cy="2926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lnSpc>
                <a:spcPct val="112000"/>
              </a:lnSpc>
              <a:spcAft>
                <a:spcPts val="1300"/>
              </a:spcAft>
              <a:buSzPct val="100000"/>
              <a:buChar char="●"/>
            </a:pPr>
            <a:r>
              <a:rPr lang="en-US" sz="1250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Objectivist / positivist stance: security, detection performance and latency are measured, not interpreted</a:t>
            </a:r>
            <a:endParaRPr lang="en-US" sz="1250" dirty="0"/>
          </a:p>
          <a:p>
            <a:pPr marL="177800" indent="-177800">
              <a:lnSpc>
                <a:spcPct val="112000"/>
              </a:lnSpc>
              <a:spcAft>
                <a:spcPts val="1300"/>
              </a:spcAft>
              <a:buSzPct val="100000"/>
              <a:buChar char="●"/>
            </a:pPr>
            <a:r>
              <a:rPr lang="en-US" sz="1250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Follows Peffers et al.'s DSR process model, evaluated against Hevner et al.'s seven guidelines</a:t>
            </a:r>
            <a:endParaRPr lang="en-US" sz="1250" dirty="0"/>
          </a:p>
          <a:p>
            <a:pPr marL="177800" indent="-177800">
              <a:lnSpc>
                <a:spcPct val="112000"/>
              </a:lnSpc>
              <a:spcAft>
                <a:spcPts val="1300"/>
              </a:spcAft>
              <a:buSzPct val="100000"/>
              <a:buChar char="●"/>
            </a:pPr>
            <a:r>
              <a:rPr lang="en-US" sz="1250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Suits this project because the final artefact is a working architecture, not only a theoretical claim</a:t>
            </a:r>
            <a:endParaRPr lang="en-US" sz="1250" dirty="0"/>
          </a:p>
          <a:p>
            <a:pPr marL="177800" indent="-177800">
              <a:lnSpc>
                <a:spcPct val="112000"/>
              </a:lnSpc>
              <a:spcAft>
                <a:spcPts val="1300"/>
              </a:spcAft>
              <a:buSzPct val="100000"/>
              <a:buChar char="●"/>
            </a:pPr>
            <a:r>
              <a:rPr lang="en-US" sz="1250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Iterative build → demonstrate → evaluate cycle, refined until performance targets are met</a:t>
            </a:r>
            <a:endParaRPr lang="en-US" sz="1250" dirty="0"/>
          </a:p>
        </p:txBody>
      </p:sp>
      <p:sp>
        <p:nvSpPr>
          <p:cNvPr id="10" name="Text 7"/>
          <p:cNvSpPr/>
          <p:nvPr/>
        </p:nvSpPr>
        <p:spPr>
          <a:xfrm>
            <a:off x="411480" y="5074920"/>
            <a:ext cx="594360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880E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4-Plane System Architecture</a:t>
            </a:r>
            <a:endParaRPr lang="en-US" sz="1500" dirty="0"/>
          </a:p>
        </p:txBody>
      </p:sp>
      <p:sp>
        <p:nvSpPr>
          <p:cNvPr id="11" name="Text 8"/>
          <p:cNvSpPr/>
          <p:nvPr/>
        </p:nvSpPr>
        <p:spPr>
          <a:xfrm>
            <a:off x="411480" y="5394960"/>
            <a:ext cx="594360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20000"/>
              </a:lnSpc>
              <a:buNone/>
            </a:pPr>
            <a:r>
              <a:rPr lang="en-US" sz="1150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Ingestion (Envoy)  →  Authentication (zk-SNARK + SPIFFE/SPIRE)  →  Analysis (LDP + GAT)  →  Policy Enforcement (Kubernetes ZTA)</a:t>
            </a:r>
            <a:endParaRPr lang="en-US" sz="1150" dirty="0"/>
          </a:p>
        </p:txBody>
      </p:sp>
      <p:sp>
        <p:nvSpPr>
          <p:cNvPr id="12" name="Shape 9"/>
          <p:cNvSpPr/>
          <p:nvPr/>
        </p:nvSpPr>
        <p:spPr>
          <a:xfrm>
            <a:off x="6903720" y="1645920"/>
            <a:ext cx="4892040" cy="4572000"/>
          </a:xfrm>
          <a:prstGeom prst="roundRect">
            <a:avLst>
              <a:gd name="adj" fmla="val 1600"/>
            </a:avLst>
          </a:prstGeom>
          <a:solidFill>
            <a:srgbClr val="FCF1F5"/>
          </a:solidFill>
          <a:ln w="12700">
            <a:solidFill>
              <a:srgbClr val="F0D3DE"/>
            </a:solidFill>
            <a:prstDash val="solid"/>
          </a:ln>
          <a:effectLst>
            <a:outerShdw blurRad="76200" dist="25400" dir="5400000" algn="bl" rotWithShape="0">
              <a:srgbClr val="8A8A8A">
                <a:alpha val="25000"/>
              </a:srgbClr>
            </a:outerShdw>
          </a:effectLst>
        </p:spPr>
        <p:txBody>
          <a:bodyPr/>
          <a:lstStyle/>
          <a:p>
            <a:endParaRPr lang="en-IN"/>
          </a:p>
        </p:txBody>
      </p:sp>
      <p:pic>
        <p:nvPicPr>
          <p:cNvPr id="13" name="Image 1" descr="images/dsr_cycle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35240" y="1828800"/>
            <a:ext cx="3429000" cy="3429000"/>
          </a:xfrm>
          <a:prstGeom prst="rect">
            <a:avLst/>
          </a:prstGeom>
        </p:spPr>
      </p:pic>
      <p:sp>
        <p:nvSpPr>
          <p:cNvPr id="14" name="Text 10"/>
          <p:cNvSpPr/>
          <p:nvPr/>
        </p:nvSpPr>
        <p:spPr>
          <a:xfrm>
            <a:off x="7178040" y="5349240"/>
            <a:ext cx="44348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1050" i="1" dirty="0">
                <a:solidFill>
                  <a:srgbClr val="5B5F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Figure: Iterative DSR cycle applied to this project (Peffers et al.)</a:t>
            </a:r>
            <a:endParaRPr lang="en-US" sz="10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images/crest_icon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1480" y="320040"/>
            <a:ext cx="256032" cy="336499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77240" y="320040"/>
            <a:ext cx="5943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900" b="1" kern="0" spc="100" dirty="0">
                <a:solidFill>
                  <a:srgbClr val="5B5F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UNIVERSITY OF WALES TRINITY SAINT DAVID</a:t>
            </a:r>
            <a:endParaRPr lang="en-US" sz="900" dirty="0"/>
          </a:p>
        </p:txBody>
      </p:sp>
      <p:sp>
        <p:nvSpPr>
          <p:cNvPr id="4" name="Text 1"/>
          <p:cNvSpPr/>
          <p:nvPr/>
        </p:nvSpPr>
        <p:spPr>
          <a:xfrm>
            <a:off x="777240" y="475488"/>
            <a:ext cx="59436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100" dirty="0">
                <a:solidFill>
                  <a:srgbClr val="C218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6</a:t>
            </a:r>
            <a:endParaRPr lang="en-US" sz="900" dirty="0"/>
          </a:p>
        </p:txBody>
      </p:sp>
      <p:sp>
        <p:nvSpPr>
          <p:cNvPr id="5" name="Text 2"/>
          <p:cNvSpPr/>
          <p:nvPr/>
        </p:nvSpPr>
        <p:spPr>
          <a:xfrm>
            <a:off x="411480" y="777240"/>
            <a:ext cx="113385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3000" b="1" dirty="0">
                <a:solidFill>
                  <a:srgbClr val="17171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Project Planning &amp; Resources</a:t>
            </a:r>
            <a:endParaRPr lang="en-US" sz="3000" dirty="0"/>
          </a:p>
        </p:txBody>
      </p:sp>
      <p:sp>
        <p:nvSpPr>
          <p:cNvPr id="6" name="Text 3"/>
          <p:cNvSpPr/>
          <p:nvPr/>
        </p:nvSpPr>
        <p:spPr>
          <a:xfrm>
            <a:off x="411480" y="6547104"/>
            <a:ext cx="7772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B5F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MSc Cybersecurity &amp; Digital Forensics  |  ACFA7004 Research Proposal</a:t>
            </a:r>
            <a:endParaRPr lang="en-US" sz="850" dirty="0"/>
          </a:p>
        </p:txBody>
      </p:sp>
      <p:sp>
        <p:nvSpPr>
          <p:cNvPr id="7" name="Text 4"/>
          <p:cNvSpPr/>
          <p:nvPr/>
        </p:nvSpPr>
        <p:spPr>
          <a:xfrm>
            <a:off x="11521440" y="6547104"/>
            <a:ext cx="36576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5F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5"/>
          <p:cNvSpPr/>
          <p:nvPr/>
        </p:nvSpPr>
        <p:spPr>
          <a:xfrm>
            <a:off x="411480" y="1645920"/>
            <a:ext cx="72237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880E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Six-Month Timeline</a:t>
            </a:r>
            <a:endParaRPr lang="en-US" sz="1500" dirty="0"/>
          </a:p>
        </p:txBody>
      </p:sp>
      <p:sp>
        <p:nvSpPr>
          <p:cNvPr id="9" name="Shape 6"/>
          <p:cNvSpPr/>
          <p:nvPr/>
        </p:nvSpPr>
        <p:spPr>
          <a:xfrm>
            <a:off x="411480" y="2011680"/>
            <a:ext cx="566928" cy="512064"/>
          </a:xfrm>
          <a:prstGeom prst="roundRect">
            <a:avLst>
              <a:gd name="adj" fmla="val 10714"/>
            </a:avLst>
          </a:prstGeom>
          <a:solidFill>
            <a:srgbClr val="17171C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0" name="Text 7"/>
          <p:cNvSpPr/>
          <p:nvPr/>
        </p:nvSpPr>
        <p:spPr>
          <a:xfrm>
            <a:off x="411480" y="2011680"/>
            <a:ext cx="566928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C218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M1</a:t>
            </a:r>
            <a:endParaRPr lang="en-US" sz="1150" dirty="0"/>
          </a:p>
        </p:txBody>
      </p:sp>
      <p:sp>
        <p:nvSpPr>
          <p:cNvPr id="11" name="Text 8"/>
          <p:cNvSpPr/>
          <p:nvPr/>
        </p:nvSpPr>
        <p:spPr>
          <a:xfrm>
            <a:off x="1115568" y="2011680"/>
            <a:ext cx="603504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150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Literature synthesis; dataset acquisition &amp; preprocessing</a:t>
            </a:r>
            <a:endParaRPr lang="en-US" sz="1150" dirty="0"/>
          </a:p>
        </p:txBody>
      </p:sp>
      <p:sp>
        <p:nvSpPr>
          <p:cNvPr id="12" name="Shape 9"/>
          <p:cNvSpPr/>
          <p:nvPr/>
        </p:nvSpPr>
        <p:spPr>
          <a:xfrm>
            <a:off x="411480" y="2633472"/>
            <a:ext cx="566928" cy="512064"/>
          </a:xfrm>
          <a:prstGeom prst="roundRect">
            <a:avLst>
              <a:gd name="adj" fmla="val 10714"/>
            </a:avLst>
          </a:prstGeom>
          <a:solidFill>
            <a:srgbClr val="17171C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3" name="Text 10"/>
          <p:cNvSpPr/>
          <p:nvPr/>
        </p:nvSpPr>
        <p:spPr>
          <a:xfrm>
            <a:off x="411480" y="2633472"/>
            <a:ext cx="566928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C218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M2</a:t>
            </a:r>
            <a:endParaRPr lang="en-US" sz="1150" dirty="0"/>
          </a:p>
        </p:txBody>
      </p:sp>
      <p:sp>
        <p:nvSpPr>
          <p:cNvPr id="14" name="Text 11"/>
          <p:cNvSpPr/>
          <p:nvPr/>
        </p:nvSpPr>
        <p:spPr>
          <a:xfrm>
            <a:off x="1115568" y="2633472"/>
            <a:ext cx="603504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150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Simulation environment setup; API gateway development</a:t>
            </a:r>
            <a:endParaRPr lang="en-US" sz="1150" dirty="0"/>
          </a:p>
        </p:txBody>
      </p:sp>
      <p:sp>
        <p:nvSpPr>
          <p:cNvPr id="15" name="Shape 12"/>
          <p:cNvSpPr/>
          <p:nvPr/>
        </p:nvSpPr>
        <p:spPr>
          <a:xfrm>
            <a:off x="411480" y="3255264"/>
            <a:ext cx="566928" cy="512064"/>
          </a:xfrm>
          <a:prstGeom prst="roundRect">
            <a:avLst>
              <a:gd name="adj" fmla="val 10714"/>
            </a:avLst>
          </a:prstGeom>
          <a:solidFill>
            <a:srgbClr val="17171C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6" name="Text 13"/>
          <p:cNvSpPr/>
          <p:nvPr/>
        </p:nvSpPr>
        <p:spPr>
          <a:xfrm>
            <a:off x="411480" y="3255264"/>
            <a:ext cx="566928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C218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M3</a:t>
            </a:r>
            <a:endParaRPr lang="en-US" sz="1150" dirty="0"/>
          </a:p>
        </p:txBody>
      </p:sp>
      <p:sp>
        <p:nvSpPr>
          <p:cNvPr id="17" name="Text 14"/>
          <p:cNvSpPr/>
          <p:nvPr/>
        </p:nvSpPr>
        <p:spPr>
          <a:xfrm>
            <a:off x="1115568" y="3255264"/>
            <a:ext cx="603504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150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GAT + LDP model development and training</a:t>
            </a:r>
            <a:endParaRPr lang="en-US" sz="1150" dirty="0"/>
          </a:p>
        </p:txBody>
      </p:sp>
      <p:sp>
        <p:nvSpPr>
          <p:cNvPr id="18" name="Shape 15"/>
          <p:cNvSpPr/>
          <p:nvPr/>
        </p:nvSpPr>
        <p:spPr>
          <a:xfrm>
            <a:off x="411480" y="3877056"/>
            <a:ext cx="566928" cy="512064"/>
          </a:xfrm>
          <a:prstGeom prst="roundRect">
            <a:avLst>
              <a:gd name="adj" fmla="val 10714"/>
            </a:avLst>
          </a:prstGeom>
          <a:solidFill>
            <a:srgbClr val="17171C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19" name="Text 16"/>
          <p:cNvSpPr/>
          <p:nvPr/>
        </p:nvSpPr>
        <p:spPr>
          <a:xfrm>
            <a:off x="411480" y="3877056"/>
            <a:ext cx="566928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C218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M4</a:t>
            </a:r>
            <a:endParaRPr lang="en-US" sz="1150" dirty="0"/>
          </a:p>
        </p:txBody>
      </p:sp>
      <p:sp>
        <p:nvSpPr>
          <p:cNvPr id="20" name="Text 17"/>
          <p:cNvSpPr/>
          <p:nvPr/>
        </p:nvSpPr>
        <p:spPr>
          <a:xfrm>
            <a:off x="1115568" y="3877056"/>
            <a:ext cx="603504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150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zk-SNARK layer integration; adversarial testing</a:t>
            </a:r>
            <a:endParaRPr lang="en-US" sz="1150" dirty="0"/>
          </a:p>
        </p:txBody>
      </p:sp>
      <p:sp>
        <p:nvSpPr>
          <p:cNvPr id="21" name="Shape 18"/>
          <p:cNvSpPr/>
          <p:nvPr/>
        </p:nvSpPr>
        <p:spPr>
          <a:xfrm>
            <a:off x="411480" y="4498848"/>
            <a:ext cx="566928" cy="512064"/>
          </a:xfrm>
          <a:prstGeom prst="roundRect">
            <a:avLst>
              <a:gd name="adj" fmla="val 10714"/>
            </a:avLst>
          </a:prstGeom>
          <a:solidFill>
            <a:srgbClr val="17171C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2" name="Text 19"/>
          <p:cNvSpPr/>
          <p:nvPr/>
        </p:nvSpPr>
        <p:spPr>
          <a:xfrm>
            <a:off x="411480" y="4498848"/>
            <a:ext cx="566928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C218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M5</a:t>
            </a:r>
            <a:endParaRPr lang="en-US" sz="1150" dirty="0"/>
          </a:p>
        </p:txBody>
      </p:sp>
      <p:sp>
        <p:nvSpPr>
          <p:cNvPr id="23" name="Text 20"/>
          <p:cNvSpPr/>
          <p:nvPr/>
        </p:nvSpPr>
        <p:spPr>
          <a:xfrm>
            <a:off x="1115568" y="4498848"/>
            <a:ext cx="603504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150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Quantitative evaluation: latency, throughput, F1, robustness</a:t>
            </a:r>
            <a:endParaRPr lang="en-US" sz="1150" dirty="0"/>
          </a:p>
        </p:txBody>
      </p:sp>
      <p:sp>
        <p:nvSpPr>
          <p:cNvPr id="24" name="Shape 21"/>
          <p:cNvSpPr/>
          <p:nvPr/>
        </p:nvSpPr>
        <p:spPr>
          <a:xfrm>
            <a:off x="411480" y="5120640"/>
            <a:ext cx="566928" cy="512064"/>
          </a:xfrm>
          <a:prstGeom prst="roundRect">
            <a:avLst>
              <a:gd name="adj" fmla="val 10714"/>
            </a:avLst>
          </a:prstGeom>
          <a:solidFill>
            <a:srgbClr val="17171C"/>
          </a:solidFill>
          <a:ln/>
        </p:spPr>
        <p:txBody>
          <a:bodyPr/>
          <a:lstStyle/>
          <a:p>
            <a:endParaRPr lang="en-IN"/>
          </a:p>
        </p:txBody>
      </p:sp>
      <p:sp>
        <p:nvSpPr>
          <p:cNvPr id="25" name="Text 22"/>
          <p:cNvSpPr/>
          <p:nvPr/>
        </p:nvSpPr>
        <p:spPr>
          <a:xfrm>
            <a:off x="411480" y="5120640"/>
            <a:ext cx="566928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150" b="1" dirty="0">
                <a:solidFill>
                  <a:srgbClr val="C218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M6</a:t>
            </a:r>
            <a:endParaRPr lang="en-US" sz="1150" dirty="0"/>
          </a:p>
        </p:txBody>
      </p:sp>
      <p:sp>
        <p:nvSpPr>
          <p:cNvPr id="26" name="Text 23"/>
          <p:cNvSpPr/>
          <p:nvPr/>
        </p:nvSpPr>
        <p:spPr>
          <a:xfrm>
            <a:off x="1115568" y="5120640"/>
            <a:ext cx="6035040" cy="51206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1150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Formatting, critical synthesis, review, final submission</a:t>
            </a:r>
            <a:endParaRPr lang="en-US" sz="1150" dirty="0"/>
          </a:p>
        </p:txBody>
      </p:sp>
      <p:sp>
        <p:nvSpPr>
          <p:cNvPr id="27" name="Text 24"/>
          <p:cNvSpPr/>
          <p:nvPr/>
        </p:nvSpPr>
        <p:spPr>
          <a:xfrm>
            <a:off x="7818120" y="1645920"/>
            <a:ext cx="3977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880E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Resources Required</a:t>
            </a:r>
            <a:endParaRPr lang="en-US" sz="1500" dirty="0"/>
          </a:p>
        </p:txBody>
      </p:sp>
      <p:sp>
        <p:nvSpPr>
          <p:cNvPr id="28" name="Shape 25"/>
          <p:cNvSpPr/>
          <p:nvPr/>
        </p:nvSpPr>
        <p:spPr>
          <a:xfrm>
            <a:off x="7818120" y="2057400"/>
            <a:ext cx="3977640" cy="658368"/>
          </a:xfrm>
          <a:prstGeom prst="roundRect">
            <a:avLst>
              <a:gd name="adj" fmla="val 9722"/>
            </a:avLst>
          </a:prstGeom>
          <a:solidFill>
            <a:srgbClr val="FCF1F5"/>
          </a:solidFill>
          <a:ln w="12700">
            <a:solidFill>
              <a:srgbClr val="F0D3D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9" name="Text 26"/>
          <p:cNvSpPr/>
          <p:nvPr/>
        </p:nvSpPr>
        <p:spPr>
          <a:xfrm>
            <a:off x="8001000" y="2112264"/>
            <a:ext cx="361188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C218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Languages</a:t>
            </a:r>
            <a:endParaRPr lang="en-US" sz="1050" dirty="0"/>
          </a:p>
        </p:txBody>
      </p:sp>
      <p:sp>
        <p:nvSpPr>
          <p:cNvPr id="30" name="Text 27"/>
          <p:cNvSpPr/>
          <p:nvPr/>
        </p:nvSpPr>
        <p:spPr>
          <a:xfrm>
            <a:off x="8001000" y="2350008"/>
            <a:ext cx="361188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Python 3.10+, Go (Envoy filters)</a:t>
            </a:r>
            <a:endParaRPr lang="en-US" sz="1100" dirty="0"/>
          </a:p>
        </p:txBody>
      </p:sp>
      <p:sp>
        <p:nvSpPr>
          <p:cNvPr id="31" name="Shape 28"/>
          <p:cNvSpPr/>
          <p:nvPr/>
        </p:nvSpPr>
        <p:spPr>
          <a:xfrm>
            <a:off x="7818120" y="2834640"/>
            <a:ext cx="3977640" cy="658368"/>
          </a:xfrm>
          <a:prstGeom prst="roundRect">
            <a:avLst>
              <a:gd name="adj" fmla="val 9722"/>
            </a:avLst>
          </a:prstGeom>
          <a:solidFill>
            <a:srgbClr val="FCF1F5"/>
          </a:solidFill>
          <a:ln w="12700">
            <a:solidFill>
              <a:srgbClr val="F0D3D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2" name="Text 29"/>
          <p:cNvSpPr/>
          <p:nvPr/>
        </p:nvSpPr>
        <p:spPr>
          <a:xfrm>
            <a:off x="8001000" y="2889504"/>
            <a:ext cx="361188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C218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ML Stack</a:t>
            </a:r>
            <a:endParaRPr lang="en-US" sz="1050" dirty="0"/>
          </a:p>
        </p:txBody>
      </p:sp>
      <p:sp>
        <p:nvSpPr>
          <p:cNvPr id="33" name="Text 30"/>
          <p:cNvSpPr/>
          <p:nvPr/>
        </p:nvSpPr>
        <p:spPr>
          <a:xfrm>
            <a:off x="8001000" y="3127248"/>
            <a:ext cx="361188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PyTorch, PyTorch Geometric, Scikit-learn</a:t>
            </a:r>
            <a:endParaRPr lang="en-US" sz="1100" dirty="0"/>
          </a:p>
        </p:txBody>
      </p:sp>
      <p:sp>
        <p:nvSpPr>
          <p:cNvPr id="34" name="Shape 31"/>
          <p:cNvSpPr/>
          <p:nvPr/>
        </p:nvSpPr>
        <p:spPr>
          <a:xfrm>
            <a:off x="7818120" y="3611880"/>
            <a:ext cx="3977640" cy="658368"/>
          </a:xfrm>
          <a:prstGeom prst="roundRect">
            <a:avLst>
              <a:gd name="adj" fmla="val 9722"/>
            </a:avLst>
          </a:prstGeom>
          <a:solidFill>
            <a:srgbClr val="FCF1F5"/>
          </a:solidFill>
          <a:ln w="12700">
            <a:solidFill>
              <a:srgbClr val="F0D3D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5" name="Text 32"/>
          <p:cNvSpPr/>
          <p:nvPr/>
        </p:nvSpPr>
        <p:spPr>
          <a:xfrm>
            <a:off x="8001000" y="3666744"/>
            <a:ext cx="361188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C218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Security Tools</a:t>
            </a:r>
            <a:endParaRPr lang="en-US" sz="1050" dirty="0"/>
          </a:p>
        </p:txBody>
      </p:sp>
      <p:sp>
        <p:nvSpPr>
          <p:cNvPr id="36" name="Text 33"/>
          <p:cNvSpPr/>
          <p:nvPr/>
        </p:nvSpPr>
        <p:spPr>
          <a:xfrm>
            <a:off x="8001000" y="3904488"/>
            <a:ext cx="361188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SnarkJS, SPIFFE/SPIRE, Kubernetes</a:t>
            </a:r>
            <a:endParaRPr lang="en-US" sz="1100" dirty="0"/>
          </a:p>
        </p:txBody>
      </p:sp>
      <p:sp>
        <p:nvSpPr>
          <p:cNvPr id="37" name="Shape 34"/>
          <p:cNvSpPr/>
          <p:nvPr/>
        </p:nvSpPr>
        <p:spPr>
          <a:xfrm>
            <a:off x="7818120" y="4389120"/>
            <a:ext cx="3977640" cy="658368"/>
          </a:xfrm>
          <a:prstGeom prst="roundRect">
            <a:avLst>
              <a:gd name="adj" fmla="val 9722"/>
            </a:avLst>
          </a:prstGeom>
          <a:solidFill>
            <a:srgbClr val="FCF1F5"/>
          </a:solidFill>
          <a:ln w="12700">
            <a:solidFill>
              <a:srgbClr val="F0D3D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38" name="Text 35"/>
          <p:cNvSpPr/>
          <p:nvPr/>
        </p:nvSpPr>
        <p:spPr>
          <a:xfrm>
            <a:off x="8001000" y="4443984"/>
            <a:ext cx="361188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C218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Dataset</a:t>
            </a:r>
            <a:endParaRPr lang="en-US" sz="1050" dirty="0"/>
          </a:p>
        </p:txBody>
      </p:sp>
      <p:sp>
        <p:nvSpPr>
          <p:cNvPr id="39" name="Text 36"/>
          <p:cNvSpPr/>
          <p:nvPr/>
        </p:nvSpPr>
        <p:spPr>
          <a:xfrm>
            <a:off x="8001000" y="4681728"/>
            <a:ext cx="361188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CIC-IDS2017/2018 benchmark [11]</a:t>
            </a:r>
            <a:endParaRPr lang="en-US" sz="1100" dirty="0"/>
          </a:p>
        </p:txBody>
      </p:sp>
      <p:sp>
        <p:nvSpPr>
          <p:cNvPr id="40" name="Shape 37"/>
          <p:cNvSpPr/>
          <p:nvPr/>
        </p:nvSpPr>
        <p:spPr>
          <a:xfrm>
            <a:off x="7818120" y="5166360"/>
            <a:ext cx="3977640" cy="658368"/>
          </a:xfrm>
          <a:prstGeom prst="roundRect">
            <a:avLst>
              <a:gd name="adj" fmla="val 9722"/>
            </a:avLst>
          </a:prstGeom>
          <a:solidFill>
            <a:srgbClr val="FCF1F5"/>
          </a:solidFill>
          <a:ln w="12700">
            <a:solidFill>
              <a:srgbClr val="F0D3D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41" name="Text 38"/>
          <p:cNvSpPr/>
          <p:nvPr/>
        </p:nvSpPr>
        <p:spPr>
          <a:xfrm>
            <a:off x="8001000" y="5221224"/>
            <a:ext cx="361188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50" b="1" dirty="0">
                <a:solidFill>
                  <a:srgbClr val="C218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Hardware</a:t>
            </a:r>
            <a:endParaRPr lang="en-US" sz="1050" dirty="0"/>
          </a:p>
        </p:txBody>
      </p:sp>
      <p:sp>
        <p:nvSpPr>
          <p:cNvPr id="42" name="Text 39"/>
          <p:cNvSpPr/>
          <p:nvPr/>
        </p:nvSpPr>
        <p:spPr>
          <a:xfrm>
            <a:off x="8001000" y="5458968"/>
            <a:ext cx="361188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64GB RAM, 16 vCPUs, dedicated GPU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images/crest_icon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1480" y="320040"/>
            <a:ext cx="256032" cy="336499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77240" y="320040"/>
            <a:ext cx="5943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900" b="1" kern="0" spc="100" dirty="0">
                <a:solidFill>
                  <a:srgbClr val="5B5F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UNIVERSITY OF WALES TRINITY SAINT DAVID</a:t>
            </a:r>
            <a:endParaRPr lang="en-US" sz="900" dirty="0"/>
          </a:p>
        </p:txBody>
      </p:sp>
      <p:sp>
        <p:nvSpPr>
          <p:cNvPr id="4" name="Text 1"/>
          <p:cNvSpPr/>
          <p:nvPr/>
        </p:nvSpPr>
        <p:spPr>
          <a:xfrm>
            <a:off x="777240" y="475488"/>
            <a:ext cx="59436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100" dirty="0">
                <a:solidFill>
                  <a:srgbClr val="C218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SECTION 7</a:t>
            </a:r>
            <a:endParaRPr lang="en-US" sz="900" dirty="0"/>
          </a:p>
        </p:txBody>
      </p:sp>
      <p:sp>
        <p:nvSpPr>
          <p:cNvPr id="5" name="Text 2"/>
          <p:cNvSpPr/>
          <p:nvPr/>
        </p:nvSpPr>
        <p:spPr>
          <a:xfrm>
            <a:off x="411480" y="777240"/>
            <a:ext cx="113385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3000" b="1" dirty="0">
                <a:solidFill>
                  <a:srgbClr val="17171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Project Impact &amp; Limitations</a:t>
            </a:r>
            <a:endParaRPr lang="en-US" sz="3000" dirty="0"/>
          </a:p>
        </p:txBody>
      </p:sp>
      <p:sp>
        <p:nvSpPr>
          <p:cNvPr id="6" name="Text 3"/>
          <p:cNvSpPr/>
          <p:nvPr/>
        </p:nvSpPr>
        <p:spPr>
          <a:xfrm>
            <a:off x="411480" y="6547104"/>
            <a:ext cx="7772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B5F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MSc Cybersecurity &amp; Digital Forensics  |  ACFA7004 Research Proposal</a:t>
            </a:r>
            <a:endParaRPr lang="en-US" sz="850" dirty="0"/>
          </a:p>
        </p:txBody>
      </p:sp>
      <p:sp>
        <p:nvSpPr>
          <p:cNvPr id="7" name="Text 4"/>
          <p:cNvSpPr/>
          <p:nvPr/>
        </p:nvSpPr>
        <p:spPr>
          <a:xfrm>
            <a:off x="11521440" y="6547104"/>
            <a:ext cx="36576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5F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900" dirty="0"/>
          </a:p>
        </p:txBody>
      </p:sp>
      <p:sp>
        <p:nvSpPr>
          <p:cNvPr id="8" name="Text 5"/>
          <p:cNvSpPr/>
          <p:nvPr/>
        </p:nvSpPr>
        <p:spPr>
          <a:xfrm>
            <a:off x="411480" y="1645920"/>
            <a:ext cx="566928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880E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Expected Impact</a:t>
            </a:r>
            <a:endParaRPr lang="en-US" sz="1500" dirty="0"/>
          </a:p>
        </p:txBody>
      </p:sp>
      <p:sp>
        <p:nvSpPr>
          <p:cNvPr id="9" name="Text 6"/>
          <p:cNvSpPr/>
          <p:nvPr/>
        </p:nvSpPr>
        <p:spPr>
          <a:xfrm>
            <a:off x="411480" y="1993392"/>
            <a:ext cx="5669280" cy="4206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lnSpc>
                <a:spcPct val="112000"/>
              </a:lnSpc>
              <a:spcAft>
                <a:spcPts val="2400"/>
              </a:spcAft>
              <a:buSzPct val="100000"/>
              <a:buChar char="●"/>
            </a:pPr>
            <a:r>
              <a:rPr lang="en-US" sz="1350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Academic: validated DSR artefact decoupling threat intelligence from identity exposure</a:t>
            </a:r>
            <a:endParaRPr lang="en-US" sz="1350" dirty="0"/>
          </a:p>
          <a:p>
            <a:pPr marL="177800" indent="-177800">
              <a:lnSpc>
                <a:spcPct val="112000"/>
              </a:lnSpc>
              <a:spcAft>
                <a:spcPts val="2400"/>
              </a:spcAft>
              <a:buSzPct val="100000"/>
              <a:buChar char="●"/>
            </a:pPr>
            <a:r>
              <a:rPr lang="en-US" sz="1350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Technical: empirical data on the cost of embedding zero-knowledge proofs into API gateways</a:t>
            </a:r>
            <a:endParaRPr lang="en-US" sz="1350" dirty="0"/>
          </a:p>
          <a:p>
            <a:pPr marL="177800" indent="-177800">
              <a:lnSpc>
                <a:spcPct val="112000"/>
              </a:lnSpc>
              <a:spcAft>
                <a:spcPts val="2400"/>
              </a:spcAft>
              <a:buSzPct val="100000"/>
              <a:buChar char="●"/>
            </a:pPr>
            <a:r>
              <a:rPr lang="en-US" sz="1350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Industry: a reference design for mitigating BOLA and governing NHI sprawl, aligned to NIST SP 800-207</a:t>
            </a:r>
            <a:endParaRPr lang="en-US" sz="1350" dirty="0"/>
          </a:p>
          <a:p>
            <a:pPr marL="177800" indent="-177800">
              <a:lnSpc>
                <a:spcPct val="112000"/>
              </a:lnSpc>
              <a:spcAft>
                <a:spcPts val="2400"/>
              </a:spcAft>
              <a:buSzPct val="100000"/>
              <a:buChar char="●"/>
            </a:pPr>
            <a:r>
              <a:rPr lang="en-US" sz="1350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Target result: F1 ≥ 0.90 anomaly detection with 30–50ms cryptographic latency overhead</a:t>
            </a:r>
            <a:endParaRPr lang="en-US" sz="1350" dirty="0"/>
          </a:p>
        </p:txBody>
      </p:sp>
      <p:sp>
        <p:nvSpPr>
          <p:cNvPr id="10" name="Text 7"/>
          <p:cNvSpPr/>
          <p:nvPr/>
        </p:nvSpPr>
        <p:spPr>
          <a:xfrm>
            <a:off x="6355080" y="1645920"/>
            <a:ext cx="5394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880E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Limitations</a:t>
            </a:r>
            <a:endParaRPr lang="en-US" sz="1500" dirty="0"/>
          </a:p>
        </p:txBody>
      </p:sp>
      <p:sp>
        <p:nvSpPr>
          <p:cNvPr id="11" name="Text 8"/>
          <p:cNvSpPr/>
          <p:nvPr/>
        </p:nvSpPr>
        <p:spPr>
          <a:xfrm>
            <a:off x="6355080" y="1993392"/>
            <a:ext cx="5394960" cy="137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177800" indent="-177800">
              <a:lnSpc>
                <a:spcPct val="112000"/>
              </a:lnSpc>
              <a:spcAft>
                <a:spcPts val="1300"/>
              </a:spcAft>
              <a:buSzPct val="100000"/>
              <a:buChar char="●"/>
            </a:pPr>
            <a:r>
              <a:rPr lang="en-US" sz="1250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Synthetic and offline benchmark datasets cannot fully capture live, zero-day topological shifts</a:t>
            </a:r>
            <a:endParaRPr lang="en-US" sz="1250" dirty="0"/>
          </a:p>
          <a:p>
            <a:pPr marL="177800" indent="-177800">
              <a:lnSpc>
                <a:spcPct val="112000"/>
              </a:lnSpc>
              <a:spcAft>
                <a:spcPts val="1300"/>
              </a:spcAft>
              <a:buSzPct val="100000"/>
              <a:buChar char="●"/>
            </a:pPr>
            <a:r>
              <a:rPr lang="en-US" sz="1250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Project-timeframe compute limits cap the depth of adversarial GNN evaluation</a:t>
            </a:r>
            <a:endParaRPr lang="en-US" sz="1250" dirty="0"/>
          </a:p>
        </p:txBody>
      </p:sp>
      <p:sp>
        <p:nvSpPr>
          <p:cNvPr id="12" name="Text 9"/>
          <p:cNvSpPr/>
          <p:nvPr/>
        </p:nvSpPr>
        <p:spPr>
          <a:xfrm>
            <a:off x="6355080" y="3429000"/>
            <a:ext cx="53949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00" b="1" dirty="0">
                <a:solidFill>
                  <a:srgbClr val="880E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Risks</a:t>
            </a:r>
            <a:endParaRPr lang="en-US" sz="1500" dirty="0"/>
          </a:p>
        </p:txBody>
      </p:sp>
      <p:sp>
        <p:nvSpPr>
          <p:cNvPr id="13" name="Shape 10"/>
          <p:cNvSpPr/>
          <p:nvPr/>
        </p:nvSpPr>
        <p:spPr>
          <a:xfrm>
            <a:off x="6355080" y="3749040"/>
            <a:ext cx="5394960" cy="713232"/>
          </a:xfrm>
          <a:prstGeom prst="roundRect">
            <a:avLst>
              <a:gd name="adj" fmla="val 8974"/>
            </a:avLst>
          </a:prstGeom>
          <a:solidFill>
            <a:srgbClr val="FCF1F5"/>
          </a:solidFill>
          <a:ln w="12700">
            <a:solidFill>
              <a:srgbClr val="F0D3D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4" name="Text 11"/>
          <p:cNvSpPr/>
          <p:nvPr/>
        </p:nvSpPr>
        <p:spPr>
          <a:xfrm>
            <a:off x="6537960" y="3822192"/>
            <a:ext cx="5029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zk-SNARK integration delayed</a:t>
            </a:r>
            <a:endParaRPr lang="en-US" sz="1100" dirty="0"/>
          </a:p>
        </p:txBody>
      </p:sp>
      <p:sp>
        <p:nvSpPr>
          <p:cNvPr id="15" name="Text 12"/>
          <p:cNvSpPr/>
          <p:nvPr/>
        </p:nvSpPr>
        <p:spPr>
          <a:xfrm>
            <a:off x="6537960" y="4096512"/>
            <a:ext cx="50292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B5F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Fall back to a hash-based commitment scheme</a:t>
            </a:r>
            <a:endParaRPr lang="en-US" sz="1000" dirty="0"/>
          </a:p>
        </p:txBody>
      </p:sp>
      <p:sp>
        <p:nvSpPr>
          <p:cNvPr id="16" name="Shape 13"/>
          <p:cNvSpPr/>
          <p:nvPr/>
        </p:nvSpPr>
        <p:spPr>
          <a:xfrm>
            <a:off x="6355080" y="4572000"/>
            <a:ext cx="5394960" cy="713232"/>
          </a:xfrm>
          <a:prstGeom prst="roundRect">
            <a:avLst>
              <a:gd name="adj" fmla="val 8974"/>
            </a:avLst>
          </a:prstGeom>
          <a:solidFill>
            <a:srgbClr val="FCF1F5"/>
          </a:solidFill>
          <a:ln w="12700">
            <a:solidFill>
              <a:srgbClr val="F0D3D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17" name="Text 14"/>
          <p:cNvSpPr/>
          <p:nvPr/>
        </p:nvSpPr>
        <p:spPr>
          <a:xfrm>
            <a:off x="6537960" y="4645152"/>
            <a:ext cx="5029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GAT misses F1 ≥ 0.90 target</a:t>
            </a:r>
            <a:endParaRPr lang="en-US" sz="1100" dirty="0"/>
          </a:p>
        </p:txBody>
      </p:sp>
      <p:sp>
        <p:nvSpPr>
          <p:cNvPr id="18" name="Text 15"/>
          <p:cNvSpPr/>
          <p:nvPr/>
        </p:nvSpPr>
        <p:spPr>
          <a:xfrm>
            <a:off x="6537960" y="4919472"/>
            <a:ext cx="50292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B5F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Report shortfall; compare vs. standard GCN baseline</a:t>
            </a:r>
            <a:endParaRPr lang="en-US" sz="1000" dirty="0"/>
          </a:p>
        </p:txBody>
      </p:sp>
      <p:sp>
        <p:nvSpPr>
          <p:cNvPr id="19" name="Shape 16"/>
          <p:cNvSpPr/>
          <p:nvPr/>
        </p:nvSpPr>
        <p:spPr>
          <a:xfrm>
            <a:off x="6355080" y="5394960"/>
            <a:ext cx="5394960" cy="713232"/>
          </a:xfrm>
          <a:prstGeom prst="roundRect">
            <a:avLst>
              <a:gd name="adj" fmla="val 8974"/>
            </a:avLst>
          </a:prstGeom>
          <a:solidFill>
            <a:srgbClr val="FCF1F5"/>
          </a:solidFill>
          <a:ln w="12700">
            <a:solidFill>
              <a:srgbClr val="F0D3DE"/>
            </a:solidFill>
            <a:prstDash val="solid"/>
          </a:ln>
        </p:spPr>
        <p:txBody>
          <a:bodyPr/>
          <a:lstStyle/>
          <a:p>
            <a:endParaRPr lang="en-IN"/>
          </a:p>
        </p:txBody>
      </p:sp>
      <p:sp>
        <p:nvSpPr>
          <p:cNvPr id="20" name="Text 17"/>
          <p:cNvSpPr/>
          <p:nvPr/>
        </p:nvSpPr>
        <p:spPr>
          <a:xfrm>
            <a:off x="6537960" y="5468112"/>
            <a:ext cx="50292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Cloud GPU access delayed</a:t>
            </a:r>
            <a:endParaRPr lang="en-US" sz="1100" dirty="0"/>
          </a:p>
        </p:txBody>
      </p:sp>
      <p:sp>
        <p:nvSpPr>
          <p:cNvPr id="21" name="Text 18"/>
          <p:cNvSpPr/>
          <p:nvPr/>
        </p:nvSpPr>
        <p:spPr>
          <a:xfrm>
            <a:off x="6537960" y="5742432"/>
            <a:ext cx="50292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000" dirty="0">
                <a:solidFill>
                  <a:srgbClr val="5B5F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 university HPC cluster or scaled-down GPU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images/crest_icon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1480" y="320040"/>
            <a:ext cx="256032" cy="336499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77240" y="320040"/>
            <a:ext cx="5943600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900" b="1" kern="0" spc="100" dirty="0">
                <a:solidFill>
                  <a:srgbClr val="5B5F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UNIVERSITY OF WALES TRINITY SAINT DAVID</a:t>
            </a:r>
            <a:endParaRPr lang="en-US" sz="900" dirty="0"/>
          </a:p>
        </p:txBody>
      </p:sp>
      <p:sp>
        <p:nvSpPr>
          <p:cNvPr id="4" name="Text 1"/>
          <p:cNvSpPr/>
          <p:nvPr/>
        </p:nvSpPr>
        <p:spPr>
          <a:xfrm>
            <a:off x="777240" y="475488"/>
            <a:ext cx="594360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b="1" kern="0" spc="100" dirty="0">
                <a:solidFill>
                  <a:srgbClr val="C2185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900" dirty="0"/>
          </a:p>
        </p:txBody>
      </p:sp>
      <p:sp>
        <p:nvSpPr>
          <p:cNvPr id="5" name="Text 2"/>
          <p:cNvSpPr/>
          <p:nvPr/>
        </p:nvSpPr>
        <p:spPr>
          <a:xfrm>
            <a:off x="411480" y="777240"/>
            <a:ext cx="1133856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buNone/>
            </a:pPr>
            <a:r>
              <a:rPr lang="en-US" sz="3000" b="1" dirty="0">
                <a:solidFill>
                  <a:srgbClr val="17171C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 (IEEE Style)</a:t>
            </a:r>
            <a:endParaRPr lang="en-US" sz="3000" dirty="0"/>
          </a:p>
        </p:txBody>
      </p:sp>
      <p:sp>
        <p:nvSpPr>
          <p:cNvPr id="6" name="Text 3"/>
          <p:cNvSpPr/>
          <p:nvPr/>
        </p:nvSpPr>
        <p:spPr>
          <a:xfrm>
            <a:off x="411480" y="6547104"/>
            <a:ext cx="77724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5B5F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MSc Cybersecurity &amp; Digital Forensics  |  ACFA7004 Research Proposal</a:t>
            </a:r>
            <a:endParaRPr lang="en-US" sz="850" dirty="0"/>
          </a:p>
        </p:txBody>
      </p:sp>
      <p:sp>
        <p:nvSpPr>
          <p:cNvPr id="7" name="Text 4"/>
          <p:cNvSpPr/>
          <p:nvPr/>
        </p:nvSpPr>
        <p:spPr>
          <a:xfrm>
            <a:off x="11521440" y="6547104"/>
            <a:ext cx="36576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5F66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5"/>
          <p:cNvSpPr/>
          <p:nvPr/>
        </p:nvSpPr>
        <p:spPr>
          <a:xfrm>
            <a:off x="411480" y="1965960"/>
            <a:ext cx="5440680" cy="4663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20000"/>
              </a:lnSpc>
              <a:spcAft>
                <a:spcPts val="2200"/>
              </a:spcAft>
              <a:buNone/>
            </a:pPr>
            <a:r>
              <a:rPr lang="en-US" sz="1250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[1] OWASP, “OWASP Top 10 API Security Risks – 2023,” OWASP Foundation, 2023.</a:t>
            </a:r>
            <a:endParaRPr lang="en-US" sz="1250" dirty="0"/>
          </a:p>
          <a:p>
            <a:pPr marL="0" indent="0">
              <a:lnSpc>
                <a:spcPct val="120000"/>
              </a:lnSpc>
              <a:spcAft>
                <a:spcPts val="2200"/>
              </a:spcAft>
              <a:buNone/>
            </a:pPr>
            <a:r>
              <a:rPr lang="en-US" sz="1250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[2] Y. Huang et al., “Detecting Broken Object-Level Authorization Vulnerabilities in Database-Backed Applications,” Proc. ACM CCS, 2024, pp. 2934–2948.</a:t>
            </a:r>
            <a:endParaRPr lang="en-US" sz="1250" dirty="0"/>
          </a:p>
          <a:p>
            <a:pPr marL="0" indent="0">
              <a:lnSpc>
                <a:spcPct val="120000"/>
              </a:lnSpc>
              <a:spcAft>
                <a:spcPts val="2200"/>
              </a:spcAft>
              <a:buNone/>
            </a:pPr>
            <a:r>
              <a:rPr lang="en-US" sz="1250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[3] S. Rose et al., “Zero Trust Architecture,” NIST SP 800-207, Aug. 2020.</a:t>
            </a:r>
            <a:endParaRPr lang="en-US" sz="1250" dirty="0"/>
          </a:p>
          <a:p>
            <a:pPr marL="0" indent="0">
              <a:lnSpc>
                <a:spcPct val="120000"/>
              </a:lnSpc>
              <a:spcAft>
                <a:spcPts val="2200"/>
              </a:spcAft>
              <a:buNone/>
            </a:pPr>
            <a:r>
              <a:rPr lang="en-US" sz="1250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[4] OWASP, “Non-Human Identities (NHI) Top 10,” OWASP Foundation, 2025.</a:t>
            </a:r>
            <a:endParaRPr lang="en-US" sz="1250" dirty="0"/>
          </a:p>
          <a:p>
            <a:pPr marL="0" indent="0">
              <a:lnSpc>
                <a:spcPct val="120000"/>
              </a:lnSpc>
              <a:spcAft>
                <a:spcPts val="2200"/>
              </a:spcAft>
              <a:buNone/>
            </a:pPr>
            <a:r>
              <a:rPr lang="en-US" sz="1250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[6] SPIFFE Project, “SPIFFE Specification,” Cloud Native Computing Foundation.</a:t>
            </a:r>
            <a:endParaRPr lang="en-US" sz="1250" dirty="0"/>
          </a:p>
          <a:p>
            <a:pPr marL="0" indent="0">
              <a:lnSpc>
                <a:spcPct val="120000"/>
              </a:lnSpc>
              <a:spcAft>
                <a:spcPts val="2200"/>
              </a:spcAft>
              <a:buNone/>
            </a:pPr>
            <a:r>
              <a:rPr lang="en-US" sz="1250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[7] D. Zügner, A. Akbarnejad, and S. Günnemann, “Adversarial Attacks on Neural Networks for Graph Data,” Proc. ACM SIGKDD, 2018, pp. 2847–2856.</a:t>
            </a:r>
            <a:endParaRPr lang="en-US" sz="1250" dirty="0"/>
          </a:p>
        </p:txBody>
      </p:sp>
      <p:sp>
        <p:nvSpPr>
          <p:cNvPr id="9" name="Text 6"/>
          <p:cNvSpPr/>
          <p:nvPr/>
        </p:nvSpPr>
        <p:spPr>
          <a:xfrm>
            <a:off x="6309360" y="1965960"/>
            <a:ext cx="5440680" cy="4663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>
              <a:lnSpc>
                <a:spcPct val="120000"/>
              </a:lnSpc>
              <a:spcAft>
                <a:spcPts val="2200"/>
              </a:spcAft>
              <a:buNone/>
            </a:pPr>
            <a:r>
              <a:rPr lang="en-US" sz="1250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[9] P. Veličković et al., “Graph Attention Networks,” Proc. ICLR, 2018.</a:t>
            </a:r>
            <a:endParaRPr lang="en-US" sz="1250" dirty="0"/>
          </a:p>
          <a:p>
            <a:pPr marL="0" indent="0">
              <a:lnSpc>
                <a:spcPct val="120000"/>
              </a:lnSpc>
              <a:spcAft>
                <a:spcPts val="2200"/>
              </a:spcAft>
              <a:buNone/>
            </a:pPr>
            <a:r>
              <a:rPr lang="en-US" sz="1250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[10] K. Bhaila et al., “Local Differential Privacy in Graph Neural Networks: A Reconstruction Approach,” arXiv:2309.08569, 2023.</a:t>
            </a:r>
            <a:endParaRPr lang="en-US" sz="1250" dirty="0"/>
          </a:p>
          <a:p>
            <a:pPr marL="0" indent="0">
              <a:lnSpc>
                <a:spcPct val="120000"/>
              </a:lnSpc>
              <a:spcAft>
                <a:spcPts val="2200"/>
              </a:spcAft>
              <a:buNone/>
            </a:pPr>
            <a:r>
              <a:rPr lang="en-US" sz="1250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[11] I. Sharafaldin, A. H. Lashkari, and A. A. Ghorbani, “Toward Generating a New Intrusion Detection Dataset and Intrusion Traffic Characterization,” Proc. ICISSP, 2018, pp. 108–116.</a:t>
            </a:r>
            <a:endParaRPr lang="en-US" sz="1250" dirty="0"/>
          </a:p>
          <a:p>
            <a:pPr marL="0" indent="0">
              <a:lnSpc>
                <a:spcPct val="120000"/>
              </a:lnSpc>
              <a:spcAft>
                <a:spcPts val="2200"/>
              </a:spcAft>
              <a:buNone/>
            </a:pPr>
            <a:r>
              <a:rPr lang="en-US" sz="1250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[12] K. Peffers et al., “A Design Science Research Methodology for Information Systems Research,” J. Management Information Systems, vol. 24, no. 3, pp. 45–77, 2007.</a:t>
            </a:r>
            <a:endParaRPr lang="en-US" sz="1250" dirty="0"/>
          </a:p>
          <a:p>
            <a:pPr marL="0" indent="0">
              <a:lnSpc>
                <a:spcPct val="120000"/>
              </a:lnSpc>
              <a:spcAft>
                <a:spcPts val="2200"/>
              </a:spcAft>
              <a:buNone/>
            </a:pPr>
            <a:r>
              <a:rPr lang="en-US" sz="1250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[13] A. R. Hevner, S. T. March, J. Park, and S. Ram, “Design Science in Information Systems Research,” MIS Quarterly, vol. 28, no. 1, pp. 75–105, 2004.</a:t>
            </a:r>
            <a:endParaRPr lang="en-US" sz="1250" dirty="0"/>
          </a:p>
          <a:p>
            <a:pPr marL="0" indent="0">
              <a:lnSpc>
                <a:spcPct val="120000"/>
              </a:lnSpc>
              <a:spcAft>
                <a:spcPts val="2200"/>
              </a:spcAft>
              <a:buNone/>
            </a:pPr>
            <a:r>
              <a:rPr lang="en-US" sz="1250" dirty="0">
                <a:solidFill>
                  <a:srgbClr val="17171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[14] W3C, “ActivityPub,” W3C Recommendation, Jan. 2018.</a:t>
            </a:r>
            <a:endParaRPr lang="en-US" sz="125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1467</Words>
  <Application>Microsoft Office PowerPoint</Application>
  <PresentationFormat>Widescreen</PresentationFormat>
  <Paragraphs>194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rajul gupta</cp:lastModifiedBy>
  <cp:revision>3</cp:revision>
  <dcterms:created xsi:type="dcterms:W3CDTF">2026-08-08T20:21:59Z</dcterms:created>
  <dcterms:modified xsi:type="dcterms:W3CDTF">2026-08-10T00:07:38Z</dcterms:modified>
</cp:coreProperties>
</file>