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handoutMasterIdLst>
    <p:handoutMasterId r:id="rId36"/>
  </p:handoutMasterIdLst>
  <p:sldIdLst>
    <p:sldId id="369" r:id="rId2"/>
    <p:sldId id="302" r:id="rId3"/>
    <p:sldId id="356" r:id="rId4"/>
    <p:sldId id="318" r:id="rId5"/>
    <p:sldId id="319" r:id="rId6"/>
    <p:sldId id="353" r:id="rId7"/>
    <p:sldId id="357" r:id="rId8"/>
    <p:sldId id="358" r:id="rId9"/>
    <p:sldId id="322" r:id="rId10"/>
    <p:sldId id="324" r:id="rId11"/>
    <p:sldId id="326" r:id="rId12"/>
    <p:sldId id="328" r:id="rId13"/>
    <p:sldId id="330" r:id="rId14"/>
    <p:sldId id="332" r:id="rId15"/>
    <p:sldId id="335" r:id="rId16"/>
    <p:sldId id="351" r:id="rId17"/>
    <p:sldId id="354" r:id="rId18"/>
    <p:sldId id="338" r:id="rId19"/>
    <p:sldId id="360" r:id="rId20"/>
    <p:sldId id="359" r:id="rId21"/>
    <p:sldId id="289" r:id="rId22"/>
    <p:sldId id="316" r:id="rId23"/>
    <p:sldId id="361" r:id="rId24"/>
    <p:sldId id="342" r:id="rId25"/>
    <p:sldId id="343" r:id="rId26"/>
    <p:sldId id="344" r:id="rId27"/>
    <p:sldId id="362" r:id="rId28"/>
    <p:sldId id="363" r:id="rId29"/>
    <p:sldId id="364" r:id="rId30"/>
    <p:sldId id="365" r:id="rId31"/>
    <p:sldId id="366" r:id="rId32"/>
    <p:sldId id="348" r:id="rId33"/>
    <p:sldId id="370" r:id="rId34"/>
  </p:sldIdLst>
  <p:sldSz cx="9144000" cy="6858000" type="screen4x3"/>
  <p:notesSz cx="6858000" cy="9144000"/>
  <p:custDataLst>
    <p:tags r:id="rId37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8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8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8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8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8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8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8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8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800" b="1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91">
          <p15:clr>
            <a:srgbClr val="A4A3A4"/>
          </p15:clr>
        </p15:guide>
        <p15:guide id="2" orient="horz" pos="2161">
          <p15:clr>
            <a:srgbClr val="A4A3A4"/>
          </p15:clr>
        </p15:guide>
        <p15:guide id="3" orient="horz" pos="3889">
          <p15:clr>
            <a:srgbClr val="A4A3A4"/>
          </p15:clr>
        </p15:guide>
        <p15:guide id="4" orient="horz" pos="274">
          <p15:clr>
            <a:srgbClr val="A4A3A4"/>
          </p15:clr>
        </p15:guide>
        <p15:guide id="5" orient="horz" pos="903">
          <p15:clr>
            <a:srgbClr val="A4A3A4"/>
          </p15:clr>
        </p15:guide>
        <p15:guide id="6" orient="horz" pos="513">
          <p15:clr>
            <a:srgbClr val="A4A3A4"/>
          </p15:clr>
        </p15:guide>
        <p15:guide id="7" pos="2880">
          <p15:clr>
            <a:srgbClr val="A4A3A4"/>
          </p15:clr>
        </p15:guide>
        <p15:guide id="8" pos="230">
          <p15:clr>
            <a:srgbClr val="A4A3A4"/>
          </p15:clr>
        </p15:guide>
        <p15:guide id="9" pos="86">
          <p15:clr>
            <a:srgbClr val="A4A3A4"/>
          </p15:clr>
        </p15:guide>
        <p15:guide id="10" pos="379">
          <p15:clr>
            <a:srgbClr val="A4A3A4"/>
          </p15:clr>
        </p15:guide>
        <p15:guide id="11" pos="432">
          <p15:clr>
            <a:srgbClr val="A4A3A4"/>
          </p15:clr>
        </p15:guide>
        <p15:guide id="12" pos="3274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laser" initials="a" lastIdx="7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FA3"/>
    <a:srgbClr val="CCFFFF"/>
    <a:srgbClr val="66FFCC"/>
    <a:srgbClr val="99FFCC"/>
    <a:srgbClr val="CCECFF"/>
    <a:srgbClr val="FFFFCC"/>
    <a:srgbClr val="9999FF"/>
    <a:srgbClr val="FF0000"/>
    <a:srgbClr val="00B0F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867" autoAdjust="0"/>
    <p:restoredTop sz="91886" autoAdjust="0"/>
  </p:normalViewPr>
  <p:slideViewPr>
    <p:cSldViewPr showGuides="1">
      <p:cViewPr varScale="1">
        <p:scale>
          <a:sx n="111" d="100"/>
          <a:sy n="111" d="100"/>
        </p:scale>
        <p:origin x="1248" y="108"/>
      </p:cViewPr>
      <p:guideLst>
        <p:guide orient="horz" pos="391"/>
        <p:guide orient="horz" pos="2161"/>
        <p:guide orient="horz" pos="3889"/>
        <p:guide orient="horz" pos="274"/>
        <p:guide orient="horz" pos="903"/>
        <p:guide orient="horz" pos="513"/>
        <p:guide pos="2880"/>
        <p:guide pos="230"/>
        <p:guide pos="86"/>
        <p:guide pos="379"/>
        <p:guide pos="432"/>
        <p:guide pos="327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136"/>
    </p:cViewPr>
  </p:sorterViewPr>
  <p:notesViewPr>
    <p:cSldViewPr showGuides="1">
      <p:cViewPr varScale="1">
        <p:scale>
          <a:sx n="85" d="100"/>
          <a:sy n="85" d="100"/>
        </p:scale>
        <p:origin x="-3786" y="-84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gs" Target="tags/tag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102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6627" name="Rectangle 1027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6628" name="Rectangle 1028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6629" name="Rectangle 1029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>
                <a:latin typeface="Times New Roman" pitchFamily="18" charset="0"/>
              </a:defRPr>
            </a:lvl1pPr>
          </a:lstStyle>
          <a:p>
            <a:pPr>
              <a:defRPr/>
            </a:pPr>
            <a:fld id="{1A9BDFB9-BE17-4B3E-B61F-0321AA2E152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850017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379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307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>
                <a:latin typeface="Times New Roman" pitchFamily="18" charset="0"/>
              </a:defRPr>
            </a:lvl1pPr>
          </a:lstStyle>
          <a:p>
            <a:pPr>
              <a:defRPr/>
            </a:pPr>
            <a:fld id="{702C2156-23C7-4FBD-83DE-2A55ED439D0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201607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b="1" i="0" baseline="0" dirty="0" smtClean="0">
                <a:latin typeface="Arial" pitchFamily="34" charset="0"/>
              </a:rPr>
              <a:t>Figure 6.1  This chapter examines process design</a:t>
            </a: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989652C-EA08-4A74-BA28-A1ADB37D6756}" type="slidenum">
              <a:rPr lang="en-US" smtClean="0"/>
              <a:pPr/>
              <a:t>2</a:t>
            </a:fld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D3B0839-D00F-411F-A1B3-D61A90817C4B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02F24D3-B4E3-4D8F-B0B9-6B84A23651D1}" type="slidenum">
              <a:rPr lang="en-US" smtClean="0"/>
              <a:pPr/>
              <a:t>4</a:t>
            </a:fld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i="0" baseline="0" dirty="0" smtClean="0">
                <a:latin typeface="Arial" pitchFamily="34" charset="0"/>
              </a:rPr>
              <a:t>Figure 6.2  The design of products/services and processes are interrelated and should be treated together</a:t>
            </a: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1F1A3AF-CFA0-4ED3-A66C-5FEC803F610D}" type="slidenum">
              <a:rPr lang="en-US" smtClean="0"/>
              <a:pPr/>
              <a:t>5</a:t>
            </a:fld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72DDA8E-F62C-45E0-8540-8C7893492253}" type="slidenum">
              <a:rPr lang="en-US" smtClean="0"/>
              <a:pPr/>
              <a:t>6</a:t>
            </a:fld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72DDA8E-F62C-45E0-8540-8C7893492253}" type="slidenum">
              <a:rPr lang="en-US" smtClean="0"/>
              <a:pPr/>
              <a:t>7</a:t>
            </a:fld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02C2156-23C7-4FBD-83DE-2A55ED439D02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D09DFD2-2887-4F3D-A2F8-8C4C9C68A5D8}" type="slidenum">
              <a:rPr lang="en-US" smtClean="0"/>
              <a:pPr/>
              <a:t>9</a:t>
            </a:fld>
            <a:endParaRPr 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AD4A324-14EB-4B27-9093-3E36E289C5CE}" type="slidenum">
              <a:rPr lang="en-US" smtClean="0"/>
              <a:pPr/>
              <a:t>10</a:t>
            </a:fld>
            <a:endParaRPr lang="en-US" smtClean="0"/>
          </a:p>
        </p:txBody>
      </p:sp>
      <p:sp>
        <p:nvSpPr>
          <p:cNvPr id="4505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400" y="4346575"/>
            <a:ext cx="5029200" cy="3852863"/>
          </a:xfrm>
          <a:noFill/>
          <a:ln/>
        </p:spPr>
        <p:txBody>
          <a:bodyPr lIns="90488" tIns="44450" rIns="90488" bIns="44450"/>
          <a:lstStyle/>
          <a:p>
            <a:pPr eaLnBrk="1" hangingPunct="1"/>
            <a:endParaRPr lang="en-GB" smtClean="0"/>
          </a:p>
        </p:txBody>
      </p:sp>
      <p:sp>
        <p:nvSpPr>
          <p:cNvPr id="45060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96988" y="800100"/>
            <a:ext cx="4265612" cy="3198813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F67AD02-53CB-4FB6-B2F8-FC2F17E16A82}" type="slidenum">
              <a:rPr lang="en-US" smtClean="0"/>
              <a:pPr/>
              <a:t>11</a:t>
            </a:fld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528F61-55A6-405E-B31C-B227FB5FE013}" type="slidenum">
              <a:rPr lang="en-US" smtClean="0"/>
              <a:pPr/>
              <a:t>12</a:t>
            </a:fld>
            <a:endParaRPr 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CBE03F7-E9FF-4321-B04C-21EC88B0EFCF}" type="slidenum">
              <a:rPr lang="en-US" smtClean="0"/>
              <a:pPr/>
              <a:t>13</a:t>
            </a:fld>
            <a:endParaRPr 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A2FACBB-9381-4CE5-836B-B47C51F918BD}" type="slidenum">
              <a:rPr lang="en-US" smtClean="0"/>
              <a:pPr/>
              <a:t>14</a:t>
            </a:fld>
            <a:endParaRPr 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63195E4-8DDC-49FF-BF61-6E18677254D8}" type="slidenum">
              <a:rPr lang="en-US" smtClean="0"/>
              <a:pPr/>
              <a:t>15</a:t>
            </a:fld>
            <a:endParaRPr 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87E37BF-EB8B-411F-9591-E038282036D8}" type="slidenum">
              <a:rPr lang="en-US" smtClean="0"/>
              <a:pPr/>
              <a:t>16</a:t>
            </a:fld>
            <a:endParaRPr 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B6401F6-9048-4830-9968-BFDF8E182583}" type="slidenum">
              <a:rPr lang="en-US" smtClean="0"/>
              <a:pPr/>
              <a:t>17</a:t>
            </a:fld>
            <a:endParaRPr 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ED93D45-4296-4FAB-8296-18482038D550}" type="slidenum">
              <a:rPr lang="en-US" smtClean="0"/>
              <a:pPr/>
              <a:t>18</a:t>
            </a:fld>
            <a:endParaRPr lang="en-US" smtClean="0"/>
          </a:p>
        </p:txBody>
      </p:sp>
      <p:sp>
        <p:nvSpPr>
          <p:cNvPr id="54275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4276" name="Rectangle 3"/>
          <p:cNvSpPr>
            <a:spLocks noChangeArrowheads="1"/>
          </p:cNvSpPr>
          <p:nvPr/>
        </p:nvSpPr>
        <p:spPr bwMode="auto">
          <a:xfrm>
            <a:off x="3886200" y="8682038"/>
            <a:ext cx="297180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 anchor="b"/>
          <a:lstStyle/>
          <a:p>
            <a:pPr algn="r" eaLnBrk="0" hangingPunct="0"/>
            <a:r>
              <a:rPr lang="en-US" sz="1200" b="0">
                <a:latin typeface="Times New Roman" pitchFamily="18" charset="0"/>
              </a:rPr>
              <a:t>9</a:t>
            </a:r>
          </a:p>
        </p:txBody>
      </p:sp>
      <p:sp>
        <p:nvSpPr>
          <p:cNvPr id="54277" name="Rectangle 4"/>
          <p:cNvSpPr>
            <a:spLocks noChangeArrowheads="1"/>
          </p:cNvSpPr>
          <p:nvPr/>
        </p:nvSpPr>
        <p:spPr bwMode="auto">
          <a:xfrm>
            <a:off x="0" y="8682038"/>
            <a:ext cx="2967038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4278" name="Rectangle 5"/>
          <p:cNvSpPr>
            <a:spLocks noChangeArrowheads="1"/>
          </p:cNvSpPr>
          <p:nvPr/>
        </p:nvSpPr>
        <p:spPr bwMode="auto">
          <a:xfrm>
            <a:off x="0" y="0"/>
            <a:ext cx="2967038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4279" name="Rectangle 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96988" y="800100"/>
            <a:ext cx="4264025" cy="3198813"/>
          </a:xfrm>
          <a:ln w="12700" cap="flat"/>
        </p:spPr>
      </p:sp>
      <p:sp>
        <p:nvSpPr>
          <p:cNvPr id="54280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914400" y="4338638"/>
            <a:ext cx="5024438" cy="4119562"/>
          </a:xfrm>
          <a:noFill/>
          <a:ln/>
        </p:spPr>
        <p:txBody>
          <a:bodyPr lIns="90488" tIns="44450" rIns="90488" bIns="44450"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i="0" baseline="0" dirty="0" smtClean="0">
                <a:latin typeface="Arial" pitchFamily="34" charset="0"/>
              </a:rPr>
              <a:t>Figure 6.4  Deviating from the ‘natural’ diagonal on the product–process matrix has consequences for cost and flexibility </a:t>
            </a:r>
          </a:p>
          <a:p>
            <a:pPr eaLnBrk="1" hangingPunct="1"/>
            <a:endParaRPr lang="en-GB" sz="1200" b="1" i="0" baseline="0" dirty="0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i="0" baseline="0" dirty="0" smtClean="0">
                <a:latin typeface="Arial" pitchFamily="34" charset="0"/>
              </a:rPr>
              <a:t>Figure 6.5  A product–process matrix with process positions from the water meter example</a:t>
            </a:r>
          </a:p>
          <a:p>
            <a:endParaRPr lang="en-US" sz="1200" b="1" i="0" baseline="0" dirty="0">
              <a:latin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02C2156-23C7-4FBD-83DE-2A55ED439D02}" type="slidenum">
              <a:rPr lang="en-US" smtClean="0"/>
              <a:pPr>
                <a:defRPr/>
              </a:pPr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304397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b="1" i="0" baseline="0" dirty="0" smtClean="0">
                <a:latin typeface="Arial" pitchFamily="34" charset="0"/>
              </a:rPr>
              <a:t>Figure 6.6  </a:t>
            </a:r>
            <a:r>
              <a:rPr lang="en-US" b="1" i="0" baseline="0" dirty="0" smtClean="0">
                <a:latin typeface="Arial" pitchFamily="34" charset="0"/>
              </a:rPr>
              <a:t>Some common process mapping symbols</a:t>
            </a:r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51C9736-99D7-4802-9517-EE1C17EF45FC}" type="slidenum">
              <a:rPr lang="en-US" smtClean="0"/>
              <a:pPr/>
              <a:t>20</a:t>
            </a:fld>
            <a:endParaRPr lang="en-US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i="0" baseline="0" dirty="0" smtClean="0">
                <a:latin typeface="Arial" pitchFamily="34" charset="0"/>
              </a:rPr>
              <a:t>Figure 6.7  Process map for ‘enquire to delivery’ process at stage lighting operation</a:t>
            </a:r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E1D6D57-4EBE-45EB-9BB7-B0A4CBF22A34}" type="slidenum">
              <a:rPr lang="en-US" smtClean="0"/>
              <a:pPr/>
              <a:t>21</a:t>
            </a:fld>
            <a:endParaRPr lang="en-US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i="0" baseline="0" dirty="0" smtClean="0">
                <a:latin typeface="Arial" pitchFamily="34" charset="0"/>
              </a:rPr>
              <a:t>Figure 6.8  The ‘supply and install’ operations process mapped at three levels</a:t>
            </a:r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B1585E6-293A-4913-B78D-5F9435BFD993}" type="slidenum">
              <a:rPr lang="en-US" smtClean="0"/>
              <a:pPr/>
              <a:t>22</a:t>
            </a:fld>
            <a:endParaRPr lang="en-US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i="0" baseline="0" dirty="0" smtClean="0">
                <a:latin typeface="Arial" pitchFamily="34" charset="0"/>
              </a:rPr>
              <a:t>Figure 6.9  The ‘collect and check’ process mapped to show different levels of process visibility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02C2156-23C7-4FBD-83DE-2A55ED439D02}" type="slidenum">
              <a:rPr lang="en-US" smtClean="0"/>
              <a:pPr>
                <a:defRPr/>
              </a:pPr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06216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48B9B0F-D94B-44F8-8316-99DB1BA26459}" type="slidenum">
              <a:rPr lang="en-US" smtClean="0"/>
              <a:pPr/>
              <a:t>24</a:t>
            </a:fld>
            <a:endParaRPr lang="en-US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7378051-7DE3-40D3-84F8-14F509B598E4}" type="slidenum">
              <a:rPr lang="en-US" smtClean="0"/>
              <a:pPr/>
              <a:t>25</a:t>
            </a:fld>
            <a:endParaRPr lang="en-US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349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  <p:sp>
        <p:nvSpPr>
          <p:cNvPr id="634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96066EF-C623-4D9A-AC5D-18959F33EAE1}" type="slidenum">
              <a:rPr lang="en-US" smtClean="0"/>
              <a:pPr/>
              <a:t>26</a:t>
            </a:fld>
            <a:endParaRPr lang="en-US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b="1" i="0" baseline="0" dirty="0" smtClean="0">
                <a:latin typeface="Arial" pitchFamily="34" charset="0"/>
              </a:rPr>
              <a:t>Figure 6.10  The bottleneck is that part of the process that is the most overloaded relative to its capacity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02C2156-23C7-4FBD-83DE-2A55ED439D02}" type="slidenum">
              <a:rPr lang="en-US" smtClean="0"/>
              <a:pPr>
                <a:defRPr/>
              </a:pPr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08390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b="1" i="0" baseline="0" dirty="0" smtClean="0">
                <a:latin typeface="Arial" pitchFamily="34" charset="0"/>
              </a:rPr>
              <a:t>Figure 6.11  Precedence diagram for Karlstad </a:t>
            </a:r>
            <a:r>
              <a:rPr lang="en-US" b="1" i="0" baseline="0" dirty="0" err="1" smtClean="0">
                <a:latin typeface="Arial" pitchFamily="34" charset="0"/>
              </a:rPr>
              <a:t>Kakes</a:t>
            </a:r>
            <a:r>
              <a:rPr lang="en-US" b="1" i="0" baseline="0" dirty="0" smtClean="0">
                <a:latin typeface="Arial" pitchFamily="34" charset="0"/>
              </a:rPr>
              <a:t> with allocation of tasks to each stage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02C2156-23C7-4FBD-83DE-2A55ED439D02}" type="slidenum">
              <a:rPr lang="en-US" smtClean="0"/>
              <a:pPr>
                <a:defRPr/>
              </a:pPr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705217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i="0" baseline="0" dirty="0" smtClean="0">
                <a:latin typeface="Arial" pitchFamily="34" charset="0"/>
              </a:rPr>
              <a:t>Figure 6.12  The arrangement of stages in a process can be described on a spectrum from ‘long thin’ to ‘short fat’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FFF009-79F1-4DCE-804C-04A1007EF81D}" type="slidenum">
              <a:rPr lang="en-GB" smtClean="0"/>
              <a:pPr/>
              <a:t>29</a:t>
            </a:fld>
            <a:endParaRPr lang="en-GB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FFF009-79F1-4DCE-804C-04A1007EF81D}" type="slidenum">
              <a:rPr lang="en-GB" smtClean="0"/>
              <a:pPr/>
              <a:t>30</a:t>
            </a:fld>
            <a:endParaRPr lang="en-GB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FFF009-79F1-4DCE-804C-04A1007EF81D}" type="slidenum">
              <a:rPr lang="en-GB" smtClean="0"/>
              <a:pPr/>
              <a:t>31</a:t>
            </a:fld>
            <a:endParaRPr lang="en-GB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i="0" baseline="0" dirty="0" smtClean="0">
                <a:latin typeface="Arial" pitchFamily="34" charset="0"/>
              </a:rPr>
              <a:t>Figure 6.14  The relationship between process utilization and number of items waiting to be processed for variable arrival and activity times</a:t>
            </a:r>
          </a:p>
          <a:p>
            <a:pPr eaLnBrk="1" hangingPunct="1"/>
            <a:endParaRPr lang="en-GB" sz="1200" b="1" i="0" baseline="0" dirty="0" smtClean="0">
              <a:latin typeface="Arial" pitchFamily="34" charset="0"/>
            </a:endParaRPr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BB5EE04-8E81-41D6-9B9E-1B5C8D5C4F31}" type="slidenum">
              <a:rPr lang="en-US" smtClean="0"/>
              <a:pPr/>
              <a:t>32</a:t>
            </a:fld>
            <a:endParaRPr lang="en-US" smtClean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D6722-9B4D-4E29-B226-C325925A8118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73812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  <a:prstGeom prst="rect">
            <a:avLst/>
          </a:prstGeo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" y="816430"/>
            <a:ext cx="8229600" cy="478970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000">
                <a:solidFill>
                  <a:srgbClr val="007FA3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Add edition here</a:t>
            </a:r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5029200" y="1600201"/>
            <a:ext cx="3657600" cy="16001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30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Chapter ##</a:t>
            </a:r>
            <a:endParaRPr lang="en-US" dirty="0"/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 hasCustomPrompt="1"/>
          </p:nvPr>
        </p:nvSpPr>
        <p:spPr>
          <a:xfrm>
            <a:off x="5029200" y="3200400"/>
            <a:ext cx="3657600" cy="2925763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200"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Chapter title</a:t>
            </a:r>
            <a:endParaRPr lang="en-US" dirty="0"/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0"/>
          </p:nvPr>
        </p:nvSpPr>
        <p:spPr>
          <a:xfrm>
            <a:off x="93969" y="6165337"/>
            <a:ext cx="8595360" cy="235463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1"/>
          </p:nvPr>
        </p:nvSpPr>
        <p:spPr>
          <a:xfrm>
            <a:off x="6335713" y="113072"/>
            <a:ext cx="2133600" cy="182880"/>
          </a:xfrm>
          <a:prstGeom prst="rect">
            <a:avLst/>
          </a:prstGeom>
        </p:spPr>
        <p:txBody>
          <a:bodyPr/>
          <a:lstStyle/>
          <a:p>
            <a:fld id="{A9DF6EFB-3F44-496C-A842-1E0B3D3B975A}" type="datetimeFigureOut">
              <a:rPr lang="en-US" smtClean="0"/>
              <a:pPr/>
              <a:t>11/20/2017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469312" y="113072"/>
            <a:ext cx="551783" cy="182880"/>
          </a:xfrm>
          <a:prstGeom prst="rect">
            <a:avLst/>
          </a:prstGeom>
        </p:spPr>
        <p:txBody>
          <a:bodyPr/>
          <a:lstStyle/>
          <a:p>
            <a:fld id="{200B2350-5261-4F5C-9DF5-EF0D264FC8D2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2" name="Picture 11" descr="Pearson Logo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6376789"/>
            <a:ext cx="918000" cy="27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125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 userDrawn="1"/>
        </p:nvSpPr>
        <p:spPr>
          <a:xfrm>
            <a:off x="1600200" y="6429345"/>
            <a:ext cx="7162800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700" b="1" i="0" dirty="0" smtClean="0">
                <a:ea typeface="Verdana" panose="020B0604030504040204" pitchFamily="34" charset="0"/>
                <a:cs typeface="Verdana" panose="020B0604030504040204" pitchFamily="34" charset="0"/>
              </a:rPr>
              <a:t>Copyright © 2016, 2013, 2010 Pearson Education, Inc. All Rights Reserved</a:t>
            </a:r>
          </a:p>
        </p:txBody>
      </p:sp>
      <p:pic>
        <p:nvPicPr>
          <p:cNvPr id="4" name="Picture 3" descr="Pearson Logo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6376789"/>
            <a:ext cx="918000" cy="279915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Lecture 6</a:t>
            </a:r>
            <a:b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Process Design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3721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Y:\08VOL4\Graphics\Powerpoint\PE_UK\PE522-SLACK\Final files\GIF\ch06\figure6-1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219200"/>
            <a:ext cx="8413080" cy="44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82601" y="1308538"/>
            <a:ext cx="8182303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0" i="1" dirty="0" smtClean="0">
                <a:solidFill>
                  <a:schemeClr val="bg2">
                    <a:lumMod val="75000"/>
                  </a:schemeClr>
                </a:solidFill>
              </a:rPr>
              <a:t>In Chapter </a:t>
            </a:r>
            <a:r>
              <a:rPr lang="en-US" sz="2400" b="0" i="1" dirty="0">
                <a:solidFill>
                  <a:schemeClr val="bg2">
                    <a:lumMod val="75000"/>
                  </a:schemeClr>
                </a:solidFill>
              </a:rPr>
              <a:t>6</a:t>
            </a:r>
            <a:r>
              <a:rPr lang="en-GB" sz="2400" b="0" i="1" dirty="0" smtClean="0">
                <a:solidFill>
                  <a:schemeClr val="bg2">
                    <a:lumMod val="75000"/>
                  </a:schemeClr>
                </a:solidFill>
              </a:rPr>
              <a:t> – </a:t>
            </a:r>
            <a:r>
              <a:rPr lang="en-US" sz="2400" b="0" i="1" dirty="0" smtClean="0">
                <a:solidFill>
                  <a:schemeClr val="bg2">
                    <a:lumMod val="75000"/>
                  </a:schemeClr>
                </a:solidFill>
              </a:rPr>
              <a:t>Process design – Slack et al. identify the following key questions…</a:t>
            </a:r>
          </a:p>
          <a:p>
            <a:endParaRPr lang="en-GB" sz="2400" dirty="0"/>
          </a:p>
          <a:p>
            <a:pPr marL="414338" indent="-414338">
              <a:lnSpc>
                <a:spcPct val="200000"/>
              </a:lnSpc>
              <a:buClr>
                <a:srgbClr val="FF0000"/>
              </a:buClr>
              <a:buFont typeface="Wingdings" pitchFamily="2" charset="2"/>
              <a:buChar char="q"/>
            </a:pPr>
            <a:r>
              <a:rPr lang="en-GB" sz="2400" b="0" i="1" dirty="0" smtClean="0"/>
              <a:t>What is process design?</a:t>
            </a:r>
          </a:p>
          <a:p>
            <a:pPr marL="414338" indent="-414338">
              <a:lnSpc>
                <a:spcPct val="200000"/>
              </a:lnSpc>
              <a:buClr>
                <a:srgbClr val="FF0000"/>
              </a:buClr>
              <a:buFont typeface="Wingdings" pitchFamily="2" charset="2"/>
              <a:buChar char="q"/>
            </a:pPr>
            <a:r>
              <a:rPr lang="en-GB" sz="2400" b="0" i="1" dirty="0" smtClean="0"/>
              <a:t>What should be the objectives of process design?</a:t>
            </a:r>
          </a:p>
          <a:p>
            <a:pPr marL="414338" indent="-414338">
              <a:lnSpc>
                <a:spcPct val="200000"/>
              </a:lnSpc>
              <a:buClr>
                <a:srgbClr val="FF0000"/>
              </a:buClr>
              <a:buFont typeface="Wingdings" pitchFamily="2" charset="2"/>
              <a:buChar char="q"/>
            </a:pPr>
            <a:r>
              <a:rPr lang="en-GB" sz="2400" b="0" i="1" dirty="0" smtClean="0"/>
              <a:t>How do volume and variety affect process design?</a:t>
            </a:r>
          </a:p>
          <a:p>
            <a:pPr marL="414338" indent="-414338">
              <a:lnSpc>
                <a:spcPct val="200000"/>
              </a:lnSpc>
              <a:buClr>
                <a:srgbClr val="FF0000"/>
              </a:buClr>
              <a:buFont typeface="Wingdings" pitchFamily="2" charset="2"/>
              <a:buChar char="q"/>
            </a:pPr>
            <a:r>
              <a:rPr lang="en-GB" sz="2400" b="0" i="1" dirty="0" smtClean="0"/>
              <a:t>How are processes designed in detail?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5757" y="31513"/>
            <a:ext cx="61405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rgbClr val="007FA3"/>
                </a:solidFill>
              </a:rPr>
              <a:t>Key questions</a:t>
            </a:r>
            <a:endParaRPr lang="en-GB" sz="2800" dirty="0" smtClean="0">
              <a:solidFill>
                <a:srgbClr val="007FA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113815" y="77259"/>
            <a:ext cx="7074052" cy="43088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defTabSz="762000" eaLnBrk="0" hangingPunct="0"/>
            <a:r>
              <a:rPr lang="en-US" dirty="0">
                <a:solidFill>
                  <a:srgbClr val="007FA3"/>
                </a:solidFill>
              </a:rPr>
              <a:t>Nature and purpose of the design activity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606953" y="1423736"/>
            <a:ext cx="7870949" cy="830263"/>
            <a:chOff x="847" y="1334"/>
            <a:chExt cx="5665" cy="523"/>
          </a:xfrm>
          <a:solidFill>
            <a:schemeClr val="bg1">
              <a:alpha val="60000"/>
            </a:schemeClr>
          </a:solidFill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97284" name="Text Box 4"/>
            <p:cNvSpPr txBox="1">
              <a:spLocks noChangeArrowheads="1"/>
            </p:cNvSpPr>
            <p:nvPr/>
          </p:nvSpPr>
          <p:spPr bwMode="auto">
            <a:xfrm>
              <a:off x="1056" y="1334"/>
              <a:ext cx="5456" cy="523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GB" sz="2400" b="0" i="1" dirty="0">
                  <a:solidFill>
                    <a:schemeClr val="bg2">
                      <a:lumMod val="75000"/>
                    </a:schemeClr>
                  </a:solidFill>
                </a:rPr>
                <a:t>Products, services and the processes which produce them all have to be </a:t>
              </a:r>
              <a:r>
                <a:rPr lang="en-GB" sz="2400" b="0" i="1" dirty="0" smtClean="0">
                  <a:solidFill>
                    <a:schemeClr val="bg2">
                      <a:lumMod val="75000"/>
                    </a:schemeClr>
                  </a:solidFill>
                </a:rPr>
                <a:t>designed.</a:t>
              </a:r>
              <a:endParaRPr lang="en-US" sz="2400" b="0" i="1" dirty="0">
                <a:solidFill>
                  <a:schemeClr val="bg2">
                    <a:lumMod val="75000"/>
                  </a:schemeClr>
                </a:solidFill>
              </a:endParaRPr>
            </a:p>
          </p:txBody>
        </p:sp>
        <p:sp>
          <p:nvSpPr>
            <p:cNvPr id="97285" name="Oval 5"/>
            <p:cNvSpPr>
              <a:spLocks noChangeArrowheads="1"/>
            </p:cNvSpPr>
            <p:nvPr/>
          </p:nvSpPr>
          <p:spPr bwMode="auto">
            <a:xfrm>
              <a:off x="847" y="1392"/>
              <a:ext cx="143" cy="141"/>
            </a:xfrm>
            <a:prstGeom prst="ellipse">
              <a:avLst/>
            </a:prstGeom>
            <a:solidFill>
              <a:srgbClr val="00B0F0"/>
            </a:solidFill>
            <a:ln w="9525">
              <a:noFill/>
              <a:round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wrap="none" anchor="ctr"/>
            <a:lstStyle/>
            <a:p>
              <a:pPr>
                <a:defRPr/>
              </a:pPr>
              <a:endParaRPr lang="en-GB" sz="2400" i="1">
                <a:solidFill>
                  <a:schemeClr val="bg2">
                    <a:lumMod val="75000"/>
                  </a:schemeClr>
                </a:solidFill>
              </a:endParaRPr>
            </a:p>
          </p:txBody>
        </p:sp>
      </p:grpSp>
      <p:grpSp>
        <p:nvGrpSpPr>
          <p:cNvPr id="3" name="Group 6"/>
          <p:cNvGrpSpPr>
            <a:grpSpLocks/>
          </p:cNvGrpSpPr>
          <p:nvPr/>
        </p:nvGrpSpPr>
        <p:grpSpPr bwMode="auto">
          <a:xfrm>
            <a:off x="548163" y="3166066"/>
            <a:ext cx="7930176" cy="1570038"/>
            <a:chOff x="847" y="2054"/>
            <a:chExt cx="5254" cy="989"/>
          </a:xfrm>
          <a:solidFill>
            <a:schemeClr val="bg1">
              <a:alpha val="60000"/>
            </a:schemeClr>
          </a:solidFill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97287" name="Text Box 7"/>
            <p:cNvSpPr txBox="1">
              <a:spLocks noChangeArrowheads="1"/>
            </p:cNvSpPr>
            <p:nvPr/>
          </p:nvSpPr>
          <p:spPr bwMode="auto">
            <a:xfrm>
              <a:off x="1056" y="2054"/>
              <a:ext cx="5045" cy="989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GB" sz="2400" b="0" i="1" dirty="0">
                  <a:solidFill>
                    <a:schemeClr val="bg2">
                      <a:lumMod val="75000"/>
                    </a:schemeClr>
                  </a:solidFill>
                </a:rPr>
                <a:t>Decisions taken during the design of a product or service will have an impact on the decisions taken during the design of the process which produces those products or services and vice versa.</a:t>
              </a:r>
              <a:endParaRPr lang="en-US" sz="2400" b="0" i="1" dirty="0">
                <a:solidFill>
                  <a:schemeClr val="bg2">
                    <a:lumMod val="75000"/>
                  </a:schemeClr>
                </a:solidFill>
              </a:endParaRPr>
            </a:p>
          </p:txBody>
        </p:sp>
        <p:sp>
          <p:nvSpPr>
            <p:cNvPr id="97288" name="Oval 8"/>
            <p:cNvSpPr>
              <a:spLocks noChangeArrowheads="1"/>
            </p:cNvSpPr>
            <p:nvPr/>
          </p:nvSpPr>
          <p:spPr bwMode="auto">
            <a:xfrm>
              <a:off x="847" y="2127"/>
              <a:ext cx="143" cy="141"/>
            </a:xfrm>
            <a:prstGeom prst="ellipse">
              <a:avLst/>
            </a:prstGeom>
            <a:solidFill>
              <a:srgbClr val="00B0F0"/>
            </a:solidFill>
            <a:ln w="9525">
              <a:noFill/>
              <a:round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wrap="none" anchor="ctr"/>
            <a:lstStyle/>
            <a:p>
              <a:pPr>
                <a:defRPr/>
              </a:pPr>
              <a:endParaRPr lang="en-GB" sz="2400" i="1">
                <a:solidFill>
                  <a:schemeClr val="bg2">
                    <a:lumMod val="75000"/>
                  </a:schemeClr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Y:\08VOL4\Graphics\Powerpoint\PE_UK\PE522-SLACK\Final files\GIF\ch06\figure6-2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99" y="1222376"/>
            <a:ext cx="8733602" cy="44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1112117"/>
              </p:ext>
            </p:extLst>
          </p:nvPr>
        </p:nvGraphicFramePr>
        <p:xfrm>
          <a:off x="107504" y="553490"/>
          <a:ext cx="8892480" cy="5799966"/>
        </p:xfrm>
        <a:graphic>
          <a:graphicData uri="http://schemas.openxmlformats.org/drawingml/2006/table">
            <a:tbl>
              <a:tblPr/>
              <a:tblGrid>
                <a:gridCol w="18552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0372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07361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565"/>
                        </a:spcAft>
                      </a:pPr>
                      <a:r>
                        <a:rPr lang="en-US" sz="2000" b="1" dirty="0">
                          <a:latin typeface="Arial"/>
                          <a:ea typeface="Times New Roman"/>
                          <a:cs typeface="Arial"/>
                        </a:rPr>
                        <a:t>Operations performance objective</a:t>
                      </a:r>
                      <a:endParaRPr lang="en-GB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25613" marR="2561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565"/>
                        </a:spcAft>
                      </a:pPr>
                      <a:r>
                        <a:rPr lang="en-US" sz="2000" b="1" dirty="0">
                          <a:latin typeface="Arial"/>
                          <a:ea typeface="Times New Roman"/>
                          <a:cs typeface="Arial"/>
                        </a:rPr>
                        <a:t>Typical process design objectives</a:t>
                      </a:r>
                      <a:endParaRPr lang="en-GB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25613" marR="2561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918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Quality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25613" marR="2561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ct val="100000"/>
                        </a:lnSpc>
                        <a:spcAft>
                          <a:spcPts val="0"/>
                        </a:spcAft>
                        <a:tabLst/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Provide appropriate resources, capable of achieving </a:t>
                      </a:r>
                      <a:r>
                        <a:rPr lang="en-US" sz="1800" dirty="0" smtClean="0">
                          <a:latin typeface="Arial"/>
                          <a:ea typeface="Times New Roman"/>
                          <a:cs typeface="Arial"/>
                        </a:rPr>
                        <a:t>the</a:t>
                      </a:r>
                      <a:r>
                        <a:rPr lang="en-US" sz="1800" baseline="0" dirty="0" smtClean="0">
                          <a:latin typeface="Arial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en-US" sz="1800" dirty="0" smtClean="0">
                          <a:latin typeface="Arial"/>
                          <a:ea typeface="Times New Roman"/>
                          <a:cs typeface="Arial"/>
                        </a:rPr>
                        <a:t>specification </a:t>
                      </a: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of product of services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marL="228600" indent="-228600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28600" algn="l"/>
                        </a:tabLs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Error-free processing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25613" marR="256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151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565"/>
                        </a:spcAft>
                      </a:pPr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Arial"/>
                        </a:rPr>
                        <a:t>Speed</a:t>
                      </a:r>
                      <a:endParaRPr lang="en-GB" sz="1800" kern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Arial"/>
                      </a:endParaRPr>
                    </a:p>
                  </a:txBody>
                  <a:tcPr marL="25613" marR="2561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28600" indent="-228600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28600" algn="l"/>
                        </a:tabLs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Minimum throughput time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marL="228600" indent="-228600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28600" algn="l"/>
                        </a:tabLs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Output rate appropriate for demand 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25613" marR="256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918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Dependability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25613" marR="2561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28600" indent="-228600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28600" algn="l"/>
                        </a:tabLs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Provide dependable process resources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marL="228600" indent="-228600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28600" algn="l"/>
                        </a:tabLs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Reliable process output timing and volume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25613" marR="256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2453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</a:pPr>
                      <a:r>
                        <a:rPr lang="en-US" sz="1800">
                          <a:latin typeface="Arial"/>
                          <a:ea typeface="Times New Roman"/>
                          <a:cs typeface="Arial"/>
                        </a:rPr>
                        <a:t>Flexibility</a:t>
                      </a:r>
                      <a:endParaRPr lang="en-GB" sz="18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25613" marR="2561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ct val="100000"/>
                        </a:lnSpc>
                        <a:spcAft>
                          <a:spcPts val="0"/>
                        </a:spcAft>
                        <a:tabLst/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Provide resources with an appropriate range of capabilities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marL="0" indent="0">
                        <a:lnSpc>
                          <a:spcPct val="100000"/>
                        </a:lnSpc>
                        <a:spcAft>
                          <a:spcPts val="0"/>
                        </a:spcAft>
                        <a:tabLst/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Change easily between processing states (what, </a:t>
                      </a:r>
                      <a:r>
                        <a:rPr lang="en-US" sz="1800" dirty="0" smtClean="0">
                          <a:latin typeface="Arial"/>
                          <a:ea typeface="Times New Roman"/>
                          <a:cs typeface="Arial"/>
                        </a:rPr>
                        <a:t>how </a:t>
                      </a: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or how much is being processed?)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25613" marR="256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25221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</a:pPr>
                      <a:r>
                        <a:rPr lang="en-US" sz="1800">
                          <a:latin typeface="Arial"/>
                          <a:ea typeface="Times New Roman"/>
                          <a:cs typeface="Arial"/>
                        </a:rPr>
                        <a:t>Cost</a:t>
                      </a:r>
                      <a:endParaRPr lang="en-GB" sz="18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25613" marR="2561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28600" indent="-228600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28600" algn="l"/>
                        </a:tabLs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Appropriate capacity to meet demand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marL="228600" indent="-228600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28600" algn="l"/>
                        </a:tabLs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Eliminate process waste in terms </a:t>
                      </a:r>
                      <a:r>
                        <a:rPr lang="en-US" sz="1800" dirty="0" smtClean="0">
                          <a:latin typeface="Arial"/>
                          <a:ea typeface="Times New Roman"/>
                          <a:cs typeface="Arial"/>
                        </a:rPr>
                        <a:t>of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marL="742950" lvl="1" indent="-285750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  <a:tab pos="482600" algn="l"/>
                        </a:tabLs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excess capacity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marL="742950" lvl="1" indent="-285750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  <a:tab pos="482600" algn="l"/>
                        </a:tabLs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excess process capability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marL="742950" lvl="1" indent="-285750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  <a:tab pos="482600" algn="l"/>
                        </a:tabLs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in-process delays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marL="742950" lvl="1" indent="-285750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  <a:tab pos="482600" algn="l"/>
                        </a:tabLs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in-process errors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marL="742950" lvl="1" indent="-285750">
                        <a:lnSpc>
                          <a:spcPct val="100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  <a:tab pos="482600" algn="l"/>
                        </a:tabLs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inappropriate process inputs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25613" marR="256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" name="TextBox 17"/>
          <p:cNvSpPr txBox="1">
            <a:spLocks noChangeArrowheads="1"/>
          </p:cNvSpPr>
          <p:nvPr/>
        </p:nvSpPr>
        <p:spPr bwMode="auto">
          <a:xfrm>
            <a:off x="33868" y="26987"/>
            <a:ext cx="892968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 smtClean="0">
                <a:solidFill>
                  <a:srgbClr val="007FA3"/>
                </a:solidFill>
              </a:rPr>
              <a:t>The impact of performance objectives on design</a:t>
            </a:r>
            <a:endParaRPr lang="en-GB" dirty="0">
              <a:solidFill>
                <a:srgbClr val="007FA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7102608"/>
              </p:ext>
            </p:extLst>
          </p:nvPr>
        </p:nvGraphicFramePr>
        <p:xfrm>
          <a:off x="179512" y="908720"/>
          <a:ext cx="8820472" cy="4901872"/>
        </p:xfrm>
        <a:graphic>
          <a:graphicData uri="http://schemas.openxmlformats.org/drawingml/2006/table">
            <a:tbl>
              <a:tblPr/>
              <a:tblGrid>
                <a:gridCol w="30963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724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07361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565"/>
                        </a:spcAft>
                      </a:pPr>
                      <a:r>
                        <a:rPr lang="en-US" sz="2000" b="1" dirty="0">
                          <a:latin typeface="Arial"/>
                          <a:ea typeface="Times New Roman"/>
                          <a:cs typeface="Arial"/>
                        </a:rPr>
                        <a:t>Operations performance objective</a:t>
                      </a:r>
                      <a:endParaRPr lang="en-GB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25613" marR="2561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565"/>
                        </a:spcAft>
                      </a:pPr>
                      <a:r>
                        <a:rPr lang="en-US" sz="2000" b="1" dirty="0">
                          <a:latin typeface="Arial"/>
                          <a:ea typeface="Times New Roman"/>
                          <a:cs typeface="Arial"/>
                        </a:rPr>
                        <a:t>Some benefits of good process design</a:t>
                      </a:r>
                      <a:endParaRPr lang="en-GB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25613" marR="2561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918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Quality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25613" marR="2561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28600" indent="-228600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28600" algn="l"/>
                        </a:tabLs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Products and service produced ‘on-specification’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marL="228600" indent="-228600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28600" algn="l"/>
                        </a:tabLs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Less recycling and wasted effort within the process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25613" marR="256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151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</a:pPr>
                      <a:r>
                        <a:rPr lang="en-US" sz="1800" dirty="0" smtClean="0">
                          <a:latin typeface="Arial"/>
                          <a:ea typeface="Times New Roman"/>
                          <a:cs typeface="Arial"/>
                        </a:rPr>
                        <a:t>Speed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25613" marR="2561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28600" indent="-228600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28600" algn="l"/>
                        </a:tabLs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Short customer waiting time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marL="228600" indent="-228600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28600" algn="l"/>
                        </a:tabLs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Low in-process inventory 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25613" marR="256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918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Dependability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25613" marR="2561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28600" indent="-228600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28600" algn="l"/>
                        </a:tabLs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On-time deliveries of products and services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marL="228600" indent="-228600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28600" algn="l"/>
                        </a:tabLs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Less disruption, confusion and rescheduling within the process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25613" marR="256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2453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</a:pPr>
                      <a:r>
                        <a:rPr lang="en-US" sz="1800">
                          <a:latin typeface="Arial"/>
                          <a:ea typeface="Times New Roman"/>
                          <a:cs typeface="Arial"/>
                        </a:rPr>
                        <a:t>Flexibility</a:t>
                      </a:r>
                      <a:endParaRPr lang="en-GB" sz="18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25613" marR="2561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28600" indent="-228600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28600" algn="l"/>
                        </a:tabLs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Ability to process a wide range of products and services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marL="228600" indent="-228600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28600" algn="l"/>
                        </a:tabLs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Low cost/fast product and service change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marL="228600" indent="-228600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28600" algn="l"/>
                        </a:tabLs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Low cost/fast volume and timing changes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marL="228600" indent="-228600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28600" algn="l"/>
                        </a:tabLs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Ability to cope with unexpected events (e.g. supply or a processing failure) 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25613" marR="256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7988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</a:pPr>
                      <a:r>
                        <a:rPr lang="en-US" sz="1800">
                          <a:latin typeface="Arial"/>
                          <a:ea typeface="Times New Roman"/>
                          <a:cs typeface="Arial"/>
                        </a:rPr>
                        <a:t>Cost</a:t>
                      </a:r>
                      <a:endParaRPr lang="en-GB" sz="18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25613" marR="2561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28600" indent="-228600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28600" algn="l"/>
                        </a:tabLs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Low processing costs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marL="228600" indent="-228600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28600" algn="l"/>
                        </a:tabLs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Low resource costs (capital costs)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marL="228600" indent="-228600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28600" algn="l"/>
                        </a:tabLs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Low delay/inventory costs (working capital costs)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25613" marR="256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" name="TextBox 17"/>
          <p:cNvSpPr txBox="1">
            <a:spLocks noChangeArrowheads="1"/>
          </p:cNvSpPr>
          <p:nvPr/>
        </p:nvSpPr>
        <p:spPr bwMode="auto">
          <a:xfrm>
            <a:off x="33868" y="26987"/>
            <a:ext cx="892968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 smtClean="0">
                <a:solidFill>
                  <a:srgbClr val="007FA3"/>
                </a:solidFill>
              </a:rPr>
              <a:t>The impact of performance objectives on design</a:t>
            </a:r>
            <a:endParaRPr lang="en-GB" dirty="0">
              <a:solidFill>
                <a:srgbClr val="007FA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2976" y="687462"/>
            <a:ext cx="889248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0" dirty="0" smtClean="0"/>
              <a:t>Some fundamental issues:</a:t>
            </a:r>
          </a:p>
          <a:p>
            <a:endParaRPr lang="en-GB" sz="2000" b="0" dirty="0" smtClean="0"/>
          </a:p>
          <a:p>
            <a:r>
              <a:rPr lang="en-GB" sz="2000" b="0" i="1" dirty="0" smtClean="0"/>
              <a:t>The sources of inputs to a product or service. (Will they damage rainforests? use up scarce minerals? exploit the poor or use child labour?)</a:t>
            </a:r>
          </a:p>
          <a:p>
            <a:endParaRPr lang="en-GB" sz="2000" b="0" i="1" dirty="0" smtClean="0"/>
          </a:p>
          <a:p>
            <a:r>
              <a:rPr lang="en-GB" sz="2000" b="0" i="1" dirty="0" smtClean="0"/>
              <a:t>Quantities and sources of energy consumed in the process. (Do plastic beverage bottles use more energy than glass ones? Should waste heat be recovered and used in fish farming?)</a:t>
            </a:r>
          </a:p>
          <a:p>
            <a:endParaRPr lang="en-GB" sz="2000" b="0" i="1" dirty="0" smtClean="0"/>
          </a:p>
          <a:p>
            <a:r>
              <a:rPr lang="en-GB" sz="2000" b="0" i="1" dirty="0" smtClean="0"/>
              <a:t>The amounts and type of waste material that are created in the manufacturing processes. (Can this waste be recycled efficiently, or must it be burnt or buried in landfill sites?)</a:t>
            </a:r>
          </a:p>
          <a:p>
            <a:endParaRPr lang="en-GB" sz="2000" b="0" i="1" dirty="0" smtClean="0"/>
          </a:p>
          <a:p>
            <a:r>
              <a:rPr lang="en-GB" sz="2000" b="0" i="1" dirty="0" smtClean="0"/>
              <a:t>The life of the product itself. If a product has a long useful life will it consume fewer resources than a short-life product?</a:t>
            </a:r>
          </a:p>
          <a:p>
            <a:endParaRPr lang="en-GB" sz="2000" b="0" i="1" dirty="0" smtClean="0"/>
          </a:p>
          <a:p>
            <a:r>
              <a:rPr lang="en-GB" sz="2000" b="0" i="1" dirty="0" smtClean="0"/>
              <a:t>The end-of-life of the product. (Will the redundant product be difficult to dispose of in an environmentally friendly way?)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6934" y="33868"/>
            <a:ext cx="7884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7FA3"/>
                </a:solidFill>
              </a:rPr>
              <a:t>Environmentally sensitive process design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15870" y="36223"/>
            <a:ext cx="4143375" cy="51911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>
                <a:solidFill>
                  <a:srgbClr val="007FA3"/>
                </a:solidFill>
              </a:rPr>
              <a:t>Designing processes</a:t>
            </a:r>
          </a:p>
        </p:txBody>
      </p:sp>
      <p:sp>
        <p:nvSpPr>
          <p:cNvPr id="10250" name="Text Box 3"/>
          <p:cNvSpPr txBox="1">
            <a:spLocks noChangeArrowheads="1"/>
          </p:cNvSpPr>
          <p:nvPr/>
        </p:nvSpPr>
        <p:spPr bwMode="auto">
          <a:xfrm>
            <a:off x="237070" y="1293278"/>
            <a:ext cx="6358214" cy="51911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spcBef>
                <a:spcPct val="50000"/>
              </a:spcBef>
              <a:buClr>
                <a:srgbClr val="FF0000"/>
              </a:buClr>
              <a:buFont typeface="Wingdings" charset="2"/>
              <a:buChar char="q"/>
            </a:pPr>
            <a:r>
              <a:rPr lang="en-GB" b="0" dirty="0"/>
              <a:t>There are different ‘process types</a:t>
            </a:r>
            <a:r>
              <a:rPr lang="en-GB" b="0" dirty="0" smtClean="0"/>
              <a:t>’.</a:t>
            </a:r>
            <a:endParaRPr lang="en-GB" b="0" dirty="0"/>
          </a:p>
        </p:txBody>
      </p:sp>
      <p:sp>
        <p:nvSpPr>
          <p:cNvPr id="10248" name="Text Box 4"/>
          <p:cNvSpPr txBox="1">
            <a:spLocks noChangeArrowheads="1"/>
          </p:cNvSpPr>
          <p:nvPr/>
        </p:nvSpPr>
        <p:spPr bwMode="auto">
          <a:xfrm>
            <a:off x="237070" y="2286260"/>
            <a:ext cx="7777006" cy="94615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spcBef>
                <a:spcPct val="50000"/>
              </a:spcBef>
              <a:buClr>
                <a:srgbClr val="FF0000"/>
              </a:buClr>
              <a:buFont typeface="Wingdings" charset="2"/>
              <a:buChar char="q"/>
            </a:pPr>
            <a:r>
              <a:rPr lang="en-GB" b="0" dirty="0"/>
              <a:t>Process types are defined by the volume and variety of ‘items’ they </a:t>
            </a:r>
            <a:r>
              <a:rPr lang="en-GB" b="0" dirty="0" smtClean="0"/>
              <a:t>process.</a:t>
            </a:r>
            <a:endParaRPr lang="en-GB" b="0" dirty="0"/>
          </a:p>
        </p:txBody>
      </p:sp>
      <p:sp>
        <p:nvSpPr>
          <p:cNvPr id="10246" name="Text Box 5"/>
          <p:cNvSpPr txBox="1">
            <a:spLocks noChangeArrowheads="1"/>
          </p:cNvSpPr>
          <p:nvPr/>
        </p:nvSpPr>
        <p:spPr bwMode="auto">
          <a:xfrm>
            <a:off x="237070" y="3706278"/>
            <a:ext cx="7777006" cy="1373188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spcBef>
                <a:spcPct val="50000"/>
              </a:spcBef>
              <a:buClr>
                <a:srgbClr val="FF0000"/>
              </a:buClr>
              <a:buFont typeface="Wingdings" charset="2"/>
              <a:buChar char="q"/>
            </a:pPr>
            <a:r>
              <a:rPr lang="en-GB" b="0" dirty="0"/>
              <a:t>Process types go by different names  depending on whether they produce products or </a:t>
            </a:r>
            <a:r>
              <a:rPr lang="en-GB" b="0" dirty="0" smtClean="0"/>
              <a:t>services.</a:t>
            </a:r>
            <a:endParaRPr lang="en-GB" b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364066" y="1312337"/>
            <a:ext cx="7461250" cy="830263"/>
            <a:chOff x="385" y="904"/>
            <a:chExt cx="4700" cy="523"/>
          </a:xfrm>
        </p:grpSpPr>
        <p:sp>
          <p:nvSpPr>
            <p:cNvPr id="12302" name="Text Box 3"/>
            <p:cNvSpPr txBox="1">
              <a:spLocks noChangeArrowheads="1"/>
            </p:cNvSpPr>
            <p:nvPr/>
          </p:nvSpPr>
          <p:spPr bwMode="auto">
            <a:xfrm>
              <a:off x="635" y="904"/>
              <a:ext cx="4450" cy="523"/>
            </a:xfrm>
            <a:prstGeom prst="rect">
              <a:avLst/>
            </a:prstGeom>
            <a:solidFill>
              <a:schemeClr val="bg1"/>
            </a:solidFill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b="0" dirty="0"/>
                <a:t>One-off, complex, large </a:t>
              </a:r>
              <a:r>
                <a:rPr lang="en-GB" sz="2400" b="0" dirty="0" smtClean="0"/>
                <a:t>scale and </a:t>
              </a:r>
              <a:r>
                <a:rPr lang="en-GB" sz="2400" b="0" dirty="0"/>
                <a:t>high work content </a:t>
              </a:r>
              <a:r>
                <a:rPr lang="en-GB" sz="2400" b="0" dirty="0" smtClean="0"/>
                <a:t>‘products’.</a:t>
              </a:r>
              <a:endParaRPr lang="en-US" sz="2400" b="0" dirty="0"/>
            </a:p>
          </p:txBody>
        </p:sp>
        <p:sp>
          <p:nvSpPr>
            <p:cNvPr id="12303" name="Oval 4"/>
            <p:cNvSpPr>
              <a:spLocks noChangeArrowheads="1"/>
            </p:cNvSpPr>
            <p:nvPr/>
          </p:nvSpPr>
          <p:spPr bwMode="auto">
            <a:xfrm>
              <a:off x="385" y="1001"/>
              <a:ext cx="143" cy="14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2400"/>
            </a:p>
          </p:txBody>
        </p:sp>
      </p:grpSp>
      <p:grpSp>
        <p:nvGrpSpPr>
          <p:cNvPr id="3" name="Group 5"/>
          <p:cNvGrpSpPr>
            <a:grpSpLocks/>
          </p:cNvGrpSpPr>
          <p:nvPr/>
        </p:nvGrpSpPr>
        <p:grpSpPr bwMode="auto">
          <a:xfrm>
            <a:off x="364066" y="2396600"/>
            <a:ext cx="6103937" cy="461962"/>
            <a:chOff x="385" y="1494"/>
            <a:chExt cx="3845" cy="291"/>
          </a:xfrm>
        </p:grpSpPr>
        <p:sp>
          <p:nvSpPr>
            <p:cNvPr id="12300" name="Text Box 6"/>
            <p:cNvSpPr txBox="1">
              <a:spLocks noChangeArrowheads="1"/>
            </p:cNvSpPr>
            <p:nvPr/>
          </p:nvSpPr>
          <p:spPr bwMode="auto">
            <a:xfrm>
              <a:off x="635" y="1494"/>
              <a:ext cx="3595" cy="291"/>
            </a:xfrm>
            <a:prstGeom prst="rect">
              <a:avLst/>
            </a:prstGeom>
            <a:solidFill>
              <a:schemeClr val="bg1"/>
            </a:solidFill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b="0" dirty="0" smtClean="0"/>
                <a:t>Specially made</a:t>
              </a:r>
              <a:r>
                <a:rPr lang="en-GB" sz="2400" b="0" dirty="0"/>
                <a:t>, every one </a:t>
              </a:r>
              <a:r>
                <a:rPr lang="en-GB" sz="2400" b="0" dirty="0" smtClean="0"/>
                <a:t>customized.</a:t>
              </a:r>
              <a:endParaRPr lang="en-US" sz="2400" b="0" dirty="0"/>
            </a:p>
          </p:txBody>
        </p:sp>
        <p:sp>
          <p:nvSpPr>
            <p:cNvPr id="12301" name="Oval 7"/>
            <p:cNvSpPr>
              <a:spLocks noChangeArrowheads="1"/>
            </p:cNvSpPr>
            <p:nvPr/>
          </p:nvSpPr>
          <p:spPr bwMode="auto">
            <a:xfrm>
              <a:off x="385" y="1591"/>
              <a:ext cx="143" cy="14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2400"/>
            </a:p>
          </p:txBody>
        </p:sp>
      </p:grpSp>
      <p:grpSp>
        <p:nvGrpSpPr>
          <p:cNvPr id="4" name="Group 8"/>
          <p:cNvGrpSpPr>
            <a:grpSpLocks/>
          </p:cNvGrpSpPr>
          <p:nvPr/>
        </p:nvGrpSpPr>
        <p:grpSpPr bwMode="auto">
          <a:xfrm>
            <a:off x="364066" y="3112562"/>
            <a:ext cx="8208962" cy="830263"/>
            <a:chOff x="385" y="1881"/>
            <a:chExt cx="5171" cy="523"/>
          </a:xfrm>
        </p:grpSpPr>
        <p:sp>
          <p:nvSpPr>
            <p:cNvPr id="12298" name="Text Box 9"/>
            <p:cNvSpPr txBox="1">
              <a:spLocks noChangeArrowheads="1"/>
            </p:cNvSpPr>
            <p:nvPr/>
          </p:nvSpPr>
          <p:spPr bwMode="auto">
            <a:xfrm>
              <a:off x="635" y="1881"/>
              <a:ext cx="4921" cy="523"/>
            </a:xfrm>
            <a:prstGeom prst="rect">
              <a:avLst/>
            </a:prstGeom>
            <a:solidFill>
              <a:schemeClr val="bg1"/>
            </a:solidFill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b="0" dirty="0"/>
                <a:t>Defined start and finish: time, quality and cost </a:t>
              </a:r>
              <a:r>
                <a:rPr lang="en-GB" sz="2400" b="0" dirty="0" smtClean="0"/>
                <a:t>objectives.</a:t>
              </a:r>
              <a:endParaRPr lang="en-US" sz="2400" b="0" dirty="0"/>
            </a:p>
          </p:txBody>
        </p:sp>
        <p:sp>
          <p:nvSpPr>
            <p:cNvPr id="12299" name="Oval 10"/>
            <p:cNvSpPr>
              <a:spLocks noChangeArrowheads="1"/>
            </p:cNvSpPr>
            <p:nvPr/>
          </p:nvSpPr>
          <p:spPr bwMode="auto">
            <a:xfrm>
              <a:off x="385" y="1978"/>
              <a:ext cx="143" cy="14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2400"/>
            </a:p>
          </p:txBody>
        </p:sp>
      </p:grpSp>
      <p:grpSp>
        <p:nvGrpSpPr>
          <p:cNvPr id="5" name="Group 11"/>
          <p:cNvGrpSpPr>
            <a:grpSpLocks/>
          </p:cNvGrpSpPr>
          <p:nvPr/>
        </p:nvGrpSpPr>
        <p:grpSpPr bwMode="auto">
          <a:xfrm>
            <a:off x="403753" y="4196825"/>
            <a:ext cx="6635750" cy="461962"/>
            <a:chOff x="385" y="2471"/>
            <a:chExt cx="4990" cy="291"/>
          </a:xfrm>
        </p:grpSpPr>
        <p:sp>
          <p:nvSpPr>
            <p:cNvPr id="12296" name="Text Box 12"/>
            <p:cNvSpPr txBox="1">
              <a:spLocks noChangeArrowheads="1"/>
            </p:cNvSpPr>
            <p:nvPr/>
          </p:nvSpPr>
          <p:spPr bwMode="auto">
            <a:xfrm>
              <a:off x="635" y="2471"/>
              <a:ext cx="4740" cy="291"/>
            </a:xfrm>
            <a:prstGeom prst="rect">
              <a:avLst/>
            </a:prstGeom>
            <a:solidFill>
              <a:schemeClr val="bg1"/>
            </a:solidFill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b="0" dirty="0"/>
                <a:t>Many different skills have to be </a:t>
              </a:r>
              <a:r>
                <a:rPr lang="en-GB" sz="2400" b="0" dirty="0" smtClean="0"/>
                <a:t>coordinated.</a:t>
              </a:r>
              <a:endParaRPr lang="en-US" sz="2400" b="0" dirty="0"/>
            </a:p>
          </p:txBody>
        </p:sp>
        <p:sp>
          <p:nvSpPr>
            <p:cNvPr id="12297" name="Oval 13"/>
            <p:cNvSpPr>
              <a:spLocks noChangeArrowheads="1"/>
            </p:cNvSpPr>
            <p:nvPr/>
          </p:nvSpPr>
          <p:spPr bwMode="auto">
            <a:xfrm>
              <a:off x="385" y="2568"/>
              <a:ext cx="143" cy="14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2400"/>
            </a:p>
          </p:txBody>
        </p:sp>
      </p:grpSp>
      <p:sp>
        <p:nvSpPr>
          <p:cNvPr id="12295" name="Text Box 14"/>
          <p:cNvSpPr txBox="1">
            <a:spLocks noChangeArrowheads="1"/>
          </p:cNvSpPr>
          <p:nvPr/>
        </p:nvSpPr>
        <p:spPr bwMode="auto">
          <a:xfrm>
            <a:off x="20636" y="38339"/>
            <a:ext cx="3743325" cy="51911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>
                <a:solidFill>
                  <a:srgbClr val="007FA3"/>
                </a:solidFill>
              </a:rPr>
              <a:t>Project </a:t>
            </a:r>
            <a:r>
              <a:rPr lang="en-GB" dirty="0" smtClean="0">
                <a:solidFill>
                  <a:srgbClr val="007FA3"/>
                </a:solidFill>
              </a:rPr>
              <a:t>processes</a:t>
            </a:r>
            <a:endParaRPr lang="en-US" dirty="0">
              <a:solidFill>
                <a:srgbClr val="007FA3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364066" y="1312331"/>
            <a:ext cx="8208963" cy="461962"/>
            <a:chOff x="385" y="885"/>
            <a:chExt cx="5171" cy="291"/>
          </a:xfrm>
        </p:grpSpPr>
        <p:sp>
          <p:nvSpPr>
            <p:cNvPr id="13326" name="Oval 3"/>
            <p:cNvSpPr>
              <a:spLocks noChangeArrowheads="1"/>
            </p:cNvSpPr>
            <p:nvPr/>
          </p:nvSpPr>
          <p:spPr bwMode="auto">
            <a:xfrm>
              <a:off x="385" y="982"/>
              <a:ext cx="143" cy="14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2400"/>
            </a:p>
          </p:txBody>
        </p:sp>
        <p:sp>
          <p:nvSpPr>
            <p:cNvPr id="13327" name="Text Box 4"/>
            <p:cNvSpPr txBox="1">
              <a:spLocks noChangeArrowheads="1"/>
            </p:cNvSpPr>
            <p:nvPr/>
          </p:nvSpPr>
          <p:spPr bwMode="auto">
            <a:xfrm>
              <a:off x="635" y="885"/>
              <a:ext cx="4921" cy="291"/>
            </a:xfrm>
            <a:prstGeom prst="rect">
              <a:avLst/>
            </a:prstGeom>
            <a:solidFill>
              <a:schemeClr val="bg1"/>
            </a:solidFill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b="0" dirty="0"/>
                <a:t>Very small quantities: </a:t>
              </a:r>
              <a:r>
                <a:rPr lang="en-GB" sz="2400" b="0" dirty="0" smtClean="0"/>
                <a:t>‘one-offs’, </a:t>
              </a:r>
              <a:r>
                <a:rPr lang="en-GB" sz="2400" b="0" dirty="0"/>
                <a:t>or only a few </a:t>
              </a:r>
              <a:r>
                <a:rPr lang="en-GB" sz="2400" b="0" dirty="0" smtClean="0"/>
                <a:t>required.</a:t>
              </a:r>
              <a:endParaRPr lang="en-US" sz="2400" b="0" dirty="0"/>
            </a:p>
          </p:txBody>
        </p:sp>
      </p:grpSp>
      <p:grpSp>
        <p:nvGrpSpPr>
          <p:cNvPr id="3" name="Group 5"/>
          <p:cNvGrpSpPr>
            <a:grpSpLocks/>
          </p:cNvGrpSpPr>
          <p:nvPr/>
        </p:nvGrpSpPr>
        <p:grpSpPr bwMode="auto">
          <a:xfrm>
            <a:off x="364066" y="2150002"/>
            <a:ext cx="8208963" cy="830262"/>
            <a:chOff x="385" y="1475"/>
            <a:chExt cx="5171" cy="523"/>
          </a:xfrm>
        </p:grpSpPr>
        <p:sp>
          <p:nvSpPr>
            <p:cNvPr id="13324" name="Oval 6"/>
            <p:cNvSpPr>
              <a:spLocks noChangeArrowheads="1"/>
            </p:cNvSpPr>
            <p:nvPr/>
          </p:nvSpPr>
          <p:spPr bwMode="auto">
            <a:xfrm>
              <a:off x="385" y="1572"/>
              <a:ext cx="143" cy="14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2400"/>
            </a:p>
          </p:txBody>
        </p:sp>
        <p:sp>
          <p:nvSpPr>
            <p:cNvPr id="13325" name="Text Box 7"/>
            <p:cNvSpPr txBox="1">
              <a:spLocks noChangeArrowheads="1"/>
            </p:cNvSpPr>
            <p:nvPr/>
          </p:nvSpPr>
          <p:spPr bwMode="auto">
            <a:xfrm>
              <a:off x="635" y="1475"/>
              <a:ext cx="4921" cy="523"/>
            </a:xfrm>
            <a:prstGeom prst="rect">
              <a:avLst/>
            </a:prstGeom>
            <a:solidFill>
              <a:schemeClr val="bg1"/>
            </a:solidFill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b="0" dirty="0" smtClean="0"/>
                <a:t>Specially made</a:t>
              </a:r>
              <a:r>
                <a:rPr lang="en-GB" sz="2400" b="0" dirty="0"/>
                <a:t>. High variety, low repetition. </a:t>
              </a:r>
              <a:r>
                <a:rPr lang="en-GB" sz="2400" b="0" dirty="0" smtClean="0"/>
                <a:t>‘Strangers’ </a:t>
              </a:r>
              <a:r>
                <a:rPr lang="en-GB" sz="2400" b="0" dirty="0"/>
                <a:t>every one </a:t>
              </a:r>
              <a:r>
                <a:rPr lang="en-GB" sz="2400" b="0" dirty="0" smtClean="0"/>
                <a:t>customized.</a:t>
              </a:r>
              <a:endParaRPr lang="en-US" sz="2400" b="0" dirty="0"/>
            </a:p>
          </p:txBody>
        </p:sp>
      </p:grpSp>
      <p:grpSp>
        <p:nvGrpSpPr>
          <p:cNvPr id="4" name="Group 8"/>
          <p:cNvGrpSpPr>
            <a:grpSpLocks/>
          </p:cNvGrpSpPr>
          <p:nvPr/>
        </p:nvGrpSpPr>
        <p:grpSpPr bwMode="auto">
          <a:xfrm>
            <a:off x="364066" y="3355973"/>
            <a:ext cx="8208963" cy="461962"/>
            <a:chOff x="385" y="2052"/>
            <a:chExt cx="5171" cy="291"/>
          </a:xfrm>
        </p:grpSpPr>
        <p:sp>
          <p:nvSpPr>
            <p:cNvPr id="13322" name="Oval 9"/>
            <p:cNvSpPr>
              <a:spLocks noChangeArrowheads="1"/>
            </p:cNvSpPr>
            <p:nvPr/>
          </p:nvSpPr>
          <p:spPr bwMode="auto">
            <a:xfrm>
              <a:off x="385" y="2149"/>
              <a:ext cx="143" cy="14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2400"/>
            </a:p>
          </p:txBody>
        </p:sp>
        <p:sp>
          <p:nvSpPr>
            <p:cNvPr id="13323" name="Text Box 10"/>
            <p:cNvSpPr txBox="1">
              <a:spLocks noChangeArrowheads="1"/>
            </p:cNvSpPr>
            <p:nvPr/>
          </p:nvSpPr>
          <p:spPr bwMode="auto">
            <a:xfrm>
              <a:off x="635" y="2052"/>
              <a:ext cx="4921" cy="291"/>
            </a:xfrm>
            <a:prstGeom prst="rect">
              <a:avLst/>
            </a:prstGeom>
            <a:solidFill>
              <a:schemeClr val="bg1"/>
            </a:solidFill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b="0" dirty="0"/>
                <a:t>Skill requirements are usually very </a:t>
              </a:r>
              <a:r>
                <a:rPr lang="en-GB" sz="2400" b="0" dirty="0" smtClean="0"/>
                <a:t>broad.</a:t>
              </a:r>
              <a:endParaRPr lang="en-US" sz="2400" b="0" dirty="0"/>
            </a:p>
          </p:txBody>
        </p:sp>
      </p:grpSp>
      <p:grpSp>
        <p:nvGrpSpPr>
          <p:cNvPr id="5" name="Group 11"/>
          <p:cNvGrpSpPr>
            <a:grpSpLocks/>
          </p:cNvGrpSpPr>
          <p:nvPr/>
        </p:nvGrpSpPr>
        <p:grpSpPr bwMode="auto">
          <a:xfrm>
            <a:off x="364066" y="4193643"/>
            <a:ext cx="7921625" cy="461962"/>
            <a:chOff x="385" y="2380"/>
            <a:chExt cx="4990" cy="291"/>
          </a:xfrm>
        </p:grpSpPr>
        <p:sp>
          <p:nvSpPr>
            <p:cNvPr id="13320" name="Oval 12"/>
            <p:cNvSpPr>
              <a:spLocks noChangeArrowheads="1"/>
            </p:cNvSpPr>
            <p:nvPr/>
          </p:nvSpPr>
          <p:spPr bwMode="auto">
            <a:xfrm>
              <a:off x="385" y="2477"/>
              <a:ext cx="143" cy="14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2400"/>
            </a:p>
          </p:txBody>
        </p:sp>
        <p:sp>
          <p:nvSpPr>
            <p:cNvPr id="13321" name="Text Box 13"/>
            <p:cNvSpPr txBox="1">
              <a:spLocks noChangeArrowheads="1"/>
            </p:cNvSpPr>
            <p:nvPr/>
          </p:nvSpPr>
          <p:spPr bwMode="auto">
            <a:xfrm>
              <a:off x="635" y="2380"/>
              <a:ext cx="4740" cy="291"/>
            </a:xfrm>
            <a:prstGeom prst="rect">
              <a:avLst/>
            </a:prstGeom>
            <a:solidFill>
              <a:schemeClr val="bg1"/>
            </a:solidFill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b="0" dirty="0"/>
                <a:t>Skilled jobber, or team, complete whole </a:t>
              </a:r>
              <a:r>
                <a:rPr lang="en-GB" sz="2400" b="0" dirty="0" smtClean="0"/>
                <a:t>product.</a:t>
              </a:r>
              <a:endParaRPr lang="en-US" sz="2400" b="0" dirty="0"/>
            </a:p>
          </p:txBody>
        </p:sp>
      </p:grpSp>
      <p:sp>
        <p:nvSpPr>
          <p:cNvPr id="13319" name="Text Box 14"/>
          <p:cNvSpPr txBox="1">
            <a:spLocks noChangeArrowheads="1"/>
          </p:cNvSpPr>
          <p:nvPr/>
        </p:nvSpPr>
        <p:spPr bwMode="auto">
          <a:xfrm>
            <a:off x="33868" y="33868"/>
            <a:ext cx="3743325" cy="51911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>
                <a:solidFill>
                  <a:srgbClr val="007FA3"/>
                </a:solidFill>
              </a:rPr>
              <a:t>Jobbing </a:t>
            </a:r>
            <a:r>
              <a:rPr lang="en-GB" dirty="0" smtClean="0">
                <a:solidFill>
                  <a:srgbClr val="007FA3"/>
                </a:solidFill>
              </a:rPr>
              <a:t>processes</a:t>
            </a:r>
            <a:endParaRPr lang="en-US" dirty="0">
              <a:solidFill>
                <a:srgbClr val="007FA3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365645" y="1312334"/>
            <a:ext cx="7389812" cy="461963"/>
            <a:chOff x="385" y="885"/>
            <a:chExt cx="4655" cy="291"/>
          </a:xfrm>
        </p:grpSpPr>
        <p:sp>
          <p:nvSpPr>
            <p:cNvPr id="14350" name="Oval 3"/>
            <p:cNvSpPr>
              <a:spLocks noChangeArrowheads="1"/>
            </p:cNvSpPr>
            <p:nvPr/>
          </p:nvSpPr>
          <p:spPr bwMode="auto">
            <a:xfrm>
              <a:off x="385" y="982"/>
              <a:ext cx="143" cy="14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2400"/>
            </a:p>
          </p:txBody>
        </p:sp>
        <p:sp>
          <p:nvSpPr>
            <p:cNvPr id="14351" name="Text Box 4"/>
            <p:cNvSpPr txBox="1">
              <a:spLocks noChangeArrowheads="1"/>
            </p:cNvSpPr>
            <p:nvPr/>
          </p:nvSpPr>
          <p:spPr bwMode="auto">
            <a:xfrm>
              <a:off x="635" y="885"/>
              <a:ext cx="4405" cy="291"/>
            </a:xfrm>
            <a:prstGeom prst="rect">
              <a:avLst/>
            </a:prstGeom>
            <a:solidFill>
              <a:schemeClr val="bg1"/>
            </a:solidFill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b="0" dirty="0"/>
                <a:t>Higher volumes and lower variety than for </a:t>
              </a:r>
              <a:r>
                <a:rPr lang="en-GB" sz="2400" b="0" dirty="0" smtClean="0"/>
                <a:t>jobbing.</a:t>
              </a:r>
              <a:endParaRPr lang="en-US" sz="2400" b="0" dirty="0"/>
            </a:p>
          </p:txBody>
        </p:sp>
      </p:grpSp>
      <p:grpSp>
        <p:nvGrpSpPr>
          <p:cNvPr id="3" name="Group 5"/>
          <p:cNvGrpSpPr>
            <a:grpSpLocks/>
          </p:cNvGrpSpPr>
          <p:nvPr/>
        </p:nvGrpSpPr>
        <p:grpSpPr bwMode="auto">
          <a:xfrm>
            <a:off x="365645" y="2152651"/>
            <a:ext cx="7889875" cy="830262"/>
            <a:chOff x="385" y="1475"/>
            <a:chExt cx="4970" cy="523"/>
          </a:xfrm>
        </p:grpSpPr>
        <p:sp>
          <p:nvSpPr>
            <p:cNvPr id="14348" name="Oval 6"/>
            <p:cNvSpPr>
              <a:spLocks noChangeArrowheads="1"/>
            </p:cNvSpPr>
            <p:nvPr/>
          </p:nvSpPr>
          <p:spPr bwMode="auto">
            <a:xfrm>
              <a:off x="385" y="1572"/>
              <a:ext cx="143" cy="14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2400"/>
            </a:p>
          </p:txBody>
        </p:sp>
        <p:sp>
          <p:nvSpPr>
            <p:cNvPr id="14349" name="Text Box 7"/>
            <p:cNvSpPr txBox="1">
              <a:spLocks noChangeArrowheads="1"/>
            </p:cNvSpPr>
            <p:nvPr/>
          </p:nvSpPr>
          <p:spPr bwMode="auto">
            <a:xfrm>
              <a:off x="635" y="1475"/>
              <a:ext cx="4720" cy="523"/>
            </a:xfrm>
            <a:prstGeom prst="rect">
              <a:avLst/>
            </a:prstGeom>
            <a:solidFill>
              <a:schemeClr val="bg1"/>
            </a:solidFill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b="0" dirty="0"/>
                <a:t>Standard products, repeating demand. But can make </a:t>
              </a:r>
              <a:r>
                <a:rPr lang="en-GB" sz="2400" b="0" dirty="0" smtClean="0"/>
                <a:t>specials.</a:t>
              </a:r>
              <a:endParaRPr lang="en-US" sz="2400" b="0" dirty="0"/>
            </a:p>
          </p:txBody>
        </p:sp>
      </p:grpSp>
      <p:grpSp>
        <p:nvGrpSpPr>
          <p:cNvPr id="4" name="Group 8"/>
          <p:cNvGrpSpPr>
            <a:grpSpLocks/>
          </p:cNvGrpSpPr>
          <p:nvPr/>
        </p:nvGrpSpPr>
        <p:grpSpPr bwMode="auto">
          <a:xfrm>
            <a:off x="365645" y="3361267"/>
            <a:ext cx="4746625" cy="461963"/>
            <a:chOff x="385" y="2052"/>
            <a:chExt cx="2990" cy="291"/>
          </a:xfrm>
        </p:grpSpPr>
        <p:sp>
          <p:nvSpPr>
            <p:cNvPr id="14346" name="Oval 9"/>
            <p:cNvSpPr>
              <a:spLocks noChangeArrowheads="1"/>
            </p:cNvSpPr>
            <p:nvPr/>
          </p:nvSpPr>
          <p:spPr bwMode="auto">
            <a:xfrm>
              <a:off x="385" y="2149"/>
              <a:ext cx="143" cy="14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2400"/>
            </a:p>
          </p:txBody>
        </p:sp>
        <p:sp>
          <p:nvSpPr>
            <p:cNvPr id="14347" name="Text Box 10"/>
            <p:cNvSpPr txBox="1">
              <a:spLocks noChangeArrowheads="1"/>
            </p:cNvSpPr>
            <p:nvPr/>
          </p:nvSpPr>
          <p:spPr bwMode="auto">
            <a:xfrm>
              <a:off x="635" y="2052"/>
              <a:ext cx="2740" cy="291"/>
            </a:xfrm>
            <a:prstGeom prst="rect">
              <a:avLst/>
            </a:prstGeom>
            <a:solidFill>
              <a:schemeClr val="bg1"/>
            </a:solidFill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b="0" dirty="0"/>
                <a:t>Specialized, narrower </a:t>
              </a:r>
              <a:r>
                <a:rPr lang="en-GB" sz="2400" b="0" dirty="0" smtClean="0"/>
                <a:t>skills.</a:t>
              </a:r>
              <a:endParaRPr lang="en-US" sz="2400" b="0" dirty="0"/>
            </a:p>
          </p:txBody>
        </p:sp>
      </p:grpSp>
      <p:grpSp>
        <p:nvGrpSpPr>
          <p:cNvPr id="5" name="Group 11"/>
          <p:cNvGrpSpPr>
            <a:grpSpLocks/>
          </p:cNvGrpSpPr>
          <p:nvPr/>
        </p:nvGrpSpPr>
        <p:grpSpPr bwMode="auto">
          <a:xfrm>
            <a:off x="365645" y="4201584"/>
            <a:ext cx="7532687" cy="461963"/>
            <a:chOff x="385" y="2380"/>
            <a:chExt cx="4745" cy="291"/>
          </a:xfrm>
        </p:grpSpPr>
        <p:sp>
          <p:nvSpPr>
            <p:cNvPr id="14344" name="Oval 12"/>
            <p:cNvSpPr>
              <a:spLocks noChangeArrowheads="1"/>
            </p:cNvSpPr>
            <p:nvPr/>
          </p:nvSpPr>
          <p:spPr bwMode="auto">
            <a:xfrm>
              <a:off x="385" y="2477"/>
              <a:ext cx="143" cy="14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2400"/>
            </a:p>
          </p:txBody>
        </p:sp>
        <p:sp>
          <p:nvSpPr>
            <p:cNvPr id="14345" name="Text Box 13"/>
            <p:cNvSpPr txBox="1">
              <a:spLocks noChangeArrowheads="1"/>
            </p:cNvSpPr>
            <p:nvPr/>
          </p:nvSpPr>
          <p:spPr bwMode="auto">
            <a:xfrm>
              <a:off x="635" y="2380"/>
              <a:ext cx="4495" cy="291"/>
            </a:xfrm>
            <a:prstGeom prst="rect">
              <a:avLst/>
            </a:prstGeom>
            <a:solidFill>
              <a:schemeClr val="bg1"/>
            </a:solidFill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b="0" dirty="0"/>
                <a:t>Set-ups (changeovers) at each stage of </a:t>
              </a:r>
              <a:r>
                <a:rPr lang="en-GB" sz="2400" b="0" dirty="0" smtClean="0"/>
                <a:t>production.</a:t>
              </a:r>
              <a:endParaRPr lang="en-US" sz="2400" b="0" dirty="0"/>
            </a:p>
          </p:txBody>
        </p:sp>
      </p:grpSp>
      <p:sp>
        <p:nvSpPr>
          <p:cNvPr id="14343" name="Text Box 14"/>
          <p:cNvSpPr txBox="1">
            <a:spLocks noChangeArrowheads="1"/>
          </p:cNvSpPr>
          <p:nvPr/>
        </p:nvSpPr>
        <p:spPr bwMode="auto">
          <a:xfrm>
            <a:off x="19047" y="29632"/>
            <a:ext cx="3743325" cy="51911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>
                <a:solidFill>
                  <a:srgbClr val="007FA3"/>
                </a:solidFill>
              </a:rPr>
              <a:t>Batch </a:t>
            </a:r>
            <a:r>
              <a:rPr lang="en-GB" dirty="0" smtClean="0">
                <a:solidFill>
                  <a:srgbClr val="007FA3"/>
                </a:solidFill>
              </a:rPr>
              <a:t>processes</a:t>
            </a:r>
            <a:endParaRPr lang="en-US" dirty="0">
              <a:solidFill>
                <a:srgbClr val="007FA3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364066" y="1312331"/>
            <a:ext cx="4603750" cy="461962"/>
            <a:chOff x="385" y="1062"/>
            <a:chExt cx="2900" cy="291"/>
          </a:xfrm>
        </p:grpSpPr>
        <p:sp>
          <p:nvSpPr>
            <p:cNvPr id="15375" name="Oval 3"/>
            <p:cNvSpPr>
              <a:spLocks noChangeArrowheads="1"/>
            </p:cNvSpPr>
            <p:nvPr/>
          </p:nvSpPr>
          <p:spPr bwMode="auto">
            <a:xfrm>
              <a:off x="385" y="1159"/>
              <a:ext cx="143" cy="14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2400"/>
            </a:p>
          </p:txBody>
        </p:sp>
        <p:sp>
          <p:nvSpPr>
            <p:cNvPr id="15376" name="Text Box 4"/>
            <p:cNvSpPr txBox="1">
              <a:spLocks noChangeArrowheads="1"/>
            </p:cNvSpPr>
            <p:nvPr/>
          </p:nvSpPr>
          <p:spPr bwMode="auto">
            <a:xfrm>
              <a:off x="635" y="1062"/>
              <a:ext cx="2650" cy="291"/>
            </a:xfrm>
            <a:prstGeom prst="rect">
              <a:avLst/>
            </a:prstGeom>
            <a:solidFill>
              <a:schemeClr val="bg1"/>
            </a:solidFill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b="0" dirty="0"/>
                <a:t>Higher volumes than </a:t>
              </a:r>
              <a:r>
                <a:rPr lang="en-GB" sz="2400" b="0" dirty="0" smtClean="0"/>
                <a:t>batch.</a:t>
              </a:r>
              <a:endParaRPr lang="en-US" sz="2400" b="0" dirty="0"/>
            </a:p>
          </p:txBody>
        </p:sp>
      </p:grpSp>
      <p:grpSp>
        <p:nvGrpSpPr>
          <p:cNvPr id="3" name="Group 5"/>
          <p:cNvGrpSpPr>
            <a:grpSpLocks/>
          </p:cNvGrpSpPr>
          <p:nvPr/>
        </p:nvGrpSpPr>
        <p:grpSpPr bwMode="auto">
          <a:xfrm>
            <a:off x="364066" y="2272239"/>
            <a:ext cx="5746750" cy="461962"/>
            <a:chOff x="385" y="1475"/>
            <a:chExt cx="3620" cy="291"/>
          </a:xfrm>
        </p:grpSpPr>
        <p:sp>
          <p:nvSpPr>
            <p:cNvPr id="15373" name="Oval 6"/>
            <p:cNvSpPr>
              <a:spLocks noChangeArrowheads="1"/>
            </p:cNvSpPr>
            <p:nvPr/>
          </p:nvSpPr>
          <p:spPr bwMode="auto">
            <a:xfrm>
              <a:off x="385" y="1572"/>
              <a:ext cx="143" cy="14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2400"/>
            </a:p>
          </p:txBody>
        </p:sp>
        <p:sp>
          <p:nvSpPr>
            <p:cNvPr id="15374" name="Text Box 7"/>
            <p:cNvSpPr txBox="1">
              <a:spLocks noChangeArrowheads="1"/>
            </p:cNvSpPr>
            <p:nvPr/>
          </p:nvSpPr>
          <p:spPr bwMode="auto">
            <a:xfrm>
              <a:off x="635" y="1475"/>
              <a:ext cx="3370" cy="291"/>
            </a:xfrm>
            <a:prstGeom prst="rect">
              <a:avLst/>
            </a:prstGeom>
            <a:solidFill>
              <a:schemeClr val="bg1"/>
            </a:solidFill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b="0" dirty="0"/>
                <a:t>Standard, repeat products </a:t>
              </a:r>
              <a:r>
                <a:rPr lang="en-GB" sz="2400" b="0" dirty="0" smtClean="0"/>
                <a:t>(‘runners’).</a:t>
              </a:r>
              <a:endParaRPr lang="en-US" sz="2400" b="0" dirty="0"/>
            </a:p>
          </p:txBody>
        </p:sp>
      </p:grpSp>
      <p:grpSp>
        <p:nvGrpSpPr>
          <p:cNvPr id="4" name="Group 8"/>
          <p:cNvGrpSpPr>
            <a:grpSpLocks/>
          </p:cNvGrpSpPr>
          <p:nvPr/>
        </p:nvGrpSpPr>
        <p:grpSpPr bwMode="auto">
          <a:xfrm>
            <a:off x="364066" y="4192056"/>
            <a:ext cx="6389687" cy="461962"/>
            <a:chOff x="385" y="2332"/>
            <a:chExt cx="4025" cy="291"/>
          </a:xfrm>
        </p:grpSpPr>
        <p:sp>
          <p:nvSpPr>
            <p:cNvPr id="15371" name="Oval 9"/>
            <p:cNvSpPr>
              <a:spLocks noChangeArrowheads="1"/>
            </p:cNvSpPr>
            <p:nvPr/>
          </p:nvSpPr>
          <p:spPr bwMode="auto">
            <a:xfrm>
              <a:off x="385" y="2429"/>
              <a:ext cx="143" cy="14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2400"/>
            </a:p>
          </p:txBody>
        </p:sp>
        <p:sp>
          <p:nvSpPr>
            <p:cNvPr id="15372" name="Text Box 10"/>
            <p:cNvSpPr txBox="1">
              <a:spLocks noChangeArrowheads="1"/>
            </p:cNvSpPr>
            <p:nvPr/>
          </p:nvSpPr>
          <p:spPr bwMode="auto">
            <a:xfrm>
              <a:off x="635" y="2332"/>
              <a:ext cx="3775" cy="291"/>
            </a:xfrm>
            <a:prstGeom prst="rect">
              <a:avLst/>
            </a:prstGeom>
            <a:solidFill>
              <a:schemeClr val="bg1"/>
            </a:solidFill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b="0" dirty="0"/>
                <a:t>No set-ups, or almost instantaneous </a:t>
              </a:r>
              <a:r>
                <a:rPr lang="en-GB" sz="2400" b="0" dirty="0" smtClean="0"/>
                <a:t>ones.</a:t>
              </a:r>
              <a:endParaRPr lang="en-US" sz="2400" b="0" dirty="0"/>
            </a:p>
          </p:txBody>
        </p:sp>
      </p:grpSp>
      <p:grpSp>
        <p:nvGrpSpPr>
          <p:cNvPr id="5" name="Group 11"/>
          <p:cNvGrpSpPr>
            <a:grpSpLocks/>
          </p:cNvGrpSpPr>
          <p:nvPr/>
        </p:nvGrpSpPr>
        <p:grpSpPr bwMode="auto">
          <a:xfrm>
            <a:off x="364066" y="3232147"/>
            <a:ext cx="4032250" cy="461963"/>
            <a:chOff x="385" y="1924"/>
            <a:chExt cx="2540" cy="291"/>
          </a:xfrm>
        </p:grpSpPr>
        <p:sp>
          <p:nvSpPr>
            <p:cNvPr id="15369" name="Oval 12"/>
            <p:cNvSpPr>
              <a:spLocks noChangeArrowheads="1"/>
            </p:cNvSpPr>
            <p:nvPr/>
          </p:nvSpPr>
          <p:spPr bwMode="auto">
            <a:xfrm>
              <a:off x="385" y="2021"/>
              <a:ext cx="143" cy="14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2400"/>
            </a:p>
          </p:txBody>
        </p:sp>
        <p:sp>
          <p:nvSpPr>
            <p:cNvPr id="15370" name="Text Box 13"/>
            <p:cNvSpPr txBox="1">
              <a:spLocks noChangeArrowheads="1"/>
            </p:cNvSpPr>
            <p:nvPr/>
          </p:nvSpPr>
          <p:spPr bwMode="auto">
            <a:xfrm>
              <a:off x="635" y="1924"/>
              <a:ext cx="2290" cy="291"/>
            </a:xfrm>
            <a:prstGeom prst="rect">
              <a:avLst/>
            </a:prstGeom>
            <a:solidFill>
              <a:schemeClr val="bg1"/>
            </a:solidFill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b="0" dirty="0"/>
                <a:t>Low and/or narrow </a:t>
              </a:r>
              <a:r>
                <a:rPr lang="en-GB" sz="2400" b="0" dirty="0" smtClean="0"/>
                <a:t>skills.</a:t>
              </a:r>
              <a:endParaRPr lang="en-US" sz="2400" b="0" dirty="0"/>
            </a:p>
          </p:txBody>
        </p:sp>
      </p:grpSp>
      <p:sp>
        <p:nvSpPr>
          <p:cNvPr id="15367" name="Text Box 14"/>
          <p:cNvSpPr txBox="1">
            <a:spLocks noChangeArrowheads="1"/>
          </p:cNvSpPr>
          <p:nvPr/>
        </p:nvSpPr>
        <p:spPr bwMode="auto">
          <a:xfrm>
            <a:off x="14282" y="31750"/>
            <a:ext cx="4032250" cy="51911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>
                <a:solidFill>
                  <a:srgbClr val="007FA3"/>
                </a:solidFill>
              </a:rPr>
              <a:t>Mass </a:t>
            </a:r>
            <a:r>
              <a:rPr lang="en-GB" dirty="0" smtClean="0">
                <a:solidFill>
                  <a:srgbClr val="007FA3"/>
                </a:solidFill>
              </a:rPr>
              <a:t>(line</a:t>
            </a:r>
            <a:r>
              <a:rPr lang="en-GB" dirty="0">
                <a:solidFill>
                  <a:srgbClr val="007FA3"/>
                </a:solidFill>
              </a:rPr>
              <a:t>) </a:t>
            </a:r>
            <a:r>
              <a:rPr lang="en-GB" dirty="0" smtClean="0">
                <a:solidFill>
                  <a:srgbClr val="007FA3"/>
                </a:solidFill>
              </a:rPr>
              <a:t>processes</a:t>
            </a:r>
            <a:endParaRPr lang="en-US" dirty="0">
              <a:solidFill>
                <a:srgbClr val="007FA3"/>
              </a:solidFill>
            </a:endParaRPr>
          </a:p>
        </p:txBody>
      </p:sp>
      <p:sp>
        <p:nvSpPr>
          <p:cNvPr id="15368" name="Rectangle 15"/>
          <p:cNvSpPr>
            <a:spLocks noChangeArrowheads="1"/>
          </p:cNvSpPr>
          <p:nvPr/>
        </p:nvSpPr>
        <p:spPr bwMode="auto">
          <a:xfrm>
            <a:off x="1000125" y="5810250"/>
            <a:ext cx="8143875" cy="428625"/>
          </a:xfrm>
          <a:prstGeom prst="rect">
            <a:avLst/>
          </a:prstGeom>
          <a:solidFill>
            <a:schemeClr val="bg1"/>
          </a:solidFill>
          <a:ln w="28575" algn="ctr">
            <a:noFill/>
            <a:round/>
            <a:headEnd/>
            <a:tailEnd type="arrow" w="med" len="me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364591" y="1312331"/>
            <a:ext cx="7929562" cy="830262"/>
            <a:chOff x="385" y="885"/>
            <a:chExt cx="4995" cy="523"/>
          </a:xfrm>
        </p:grpSpPr>
        <p:sp>
          <p:nvSpPr>
            <p:cNvPr id="16401" name="Oval 3"/>
            <p:cNvSpPr>
              <a:spLocks noChangeArrowheads="1"/>
            </p:cNvSpPr>
            <p:nvPr/>
          </p:nvSpPr>
          <p:spPr bwMode="auto">
            <a:xfrm>
              <a:off x="385" y="982"/>
              <a:ext cx="143" cy="14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2400"/>
            </a:p>
          </p:txBody>
        </p:sp>
        <p:sp>
          <p:nvSpPr>
            <p:cNvPr id="16402" name="Text Box 4"/>
            <p:cNvSpPr txBox="1">
              <a:spLocks noChangeArrowheads="1"/>
            </p:cNvSpPr>
            <p:nvPr/>
          </p:nvSpPr>
          <p:spPr bwMode="auto">
            <a:xfrm>
              <a:off x="635" y="885"/>
              <a:ext cx="4745" cy="523"/>
            </a:xfrm>
            <a:prstGeom prst="rect">
              <a:avLst/>
            </a:prstGeom>
            <a:solidFill>
              <a:schemeClr val="bg1"/>
            </a:solidFill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b="0" dirty="0"/>
                <a:t>Extremely  high volumes and low variety: often single </a:t>
              </a:r>
              <a:r>
                <a:rPr lang="en-GB" sz="2400" b="0" dirty="0" smtClean="0"/>
                <a:t>product.</a:t>
              </a:r>
              <a:endParaRPr lang="en-US" sz="2400" b="0" dirty="0"/>
            </a:p>
          </p:txBody>
        </p:sp>
      </p:grpSp>
      <p:grpSp>
        <p:nvGrpSpPr>
          <p:cNvPr id="3" name="Group 5"/>
          <p:cNvGrpSpPr>
            <a:grpSpLocks/>
          </p:cNvGrpSpPr>
          <p:nvPr/>
        </p:nvGrpSpPr>
        <p:grpSpPr bwMode="auto">
          <a:xfrm>
            <a:off x="364591" y="2398181"/>
            <a:ext cx="5929312" cy="461962"/>
            <a:chOff x="385" y="1475"/>
            <a:chExt cx="3323" cy="291"/>
          </a:xfrm>
        </p:grpSpPr>
        <p:sp>
          <p:nvSpPr>
            <p:cNvPr id="16399" name="Oval 6"/>
            <p:cNvSpPr>
              <a:spLocks noChangeArrowheads="1"/>
            </p:cNvSpPr>
            <p:nvPr/>
          </p:nvSpPr>
          <p:spPr bwMode="auto">
            <a:xfrm>
              <a:off x="385" y="1572"/>
              <a:ext cx="143" cy="14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2400"/>
            </a:p>
          </p:txBody>
        </p:sp>
        <p:sp>
          <p:nvSpPr>
            <p:cNvPr id="16400" name="Text Box 7"/>
            <p:cNvSpPr txBox="1">
              <a:spLocks noChangeArrowheads="1"/>
            </p:cNvSpPr>
            <p:nvPr/>
          </p:nvSpPr>
          <p:spPr bwMode="auto">
            <a:xfrm>
              <a:off x="635" y="1475"/>
              <a:ext cx="3073" cy="291"/>
            </a:xfrm>
            <a:prstGeom prst="rect">
              <a:avLst/>
            </a:prstGeom>
            <a:solidFill>
              <a:schemeClr val="bg1"/>
            </a:solidFill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b="0" dirty="0"/>
                <a:t>Standard, repeat products </a:t>
              </a:r>
              <a:r>
                <a:rPr lang="en-GB" sz="2400" b="0" dirty="0" smtClean="0"/>
                <a:t>(‘runners’).</a:t>
              </a:r>
              <a:endParaRPr lang="en-US" sz="2400" b="0" dirty="0"/>
            </a:p>
          </p:txBody>
        </p:sp>
      </p:grpSp>
      <p:grpSp>
        <p:nvGrpSpPr>
          <p:cNvPr id="4" name="Group 8"/>
          <p:cNvGrpSpPr>
            <a:grpSpLocks/>
          </p:cNvGrpSpPr>
          <p:nvPr/>
        </p:nvGrpSpPr>
        <p:grpSpPr bwMode="auto">
          <a:xfrm>
            <a:off x="364591" y="3115731"/>
            <a:ext cx="5929312" cy="461962"/>
            <a:chOff x="385" y="1818"/>
            <a:chExt cx="3735" cy="291"/>
          </a:xfrm>
        </p:grpSpPr>
        <p:sp>
          <p:nvSpPr>
            <p:cNvPr id="16397" name="Oval 9"/>
            <p:cNvSpPr>
              <a:spLocks noChangeArrowheads="1"/>
            </p:cNvSpPr>
            <p:nvPr/>
          </p:nvSpPr>
          <p:spPr bwMode="auto">
            <a:xfrm>
              <a:off x="385" y="1915"/>
              <a:ext cx="143" cy="14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2400"/>
            </a:p>
          </p:txBody>
        </p:sp>
        <p:sp>
          <p:nvSpPr>
            <p:cNvPr id="16398" name="Text Box 10"/>
            <p:cNvSpPr txBox="1">
              <a:spLocks noChangeArrowheads="1"/>
            </p:cNvSpPr>
            <p:nvPr/>
          </p:nvSpPr>
          <p:spPr bwMode="auto">
            <a:xfrm>
              <a:off x="635" y="1818"/>
              <a:ext cx="3485" cy="291"/>
            </a:xfrm>
            <a:prstGeom prst="rect">
              <a:avLst/>
            </a:prstGeom>
            <a:solidFill>
              <a:schemeClr val="bg1"/>
            </a:solidFill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b="0" dirty="0"/>
                <a:t>Highly capital-intensive and </a:t>
              </a:r>
              <a:r>
                <a:rPr lang="en-GB" sz="2400" b="0" dirty="0" smtClean="0"/>
                <a:t>automated.</a:t>
              </a:r>
              <a:endParaRPr lang="en-US" sz="2400" b="0" dirty="0"/>
            </a:p>
          </p:txBody>
        </p:sp>
      </p:grpSp>
      <p:grpSp>
        <p:nvGrpSpPr>
          <p:cNvPr id="5" name="Group 11"/>
          <p:cNvGrpSpPr>
            <a:grpSpLocks/>
          </p:cNvGrpSpPr>
          <p:nvPr/>
        </p:nvGrpSpPr>
        <p:grpSpPr bwMode="auto">
          <a:xfrm>
            <a:off x="364591" y="3833281"/>
            <a:ext cx="4357687" cy="461962"/>
            <a:chOff x="385" y="2160"/>
            <a:chExt cx="2745" cy="291"/>
          </a:xfrm>
        </p:grpSpPr>
        <p:sp>
          <p:nvSpPr>
            <p:cNvPr id="16395" name="Oval 12"/>
            <p:cNvSpPr>
              <a:spLocks noChangeArrowheads="1"/>
            </p:cNvSpPr>
            <p:nvPr/>
          </p:nvSpPr>
          <p:spPr bwMode="auto">
            <a:xfrm>
              <a:off x="385" y="2257"/>
              <a:ext cx="143" cy="14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2400"/>
            </a:p>
          </p:txBody>
        </p:sp>
        <p:sp>
          <p:nvSpPr>
            <p:cNvPr id="16396" name="Text Box 13"/>
            <p:cNvSpPr txBox="1">
              <a:spLocks noChangeArrowheads="1"/>
            </p:cNvSpPr>
            <p:nvPr/>
          </p:nvSpPr>
          <p:spPr bwMode="auto">
            <a:xfrm>
              <a:off x="635" y="2160"/>
              <a:ext cx="2495" cy="291"/>
            </a:xfrm>
            <a:prstGeom prst="rect">
              <a:avLst/>
            </a:prstGeom>
            <a:solidFill>
              <a:schemeClr val="bg1"/>
            </a:solidFill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b="0" dirty="0"/>
                <a:t>Few changeovers </a:t>
              </a:r>
              <a:r>
                <a:rPr lang="en-GB" sz="2400" b="0" dirty="0" smtClean="0"/>
                <a:t>required.</a:t>
              </a:r>
              <a:endParaRPr lang="en-US" sz="2400" b="0" dirty="0"/>
            </a:p>
          </p:txBody>
        </p:sp>
      </p:grpSp>
      <p:grpSp>
        <p:nvGrpSpPr>
          <p:cNvPr id="6" name="Group 14"/>
          <p:cNvGrpSpPr>
            <a:grpSpLocks/>
          </p:cNvGrpSpPr>
          <p:nvPr/>
        </p:nvGrpSpPr>
        <p:grpSpPr bwMode="auto">
          <a:xfrm>
            <a:off x="364591" y="4550831"/>
            <a:ext cx="7643812" cy="461962"/>
            <a:chOff x="385" y="2496"/>
            <a:chExt cx="4815" cy="291"/>
          </a:xfrm>
        </p:grpSpPr>
        <p:sp>
          <p:nvSpPr>
            <p:cNvPr id="16393" name="Oval 15"/>
            <p:cNvSpPr>
              <a:spLocks noChangeArrowheads="1"/>
            </p:cNvSpPr>
            <p:nvPr/>
          </p:nvSpPr>
          <p:spPr bwMode="auto">
            <a:xfrm>
              <a:off x="385" y="2593"/>
              <a:ext cx="143" cy="14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2400"/>
            </a:p>
          </p:txBody>
        </p:sp>
        <p:sp>
          <p:nvSpPr>
            <p:cNvPr id="16394" name="Text Box 16"/>
            <p:cNvSpPr txBox="1">
              <a:spLocks noChangeArrowheads="1"/>
            </p:cNvSpPr>
            <p:nvPr/>
          </p:nvSpPr>
          <p:spPr bwMode="auto">
            <a:xfrm>
              <a:off x="635" y="2496"/>
              <a:ext cx="4565" cy="291"/>
            </a:xfrm>
            <a:prstGeom prst="rect">
              <a:avLst/>
            </a:prstGeom>
            <a:solidFill>
              <a:schemeClr val="bg1"/>
            </a:solidFill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b="0" dirty="0"/>
                <a:t>Difficult and expensive to start and stop the </a:t>
              </a:r>
              <a:r>
                <a:rPr lang="en-GB" sz="2400" b="0" dirty="0" smtClean="0"/>
                <a:t>process.</a:t>
              </a:r>
              <a:endParaRPr lang="en-US" sz="2400" b="0" dirty="0"/>
            </a:p>
          </p:txBody>
        </p:sp>
      </p:grpSp>
      <p:sp>
        <p:nvSpPr>
          <p:cNvPr id="16392" name="Text Box 17"/>
          <p:cNvSpPr txBox="1">
            <a:spLocks noChangeArrowheads="1"/>
          </p:cNvSpPr>
          <p:nvPr/>
        </p:nvSpPr>
        <p:spPr bwMode="auto">
          <a:xfrm>
            <a:off x="17983" y="39157"/>
            <a:ext cx="4176713" cy="51911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>
                <a:solidFill>
                  <a:srgbClr val="007FA3"/>
                </a:solidFill>
              </a:rPr>
              <a:t>Continuous  </a:t>
            </a:r>
            <a:r>
              <a:rPr lang="en-GB" dirty="0" smtClean="0">
                <a:solidFill>
                  <a:srgbClr val="007FA3"/>
                </a:solidFill>
              </a:rPr>
              <a:t>processes</a:t>
            </a:r>
            <a:endParaRPr lang="en-US" dirty="0">
              <a:solidFill>
                <a:srgbClr val="007FA3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Text Box 17"/>
          <p:cNvSpPr txBox="1">
            <a:spLocks noChangeArrowheads="1"/>
          </p:cNvSpPr>
          <p:nvPr/>
        </p:nvSpPr>
        <p:spPr bwMode="auto">
          <a:xfrm>
            <a:off x="15870" y="41805"/>
            <a:ext cx="3886200" cy="5238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>
                <a:solidFill>
                  <a:srgbClr val="007FA3"/>
                </a:solidFill>
              </a:rPr>
              <a:t>Professional service</a:t>
            </a:r>
            <a:endParaRPr lang="en-US" dirty="0">
              <a:solidFill>
                <a:srgbClr val="007FA3"/>
              </a:solidFill>
            </a:endParaRPr>
          </a:p>
        </p:txBody>
      </p:sp>
      <p:sp>
        <p:nvSpPr>
          <p:cNvPr id="18449" name="TextBox 18"/>
          <p:cNvSpPr txBox="1">
            <a:spLocks noChangeArrowheads="1"/>
          </p:cNvSpPr>
          <p:nvPr/>
        </p:nvSpPr>
        <p:spPr bwMode="auto">
          <a:xfrm>
            <a:off x="370699" y="1429272"/>
            <a:ext cx="7039286" cy="46166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marL="342900" indent="-342900">
              <a:buClr>
                <a:srgbClr val="FF0000"/>
              </a:buClr>
              <a:buFont typeface="Wingdings" charset="2"/>
              <a:buChar char="q"/>
              <a:defRPr/>
            </a:pPr>
            <a:r>
              <a:rPr lang="en-GB" sz="2400" b="0" dirty="0"/>
              <a:t>High levels of customer (client) </a:t>
            </a:r>
            <a:r>
              <a:rPr lang="en-GB" sz="2400" b="0" dirty="0" smtClean="0"/>
              <a:t>contact.</a:t>
            </a:r>
            <a:endParaRPr lang="en-GB" sz="2400" b="0" dirty="0"/>
          </a:p>
        </p:txBody>
      </p:sp>
      <p:sp>
        <p:nvSpPr>
          <p:cNvPr id="18447" name="TextBox 20"/>
          <p:cNvSpPr txBox="1">
            <a:spLocks noChangeArrowheads="1"/>
          </p:cNvSpPr>
          <p:nvPr/>
        </p:nvSpPr>
        <p:spPr bwMode="auto">
          <a:xfrm>
            <a:off x="374599" y="2246878"/>
            <a:ext cx="8547554" cy="46166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marL="342900" indent="-342900">
              <a:buClr>
                <a:srgbClr val="FF0000"/>
              </a:buClr>
              <a:buFont typeface="Wingdings" charset="2"/>
              <a:buChar char="q"/>
              <a:defRPr/>
            </a:pPr>
            <a:r>
              <a:rPr lang="en-GB" sz="2400" b="0" dirty="0"/>
              <a:t>Clients spend a considerable time in the service </a:t>
            </a:r>
            <a:r>
              <a:rPr lang="en-GB" sz="2400" b="0" dirty="0" smtClean="0"/>
              <a:t>process.</a:t>
            </a:r>
            <a:endParaRPr lang="en-GB" sz="2400" b="0" dirty="0"/>
          </a:p>
        </p:txBody>
      </p:sp>
      <p:sp>
        <p:nvSpPr>
          <p:cNvPr id="18445" name="TextBox 21"/>
          <p:cNvSpPr txBox="1">
            <a:spLocks noChangeArrowheads="1"/>
          </p:cNvSpPr>
          <p:nvPr/>
        </p:nvSpPr>
        <p:spPr bwMode="auto">
          <a:xfrm>
            <a:off x="383076" y="3064484"/>
            <a:ext cx="8072229" cy="83026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 marL="342900" indent="-342900">
              <a:buClr>
                <a:srgbClr val="FF0000"/>
              </a:buClr>
              <a:buFont typeface="Wingdings" charset="2"/>
              <a:buChar char="q"/>
              <a:defRPr/>
            </a:pPr>
            <a:r>
              <a:rPr lang="en-GB" sz="2400" b="0" dirty="0"/>
              <a:t>High levels of customization with service processes being highly </a:t>
            </a:r>
            <a:r>
              <a:rPr lang="en-GB" sz="2400" b="0" dirty="0" smtClean="0"/>
              <a:t>adaptable.</a:t>
            </a:r>
            <a:endParaRPr lang="en-GB" sz="2400" b="0" dirty="0"/>
          </a:p>
        </p:txBody>
      </p:sp>
      <p:sp>
        <p:nvSpPr>
          <p:cNvPr id="18443" name="TextBox 22"/>
          <p:cNvSpPr txBox="1">
            <a:spLocks noChangeArrowheads="1"/>
          </p:cNvSpPr>
          <p:nvPr/>
        </p:nvSpPr>
        <p:spPr bwMode="auto">
          <a:xfrm>
            <a:off x="374296" y="4250688"/>
            <a:ext cx="7001509" cy="83026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 marL="342900" indent="-342900">
              <a:buClr>
                <a:srgbClr val="FF0000"/>
              </a:buClr>
              <a:buFont typeface="Wingdings" charset="2"/>
              <a:buChar char="q"/>
              <a:defRPr/>
            </a:pPr>
            <a:r>
              <a:rPr lang="en-GB" sz="2400" b="0"/>
              <a:t>Contact staff are given high levels of discretion in servicing customers. </a:t>
            </a:r>
          </a:p>
        </p:txBody>
      </p:sp>
      <p:sp>
        <p:nvSpPr>
          <p:cNvPr id="18441" name="TextBox 23"/>
          <p:cNvSpPr txBox="1">
            <a:spLocks noChangeArrowheads="1"/>
          </p:cNvSpPr>
          <p:nvPr/>
        </p:nvSpPr>
        <p:spPr bwMode="auto">
          <a:xfrm>
            <a:off x="358528" y="5436890"/>
            <a:ext cx="7483505" cy="46166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marL="342900" indent="-342900">
              <a:buClr>
                <a:srgbClr val="FF0000"/>
              </a:buClr>
              <a:buFont typeface="Wingdings" charset="2"/>
              <a:buChar char="q"/>
              <a:defRPr/>
            </a:pPr>
            <a:r>
              <a:rPr lang="en-GB" sz="2400" b="0" dirty="0" smtClean="0"/>
              <a:t>People based </a:t>
            </a:r>
            <a:r>
              <a:rPr lang="en-GB" sz="2400" b="0" dirty="0"/>
              <a:t>rather than </a:t>
            </a:r>
            <a:r>
              <a:rPr lang="en-GB" sz="2400" b="0" dirty="0" smtClean="0"/>
              <a:t>equipment based.</a:t>
            </a:r>
            <a:endParaRPr lang="en-GB" sz="2400" b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70" name="TextBox 2"/>
          <p:cNvSpPr txBox="1">
            <a:spLocks noChangeArrowheads="1"/>
          </p:cNvSpPr>
          <p:nvPr/>
        </p:nvSpPr>
        <p:spPr bwMode="auto">
          <a:xfrm>
            <a:off x="237067" y="1311480"/>
            <a:ext cx="7272808" cy="46166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Clr>
                <a:srgbClr val="FF0000"/>
              </a:buClr>
              <a:buFont typeface="Wingdings" charset="2"/>
              <a:buChar char="q"/>
            </a:pPr>
            <a:r>
              <a:rPr lang="en-GB" sz="2400" b="0" dirty="0"/>
              <a:t>Medium levels of volumes of </a:t>
            </a:r>
            <a:r>
              <a:rPr lang="en-GB" sz="2400" b="0" dirty="0" smtClean="0"/>
              <a:t>customers.</a:t>
            </a:r>
            <a:endParaRPr lang="en-GB" sz="2400" b="0" dirty="0"/>
          </a:p>
        </p:txBody>
      </p:sp>
      <p:sp>
        <p:nvSpPr>
          <p:cNvPr id="19468" name="TextBox 3"/>
          <p:cNvSpPr txBox="1">
            <a:spLocks noChangeArrowheads="1"/>
          </p:cNvSpPr>
          <p:nvPr/>
        </p:nvSpPr>
        <p:spPr bwMode="auto">
          <a:xfrm>
            <a:off x="232003" y="2232858"/>
            <a:ext cx="7532315" cy="46166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Clr>
                <a:srgbClr val="FF0000"/>
              </a:buClr>
              <a:buFont typeface="Wingdings" charset="2"/>
              <a:buChar char="q"/>
            </a:pPr>
            <a:r>
              <a:rPr lang="en-GB" sz="2400" b="0" dirty="0">
                <a:solidFill>
                  <a:srgbClr val="000000"/>
                </a:solidFill>
              </a:rPr>
              <a:t>Medium, or mixed, levels of customer </a:t>
            </a:r>
            <a:r>
              <a:rPr lang="en-GB" sz="2400" b="0" dirty="0" smtClean="0">
                <a:solidFill>
                  <a:srgbClr val="000000"/>
                </a:solidFill>
              </a:rPr>
              <a:t>contact.</a:t>
            </a:r>
            <a:endParaRPr lang="en-GB" sz="2400" b="0" dirty="0">
              <a:solidFill>
                <a:srgbClr val="000000"/>
              </a:solidFill>
            </a:endParaRPr>
          </a:p>
        </p:txBody>
      </p:sp>
      <p:sp>
        <p:nvSpPr>
          <p:cNvPr id="19466" name="TextBox 4"/>
          <p:cNvSpPr txBox="1">
            <a:spLocks noChangeArrowheads="1"/>
          </p:cNvSpPr>
          <p:nvPr/>
        </p:nvSpPr>
        <p:spPr bwMode="auto">
          <a:xfrm>
            <a:off x="237067" y="3154236"/>
            <a:ext cx="7146845" cy="46166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Clr>
                <a:srgbClr val="FF0000"/>
              </a:buClr>
              <a:buFont typeface="Wingdings" charset="2"/>
              <a:buChar char="q"/>
            </a:pPr>
            <a:r>
              <a:rPr lang="en-GB" sz="2400" b="0" dirty="0">
                <a:solidFill>
                  <a:srgbClr val="000000"/>
                </a:solidFill>
              </a:rPr>
              <a:t>Medium, or mixed, levels of </a:t>
            </a:r>
            <a:r>
              <a:rPr lang="en-GB" sz="2400" b="0" dirty="0" smtClean="0">
                <a:solidFill>
                  <a:srgbClr val="000000"/>
                </a:solidFill>
              </a:rPr>
              <a:t>customization. </a:t>
            </a:r>
            <a:endParaRPr lang="en-GB" sz="2400" b="0" dirty="0">
              <a:solidFill>
                <a:srgbClr val="000000"/>
              </a:solidFill>
            </a:endParaRPr>
          </a:p>
        </p:txBody>
      </p:sp>
      <p:sp>
        <p:nvSpPr>
          <p:cNvPr id="19464" name="TextBox 5"/>
          <p:cNvSpPr txBox="1">
            <a:spLocks noChangeArrowheads="1"/>
          </p:cNvSpPr>
          <p:nvPr/>
        </p:nvSpPr>
        <p:spPr bwMode="auto">
          <a:xfrm>
            <a:off x="237067" y="4075615"/>
            <a:ext cx="7244073" cy="46166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Clr>
                <a:srgbClr val="FF0000"/>
              </a:buClr>
              <a:buFont typeface="Wingdings" charset="2"/>
              <a:buChar char="q"/>
            </a:pPr>
            <a:r>
              <a:rPr lang="en-GB" sz="2400" b="0" dirty="0">
                <a:solidFill>
                  <a:srgbClr val="000000"/>
                </a:solidFill>
              </a:rPr>
              <a:t>Medium, or mixed, levels of staff </a:t>
            </a:r>
            <a:r>
              <a:rPr lang="en-GB" sz="2400" b="0" dirty="0" smtClean="0">
                <a:solidFill>
                  <a:srgbClr val="000000"/>
                </a:solidFill>
              </a:rPr>
              <a:t>discretion. </a:t>
            </a:r>
            <a:endParaRPr lang="en-GB" sz="2400" b="0" dirty="0">
              <a:solidFill>
                <a:srgbClr val="000000"/>
              </a:solidFill>
            </a:endParaRPr>
          </a:p>
        </p:txBody>
      </p:sp>
      <p:sp>
        <p:nvSpPr>
          <p:cNvPr id="19463" name="Text Box 17"/>
          <p:cNvSpPr txBox="1">
            <a:spLocks noChangeArrowheads="1"/>
          </p:cNvSpPr>
          <p:nvPr/>
        </p:nvSpPr>
        <p:spPr bwMode="auto">
          <a:xfrm>
            <a:off x="15870" y="39689"/>
            <a:ext cx="3886200" cy="5238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>
                <a:solidFill>
                  <a:srgbClr val="007FA3"/>
                </a:solidFill>
              </a:rPr>
              <a:t>Service shops</a:t>
            </a:r>
            <a:endParaRPr lang="en-US" dirty="0">
              <a:solidFill>
                <a:srgbClr val="007FA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4" name="TextBox 2"/>
          <p:cNvSpPr txBox="1">
            <a:spLocks noChangeArrowheads="1"/>
          </p:cNvSpPr>
          <p:nvPr/>
        </p:nvSpPr>
        <p:spPr bwMode="auto">
          <a:xfrm>
            <a:off x="234971" y="1307208"/>
            <a:ext cx="6984776" cy="46166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Clr>
                <a:srgbClr val="FF0000"/>
              </a:buClr>
              <a:buFont typeface="Wingdings" charset="2"/>
              <a:buChar char="q"/>
            </a:pPr>
            <a:r>
              <a:rPr lang="en-GB" sz="2400" b="0" dirty="0"/>
              <a:t>High levels of volumes of </a:t>
            </a:r>
            <a:r>
              <a:rPr lang="en-GB" sz="2400" b="0" dirty="0" smtClean="0"/>
              <a:t>customers.</a:t>
            </a:r>
            <a:endParaRPr lang="en-GB" sz="2400" b="0" dirty="0"/>
          </a:p>
        </p:txBody>
      </p:sp>
      <p:sp>
        <p:nvSpPr>
          <p:cNvPr id="20492" name="TextBox 3"/>
          <p:cNvSpPr txBox="1">
            <a:spLocks noChangeArrowheads="1"/>
          </p:cNvSpPr>
          <p:nvPr/>
        </p:nvSpPr>
        <p:spPr bwMode="auto">
          <a:xfrm>
            <a:off x="234971" y="2252589"/>
            <a:ext cx="7416824" cy="46166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Clr>
                <a:srgbClr val="FF0000"/>
              </a:buClr>
              <a:buFont typeface="Wingdings" charset="2"/>
              <a:buChar char="q"/>
            </a:pPr>
            <a:r>
              <a:rPr lang="en-GB" sz="2400" b="0" dirty="0">
                <a:solidFill>
                  <a:srgbClr val="000000"/>
                </a:solidFill>
              </a:rPr>
              <a:t>Low to medium levels of customer </a:t>
            </a:r>
            <a:r>
              <a:rPr lang="en-GB" sz="2400" b="0" dirty="0" smtClean="0">
                <a:solidFill>
                  <a:srgbClr val="000000"/>
                </a:solidFill>
              </a:rPr>
              <a:t>contact.</a:t>
            </a:r>
            <a:endParaRPr lang="en-GB" sz="2400" b="0" dirty="0">
              <a:solidFill>
                <a:srgbClr val="000000"/>
              </a:solidFill>
            </a:endParaRPr>
          </a:p>
        </p:txBody>
      </p:sp>
      <p:sp>
        <p:nvSpPr>
          <p:cNvPr id="20490" name="TextBox 4"/>
          <p:cNvSpPr txBox="1">
            <a:spLocks noChangeArrowheads="1"/>
          </p:cNvSpPr>
          <p:nvPr/>
        </p:nvSpPr>
        <p:spPr bwMode="auto">
          <a:xfrm>
            <a:off x="234971" y="3197970"/>
            <a:ext cx="7056784" cy="46166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Clr>
                <a:srgbClr val="FF0000"/>
              </a:buClr>
              <a:buFont typeface="Wingdings" charset="2"/>
              <a:buChar char="q"/>
            </a:pPr>
            <a:r>
              <a:rPr lang="en-GB" sz="2400" b="0" dirty="0">
                <a:solidFill>
                  <a:srgbClr val="000000"/>
                </a:solidFill>
              </a:rPr>
              <a:t>Low, or mixed, levels of </a:t>
            </a:r>
            <a:r>
              <a:rPr lang="en-GB" sz="2400" b="0" dirty="0" smtClean="0">
                <a:solidFill>
                  <a:srgbClr val="000000"/>
                </a:solidFill>
              </a:rPr>
              <a:t>customization. </a:t>
            </a:r>
            <a:endParaRPr lang="en-GB" sz="2400" b="0" dirty="0">
              <a:solidFill>
                <a:srgbClr val="000000"/>
              </a:solidFill>
            </a:endParaRPr>
          </a:p>
        </p:txBody>
      </p:sp>
      <p:sp>
        <p:nvSpPr>
          <p:cNvPr id="20488" name="TextBox 5"/>
          <p:cNvSpPr txBox="1">
            <a:spLocks noChangeArrowheads="1"/>
          </p:cNvSpPr>
          <p:nvPr/>
        </p:nvSpPr>
        <p:spPr bwMode="auto">
          <a:xfrm>
            <a:off x="234971" y="4143351"/>
            <a:ext cx="6552728" cy="46166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Clr>
                <a:srgbClr val="FF0000"/>
              </a:buClr>
              <a:buFont typeface="Wingdings" charset="2"/>
              <a:buChar char="q"/>
            </a:pPr>
            <a:r>
              <a:rPr lang="en-GB" sz="2400" b="0" dirty="0">
                <a:solidFill>
                  <a:srgbClr val="000000"/>
                </a:solidFill>
              </a:rPr>
              <a:t>Low, or mixed, levels of staff </a:t>
            </a:r>
            <a:r>
              <a:rPr lang="en-GB" sz="2400" b="0" dirty="0" smtClean="0">
                <a:solidFill>
                  <a:srgbClr val="000000"/>
                </a:solidFill>
              </a:rPr>
              <a:t>discretion. </a:t>
            </a:r>
            <a:endParaRPr lang="en-GB" sz="2400" b="0" dirty="0">
              <a:solidFill>
                <a:srgbClr val="000000"/>
              </a:solidFill>
            </a:endParaRPr>
          </a:p>
        </p:txBody>
      </p:sp>
      <p:sp>
        <p:nvSpPr>
          <p:cNvPr id="20487" name="Text Box 17"/>
          <p:cNvSpPr txBox="1">
            <a:spLocks noChangeArrowheads="1"/>
          </p:cNvSpPr>
          <p:nvPr/>
        </p:nvSpPr>
        <p:spPr bwMode="auto">
          <a:xfrm>
            <a:off x="20105" y="31222"/>
            <a:ext cx="3886200" cy="5238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>
                <a:solidFill>
                  <a:srgbClr val="007FA3"/>
                </a:solidFill>
              </a:rPr>
              <a:t>Mass service</a:t>
            </a:r>
            <a:endParaRPr lang="en-US" dirty="0">
              <a:solidFill>
                <a:srgbClr val="007FA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TextBox 36"/>
          <p:cNvSpPr txBox="1"/>
          <p:nvPr/>
        </p:nvSpPr>
        <p:spPr>
          <a:xfrm>
            <a:off x="254001" y="6013121"/>
            <a:ext cx="874643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b="0" i="1" dirty="0" smtClean="0"/>
              <a:t>Source</a:t>
            </a:r>
            <a:r>
              <a:rPr lang="en-US" sz="800" b="0" dirty="0" smtClean="0"/>
              <a:t>: Based on Hayes And Wheelwright</a:t>
            </a:r>
            <a:endParaRPr lang="en-US" sz="800" b="0" dirty="0"/>
          </a:p>
        </p:txBody>
      </p:sp>
      <p:pic>
        <p:nvPicPr>
          <p:cNvPr id="3074" name="Picture 2" descr="Y:\08VOL4\Graphics\Powerpoint\PE_UK\PE522-SLACK\Final files\GIF\ch06\figure6-4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24" y="434975"/>
            <a:ext cx="8263842" cy="5362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Y:\08VOL4\Graphics\Powerpoint\PE_UK\PE522-SLACK\Final files\GIF\ch06\figure6-5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1650" y="431046"/>
            <a:ext cx="6020700" cy="5742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Y:\08VOL4\Graphics\Powerpoint\PE_UK\PE522-SLACK\Final files\GIF\ch06\figure6-6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211" y="993776"/>
            <a:ext cx="8565578" cy="4873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Y:\08VOL4\Graphics\Powerpoint\PE_UK\PE522-SLACK\Final files\GIF\ch06\figure6-7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940" y="495135"/>
            <a:ext cx="8330120" cy="5554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Y:\08VOL4\Graphics\Powerpoint\PE_UK\PE522-SLACK\Final files\GIF\ch06\figure6-8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006" y="531298"/>
            <a:ext cx="7853988" cy="5560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Y:\08VOL4\Graphics\Powerpoint\PE_UK\PE522-SLACK\Final files\GIF\ch06\figure6-9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533" y="912496"/>
            <a:ext cx="8710934" cy="4878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ChangeArrowheads="1"/>
          </p:cNvSpPr>
          <p:nvPr/>
        </p:nvSpPr>
        <p:spPr bwMode="auto">
          <a:xfrm>
            <a:off x="107709" y="1310930"/>
            <a:ext cx="8710612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2400" b="0" dirty="0" smtClean="0"/>
              <a:t>Throughput time (TH) = Work-in-progress (WIP</a:t>
            </a:r>
            <a:r>
              <a:rPr lang="en-US" sz="2400" b="0" dirty="0"/>
              <a:t>) </a:t>
            </a:r>
            <a:r>
              <a:rPr lang="en-US" sz="2400" b="0" dirty="0" smtClean="0"/>
              <a:t>× Cycle time </a:t>
            </a:r>
            <a:r>
              <a:rPr lang="en-US" sz="2400" b="0" dirty="0"/>
              <a:t>(CT)</a:t>
            </a:r>
          </a:p>
        </p:txBody>
      </p:sp>
      <p:sp>
        <p:nvSpPr>
          <p:cNvPr id="28675" name="Rectangle 3"/>
          <p:cNvSpPr>
            <a:spLocks noChangeArrowheads="1"/>
          </p:cNvSpPr>
          <p:nvPr/>
        </p:nvSpPr>
        <p:spPr bwMode="auto">
          <a:xfrm>
            <a:off x="18562" y="39927"/>
            <a:ext cx="87106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dirty="0">
                <a:solidFill>
                  <a:srgbClr val="007FA3"/>
                </a:solidFill>
              </a:rPr>
              <a:t>Little’s law (a really quite useful law</a:t>
            </a:r>
            <a:r>
              <a:rPr lang="en-US" dirty="0" smtClean="0">
                <a:solidFill>
                  <a:srgbClr val="007FA3"/>
                </a:solidFill>
              </a:rPr>
              <a:t>) (1 of 2)</a:t>
            </a:r>
            <a:endParaRPr lang="en-US" dirty="0">
              <a:solidFill>
                <a:srgbClr val="007FA3"/>
              </a:solidFill>
            </a:endParaRPr>
          </a:p>
        </p:txBody>
      </p:sp>
      <p:sp>
        <p:nvSpPr>
          <p:cNvPr id="28676" name="Rectangle 4"/>
          <p:cNvSpPr>
            <a:spLocks noChangeArrowheads="1"/>
          </p:cNvSpPr>
          <p:nvPr/>
        </p:nvSpPr>
        <p:spPr bwMode="auto">
          <a:xfrm>
            <a:off x="3216564" y="2482505"/>
            <a:ext cx="2379663" cy="1377950"/>
          </a:xfrm>
          <a:prstGeom prst="rect">
            <a:avLst/>
          </a:prstGeom>
          <a:solidFill>
            <a:srgbClr val="CCE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677" name="AutoShape 5"/>
          <p:cNvSpPr>
            <a:spLocks noChangeArrowheads="1"/>
          </p:cNvSpPr>
          <p:nvPr/>
        </p:nvSpPr>
        <p:spPr bwMode="auto">
          <a:xfrm>
            <a:off x="2502189" y="2917480"/>
            <a:ext cx="652463" cy="496887"/>
          </a:xfrm>
          <a:prstGeom prst="rightArrow">
            <a:avLst>
              <a:gd name="adj1" fmla="val 61657"/>
              <a:gd name="adj2" fmla="val 47606"/>
            </a:avLst>
          </a:prstGeom>
          <a:solidFill>
            <a:srgbClr val="CCE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678" name="AutoShape 6"/>
          <p:cNvSpPr>
            <a:spLocks noChangeArrowheads="1"/>
          </p:cNvSpPr>
          <p:nvPr/>
        </p:nvSpPr>
        <p:spPr bwMode="auto">
          <a:xfrm>
            <a:off x="5704177" y="2919067"/>
            <a:ext cx="652462" cy="496888"/>
          </a:xfrm>
          <a:prstGeom prst="rightArrow">
            <a:avLst>
              <a:gd name="adj1" fmla="val 61657"/>
              <a:gd name="adj2" fmla="val 47606"/>
            </a:avLst>
          </a:prstGeom>
          <a:solidFill>
            <a:srgbClr val="CCE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29031" name="Text Box 7"/>
          <p:cNvSpPr txBox="1">
            <a:spLocks noChangeArrowheads="1"/>
          </p:cNvSpPr>
          <p:nvPr/>
        </p:nvSpPr>
        <p:spPr bwMode="auto">
          <a:xfrm>
            <a:off x="5578764" y="2334867"/>
            <a:ext cx="14065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b="0" dirty="0"/>
              <a:t>Cycle time = 2 </a:t>
            </a:r>
            <a:r>
              <a:rPr lang="en-GB" sz="1800" b="0" dirty="0" smtClean="0"/>
              <a:t>minutes</a:t>
            </a:r>
            <a:endParaRPr lang="en-GB" sz="1800" b="0" dirty="0"/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3153064" y="3960467"/>
            <a:ext cx="2581275" cy="368300"/>
            <a:chOff x="1992" y="2504"/>
            <a:chExt cx="1626" cy="232"/>
          </a:xfrm>
        </p:grpSpPr>
        <p:sp>
          <p:nvSpPr>
            <p:cNvPr id="28696" name="Text Box 9"/>
            <p:cNvSpPr txBox="1">
              <a:spLocks noChangeArrowheads="1"/>
            </p:cNvSpPr>
            <p:nvPr/>
          </p:nvSpPr>
          <p:spPr bwMode="auto">
            <a:xfrm>
              <a:off x="1992" y="2504"/>
              <a:ext cx="162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0"/>
                <a:t>Throughput time = ?</a:t>
              </a:r>
            </a:p>
          </p:txBody>
        </p:sp>
        <p:sp>
          <p:nvSpPr>
            <p:cNvPr id="28697" name="Line 10"/>
            <p:cNvSpPr>
              <a:spLocks noChangeShapeType="1"/>
            </p:cNvSpPr>
            <p:nvPr/>
          </p:nvSpPr>
          <p:spPr bwMode="auto">
            <a:xfrm>
              <a:off x="1993" y="2736"/>
              <a:ext cx="1582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" name="Group 11"/>
          <p:cNvGrpSpPr>
            <a:grpSpLocks/>
          </p:cNvGrpSpPr>
          <p:nvPr/>
        </p:nvGrpSpPr>
        <p:grpSpPr bwMode="auto">
          <a:xfrm>
            <a:off x="1456027" y="2769842"/>
            <a:ext cx="1304925" cy="1152525"/>
            <a:chOff x="923" y="1754"/>
            <a:chExt cx="822" cy="726"/>
          </a:xfrm>
        </p:grpSpPr>
        <p:grpSp>
          <p:nvGrpSpPr>
            <p:cNvPr id="28684" name="Group 12"/>
            <p:cNvGrpSpPr>
              <a:grpSpLocks/>
            </p:cNvGrpSpPr>
            <p:nvPr/>
          </p:nvGrpSpPr>
          <p:grpSpPr bwMode="auto">
            <a:xfrm>
              <a:off x="1029" y="1754"/>
              <a:ext cx="498" cy="494"/>
              <a:chOff x="741" y="2123"/>
              <a:chExt cx="498" cy="494"/>
            </a:xfrm>
          </p:grpSpPr>
          <p:sp>
            <p:nvSpPr>
              <p:cNvPr id="28686" name="Oval 13"/>
              <p:cNvSpPr>
                <a:spLocks noChangeArrowheads="1"/>
              </p:cNvSpPr>
              <p:nvPr/>
            </p:nvSpPr>
            <p:spPr bwMode="auto">
              <a:xfrm>
                <a:off x="741" y="2496"/>
                <a:ext cx="118" cy="119"/>
              </a:xfrm>
              <a:prstGeom prst="ellipse">
                <a:avLst/>
              </a:prstGeom>
              <a:solidFill>
                <a:srgbClr val="FF33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687" name="Oval 14"/>
              <p:cNvSpPr>
                <a:spLocks noChangeArrowheads="1"/>
              </p:cNvSpPr>
              <p:nvPr/>
            </p:nvSpPr>
            <p:spPr bwMode="auto">
              <a:xfrm>
                <a:off x="868" y="2497"/>
                <a:ext cx="118" cy="119"/>
              </a:xfrm>
              <a:prstGeom prst="ellipse">
                <a:avLst/>
              </a:prstGeom>
              <a:solidFill>
                <a:srgbClr val="FF33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688" name="Oval 15"/>
              <p:cNvSpPr>
                <a:spLocks noChangeArrowheads="1"/>
              </p:cNvSpPr>
              <p:nvPr/>
            </p:nvSpPr>
            <p:spPr bwMode="auto">
              <a:xfrm>
                <a:off x="994" y="2497"/>
                <a:ext cx="118" cy="119"/>
              </a:xfrm>
              <a:prstGeom prst="ellipse">
                <a:avLst/>
              </a:prstGeom>
              <a:solidFill>
                <a:srgbClr val="FF33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689" name="Oval 16"/>
              <p:cNvSpPr>
                <a:spLocks noChangeArrowheads="1"/>
              </p:cNvSpPr>
              <p:nvPr/>
            </p:nvSpPr>
            <p:spPr bwMode="auto">
              <a:xfrm>
                <a:off x="1121" y="2498"/>
                <a:ext cx="118" cy="119"/>
              </a:xfrm>
              <a:prstGeom prst="ellipse">
                <a:avLst/>
              </a:prstGeom>
              <a:solidFill>
                <a:srgbClr val="FF33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690" name="Oval 17"/>
              <p:cNvSpPr>
                <a:spLocks noChangeArrowheads="1"/>
              </p:cNvSpPr>
              <p:nvPr/>
            </p:nvSpPr>
            <p:spPr bwMode="auto">
              <a:xfrm>
                <a:off x="806" y="2372"/>
                <a:ext cx="118" cy="119"/>
              </a:xfrm>
              <a:prstGeom prst="ellipse">
                <a:avLst/>
              </a:prstGeom>
              <a:solidFill>
                <a:srgbClr val="FF33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691" name="Oval 18"/>
              <p:cNvSpPr>
                <a:spLocks noChangeArrowheads="1"/>
              </p:cNvSpPr>
              <p:nvPr/>
            </p:nvSpPr>
            <p:spPr bwMode="auto">
              <a:xfrm>
                <a:off x="932" y="2372"/>
                <a:ext cx="118" cy="119"/>
              </a:xfrm>
              <a:prstGeom prst="ellipse">
                <a:avLst/>
              </a:prstGeom>
              <a:solidFill>
                <a:srgbClr val="FF33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692" name="Oval 19"/>
              <p:cNvSpPr>
                <a:spLocks noChangeArrowheads="1"/>
              </p:cNvSpPr>
              <p:nvPr/>
            </p:nvSpPr>
            <p:spPr bwMode="auto">
              <a:xfrm>
                <a:off x="1059" y="2373"/>
                <a:ext cx="118" cy="119"/>
              </a:xfrm>
              <a:prstGeom prst="ellipse">
                <a:avLst/>
              </a:prstGeom>
              <a:solidFill>
                <a:srgbClr val="FF33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693" name="Oval 20"/>
              <p:cNvSpPr>
                <a:spLocks noChangeArrowheads="1"/>
              </p:cNvSpPr>
              <p:nvPr/>
            </p:nvSpPr>
            <p:spPr bwMode="auto">
              <a:xfrm>
                <a:off x="861" y="2247"/>
                <a:ext cx="118" cy="119"/>
              </a:xfrm>
              <a:prstGeom prst="ellipse">
                <a:avLst/>
              </a:prstGeom>
              <a:solidFill>
                <a:srgbClr val="FF33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694" name="Oval 21"/>
              <p:cNvSpPr>
                <a:spLocks noChangeArrowheads="1"/>
              </p:cNvSpPr>
              <p:nvPr/>
            </p:nvSpPr>
            <p:spPr bwMode="auto">
              <a:xfrm>
                <a:off x="988" y="2248"/>
                <a:ext cx="118" cy="119"/>
              </a:xfrm>
              <a:prstGeom prst="ellipse">
                <a:avLst/>
              </a:prstGeom>
              <a:solidFill>
                <a:srgbClr val="FF33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8695" name="Oval 22"/>
              <p:cNvSpPr>
                <a:spLocks noChangeArrowheads="1"/>
              </p:cNvSpPr>
              <p:nvPr/>
            </p:nvSpPr>
            <p:spPr bwMode="auto">
              <a:xfrm>
                <a:off x="926" y="2123"/>
                <a:ext cx="118" cy="119"/>
              </a:xfrm>
              <a:prstGeom prst="ellipse">
                <a:avLst/>
              </a:prstGeom>
              <a:solidFill>
                <a:srgbClr val="FF33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8685" name="Text Box 23"/>
            <p:cNvSpPr txBox="1">
              <a:spLocks noChangeArrowheads="1"/>
            </p:cNvSpPr>
            <p:nvPr/>
          </p:nvSpPr>
          <p:spPr bwMode="auto">
            <a:xfrm>
              <a:off x="923" y="2249"/>
              <a:ext cx="82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800" b="0"/>
                <a:t>WIP = 10</a:t>
              </a:r>
            </a:p>
          </p:txBody>
        </p:sp>
      </p:grpSp>
      <p:sp>
        <p:nvSpPr>
          <p:cNvPr id="129048" name="Text Box 24"/>
          <p:cNvSpPr txBox="1">
            <a:spLocks noChangeArrowheads="1"/>
          </p:cNvSpPr>
          <p:nvPr/>
        </p:nvSpPr>
        <p:spPr bwMode="auto">
          <a:xfrm>
            <a:off x="2341852" y="4687542"/>
            <a:ext cx="4513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b="0" dirty="0"/>
              <a:t>Throughput time = 10 </a:t>
            </a:r>
            <a:r>
              <a:rPr lang="en-GB" sz="1800" b="0" dirty="0" smtClean="0"/>
              <a:t> ×  </a:t>
            </a:r>
            <a:r>
              <a:rPr lang="en-GB" sz="1800" b="0" dirty="0"/>
              <a:t>2 </a:t>
            </a:r>
            <a:r>
              <a:rPr lang="en-GB" sz="1800" b="0" dirty="0" smtClean="0"/>
              <a:t>minutes</a:t>
            </a:r>
            <a:endParaRPr lang="en-GB" sz="1800" b="0" dirty="0"/>
          </a:p>
        </p:txBody>
      </p:sp>
      <p:sp>
        <p:nvSpPr>
          <p:cNvPr id="129049" name="Text Box 25"/>
          <p:cNvSpPr txBox="1">
            <a:spLocks noChangeArrowheads="1"/>
          </p:cNvSpPr>
          <p:nvPr/>
        </p:nvSpPr>
        <p:spPr bwMode="auto">
          <a:xfrm>
            <a:off x="2316452" y="5173317"/>
            <a:ext cx="293211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b="0" dirty="0"/>
              <a:t>Throughput time = 20 </a:t>
            </a:r>
            <a:r>
              <a:rPr lang="en-GB" sz="1800" b="0" dirty="0" smtClean="0"/>
              <a:t>minutes</a:t>
            </a:r>
            <a:endParaRPr lang="en-GB" sz="1800" b="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9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29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29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9031" grpId="0"/>
      <p:bldP spid="129048" grpId="0"/>
      <p:bldP spid="12904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100011" y="1311456"/>
            <a:ext cx="8710612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2400" b="0" dirty="0"/>
              <a:t>Throughput </a:t>
            </a:r>
            <a:r>
              <a:rPr lang="en-US" sz="2400" b="0" dirty="0" smtClean="0"/>
              <a:t>time (TH</a:t>
            </a:r>
            <a:r>
              <a:rPr lang="en-US" sz="2400" b="0" dirty="0"/>
              <a:t>) = </a:t>
            </a:r>
            <a:r>
              <a:rPr lang="en-US" sz="2400" b="0" dirty="0" smtClean="0"/>
              <a:t>Work-in-progress </a:t>
            </a:r>
            <a:r>
              <a:rPr lang="en-US" sz="2400" b="0" dirty="0"/>
              <a:t>(WIP) x Cycle </a:t>
            </a:r>
            <a:r>
              <a:rPr lang="en-US" sz="2400" b="0" dirty="0" smtClean="0"/>
              <a:t>time </a:t>
            </a:r>
            <a:r>
              <a:rPr lang="en-US" sz="2400" b="0" dirty="0"/>
              <a:t>(CT)</a:t>
            </a:r>
          </a:p>
        </p:txBody>
      </p:sp>
      <p:sp>
        <p:nvSpPr>
          <p:cNvPr id="130052" name="Text Box 4"/>
          <p:cNvSpPr txBox="1">
            <a:spLocks noChangeArrowheads="1"/>
          </p:cNvSpPr>
          <p:nvPr/>
        </p:nvSpPr>
        <p:spPr bwMode="auto">
          <a:xfrm>
            <a:off x="650873" y="3135494"/>
            <a:ext cx="75120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b="0"/>
              <a:t>Throughput time = 5 days  x  7 hours = 35 hours</a:t>
            </a:r>
          </a:p>
        </p:txBody>
      </p:sp>
      <p:sp>
        <p:nvSpPr>
          <p:cNvPr id="29700" name="Text Box 5"/>
          <p:cNvSpPr txBox="1">
            <a:spLocks noChangeArrowheads="1"/>
          </p:cNvSpPr>
          <p:nvPr/>
        </p:nvSpPr>
        <p:spPr bwMode="auto">
          <a:xfrm>
            <a:off x="312736" y="2232206"/>
            <a:ext cx="83883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b="0"/>
              <a:t>Need to mark 500 exam scripts in  5 days (working 7 hours a day). Takes 1 hour to mark a script. How many markers are needed?</a:t>
            </a:r>
          </a:p>
        </p:txBody>
      </p:sp>
      <p:sp>
        <p:nvSpPr>
          <p:cNvPr id="130054" name="Text Box 6"/>
          <p:cNvSpPr txBox="1">
            <a:spLocks noChangeArrowheads="1"/>
          </p:cNvSpPr>
          <p:nvPr/>
        </p:nvSpPr>
        <p:spPr bwMode="auto">
          <a:xfrm>
            <a:off x="1338261" y="3694294"/>
            <a:ext cx="53228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b="0"/>
              <a:t>35 hours  = 500 scripts  x  Cycle times</a:t>
            </a: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1154111" y="4295956"/>
            <a:ext cx="5108575" cy="628650"/>
            <a:chOff x="759" y="2598"/>
            <a:chExt cx="3218" cy="396"/>
          </a:xfrm>
        </p:grpSpPr>
        <p:grpSp>
          <p:nvGrpSpPr>
            <p:cNvPr id="29711" name="Group 8"/>
            <p:cNvGrpSpPr>
              <a:grpSpLocks/>
            </p:cNvGrpSpPr>
            <p:nvPr/>
          </p:nvGrpSpPr>
          <p:grpSpPr bwMode="auto">
            <a:xfrm>
              <a:off x="759" y="2598"/>
              <a:ext cx="1984" cy="396"/>
              <a:chOff x="759" y="2598"/>
              <a:chExt cx="1984" cy="396"/>
            </a:xfrm>
          </p:grpSpPr>
          <p:sp>
            <p:nvSpPr>
              <p:cNvPr id="29713" name="Text Box 9"/>
              <p:cNvSpPr txBox="1">
                <a:spLocks noChangeArrowheads="1"/>
              </p:cNvSpPr>
              <p:nvPr/>
            </p:nvSpPr>
            <p:spPr bwMode="auto">
              <a:xfrm>
                <a:off x="759" y="2598"/>
                <a:ext cx="1984" cy="23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1800" b="0"/>
                  <a:t>Cycle time  =     35 hours</a:t>
                </a:r>
              </a:p>
            </p:txBody>
          </p:sp>
          <p:sp>
            <p:nvSpPr>
              <p:cNvPr id="29714" name="Text Box 10"/>
              <p:cNvSpPr txBox="1">
                <a:spLocks noChangeArrowheads="1"/>
              </p:cNvSpPr>
              <p:nvPr/>
            </p:nvSpPr>
            <p:spPr bwMode="auto">
              <a:xfrm>
                <a:off x="1720" y="2763"/>
                <a:ext cx="851" cy="23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1800" b="0"/>
                  <a:t>500 scripts</a:t>
                </a:r>
              </a:p>
            </p:txBody>
          </p:sp>
          <p:sp>
            <p:nvSpPr>
              <p:cNvPr id="29715" name="Line 11"/>
              <p:cNvSpPr>
                <a:spLocks noChangeShapeType="1"/>
              </p:cNvSpPr>
              <p:nvPr/>
            </p:nvSpPr>
            <p:spPr bwMode="auto">
              <a:xfrm>
                <a:off x="1775" y="2812"/>
                <a:ext cx="680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9712" name="Text Box 12"/>
            <p:cNvSpPr txBox="1">
              <a:spLocks noChangeArrowheads="1"/>
            </p:cNvSpPr>
            <p:nvPr/>
          </p:nvSpPr>
          <p:spPr bwMode="auto">
            <a:xfrm>
              <a:off x="2570" y="2637"/>
              <a:ext cx="1407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800" b="0"/>
                <a:t>= 0.07 hours</a:t>
              </a:r>
            </a:p>
          </p:txBody>
        </p:sp>
      </p:grpSp>
      <p:grpSp>
        <p:nvGrpSpPr>
          <p:cNvPr id="4" name="Group 13"/>
          <p:cNvGrpSpPr>
            <a:grpSpLocks/>
          </p:cNvGrpSpPr>
          <p:nvPr/>
        </p:nvGrpSpPr>
        <p:grpSpPr bwMode="auto">
          <a:xfrm>
            <a:off x="660398" y="5208769"/>
            <a:ext cx="6719888" cy="727075"/>
            <a:chOff x="448" y="3173"/>
            <a:chExt cx="4233" cy="458"/>
          </a:xfrm>
        </p:grpSpPr>
        <p:sp>
          <p:nvSpPr>
            <p:cNvPr id="29705" name="Text Box 14"/>
            <p:cNvSpPr txBox="1">
              <a:spLocks noChangeArrowheads="1"/>
            </p:cNvSpPr>
            <p:nvPr/>
          </p:nvSpPr>
          <p:spPr bwMode="auto">
            <a:xfrm>
              <a:off x="448" y="3173"/>
              <a:ext cx="4233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800" b="0"/>
                <a:t>Number of markers  =  Work content  =  1 hour =   14.29</a:t>
              </a:r>
            </a:p>
          </p:txBody>
        </p:sp>
        <p:sp>
          <p:nvSpPr>
            <p:cNvPr id="29706" name="Text Box 15"/>
            <p:cNvSpPr txBox="1">
              <a:spLocks noChangeArrowheads="1"/>
            </p:cNvSpPr>
            <p:nvPr/>
          </p:nvSpPr>
          <p:spPr bwMode="auto">
            <a:xfrm>
              <a:off x="576" y="3400"/>
              <a:ext cx="364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endParaRPr lang="en-GB" sz="1800" b="0"/>
            </a:p>
          </p:txBody>
        </p:sp>
        <p:sp>
          <p:nvSpPr>
            <p:cNvPr id="29707" name="Text Box 16"/>
            <p:cNvSpPr txBox="1">
              <a:spLocks noChangeArrowheads="1"/>
            </p:cNvSpPr>
            <p:nvPr/>
          </p:nvSpPr>
          <p:spPr bwMode="auto">
            <a:xfrm>
              <a:off x="1983" y="3365"/>
              <a:ext cx="887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0"/>
                <a:t>Cycle time</a:t>
              </a:r>
            </a:p>
          </p:txBody>
        </p:sp>
        <p:sp>
          <p:nvSpPr>
            <p:cNvPr id="29708" name="Text Box 17"/>
            <p:cNvSpPr txBox="1">
              <a:spLocks noChangeArrowheads="1"/>
            </p:cNvSpPr>
            <p:nvPr/>
          </p:nvSpPr>
          <p:spPr bwMode="auto">
            <a:xfrm>
              <a:off x="2974" y="3375"/>
              <a:ext cx="61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0"/>
                <a:t>0.07</a:t>
              </a:r>
            </a:p>
          </p:txBody>
        </p:sp>
        <p:sp>
          <p:nvSpPr>
            <p:cNvPr id="29709" name="Line 18"/>
            <p:cNvSpPr>
              <a:spLocks noChangeShapeType="1"/>
            </p:cNvSpPr>
            <p:nvPr/>
          </p:nvSpPr>
          <p:spPr bwMode="auto">
            <a:xfrm>
              <a:off x="3137" y="3379"/>
              <a:ext cx="302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710" name="Line 19"/>
            <p:cNvSpPr>
              <a:spLocks noChangeShapeType="1"/>
            </p:cNvSpPr>
            <p:nvPr/>
          </p:nvSpPr>
          <p:spPr bwMode="auto">
            <a:xfrm>
              <a:off x="2065" y="3387"/>
              <a:ext cx="695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9704" name="Rectangle 3"/>
          <p:cNvSpPr>
            <a:spLocks noChangeArrowheads="1"/>
          </p:cNvSpPr>
          <p:nvPr/>
        </p:nvSpPr>
        <p:spPr bwMode="auto">
          <a:xfrm>
            <a:off x="18562" y="39927"/>
            <a:ext cx="87106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dirty="0">
                <a:solidFill>
                  <a:srgbClr val="007FA3"/>
                </a:solidFill>
              </a:rPr>
              <a:t>Little’s law (a really quite useful law</a:t>
            </a:r>
            <a:r>
              <a:rPr lang="en-US" dirty="0" smtClean="0">
                <a:solidFill>
                  <a:srgbClr val="007FA3"/>
                </a:solidFill>
              </a:rPr>
              <a:t>) (2 of 2)</a:t>
            </a:r>
            <a:endParaRPr lang="en-US" dirty="0">
              <a:solidFill>
                <a:srgbClr val="007FA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0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30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052" grpId="0"/>
      <p:bldP spid="13005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8"/>
          <p:cNvGrpSpPr>
            <a:grpSpLocks/>
          </p:cNvGrpSpPr>
          <p:nvPr/>
        </p:nvGrpSpPr>
        <p:grpSpPr bwMode="auto">
          <a:xfrm>
            <a:off x="501657" y="2599267"/>
            <a:ext cx="7056438" cy="922337"/>
            <a:chOff x="204" y="1743"/>
            <a:chExt cx="4445" cy="581"/>
          </a:xfrm>
        </p:grpSpPr>
        <p:sp>
          <p:nvSpPr>
            <p:cNvPr id="30725" name="Text Box 11"/>
            <p:cNvSpPr txBox="1">
              <a:spLocks noChangeArrowheads="1"/>
            </p:cNvSpPr>
            <p:nvPr/>
          </p:nvSpPr>
          <p:spPr bwMode="auto">
            <a:xfrm>
              <a:off x="204" y="1888"/>
              <a:ext cx="2495" cy="288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b="0"/>
                <a:t>Throughput efficiency = </a:t>
              </a:r>
            </a:p>
          </p:txBody>
        </p:sp>
        <p:sp>
          <p:nvSpPr>
            <p:cNvPr id="30726" name="Text Box 12"/>
            <p:cNvSpPr txBox="1">
              <a:spLocks noChangeArrowheads="1"/>
            </p:cNvSpPr>
            <p:nvPr/>
          </p:nvSpPr>
          <p:spPr bwMode="auto">
            <a:xfrm>
              <a:off x="2517" y="1743"/>
              <a:ext cx="1270" cy="288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400" b="0"/>
                <a:t>Work content </a:t>
              </a:r>
            </a:p>
          </p:txBody>
        </p:sp>
        <p:sp>
          <p:nvSpPr>
            <p:cNvPr id="30727" name="Text Box 13"/>
            <p:cNvSpPr txBox="1">
              <a:spLocks noChangeArrowheads="1"/>
            </p:cNvSpPr>
            <p:nvPr/>
          </p:nvSpPr>
          <p:spPr bwMode="auto">
            <a:xfrm>
              <a:off x="2291" y="2036"/>
              <a:ext cx="1723" cy="288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400" b="0"/>
                <a:t>Throughput time </a:t>
              </a:r>
            </a:p>
          </p:txBody>
        </p:sp>
        <p:sp>
          <p:nvSpPr>
            <p:cNvPr id="30728" name="Text Box 14"/>
            <p:cNvSpPr txBox="1">
              <a:spLocks noChangeArrowheads="1"/>
            </p:cNvSpPr>
            <p:nvPr/>
          </p:nvSpPr>
          <p:spPr bwMode="auto">
            <a:xfrm>
              <a:off x="4014" y="1888"/>
              <a:ext cx="635" cy="288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b="0" dirty="0" smtClean="0"/>
                <a:t>× </a:t>
              </a:r>
              <a:r>
                <a:rPr lang="en-GB" sz="2400" b="0" dirty="0"/>
                <a:t>100</a:t>
              </a:r>
            </a:p>
          </p:txBody>
        </p:sp>
        <p:sp>
          <p:nvSpPr>
            <p:cNvPr id="30729" name="Line 15"/>
            <p:cNvSpPr>
              <a:spLocks noChangeShapeType="1"/>
            </p:cNvSpPr>
            <p:nvPr/>
          </p:nvSpPr>
          <p:spPr bwMode="auto">
            <a:xfrm>
              <a:off x="2426" y="2042"/>
              <a:ext cx="1452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0723" name="Text Box 16"/>
          <p:cNvSpPr txBox="1">
            <a:spLocks noChangeArrowheads="1"/>
          </p:cNvSpPr>
          <p:nvPr/>
        </p:nvSpPr>
        <p:spPr bwMode="auto">
          <a:xfrm>
            <a:off x="502708" y="1312859"/>
            <a:ext cx="8121650" cy="830997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0" dirty="0"/>
              <a:t>Throughput efficiency is the work content of whatever is being processed as a percentage of its throughput </a:t>
            </a:r>
            <a:r>
              <a:rPr lang="en-GB" sz="2400" b="0" dirty="0" smtClean="0"/>
              <a:t>time.</a:t>
            </a:r>
            <a:endParaRPr lang="en-GB" sz="2400" b="0" dirty="0"/>
          </a:p>
        </p:txBody>
      </p:sp>
      <p:sp>
        <p:nvSpPr>
          <p:cNvPr id="30724" name="Text Box 17"/>
          <p:cNvSpPr txBox="1">
            <a:spLocks noChangeArrowheads="1"/>
          </p:cNvSpPr>
          <p:nvPr/>
        </p:nvSpPr>
        <p:spPr bwMode="auto">
          <a:xfrm>
            <a:off x="31750" y="39158"/>
            <a:ext cx="4824413" cy="519113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>
                <a:solidFill>
                  <a:srgbClr val="007FA3"/>
                </a:solidFill>
              </a:rPr>
              <a:t>Throughput efficiency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Y:\08VOL4\Graphics\Powerpoint\PE_UK\PE522-SLACK\Final files\GIF\ch06\figure6-10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125" y="1146177"/>
            <a:ext cx="8415190" cy="4689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8780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Y:\08VOL4\Graphics\Powerpoint\PE_UK\PE522-SLACK\Final files\GIF\ch06\figure6-11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613" y="687388"/>
            <a:ext cx="8282774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3654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513" name="Text Box 65"/>
          <p:cNvSpPr txBox="1">
            <a:spLocks noChangeArrowheads="1"/>
          </p:cNvSpPr>
          <p:nvPr/>
        </p:nvSpPr>
        <p:spPr bwMode="auto">
          <a:xfrm>
            <a:off x="14473" y="33751"/>
            <a:ext cx="885260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0" hangingPunct="0">
              <a:spcBef>
                <a:spcPct val="20000"/>
              </a:spcBef>
            </a:pPr>
            <a:r>
              <a:rPr lang="en-US" sz="2800" dirty="0" smtClean="0">
                <a:solidFill>
                  <a:srgbClr val="007FA3"/>
                </a:solidFill>
              </a:rPr>
              <a:t>‘Long and thin’ </a:t>
            </a:r>
            <a:r>
              <a:rPr lang="en-US" sz="2800" dirty="0">
                <a:solidFill>
                  <a:srgbClr val="007FA3"/>
                </a:solidFill>
              </a:rPr>
              <a:t>versus </a:t>
            </a:r>
            <a:r>
              <a:rPr lang="en-US" sz="2800" dirty="0" smtClean="0">
                <a:solidFill>
                  <a:srgbClr val="007FA3"/>
                </a:solidFill>
              </a:rPr>
              <a:t>‘short and fat’ </a:t>
            </a:r>
            <a:r>
              <a:rPr lang="en-US" sz="2800" dirty="0">
                <a:solidFill>
                  <a:srgbClr val="007FA3"/>
                </a:solidFill>
              </a:rPr>
              <a:t>layouts</a:t>
            </a:r>
          </a:p>
        </p:txBody>
      </p:sp>
      <p:pic>
        <p:nvPicPr>
          <p:cNvPr id="11266" name="Picture 2" descr="Y:\08VOL4\Graphics\Powerpoint\PE_UK\PE522-SLACK\Final files\GIF\ch06\figure6-12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0233" y="628733"/>
            <a:ext cx="6863535" cy="5699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060251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9" name="Text Box 7"/>
          <p:cNvSpPr txBox="1">
            <a:spLocks noChangeArrowheads="1"/>
          </p:cNvSpPr>
          <p:nvPr/>
        </p:nvSpPr>
        <p:spPr bwMode="auto">
          <a:xfrm>
            <a:off x="16902" y="32583"/>
            <a:ext cx="6232553" cy="523220"/>
          </a:xfrm>
          <a:prstGeom prst="rect">
            <a:avLst/>
          </a:prstGeom>
          <a:noFill/>
          <a:ln w="3175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dirty="0">
                <a:solidFill>
                  <a:srgbClr val="007FA3"/>
                </a:solidFill>
              </a:rPr>
              <a:t>Long and thin versus short and fat</a:t>
            </a:r>
            <a:endParaRPr lang="en-US" sz="2800" dirty="0">
              <a:solidFill>
                <a:srgbClr val="007FA3"/>
              </a:solidFill>
            </a:endParaRPr>
          </a:p>
        </p:txBody>
      </p:sp>
      <p:grpSp>
        <p:nvGrpSpPr>
          <p:cNvPr id="45" name="Group 44"/>
          <p:cNvGrpSpPr/>
          <p:nvPr/>
        </p:nvGrpSpPr>
        <p:grpSpPr>
          <a:xfrm>
            <a:off x="79812" y="2500306"/>
            <a:ext cx="4214810" cy="3143272"/>
            <a:chOff x="79812" y="2500306"/>
            <a:chExt cx="4214810" cy="3143272"/>
          </a:xfrm>
        </p:grpSpPr>
        <p:sp>
          <p:nvSpPr>
            <p:cNvPr id="43" name="Rectangle 42"/>
            <p:cNvSpPr/>
            <p:nvPr/>
          </p:nvSpPr>
          <p:spPr bwMode="auto">
            <a:xfrm>
              <a:off x="79812" y="2500306"/>
              <a:ext cx="4214810" cy="3143272"/>
            </a:xfrm>
            <a:prstGeom prst="rect">
              <a:avLst/>
            </a:prstGeom>
            <a:solidFill>
              <a:srgbClr val="CCECFF"/>
            </a:solidFill>
            <a:ln w="31750" cap="flat" cmpd="sng" algn="ctr">
              <a:noFill/>
              <a:prstDash val="solid"/>
              <a:round/>
              <a:headEnd type="none" w="med" len="med"/>
              <a:tailEnd type="triangle" w="med" len="med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sp>
          <p:nvSpPr>
            <p:cNvPr id="105484" name="Text Box 12"/>
            <p:cNvSpPr txBox="1">
              <a:spLocks noChangeArrowheads="1"/>
            </p:cNvSpPr>
            <p:nvPr/>
          </p:nvSpPr>
          <p:spPr bwMode="auto">
            <a:xfrm>
              <a:off x="107951" y="2643182"/>
              <a:ext cx="4178298" cy="400110"/>
            </a:xfrm>
            <a:prstGeom prst="rect">
              <a:avLst/>
            </a:prstGeom>
            <a:noFill/>
            <a:ln w="31750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000" b="0" dirty="0"/>
                <a:t>Advantages of long-thin processes</a:t>
              </a:r>
              <a:endParaRPr lang="en-US" sz="2000" b="0" dirty="0"/>
            </a:p>
          </p:txBody>
        </p:sp>
      </p:grpSp>
      <p:grpSp>
        <p:nvGrpSpPr>
          <p:cNvPr id="105525" name="Group 53"/>
          <p:cNvGrpSpPr>
            <a:grpSpLocks/>
          </p:cNvGrpSpPr>
          <p:nvPr/>
        </p:nvGrpSpPr>
        <p:grpSpPr bwMode="auto">
          <a:xfrm>
            <a:off x="593725" y="3110673"/>
            <a:ext cx="2835275" cy="400049"/>
            <a:chOff x="555" y="1711"/>
            <a:chExt cx="1786" cy="252"/>
          </a:xfrm>
        </p:grpSpPr>
        <p:sp>
          <p:nvSpPr>
            <p:cNvPr id="105486" name="Oval 14"/>
            <p:cNvSpPr>
              <a:spLocks noChangeArrowheads="1"/>
            </p:cNvSpPr>
            <p:nvPr/>
          </p:nvSpPr>
          <p:spPr bwMode="auto">
            <a:xfrm>
              <a:off x="555" y="1791"/>
              <a:ext cx="91" cy="91"/>
            </a:xfrm>
            <a:prstGeom prst="ellipse">
              <a:avLst/>
            </a:prstGeom>
            <a:solidFill>
              <a:srgbClr val="FF0000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 sz="2000" b="0"/>
            </a:p>
          </p:txBody>
        </p:sp>
        <p:sp>
          <p:nvSpPr>
            <p:cNvPr id="105489" name="Text Box 17"/>
            <p:cNvSpPr txBox="1">
              <a:spLocks noChangeArrowheads="1"/>
            </p:cNvSpPr>
            <p:nvPr/>
          </p:nvSpPr>
          <p:spPr bwMode="auto">
            <a:xfrm>
              <a:off x="657" y="1711"/>
              <a:ext cx="1684" cy="252"/>
            </a:xfrm>
            <a:prstGeom prst="rect">
              <a:avLst/>
            </a:prstGeom>
            <a:noFill/>
            <a:ln w="31750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000" b="0" dirty="0"/>
                <a:t>controlled </a:t>
              </a:r>
              <a:r>
                <a:rPr lang="en-GB" sz="2000" b="0" dirty="0" smtClean="0"/>
                <a:t>flow;</a:t>
              </a:r>
              <a:endParaRPr lang="en-US" sz="2000" b="0" dirty="0"/>
            </a:p>
          </p:txBody>
        </p:sp>
      </p:grpSp>
      <p:grpSp>
        <p:nvGrpSpPr>
          <p:cNvPr id="105526" name="Group 54"/>
          <p:cNvGrpSpPr>
            <a:grpSpLocks/>
          </p:cNvGrpSpPr>
          <p:nvPr/>
        </p:nvGrpSpPr>
        <p:grpSpPr bwMode="auto">
          <a:xfrm>
            <a:off x="604838" y="3505421"/>
            <a:ext cx="3395662" cy="400051"/>
            <a:chOff x="562" y="1910"/>
            <a:chExt cx="2139" cy="252"/>
          </a:xfrm>
        </p:grpSpPr>
        <p:sp>
          <p:nvSpPr>
            <p:cNvPr id="105496" name="Text Box 24"/>
            <p:cNvSpPr txBox="1">
              <a:spLocks noChangeArrowheads="1"/>
            </p:cNvSpPr>
            <p:nvPr/>
          </p:nvSpPr>
          <p:spPr bwMode="auto">
            <a:xfrm>
              <a:off x="657" y="1910"/>
              <a:ext cx="2044" cy="252"/>
            </a:xfrm>
            <a:prstGeom prst="rect">
              <a:avLst/>
            </a:prstGeom>
            <a:noFill/>
            <a:ln w="31750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000" b="0" dirty="0"/>
                <a:t>simple materials </a:t>
              </a:r>
              <a:r>
                <a:rPr lang="en-GB" sz="2000" b="0" dirty="0" smtClean="0"/>
                <a:t>handling;</a:t>
              </a:r>
              <a:endParaRPr lang="en-US" sz="2000" b="0" dirty="0"/>
            </a:p>
          </p:txBody>
        </p:sp>
        <p:sp>
          <p:nvSpPr>
            <p:cNvPr id="105500" name="Oval 28"/>
            <p:cNvSpPr>
              <a:spLocks noChangeArrowheads="1"/>
            </p:cNvSpPr>
            <p:nvPr/>
          </p:nvSpPr>
          <p:spPr bwMode="auto">
            <a:xfrm>
              <a:off x="562" y="2001"/>
              <a:ext cx="91" cy="91"/>
            </a:xfrm>
            <a:prstGeom prst="ellipse">
              <a:avLst/>
            </a:prstGeom>
            <a:solidFill>
              <a:srgbClr val="FF0000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 sz="2000" b="0"/>
            </a:p>
          </p:txBody>
        </p:sp>
      </p:grpSp>
      <p:grpSp>
        <p:nvGrpSpPr>
          <p:cNvPr id="105527" name="Group 55"/>
          <p:cNvGrpSpPr>
            <a:grpSpLocks/>
          </p:cNvGrpSpPr>
          <p:nvPr/>
        </p:nvGrpSpPr>
        <p:grpSpPr bwMode="auto">
          <a:xfrm>
            <a:off x="598488" y="3888123"/>
            <a:ext cx="3687760" cy="708025"/>
            <a:chOff x="558" y="2109"/>
            <a:chExt cx="2458" cy="446"/>
          </a:xfrm>
        </p:grpSpPr>
        <p:sp>
          <p:nvSpPr>
            <p:cNvPr id="105497" name="Text Box 25"/>
            <p:cNvSpPr txBox="1">
              <a:spLocks noChangeArrowheads="1"/>
            </p:cNvSpPr>
            <p:nvPr/>
          </p:nvSpPr>
          <p:spPr bwMode="auto">
            <a:xfrm>
              <a:off x="657" y="2109"/>
              <a:ext cx="2359" cy="446"/>
            </a:xfrm>
            <a:prstGeom prst="rect">
              <a:avLst/>
            </a:prstGeom>
            <a:noFill/>
            <a:ln w="31750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000" b="0" dirty="0"/>
                <a:t>lower capital requirement (no duplication</a:t>
              </a:r>
              <a:r>
                <a:rPr lang="en-GB" sz="2000" b="0" dirty="0" smtClean="0"/>
                <a:t>);</a:t>
              </a:r>
              <a:endParaRPr lang="en-US" sz="2000" b="0" dirty="0"/>
            </a:p>
          </p:txBody>
        </p:sp>
        <p:sp>
          <p:nvSpPr>
            <p:cNvPr id="105501" name="Oval 29"/>
            <p:cNvSpPr>
              <a:spLocks noChangeArrowheads="1"/>
            </p:cNvSpPr>
            <p:nvPr/>
          </p:nvSpPr>
          <p:spPr bwMode="auto">
            <a:xfrm>
              <a:off x="558" y="2203"/>
              <a:ext cx="91" cy="91"/>
            </a:xfrm>
            <a:prstGeom prst="ellipse">
              <a:avLst/>
            </a:prstGeom>
            <a:solidFill>
              <a:srgbClr val="FF0000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 sz="2000" b="0"/>
            </a:p>
          </p:txBody>
        </p:sp>
      </p:grpSp>
      <p:grpSp>
        <p:nvGrpSpPr>
          <p:cNvPr id="105528" name="Group 56"/>
          <p:cNvGrpSpPr>
            <a:grpSpLocks/>
          </p:cNvGrpSpPr>
          <p:nvPr/>
        </p:nvGrpSpPr>
        <p:grpSpPr bwMode="auto">
          <a:xfrm>
            <a:off x="592138" y="4655276"/>
            <a:ext cx="2900362" cy="400049"/>
            <a:chOff x="554" y="2489"/>
            <a:chExt cx="1827" cy="252"/>
          </a:xfrm>
        </p:grpSpPr>
        <p:sp>
          <p:nvSpPr>
            <p:cNvPr id="105499" name="Text Box 27"/>
            <p:cNvSpPr txBox="1">
              <a:spLocks noChangeArrowheads="1"/>
            </p:cNvSpPr>
            <p:nvPr/>
          </p:nvSpPr>
          <p:spPr bwMode="auto">
            <a:xfrm>
              <a:off x="657" y="2489"/>
              <a:ext cx="1724" cy="252"/>
            </a:xfrm>
            <a:prstGeom prst="rect">
              <a:avLst/>
            </a:prstGeom>
            <a:noFill/>
            <a:ln w="31750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000" b="0" dirty="0"/>
                <a:t>greater </a:t>
              </a:r>
              <a:r>
                <a:rPr lang="en-GB" sz="2000" b="0" dirty="0" smtClean="0"/>
                <a:t>efficiency;</a:t>
              </a:r>
              <a:endParaRPr lang="en-US" sz="2000" b="0" dirty="0"/>
            </a:p>
          </p:txBody>
        </p:sp>
        <p:sp>
          <p:nvSpPr>
            <p:cNvPr id="105502" name="Oval 30"/>
            <p:cNvSpPr>
              <a:spLocks noChangeArrowheads="1"/>
            </p:cNvSpPr>
            <p:nvPr/>
          </p:nvSpPr>
          <p:spPr bwMode="auto">
            <a:xfrm>
              <a:off x="554" y="2568"/>
              <a:ext cx="91" cy="91"/>
            </a:xfrm>
            <a:prstGeom prst="ellipse">
              <a:avLst/>
            </a:prstGeom>
            <a:solidFill>
              <a:srgbClr val="FF0000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 sz="2000" b="0"/>
            </a:p>
          </p:txBody>
        </p:sp>
      </p:grpSp>
      <p:grpSp>
        <p:nvGrpSpPr>
          <p:cNvPr id="105529" name="Group 57"/>
          <p:cNvGrpSpPr>
            <a:grpSpLocks/>
          </p:cNvGrpSpPr>
          <p:nvPr/>
        </p:nvGrpSpPr>
        <p:grpSpPr bwMode="auto">
          <a:xfrm>
            <a:off x="598488" y="5100651"/>
            <a:ext cx="3330574" cy="400051"/>
            <a:chOff x="558" y="2700"/>
            <a:chExt cx="2098" cy="252"/>
          </a:xfrm>
        </p:grpSpPr>
        <p:sp>
          <p:nvSpPr>
            <p:cNvPr id="105503" name="Text Box 31"/>
            <p:cNvSpPr txBox="1">
              <a:spLocks noChangeArrowheads="1"/>
            </p:cNvSpPr>
            <p:nvPr/>
          </p:nvSpPr>
          <p:spPr bwMode="auto">
            <a:xfrm>
              <a:off x="657" y="2700"/>
              <a:ext cx="1999" cy="252"/>
            </a:xfrm>
            <a:prstGeom prst="rect">
              <a:avLst/>
            </a:prstGeom>
            <a:noFill/>
            <a:ln w="31750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000" b="0" dirty="0"/>
                <a:t>higher space </a:t>
              </a:r>
              <a:r>
                <a:rPr lang="en-GB" sz="2000" b="0" dirty="0" smtClean="0"/>
                <a:t>utilization.</a:t>
              </a:r>
              <a:endParaRPr lang="en-US" sz="2000" b="0" dirty="0"/>
            </a:p>
          </p:txBody>
        </p:sp>
        <p:sp>
          <p:nvSpPr>
            <p:cNvPr id="105504" name="Oval 32"/>
            <p:cNvSpPr>
              <a:spLocks noChangeArrowheads="1"/>
            </p:cNvSpPr>
            <p:nvPr/>
          </p:nvSpPr>
          <p:spPr bwMode="auto">
            <a:xfrm>
              <a:off x="558" y="2785"/>
              <a:ext cx="91" cy="91"/>
            </a:xfrm>
            <a:prstGeom prst="ellipse">
              <a:avLst/>
            </a:prstGeom>
            <a:solidFill>
              <a:srgbClr val="FF0000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 sz="2000" b="0"/>
            </a:p>
          </p:txBody>
        </p:sp>
      </p:grpSp>
      <p:grpSp>
        <p:nvGrpSpPr>
          <p:cNvPr id="46" name="Group 45"/>
          <p:cNvGrpSpPr/>
          <p:nvPr/>
        </p:nvGrpSpPr>
        <p:grpSpPr>
          <a:xfrm>
            <a:off x="4643470" y="2500306"/>
            <a:ext cx="4214810" cy="3143272"/>
            <a:chOff x="4643470" y="2500306"/>
            <a:chExt cx="4214810" cy="3143272"/>
          </a:xfrm>
        </p:grpSpPr>
        <p:sp>
          <p:nvSpPr>
            <p:cNvPr id="44" name="Rectangle 43"/>
            <p:cNvSpPr/>
            <p:nvPr/>
          </p:nvSpPr>
          <p:spPr bwMode="auto">
            <a:xfrm>
              <a:off x="4643470" y="2500306"/>
              <a:ext cx="4214810" cy="3143272"/>
            </a:xfrm>
            <a:prstGeom prst="rect">
              <a:avLst/>
            </a:prstGeom>
            <a:solidFill>
              <a:srgbClr val="CCECFF"/>
            </a:solidFill>
            <a:ln w="31750" cap="flat" cmpd="sng" algn="ctr">
              <a:noFill/>
              <a:prstDash val="solid"/>
              <a:round/>
              <a:headEnd type="none" w="med" len="med"/>
              <a:tailEnd type="triangle" w="med" len="med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sp>
          <p:nvSpPr>
            <p:cNvPr id="105510" name="Text Box 38"/>
            <p:cNvSpPr txBox="1">
              <a:spLocks noChangeArrowheads="1"/>
            </p:cNvSpPr>
            <p:nvPr/>
          </p:nvSpPr>
          <p:spPr bwMode="auto">
            <a:xfrm>
              <a:off x="4710113" y="2668581"/>
              <a:ext cx="4148167" cy="400110"/>
            </a:xfrm>
            <a:prstGeom prst="rect">
              <a:avLst/>
            </a:prstGeom>
            <a:noFill/>
            <a:ln w="31750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000" b="0" dirty="0"/>
                <a:t>Advantages of short-fat processes</a:t>
              </a:r>
              <a:endParaRPr lang="en-US" sz="2000" b="0" dirty="0"/>
            </a:p>
          </p:txBody>
        </p:sp>
      </p:grpSp>
      <p:grpSp>
        <p:nvGrpSpPr>
          <p:cNvPr id="105536" name="Group 64"/>
          <p:cNvGrpSpPr>
            <a:grpSpLocks/>
          </p:cNvGrpSpPr>
          <p:nvPr/>
        </p:nvGrpSpPr>
        <p:grpSpPr bwMode="auto">
          <a:xfrm>
            <a:off x="5195888" y="3110891"/>
            <a:ext cx="2832100" cy="400049"/>
            <a:chOff x="3273" y="1711"/>
            <a:chExt cx="1784" cy="252"/>
          </a:xfrm>
        </p:grpSpPr>
        <p:sp>
          <p:nvSpPr>
            <p:cNvPr id="105511" name="Oval 39"/>
            <p:cNvSpPr>
              <a:spLocks noChangeArrowheads="1"/>
            </p:cNvSpPr>
            <p:nvPr/>
          </p:nvSpPr>
          <p:spPr bwMode="auto">
            <a:xfrm>
              <a:off x="3273" y="1791"/>
              <a:ext cx="91" cy="91"/>
            </a:xfrm>
            <a:prstGeom prst="ellipse">
              <a:avLst/>
            </a:prstGeom>
            <a:solidFill>
              <a:srgbClr val="FF0000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 sz="2000" b="0"/>
            </a:p>
          </p:txBody>
        </p:sp>
        <p:sp>
          <p:nvSpPr>
            <p:cNvPr id="105512" name="Text Box 40"/>
            <p:cNvSpPr txBox="1">
              <a:spLocks noChangeArrowheads="1"/>
            </p:cNvSpPr>
            <p:nvPr/>
          </p:nvSpPr>
          <p:spPr bwMode="auto">
            <a:xfrm>
              <a:off x="3375" y="1711"/>
              <a:ext cx="1682" cy="252"/>
            </a:xfrm>
            <a:prstGeom prst="rect">
              <a:avLst/>
            </a:prstGeom>
            <a:noFill/>
            <a:ln w="31750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000" b="0" dirty="0"/>
                <a:t>higher mix </a:t>
              </a:r>
              <a:r>
                <a:rPr lang="en-GB" sz="2000" b="0" dirty="0" smtClean="0"/>
                <a:t>flexibility;</a:t>
              </a:r>
              <a:endParaRPr lang="en-US" sz="2000" b="0" dirty="0"/>
            </a:p>
          </p:txBody>
        </p:sp>
      </p:grpSp>
      <p:grpSp>
        <p:nvGrpSpPr>
          <p:cNvPr id="105535" name="Group 63"/>
          <p:cNvGrpSpPr>
            <a:grpSpLocks/>
          </p:cNvGrpSpPr>
          <p:nvPr/>
        </p:nvGrpSpPr>
        <p:grpSpPr bwMode="auto">
          <a:xfrm>
            <a:off x="5195888" y="3568703"/>
            <a:ext cx="3103563" cy="400051"/>
            <a:chOff x="3280" y="1910"/>
            <a:chExt cx="1955" cy="252"/>
          </a:xfrm>
        </p:grpSpPr>
        <p:sp>
          <p:nvSpPr>
            <p:cNvPr id="105513" name="Text Box 41"/>
            <p:cNvSpPr txBox="1">
              <a:spLocks noChangeArrowheads="1"/>
            </p:cNvSpPr>
            <p:nvPr/>
          </p:nvSpPr>
          <p:spPr bwMode="auto">
            <a:xfrm>
              <a:off x="3375" y="1910"/>
              <a:ext cx="1860" cy="252"/>
            </a:xfrm>
            <a:prstGeom prst="rect">
              <a:avLst/>
            </a:prstGeom>
            <a:noFill/>
            <a:ln w="31750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000" b="0" dirty="0"/>
                <a:t>higher volume </a:t>
              </a:r>
              <a:r>
                <a:rPr lang="en-GB" sz="2000" b="0" dirty="0" smtClean="0"/>
                <a:t>flexibility; </a:t>
              </a:r>
              <a:endParaRPr lang="en-US" sz="2000" b="0" dirty="0"/>
            </a:p>
          </p:txBody>
        </p:sp>
        <p:sp>
          <p:nvSpPr>
            <p:cNvPr id="105516" name="Oval 44"/>
            <p:cNvSpPr>
              <a:spLocks noChangeArrowheads="1"/>
            </p:cNvSpPr>
            <p:nvPr/>
          </p:nvSpPr>
          <p:spPr bwMode="auto">
            <a:xfrm>
              <a:off x="3280" y="1993"/>
              <a:ext cx="91" cy="91"/>
            </a:xfrm>
            <a:prstGeom prst="ellipse">
              <a:avLst/>
            </a:prstGeom>
            <a:solidFill>
              <a:srgbClr val="FF0000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 sz="2000" b="0"/>
            </a:p>
          </p:txBody>
        </p:sp>
      </p:grpSp>
      <p:grpSp>
        <p:nvGrpSpPr>
          <p:cNvPr id="105532" name="Group 60"/>
          <p:cNvGrpSpPr>
            <a:grpSpLocks/>
          </p:cNvGrpSpPr>
          <p:nvPr/>
        </p:nvGrpSpPr>
        <p:grpSpPr bwMode="auto">
          <a:xfrm>
            <a:off x="5195888" y="4042269"/>
            <a:ext cx="3109913" cy="400049"/>
            <a:chOff x="3276" y="2109"/>
            <a:chExt cx="1959" cy="252"/>
          </a:xfrm>
        </p:grpSpPr>
        <p:sp>
          <p:nvSpPr>
            <p:cNvPr id="105514" name="Text Box 42"/>
            <p:cNvSpPr txBox="1">
              <a:spLocks noChangeArrowheads="1"/>
            </p:cNvSpPr>
            <p:nvPr/>
          </p:nvSpPr>
          <p:spPr bwMode="auto">
            <a:xfrm>
              <a:off x="3375" y="2109"/>
              <a:ext cx="1860" cy="252"/>
            </a:xfrm>
            <a:prstGeom prst="rect">
              <a:avLst/>
            </a:prstGeom>
            <a:noFill/>
            <a:ln w="31750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000" b="0" dirty="0"/>
                <a:t>greater </a:t>
              </a:r>
              <a:r>
                <a:rPr lang="en-GB" sz="2000" b="0" dirty="0" smtClean="0"/>
                <a:t>robustness;</a:t>
              </a:r>
              <a:endParaRPr lang="en-US" sz="2000" b="0" dirty="0"/>
            </a:p>
          </p:txBody>
        </p:sp>
        <p:sp>
          <p:nvSpPr>
            <p:cNvPr id="105517" name="Oval 45"/>
            <p:cNvSpPr>
              <a:spLocks noChangeArrowheads="1"/>
            </p:cNvSpPr>
            <p:nvPr/>
          </p:nvSpPr>
          <p:spPr bwMode="auto">
            <a:xfrm>
              <a:off x="3276" y="2195"/>
              <a:ext cx="91" cy="91"/>
            </a:xfrm>
            <a:prstGeom prst="ellipse">
              <a:avLst/>
            </a:prstGeom>
            <a:solidFill>
              <a:srgbClr val="FF0000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 sz="2000" b="0"/>
            </a:p>
          </p:txBody>
        </p:sp>
      </p:grpSp>
      <p:grpSp>
        <p:nvGrpSpPr>
          <p:cNvPr id="105533" name="Group 61"/>
          <p:cNvGrpSpPr>
            <a:grpSpLocks/>
          </p:cNvGrpSpPr>
          <p:nvPr/>
        </p:nvGrpSpPr>
        <p:grpSpPr bwMode="auto">
          <a:xfrm>
            <a:off x="5195888" y="4473475"/>
            <a:ext cx="2900363" cy="400051"/>
            <a:chOff x="3288" y="2312"/>
            <a:chExt cx="1827" cy="252"/>
          </a:xfrm>
        </p:grpSpPr>
        <p:sp>
          <p:nvSpPr>
            <p:cNvPr id="105515" name="Text Box 43"/>
            <p:cNvSpPr txBox="1">
              <a:spLocks noChangeArrowheads="1"/>
            </p:cNvSpPr>
            <p:nvPr/>
          </p:nvSpPr>
          <p:spPr bwMode="auto">
            <a:xfrm>
              <a:off x="3391" y="2312"/>
              <a:ext cx="1724" cy="252"/>
            </a:xfrm>
            <a:prstGeom prst="rect">
              <a:avLst/>
            </a:prstGeom>
            <a:noFill/>
            <a:ln w="31750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000" b="0" dirty="0"/>
                <a:t>less </a:t>
              </a:r>
              <a:r>
                <a:rPr lang="en-GB" sz="2000" b="0" dirty="0" smtClean="0"/>
                <a:t>monotonous;</a:t>
              </a:r>
              <a:endParaRPr lang="en-US" sz="2000" b="0" dirty="0"/>
            </a:p>
          </p:txBody>
        </p:sp>
        <p:sp>
          <p:nvSpPr>
            <p:cNvPr id="105518" name="Oval 46"/>
            <p:cNvSpPr>
              <a:spLocks noChangeArrowheads="1"/>
            </p:cNvSpPr>
            <p:nvPr/>
          </p:nvSpPr>
          <p:spPr bwMode="auto">
            <a:xfrm>
              <a:off x="3288" y="2391"/>
              <a:ext cx="91" cy="91"/>
            </a:xfrm>
            <a:prstGeom prst="ellipse">
              <a:avLst/>
            </a:prstGeom>
            <a:solidFill>
              <a:srgbClr val="FF0000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 sz="2000" b="0"/>
            </a:p>
          </p:txBody>
        </p:sp>
      </p:grpSp>
      <p:grpSp>
        <p:nvGrpSpPr>
          <p:cNvPr id="105534" name="Group 62"/>
          <p:cNvGrpSpPr>
            <a:grpSpLocks/>
          </p:cNvGrpSpPr>
          <p:nvPr/>
        </p:nvGrpSpPr>
        <p:grpSpPr bwMode="auto">
          <a:xfrm>
            <a:off x="5195888" y="4957777"/>
            <a:ext cx="2894013" cy="400049"/>
            <a:chOff x="3292" y="2507"/>
            <a:chExt cx="1823" cy="252"/>
          </a:xfrm>
        </p:grpSpPr>
        <p:sp>
          <p:nvSpPr>
            <p:cNvPr id="105519" name="Text Box 47"/>
            <p:cNvSpPr txBox="1">
              <a:spLocks noChangeArrowheads="1"/>
            </p:cNvSpPr>
            <p:nvPr/>
          </p:nvSpPr>
          <p:spPr bwMode="auto">
            <a:xfrm>
              <a:off x="3391" y="2507"/>
              <a:ext cx="1724" cy="252"/>
            </a:xfrm>
            <a:prstGeom prst="rect">
              <a:avLst/>
            </a:prstGeom>
            <a:noFill/>
            <a:ln w="31750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000" b="0" dirty="0"/>
                <a:t>higher </a:t>
              </a:r>
              <a:r>
                <a:rPr lang="en-GB" sz="2000" b="0" dirty="0" smtClean="0"/>
                <a:t>ownership.</a:t>
              </a:r>
              <a:endParaRPr lang="en-US" sz="2000" b="0" dirty="0"/>
            </a:p>
          </p:txBody>
        </p:sp>
        <p:sp>
          <p:nvSpPr>
            <p:cNvPr id="105520" name="Oval 48"/>
            <p:cNvSpPr>
              <a:spLocks noChangeArrowheads="1"/>
            </p:cNvSpPr>
            <p:nvPr/>
          </p:nvSpPr>
          <p:spPr bwMode="auto">
            <a:xfrm>
              <a:off x="3292" y="2592"/>
              <a:ext cx="91" cy="91"/>
            </a:xfrm>
            <a:prstGeom prst="ellipse">
              <a:avLst/>
            </a:prstGeom>
            <a:solidFill>
              <a:srgbClr val="FF0000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 sz="2000" b="0"/>
            </a:p>
          </p:txBody>
        </p:sp>
      </p:grpSp>
      <p:grpSp>
        <p:nvGrpSpPr>
          <p:cNvPr id="49" name="Group 48"/>
          <p:cNvGrpSpPr/>
          <p:nvPr/>
        </p:nvGrpSpPr>
        <p:grpSpPr>
          <a:xfrm>
            <a:off x="257680" y="1081076"/>
            <a:ext cx="7786742" cy="468534"/>
            <a:chOff x="71406" y="928670"/>
            <a:chExt cx="7786742" cy="468534"/>
          </a:xfrm>
        </p:grpSpPr>
        <p:sp>
          <p:nvSpPr>
            <p:cNvPr id="105480" name="Text Box 8"/>
            <p:cNvSpPr txBox="1">
              <a:spLocks noChangeArrowheads="1"/>
            </p:cNvSpPr>
            <p:nvPr/>
          </p:nvSpPr>
          <p:spPr bwMode="auto">
            <a:xfrm>
              <a:off x="71406" y="928670"/>
              <a:ext cx="6801999" cy="461665"/>
            </a:xfrm>
            <a:prstGeom prst="rect">
              <a:avLst/>
            </a:prstGeom>
            <a:noFill/>
            <a:ln w="31750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>
                <a:spcBef>
                  <a:spcPct val="50000"/>
                </a:spcBef>
                <a:buClr>
                  <a:srgbClr val="FF0000"/>
                </a:buClr>
                <a:buFont typeface="Wingdings" pitchFamily="2" charset="2"/>
                <a:buChar char="Ø"/>
              </a:pPr>
              <a:r>
                <a:rPr lang="en-GB" sz="2400" b="0" dirty="0"/>
                <a:t>Long and short describes the number of stages</a:t>
              </a:r>
              <a:endParaRPr lang="en-US" sz="2400" b="0" dirty="0"/>
            </a:p>
          </p:txBody>
        </p:sp>
        <p:sp>
          <p:nvSpPr>
            <p:cNvPr id="47" name="Left-Right Arrow 46"/>
            <p:cNvSpPr/>
            <p:nvPr/>
          </p:nvSpPr>
          <p:spPr bwMode="auto">
            <a:xfrm>
              <a:off x="6858016" y="968576"/>
              <a:ext cx="1000132" cy="428628"/>
            </a:xfrm>
            <a:prstGeom prst="leftRightArrow">
              <a:avLst/>
            </a:prstGeom>
            <a:solidFill>
              <a:srgbClr val="FFC000"/>
            </a:solidFill>
            <a:ln w="31750" cap="flat" cmpd="sng" algn="ctr">
              <a:noFill/>
              <a:prstDash val="solid"/>
              <a:round/>
              <a:headEnd type="none" w="med" len="med"/>
              <a:tailEnd type="triangle" w="med" len="med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</p:grpSp>
      <p:grpSp>
        <p:nvGrpSpPr>
          <p:cNvPr id="50" name="Group 49"/>
          <p:cNvGrpSpPr/>
          <p:nvPr/>
        </p:nvGrpSpPr>
        <p:grpSpPr>
          <a:xfrm>
            <a:off x="272754" y="1724018"/>
            <a:ext cx="8486048" cy="714380"/>
            <a:chOff x="86480" y="1571612"/>
            <a:chExt cx="8486048" cy="714380"/>
          </a:xfrm>
        </p:grpSpPr>
        <p:sp>
          <p:nvSpPr>
            <p:cNvPr id="105481" name="Text Box 9"/>
            <p:cNvSpPr txBox="1">
              <a:spLocks noChangeArrowheads="1"/>
            </p:cNvSpPr>
            <p:nvPr/>
          </p:nvSpPr>
          <p:spPr bwMode="auto">
            <a:xfrm>
              <a:off x="86480" y="1681451"/>
              <a:ext cx="8057420" cy="461665"/>
            </a:xfrm>
            <a:prstGeom prst="rect">
              <a:avLst/>
            </a:prstGeom>
            <a:noFill/>
            <a:ln w="31750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>
                <a:spcBef>
                  <a:spcPct val="50000"/>
                </a:spcBef>
                <a:buClr>
                  <a:srgbClr val="FF0000"/>
                </a:buClr>
                <a:buFont typeface="Wingdings" pitchFamily="2" charset="2"/>
                <a:buChar char="Ø"/>
              </a:pPr>
              <a:r>
                <a:rPr lang="en-GB" sz="2400" b="0" dirty="0"/>
                <a:t>Fat and thin describes the amount of work at each stage</a:t>
              </a:r>
              <a:endParaRPr lang="en-US" sz="2400" b="0" dirty="0"/>
            </a:p>
          </p:txBody>
        </p:sp>
        <p:sp>
          <p:nvSpPr>
            <p:cNvPr id="48" name="Up-Down Arrow 47"/>
            <p:cNvSpPr/>
            <p:nvPr/>
          </p:nvSpPr>
          <p:spPr bwMode="auto">
            <a:xfrm>
              <a:off x="8215338" y="1571612"/>
              <a:ext cx="357190" cy="714380"/>
            </a:xfrm>
            <a:prstGeom prst="upDownArrow">
              <a:avLst/>
            </a:prstGeom>
            <a:solidFill>
              <a:srgbClr val="FFC000"/>
            </a:solidFill>
            <a:ln w="31750" cap="flat" cmpd="sng" algn="ctr">
              <a:noFill/>
              <a:prstDash val="solid"/>
              <a:round/>
              <a:headEnd type="none" w="med" len="med"/>
              <a:tailEnd type="triangle" w="med" len="med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1466240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1055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1055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1055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2000"/>
                                        <p:tgtEl>
                                          <p:spTgt spid="1055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2000"/>
                                        <p:tgtEl>
                                          <p:spTgt spid="105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2000"/>
                                        <p:tgtEl>
                                          <p:spTgt spid="105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2000"/>
                                        <p:tgtEl>
                                          <p:spTgt spid="1055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2000"/>
                                        <p:tgtEl>
                                          <p:spTgt spid="105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2000"/>
                                        <p:tgtEl>
                                          <p:spTgt spid="105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2000"/>
                                        <p:tgtEl>
                                          <p:spTgt spid="105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55754" y="1222076"/>
            <a:ext cx="7772400" cy="1810544"/>
          </a:xfrm>
          <a:noFill/>
          <a:ln/>
        </p:spPr>
        <p:txBody>
          <a:bodyPr lIns="90488" tIns="44450" rIns="90488" bIns="44450"/>
          <a:lstStyle/>
          <a:p>
            <a:pPr marL="220663" indent="-220663">
              <a:lnSpc>
                <a:spcPct val="150000"/>
              </a:lnSpc>
            </a:pPr>
            <a:r>
              <a:rPr lang="en-GB" sz="2000" dirty="0" smtClean="0">
                <a:latin typeface="Arial" charset="0"/>
              </a:rPr>
              <a:t>Forecast demands during </a:t>
            </a:r>
            <a:r>
              <a:rPr lang="en-GB" sz="2000" dirty="0">
                <a:latin typeface="Arial" charset="0"/>
              </a:rPr>
              <a:t>the </a:t>
            </a:r>
            <a:r>
              <a:rPr lang="en-GB" sz="2000" dirty="0" smtClean="0">
                <a:latin typeface="Arial" charset="0"/>
              </a:rPr>
              <a:t>period </a:t>
            </a:r>
            <a:r>
              <a:rPr lang="en-GB" sz="2000" dirty="0">
                <a:latin typeface="Arial" charset="0"/>
              </a:rPr>
              <a:t>(A)</a:t>
            </a:r>
          </a:p>
          <a:p>
            <a:pPr marL="220663" indent="-220663">
              <a:lnSpc>
                <a:spcPct val="150000"/>
              </a:lnSpc>
            </a:pPr>
            <a:r>
              <a:rPr lang="en-GB" sz="2000" dirty="0">
                <a:latin typeface="Arial" charset="0"/>
              </a:rPr>
              <a:t>Availability of </a:t>
            </a:r>
            <a:r>
              <a:rPr lang="en-GB" sz="2000" dirty="0" smtClean="0">
                <a:latin typeface="Arial" charset="0"/>
              </a:rPr>
              <a:t>productive time </a:t>
            </a:r>
            <a:r>
              <a:rPr lang="en-GB" sz="2000" dirty="0">
                <a:latin typeface="Arial" charset="0"/>
              </a:rPr>
              <a:t>(B)</a:t>
            </a:r>
          </a:p>
          <a:p>
            <a:pPr marL="220663" indent="-220663">
              <a:lnSpc>
                <a:spcPct val="150000"/>
              </a:lnSpc>
            </a:pPr>
            <a:r>
              <a:rPr lang="en-GB" sz="2000" dirty="0">
                <a:latin typeface="Arial" charset="0"/>
              </a:rPr>
              <a:t>Cycle </a:t>
            </a:r>
            <a:r>
              <a:rPr lang="en-GB" sz="2000" dirty="0" smtClean="0">
                <a:latin typeface="Arial" charset="0"/>
              </a:rPr>
              <a:t>time </a:t>
            </a:r>
            <a:r>
              <a:rPr lang="en-GB" sz="2000" dirty="0">
                <a:latin typeface="Arial" charset="0"/>
              </a:rPr>
              <a:t>(</a:t>
            </a:r>
            <a:r>
              <a:rPr lang="en-GB" sz="2000" dirty="0" smtClean="0">
                <a:latin typeface="Arial" charset="0"/>
              </a:rPr>
              <a:t>C = B/A</a:t>
            </a:r>
            <a:r>
              <a:rPr lang="en-GB" sz="2000" dirty="0">
                <a:latin typeface="Arial" charset="0"/>
              </a:rPr>
              <a:t>)</a:t>
            </a:r>
          </a:p>
          <a:p>
            <a:pPr marL="0" indent="0">
              <a:lnSpc>
                <a:spcPct val="150000"/>
              </a:lnSpc>
            </a:pPr>
            <a:endParaRPr lang="en-GB" sz="800" dirty="0">
              <a:latin typeface="Arial" charset="0"/>
            </a:endParaRPr>
          </a:p>
          <a:p>
            <a:pPr marL="0" indent="0" algn="ctr">
              <a:lnSpc>
                <a:spcPct val="150000"/>
              </a:lnSpc>
            </a:pPr>
            <a:endParaRPr lang="en-GB" sz="800" dirty="0">
              <a:latin typeface="Arial" charset="0"/>
            </a:endParaRPr>
          </a:p>
          <a:p>
            <a:pPr marL="0" indent="0" algn="ctr">
              <a:lnSpc>
                <a:spcPct val="150000"/>
              </a:lnSpc>
            </a:pPr>
            <a:endParaRPr lang="en-GB" sz="800" dirty="0">
              <a:latin typeface="Arial" charset="0"/>
            </a:endParaRPr>
          </a:p>
          <a:p>
            <a:pPr marL="0" indent="0" algn="ctr">
              <a:lnSpc>
                <a:spcPct val="150000"/>
              </a:lnSpc>
            </a:pPr>
            <a:endParaRPr lang="en-GB" sz="2000" b="1" dirty="0">
              <a:latin typeface="Arial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2000" b="1" dirty="0">
                <a:latin typeface="Arial" charset="0"/>
              </a:rPr>
              <a:t>Deciding </a:t>
            </a:r>
            <a:r>
              <a:rPr lang="en-GB" sz="2000" b="1" dirty="0" smtClean="0">
                <a:latin typeface="Arial" charset="0"/>
              </a:rPr>
              <a:t>how many staff are needed</a:t>
            </a:r>
            <a:endParaRPr lang="en-GB" sz="2000" dirty="0">
              <a:latin typeface="Arial" charset="0"/>
            </a:endParaRPr>
          </a:p>
          <a:p>
            <a:pPr marL="220663" indent="-220663">
              <a:lnSpc>
                <a:spcPct val="150000"/>
              </a:lnSpc>
            </a:pPr>
            <a:r>
              <a:rPr lang="en-GB" sz="2000" dirty="0">
                <a:latin typeface="Arial" charset="0"/>
              </a:rPr>
              <a:t>Work </a:t>
            </a:r>
            <a:r>
              <a:rPr lang="en-GB" sz="2000" dirty="0" smtClean="0">
                <a:latin typeface="Arial" charset="0"/>
              </a:rPr>
              <a:t>content </a:t>
            </a:r>
            <a:r>
              <a:rPr lang="en-GB" sz="2000" dirty="0">
                <a:latin typeface="Arial" charset="0"/>
              </a:rPr>
              <a:t>of the </a:t>
            </a:r>
            <a:r>
              <a:rPr lang="en-GB" sz="2000" dirty="0" smtClean="0">
                <a:latin typeface="Arial" charset="0"/>
              </a:rPr>
              <a:t>task </a:t>
            </a:r>
            <a:r>
              <a:rPr lang="en-GB" sz="2000" dirty="0">
                <a:latin typeface="Arial" charset="0"/>
              </a:rPr>
              <a:t>(D)</a:t>
            </a:r>
          </a:p>
          <a:p>
            <a:pPr marL="220663" indent="-220663">
              <a:lnSpc>
                <a:spcPct val="150000"/>
              </a:lnSpc>
            </a:pPr>
            <a:r>
              <a:rPr lang="en-GB" sz="2000" dirty="0">
                <a:latin typeface="Arial" charset="0"/>
              </a:rPr>
              <a:t>Cycle </a:t>
            </a:r>
            <a:r>
              <a:rPr lang="en-GB" sz="2000" dirty="0" smtClean="0">
                <a:latin typeface="Arial" charset="0"/>
              </a:rPr>
              <a:t>time required </a:t>
            </a:r>
            <a:r>
              <a:rPr lang="en-GB" sz="2000" dirty="0">
                <a:latin typeface="Arial" charset="0"/>
              </a:rPr>
              <a:t>(C)</a:t>
            </a:r>
          </a:p>
          <a:p>
            <a:pPr marL="220663" indent="-220663">
              <a:lnSpc>
                <a:spcPct val="150000"/>
              </a:lnSpc>
            </a:pPr>
            <a:r>
              <a:rPr lang="en-GB" sz="2000" dirty="0">
                <a:latin typeface="Arial" charset="0"/>
              </a:rPr>
              <a:t>Number of </a:t>
            </a:r>
            <a:r>
              <a:rPr lang="en-GB" sz="2000" dirty="0" smtClean="0">
                <a:latin typeface="Arial" charset="0"/>
              </a:rPr>
              <a:t>staff </a:t>
            </a:r>
            <a:r>
              <a:rPr lang="en-GB" sz="2000" dirty="0">
                <a:latin typeface="Arial" charset="0"/>
              </a:rPr>
              <a:t>(D/C)</a:t>
            </a:r>
          </a:p>
        </p:txBody>
      </p:sp>
      <p:sp>
        <p:nvSpPr>
          <p:cNvPr id="129027" name="Rectangle 3"/>
          <p:cNvSpPr>
            <a:spLocks noChangeArrowheads="1"/>
          </p:cNvSpPr>
          <p:nvPr/>
        </p:nvSpPr>
        <p:spPr bwMode="auto">
          <a:xfrm>
            <a:off x="6515298" y="1293315"/>
            <a:ext cx="1638300" cy="4445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129028" name="Rectangle 4"/>
          <p:cNvSpPr>
            <a:spLocks noChangeArrowheads="1"/>
          </p:cNvSpPr>
          <p:nvPr/>
        </p:nvSpPr>
        <p:spPr bwMode="auto">
          <a:xfrm>
            <a:off x="6515298" y="1814015"/>
            <a:ext cx="1638300" cy="4445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129029" name="Rectangle 5"/>
          <p:cNvSpPr>
            <a:spLocks noChangeArrowheads="1"/>
          </p:cNvSpPr>
          <p:nvPr/>
        </p:nvSpPr>
        <p:spPr bwMode="auto">
          <a:xfrm>
            <a:off x="6515298" y="2334715"/>
            <a:ext cx="1638300" cy="4445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129030" name="Rectangle 6"/>
          <p:cNvSpPr>
            <a:spLocks noChangeArrowheads="1"/>
          </p:cNvSpPr>
          <p:nvPr/>
        </p:nvSpPr>
        <p:spPr bwMode="auto">
          <a:xfrm>
            <a:off x="6515298" y="4427040"/>
            <a:ext cx="1638300" cy="4445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129031" name="Rectangle 7"/>
          <p:cNvSpPr>
            <a:spLocks noChangeArrowheads="1"/>
          </p:cNvSpPr>
          <p:nvPr/>
        </p:nvSpPr>
        <p:spPr bwMode="auto">
          <a:xfrm>
            <a:off x="6515298" y="4947740"/>
            <a:ext cx="1638300" cy="4445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129032" name="Rectangle 8"/>
          <p:cNvSpPr>
            <a:spLocks noChangeArrowheads="1"/>
          </p:cNvSpPr>
          <p:nvPr/>
        </p:nvSpPr>
        <p:spPr bwMode="auto">
          <a:xfrm>
            <a:off x="6515298" y="5468440"/>
            <a:ext cx="1638300" cy="4445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129033" name="Line 9"/>
          <p:cNvSpPr>
            <a:spLocks noChangeShapeType="1"/>
          </p:cNvSpPr>
          <p:nvPr/>
        </p:nvSpPr>
        <p:spPr bwMode="auto">
          <a:xfrm>
            <a:off x="8236148" y="1529853"/>
            <a:ext cx="342900" cy="0"/>
          </a:xfrm>
          <a:prstGeom prst="line">
            <a:avLst/>
          </a:prstGeom>
          <a:noFill/>
          <a:ln w="25400">
            <a:solidFill>
              <a:schemeClr val="bg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34" name="Line 10"/>
          <p:cNvSpPr>
            <a:spLocks noChangeShapeType="1"/>
          </p:cNvSpPr>
          <p:nvPr/>
        </p:nvSpPr>
        <p:spPr bwMode="auto">
          <a:xfrm>
            <a:off x="8236148" y="2545853"/>
            <a:ext cx="342900" cy="0"/>
          </a:xfrm>
          <a:prstGeom prst="line">
            <a:avLst/>
          </a:prstGeom>
          <a:noFill/>
          <a:ln w="25400">
            <a:solidFill>
              <a:schemeClr val="bg2"/>
            </a:solidFill>
            <a:round/>
            <a:headEnd type="triangle" w="med" len="med"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35" name="Line 11"/>
          <p:cNvSpPr>
            <a:spLocks noChangeShapeType="1"/>
          </p:cNvSpPr>
          <p:nvPr/>
        </p:nvSpPr>
        <p:spPr bwMode="auto">
          <a:xfrm>
            <a:off x="8236148" y="5169990"/>
            <a:ext cx="342900" cy="0"/>
          </a:xfrm>
          <a:prstGeom prst="line">
            <a:avLst/>
          </a:prstGeom>
          <a:noFill/>
          <a:ln w="25400">
            <a:solidFill>
              <a:schemeClr val="bg2"/>
            </a:solidFill>
            <a:round/>
            <a:headEnd type="triangle" w="med" len="med"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36" name="Line 12"/>
          <p:cNvSpPr>
            <a:spLocks noChangeShapeType="1"/>
          </p:cNvSpPr>
          <p:nvPr/>
        </p:nvSpPr>
        <p:spPr bwMode="auto">
          <a:xfrm>
            <a:off x="8236148" y="2680790"/>
            <a:ext cx="342900" cy="0"/>
          </a:xfrm>
          <a:prstGeom prst="line">
            <a:avLst/>
          </a:prstGeom>
          <a:noFill/>
          <a:ln w="25400">
            <a:solidFill>
              <a:schemeClr val="bg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37" name="Line 13"/>
          <p:cNvSpPr>
            <a:spLocks noChangeShapeType="1"/>
          </p:cNvSpPr>
          <p:nvPr/>
        </p:nvSpPr>
        <p:spPr bwMode="auto">
          <a:xfrm>
            <a:off x="6127948" y="1934665"/>
            <a:ext cx="2286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38" name="Line 14"/>
          <p:cNvSpPr>
            <a:spLocks noChangeShapeType="1"/>
          </p:cNvSpPr>
          <p:nvPr/>
        </p:nvSpPr>
        <p:spPr bwMode="auto">
          <a:xfrm>
            <a:off x="6000948" y="5195390"/>
            <a:ext cx="338138" cy="0"/>
          </a:xfrm>
          <a:prstGeom prst="line">
            <a:avLst/>
          </a:prstGeom>
          <a:noFill/>
          <a:ln w="25400">
            <a:solidFill>
              <a:schemeClr val="bg2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39" name="Line 15"/>
          <p:cNvSpPr>
            <a:spLocks noChangeShapeType="1"/>
          </p:cNvSpPr>
          <p:nvPr/>
        </p:nvSpPr>
        <p:spPr bwMode="auto">
          <a:xfrm>
            <a:off x="6056511" y="2518865"/>
            <a:ext cx="338137" cy="0"/>
          </a:xfrm>
          <a:prstGeom prst="line">
            <a:avLst/>
          </a:prstGeom>
          <a:noFill/>
          <a:ln w="25400">
            <a:solidFill>
              <a:schemeClr val="bg2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40" name="Line 16"/>
          <p:cNvSpPr>
            <a:spLocks noChangeShapeType="1"/>
          </p:cNvSpPr>
          <p:nvPr/>
        </p:nvSpPr>
        <p:spPr bwMode="auto">
          <a:xfrm>
            <a:off x="6056511" y="1934665"/>
            <a:ext cx="338137" cy="0"/>
          </a:xfrm>
          <a:prstGeom prst="line">
            <a:avLst/>
          </a:prstGeom>
          <a:noFill/>
          <a:ln w="25400">
            <a:solidFill>
              <a:schemeClr val="bg2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41" name="Line 17"/>
          <p:cNvSpPr>
            <a:spLocks noChangeShapeType="1"/>
          </p:cNvSpPr>
          <p:nvPr/>
        </p:nvSpPr>
        <p:spPr bwMode="auto">
          <a:xfrm>
            <a:off x="8236148" y="2088653"/>
            <a:ext cx="342900" cy="0"/>
          </a:xfrm>
          <a:prstGeom prst="line">
            <a:avLst/>
          </a:prstGeom>
          <a:noFill/>
          <a:ln w="25400">
            <a:solidFill>
              <a:schemeClr val="bg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42" name="Line 18"/>
          <p:cNvSpPr>
            <a:spLocks noChangeShapeType="1"/>
          </p:cNvSpPr>
          <p:nvPr/>
        </p:nvSpPr>
        <p:spPr bwMode="auto">
          <a:xfrm>
            <a:off x="8604448" y="1523503"/>
            <a:ext cx="0" cy="1016000"/>
          </a:xfrm>
          <a:prstGeom prst="line">
            <a:avLst/>
          </a:prstGeom>
          <a:noFill/>
          <a:ln w="28575">
            <a:solidFill>
              <a:schemeClr val="bg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43" name="Line 19"/>
          <p:cNvSpPr>
            <a:spLocks noChangeShapeType="1"/>
          </p:cNvSpPr>
          <p:nvPr/>
        </p:nvSpPr>
        <p:spPr bwMode="auto">
          <a:xfrm>
            <a:off x="8591748" y="2655390"/>
            <a:ext cx="0" cy="2514600"/>
          </a:xfrm>
          <a:prstGeom prst="line">
            <a:avLst/>
          </a:prstGeom>
          <a:noFill/>
          <a:ln w="28575">
            <a:solidFill>
              <a:schemeClr val="bg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44" name="Text Box 20"/>
          <p:cNvSpPr txBox="1">
            <a:spLocks noChangeArrowheads="1"/>
          </p:cNvSpPr>
          <p:nvPr/>
        </p:nvSpPr>
        <p:spPr bwMode="auto">
          <a:xfrm>
            <a:off x="6920111" y="1333003"/>
            <a:ext cx="78263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b="1">
                <a:solidFill>
                  <a:srgbClr val="FF3300"/>
                </a:solidFill>
              </a:rPr>
              <a:t>100</a:t>
            </a:r>
          </a:p>
        </p:txBody>
      </p:sp>
      <p:sp>
        <p:nvSpPr>
          <p:cNvPr id="129045" name="Text Box 21"/>
          <p:cNvSpPr txBox="1">
            <a:spLocks noChangeArrowheads="1"/>
          </p:cNvSpPr>
          <p:nvPr/>
        </p:nvSpPr>
        <p:spPr bwMode="auto">
          <a:xfrm>
            <a:off x="6558161" y="1834653"/>
            <a:ext cx="15081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b="1" dirty="0">
                <a:solidFill>
                  <a:srgbClr val="FF3300"/>
                </a:solidFill>
              </a:rPr>
              <a:t>480 </a:t>
            </a:r>
            <a:r>
              <a:rPr lang="en-GB" sz="2000" b="1" dirty="0" smtClean="0">
                <a:solidFill>
                  <a:srgbClr val="FF3300"/>
                </a:solidFill>
              </a:rPr>
              <a:t>min</a:t>
            </a:r>
            <a:endParaRPr lang="en-GB" sz="2000" b="1" dirty="0">
              <a:solidFill>
                <a:srgbClr val="FF3300"/>
              </a:solidFill>
            </a:endParaRPr>
          </a:p>
        </p:txBody>
      </p:sp>
      <p:sp>
        <p:nvSpPr>
          <p:cNvPr id="129046" name="Text Box 22"/>
          <p:cNvSpPr txBox="1">
            <a:spLocks noChangeArrowheads="1"/>
          </p:cNvSpPr>
          <p:nvPr/>
        </p:nvSpPr>
        <p:spPr bwMode="auto">
          <a:xfrm>
            <a:off x="6558161" y="2363290"/>
            <a:ext cx="156686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b="1" dirty="0">
                <a:solidFill>
                  <a:srgbClr val="FF3300"/>
                </a:solidFill>
              </a:rPr>
              <a:t>4.8 </a:t>
            </a:r>
            <a:r>
              <a:rPr lang="en-GB" sz="2000" b="1" dirty="0" smtClean="0">
                <a:solidFill>
                  <a:srgbClr val="FF3300"/>
                </a:solidFill>
              </a:rPr>
              <a:t>min</a:t>
            </a:r>
            <a:endParaRPr lang="en-GB" sz="2000" b="1" dirty="0">
              <a:solidFill>
                <a:srgbClr val="FF3300"/>
              </a:solidFill>
            </a:endParaRPr>
          </a:p>
        </p:txBody>
      </p:sp>
      <p:sp>
        <p:nvSpPr>
          <p:cNvPr id="129047" name="Text Box 23"/>
          <p:cNvSpPr txBox="1">
            <a:spLocks noChangeArrowheads="1"/>
          </p:cNvSpPr>
          <p:nvPr/>
        </p:nvSpPr>
        <p:spPr bwMode="auto">
          <a:xfrm>
            <a:off x="6515298" y="4463553"/>
            <a:ext cx="15954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b="1" dirty="0">
                <a:solidFill>
                  <a:srgbClr val="FF3300"/>
                </a:solidFill>
              </a:rPr>
              <a:t>55 </a:t>
            </a:r>
            <a:r>
              <a:rPr lang="en-GB" sz="2000" b="1" dirty="0" smtClean="0">
                <a:solidFill>
                  <a:srgbClr val="FF3300"/>
                </a:solidFill>
              </a:rPr>
              <a:t>min</a:t>
            </a:r>
            <a:endParaRPr lang="en-GB" sz="2000" b="1" dirty="0">
              <a:solidFill>
                <a:srgbClr val="FF3300"/>
              </a:solidFill>
            </a:endParaRPr>
          </a:p>
        </p:txBody>
      </p:sp>
      <p:sp>
        <p:nvSpPr>
          <p:cNvPr id="129048" name="Line 24"/>
          <p:cNvSpPr>
            <a:spLocks noChangeShapeType="1"/>
          </p:cNvSpPr>
          <p:nvPr/>
        </p:nvSpPr>
        <p:spPr bwMode="auto">
          <a:xfrm>
            <a:off x="6002536" y="5697040"/>
            <a:ext cx="338137" cy="0"/>
          </a:xfrm>
          <a:prstGeom prst="line">
            <a:avLst/>
          </a:prstGeom>
          <a:noFill/>
          <a:ln w="25400">
            <a:solidFill>
              <a:schemeClr val="bg2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49" name="Line 25"/>
          <p:cNvSpPr>
            <a:spLocks noChangeShapeType="1"/>
          </p:cNvSpPr>
          <p:nvPr/>
        </p:nvSpPr>
        <p:spPr bwMode="auto">
          <a:xfrm>
            <a:off x="6002536" y="4668340"/>
            <a:ext cx="338137" cy="0"/>
          </a:xfrm>
          <a:prstGeom prst="line">
            <a:avLst/>
          </a:prstGeom>
          <a:noFill/>
          <a:ln w="25400">
            <a:solidFill>
              <a:schemeClr val="bg2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50" name="Line 26"/>
          <p:cNvSpPr>
            <a:spLocks noChangeShapeType="1"/>
          </p:cNvSpPr>
          <p:nvPr/>
        </p:nvSpPr>
        <p:spPr bwMode="auto">
          <a:xfrm>
            <a:off x="6058098" y="1536203"/>
            <a:ext cx="338138" cy="0"/>
          </a:xfrm>
          <a:prstGeom prst="line">
            <a:avLst/>
          </a:prstGeom>
          <a:noFill/>
          <a:ln w="25400">
            <a:solidFill>
              <a:schemeClr val="bg2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9051" name="Text Box 27"/>
          <p:cNvSpPr txBox="1">
            <a:spLocks noChangeArrowheads="1"/>
          </p:cNvSpPr>
          <p:nvPr/>
        </p:nvSpPr>
        <p:spPr bwMode="auto">
          <a:xfrm>
            <a:off x="6570861" y="4958853"/>
            <a:ext cx="156686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b="1" dirty="0">
                <a:solidFill>
                  <a:srgbClr val="FF3300"/>
                </a:solidFill>
              </a:rPr>
              <a:t>4.8 </a:t>
            </a:r>
            <a:r>
              <a:rPr lang="en-GB" sz="2000" b="1" dirty="0" smtClean="0">
                <a:solidFill>
                  <a:srgbClr val="FF3300"/>
                </a:solidFill>
              </a:rPr>
              <a:t>min</a:t>
            </a:r>
            <a:endParaRPr lang="en-GB" sz="2000" b="1" dirty="0">
              <a:solidFill>
                <a:srgbClr val="FF3300"/>
              </a:solidFill>
            </a:endParaRPr>
          </a:p>
        </p:txBody>
      </p:sp>
      <p:sp>
        <p:nvSpPr>
          <p:cNvPr id="129052" name="Text Box 28"/>
          <p:cNvSpPr txBox="1">
            <a:spLocks noChangeArrowheads="1"/>
          </p:cNvSpPr>
          <p:nvPr/>
        </p:nvSpPr>
        <p:spPr bwMode="auto">
          <a:xfrm>
            <a:off x="6586736" y="5474790"/>
            <a:ext cx="156686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b="1">
                <a:solidFill>
                  <a:srgbClr val="FF3300"/>
                </a:solidFill>
              </a:rPr>
              <a:t>11.46 (12)</a:t>
            </a:r>
          </a:p>
        </p:txBody>
      </p:sp>
      <p:sp>
        <p:nvSpPr>
          <p:cNvPr id="29" name="Rectangle 28"/>
          <p:cNvSpPr/>
          <p:nvPr/>
        </p:nvSpPr>
        <p:spPr>
          <a:xfrm>
            <a:off x="25401" y="-93428"/>
            <a:ext cx="6138219" cy="65883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indent="0">
              <a:lnSpc>
                <a:spcPct val="150000"/>
              </a:lnSpc>
            </a:pPr>
            <a:r>
              <a:rPr lang="en-GB" sz="2800" dirty="0" smtClean="0">
                <a:solidFill>
                  <a:srgbClr val="007FA3"/>
                </a:solidFill>
              </a:rPr>
              <a:t>Calculating the required cycle time</a:t>
            </a:r>
          </a:p>
        </p:txBody>
      </p:sp>
    </p:spTree>
    <p:extLst>
      <p:ext uri="{BB962C8B-B14F-4D97-AF65-F5344CB8AC3E}">
        <p14:creationId xmlns:p14="http://schemas.microsoft.com/office/powerpoint/2010/main" val="88951066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9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29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29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29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29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29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9044" grpId="0"/>
      <p:bldP spid="129045" grpId="0"/>
      <p:bldP spid="129046" grpId="0"/>
      <p:bldP spid="129047" grpId="0"/>
      <p:bldP spid="129051" grpId="0"/>
      <p:bldP spid="12905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44" name="Text Box 96"/>
          <p:cNvSpPr txBox="1">
            <a:spLocks noChangeArrowheads="1"/>
          </p:cNvSpPr>
          <p:nvPr/>
        </p:nvSpPr>
        <p:spPr bwMode="auto">
          <a:xfrm>
            <a:off x="21694" y="40217"/>
            <a:ext cx="8868305" cy="52322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>
                <a:solidFill>
                  <a:srgbClr val="007FA3"/>
                </a:solidFill>
              </a:rPr>
              <a:t>Process utilization, waiting time and variability</a:t>
            </a:r>
            <a:endParaRPr lang="en-US" dirty="0">
              <a:solidFill>
                <a:srgbClr val="007FA3"/>
              </a:solidFill>
            </a:endParaRPr>
          </a:p>
        </p:txBody>
      </p:sp>
      <p:pic>
        <p:nvPicPr>
          <p:cNvPr id="12290" name="Picture 2" descr="Y:\08VOL4\Graphics\Powerpoint\PE_UK\PE522-SLACK\Final files\GIF\ch06\figure6-14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692" y="1639888"/>
            <a:ext cx="8590616" cy="358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41"/>
            <a:ext cx="8229600" cy="622828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algn="l">
              <a:spcBef>
                <a:spcPts val="0"/>
              </a:spcBef>
            </a:pPr>
            <a:r>
              <a:rPr lang="en-US" sz="3400" b="1" dirty="0" smtClean="0">
                <a:solidFill>
                  <a:srgbClr val="007FA3"/>
                </a:solidFill>
                <a:latin typeface="Arial" pitchFamily="34" charset="0"/>
                <a:ea typeface="+mn-ea"/>
                <a:cs typeface="Arial" pitchFamily="34" charset="0"/>
              </a:rPr>
              <a:t>Operations management</a:t>
            </a:r>
            <a:endParaRPr lang="en-US" sz="3400" b="1" dirty="0">
              <a:solidFill>
                <a:srgbClr val="007FA3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968836"/>
            <a:ext cx="8229600" cy="478970"/>
          </a:xfrm>
        </p:spPr>
        <p:txBody>
          <a:bodyPr/>
          <a:lstStyle/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8</a:t>
            </a:r>
            <a:r>
              <a:rPr lang="en-US" sz="2000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edition</a:t>
            </a:r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Book Cover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844" y="1486745"/>
            <a:ext cx="3495794" cy="4753187"/>
          </a:xfrm>
          <a:prstGeom prst="rect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  <a:effectLst>
            <a:outerShdw blurRad="50800" dist="76200" dir="2700000" algn="tl" rotWithShape="0">
              <a:srgbClr val="000000">
                <a:alpha val="56000"/>
              </a:srgbClr>
            </a:outerShdw>
          </a:effectLst>
        </p:spPr>
      </p:pic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4922520" y="2525988"/>
            <a:ext cx="3657600" cy="465667"/>
          </a:xfrm>
        </p:spPr>
        <p:txBody>
          <a:bodyPr/>
          <a:lstStyle/>
          <a:p>
            <a:r>
              <a:rPr lang="en-US" sz="3000" dirty="0" smtClean="0">
                <a:latin typeface="Arial" pitchFamily="34" charset="0"/>
                <a:cs typeface="Arial" pitchFamily="34" charset="0"/>
              </a:rPr>
              <a:t>Part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Two</a:t>
            </a:r>
            <a:endParaRPr lang="en-US" sz="3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5"/>
          </p:nvPr>
        </p:nvSpPr>
        <p:spPr>
          <a:xfrm>
            <a:off x="4930140" y="2991655"/>
            <a:ext cx="3657600" cy="1151503"/>
          </a:xfrm>
        </p:spPr>
        <p:txBody>
          <a:bodyPr/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Designing the operation</a:t>
            </a:r>
          </a:p>
          <a:p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000" b="0" i="0" baseline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Chapter 6</a:t>
            </a:r>
          </a:p>
          <a:p>
            <a:r>
              <a:rPr lang="en-US" dirty="0">
                <a:latin typeface="Arial" pitchFamily="34" charset="0"/>
                <a:cs typeface="Arial" pitchFamily="34" charset="0"/>
              </a:rPr>
              <a:t>Process design</a:t>
            </a:r>
            <a:endParaRPr lang="en-US" sz="2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298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9"/>
  <p:tag name="MMPROD_UIDATA" val="&lt;database version=&quot;6.0&quot;&gt;&lt;object type=&quot;1&quot; unique_id=&quot;10001&quot;&gt;&lt;object type=&quot;8&quot; unique_id=&quot;12018&quot;&gt;&lt;/object&gt;&lt;object type=&quot;2&quot; unique_id=&quot;12019&quot;&gt;&lt;object type=&quot;3&quot; unique_id=&quot;12022&quot;&gt;&lt;property id=&quot;20148&quot; value=&quot;5&quot;/&gt;&lt;property id=&quot;20300&quot; value=&quot;Slide 2&quot;/&gt;&lt;property id=&quot;20307&quot; value=&quot;302&quot;/&gt;&lt;/object&gt;&lt;object type=&quot;3&quot; unique_id=&quot;12023&quot;&gt;&lt;property id=&quot;20148&quot; value=&quot;5&quot;/&gt;&lt;property id=&quot;20300&quot; value=&quot;Slide 3&quot;/&gt;&lt;property id=&quot;20307&quot; value=&quot;356&quot;/&gt;&lt;/object&gt;&lt;object type=&quot;3&quot; unique_id=&quot;12024&quot;&gt;&lt;property id=&quot;20148&quot; value=&quot;5&quot;/&gt;&lt;property id=&quot;20300&quot; value=&quot;Slide 4&quot;/&gt;&lt;property id=&quot;20307&quot; value=&quot;318&quot;/&gt;&lt;/object&gt;&lt;object type=&quot;3&quot; unique_id=&quot;12025&quot;&gt;&lt;property id=&quot;20148&quot; value=&quot;5&quot;/&gt;&lt;property id=&quot;20300&quot; value=&quot;Slide 5&quot;/&gt;&lt;property id=&quot;20307&quot; value=&quot;319&quot;/&gt;&lt;/object&gt;&lt;object type=&quot;3&quot; unique_id=&quot;12027&quot;&gt;&lt;property id=&quot;20148&quot; value=&quot;5&quot;/&gt;&lt;property id=&quot;20300&quot; value=&quot;Slide 6&quot;/&gt;&lt;property id=&quot;20307&quot; value=&quot;353&quot;/&gt;&lt;/object&gt;&lt;object type=&quot;3&quot; unique_id=&quot;12028&quot;&gt;&lt;property id=&quot;20148&quot; value=&quot;5&quot;/&gt;&lt;property id=&quot;20300&quot; value=&quot;Slide 7&quot;/&gt;&lt;property id=&quot;20307&quot; value=&quot;357&quot;/&gt;&lt;/object&gt;&lt;object type=&quot;3&quot; unique_id=&quot;12029&quot;&gt;&lt;property id=&quot;20148&quot; value=&quot;5&quot;/&gt;&lt;property id=&quot;20300&quot; value=&quot;Slide 8&quot;/&gt;&lt;property id=&quot;20307&quot; value=&quot;358&quot;/&gt;&lt;/object&gt;&lt;object type=&quot;3&quot; unique_id=&quot;12030&quot;&gt;&lt;property id=&quot;20148&quot; value=&quot;5&quot;/&gt;&lt;property id=&quot;20300&quot; value=&quot;Slide 9&quot;/&gt;&lt;property id=&quot;20307&quot; value=&quot;322&quot;/&gt;&lt;/object&gt;&lt;object type=&quot;3&quot; unique_id=&quot;12032&quot;&gt;&lt;property id=&quot;20148&quot; value=&quot;5&quot;/&gt;&lt;property id=&quot;20300&quot; value=&quot;Slide 10&quot;/&gt;&lt;property id=&quot;20307&quot; value=&quot;324&quot;/&gt;&lt;/object&gt;&lt;object type=&quot;3&quot; unique_id=&quot;12033&quot;&gt;&lt;property id=&quot;20148&quot; value=&quot;5&quot;/&gt;&lt;property id=&quot;20300&quot; value=&quot;Slide 11&quot;/&gt;&lt;property id=&quot;20307&quot; value=&quot;326&quot;/&gt;&lt;/object&gt;&lt;object type=&quot;3&quot; unique_id=&quot;12034&quot;&gt;&lt;property id=&quot;20148&quot; value=&quot;5&quot;/&gt;&lt;property id=&quot;20300&quot; value=&quot;Slide 12&quot;/&gt;&lt;property id=&quot;20307&quot; value=&quot;328&quot;/&gt;&lt;/object&gt;&lt;object type=&quot;3&quot; unique_id=&quot;12035&quot;&gt;&lt;property id=&quot;20148&quot; value=&quot;5&quot;/&gt;&lt;property id=&quot;20300&quot; value=&quot;Slide 13&quot;/&gt;&lt;property id=&quot;20307&quot; value=&quot;330&quot;/&gt;&lt;/object&gt;&lt;object type=&quot;3&quot; unique_id=&quot;12036&quot;&gt;&lt;property id=&quot;20148&quot; value=&quot;5&quot;/&gt;&lt;property id=&quot;20300&quot; value=&quot;Slide 14&quot;/&gt;&lt;property id=&quot;20307&quot; value=&quot;332&quot;/&gt;&lt;/object&gt;&lt;object type=&quot;3&quot; unique_id=&quot;12038&quot;&gt;&lt;property id=&quot;20148&quot; value=&quot;5&quot;/&gt;&lt;property id=&quot;20300&quot; value=&quot;Slide 15&quot;/&gt;&lt;property id=&quot;20307&quot; value=&quot;335&quot;/&gt;&lt;/object&gt;&lt;object type=&quot;3&quot; unique_id=&quot;12039&quot;&gt;&lt;property id=&quot;20148&quot; value=&quot;5&quot;/&gt;&lt;property id=&quot;20300&quot; value=&quot;Slide 16&quot;/&gt;&lt;property id=&quot;20307&quot; value=&quot;351&quot;/&gt;&lt;/object&gt;&lt;object type=&quot;3&quot; unique_id=&quot;12040&quot;&gt;&lt;property id=&quot;20148&quot; value=&quot;5&quot;/&gt;&lt;property id=&quot;20300&quot; value=&quot;Slide 17&quot;/&gt;&lt;property id=&quot;20307&quot; value=&quot;354&quot;/&gt;&lt;/object&gt;&lt;object type=&quot;3&quot; unique_id=&quot;12041&quot;&gt;&lt;property id=&quot;20148&quot; value=&quot;5&quot;/&gt;&lt;property id=&quot;20300&quot; value=&quot;Slide 18&quot;/&gt;&lt;property id=&quot;20307&quot; value=&quot;338&quot;/&gt;&lt;/object&gt;&lt;object type=&quot;3&quot; unique_id=&quot;12042&quot;&gt;&lt;property id=&quot;20148&quot; value=&quot;5&quot;/&gt;&lt;property id=&quot;20300&quot; value=&quot;Slide 19&quot;/&gt;&lt;property id=&quot;20307&quot; value=&quot;360&quot;/&gt;&lt;/object&gt;&lt;object type=&quot;3&quot; unique_id=&quot;12043&quot;&gt;&lt;property id=&quot;20148&quot; value=&quot;5&quot;/&gt;&lt;property id=&quot;20300&quot; value=&quot;Slide 20&quot;/&gt;&lt;property id=&quot;20307&quot; value=&quot;359&quot;/&gt;&lt;/object&gt;&lt;object type=&quot;3&quot; unique_id=&quot;12044&quot;&gt;&lt;property id=&quot;20148&quot; value=&quot;5&quot;/&gt;&lt;property id=&quot;20300&quot; value=&quot;Slide 21&quot;/&gt;&lt;property id=&quot;20307&quot; value=&quot;289&quot;/&gt;&lt;/object&gt;&lt;object type=&quot;3&quot; unique_id=&quot;12045&quot;&gt;&lt;property id=&quot;20148&quot; value=&quot;5&quot;/&gt;&lt;property id=&quot;20300&quot; value=&quot;Slide 22&quot;/&gt;&lt;property id=&quot;20307&quot; value=&quot;316&quot;/&gt;&lt;/object&gt;&lt;object type=&quot;3&quot; unique_id=&quot;12046&quot;&gt;&lt;property id=&quot;20148&quot; value=&quot;5&quot;/&gt;&lt;property id=&quot;20300&quot; value=&quot;Slide 23&quot;/&gt;&lt;property id=&quot;20307&quot; value=&quot;361&quot;/&gt;&lt;/object&gt;&lt;object type=&quot;3&quot; unique_id=&quot;12047&quot;&gt;&lt;property id=&quot;20148&quot; value=&quot;5&quot;/&gt;&lt;property id=&quot;20300&quot; value=&quot;Slide 24&quot;/&gt;&lt;property id=&quot;20307&quot; value=&quot;342&quot;/&gt;&lt;/object&gt;&lt;object type=&quot;3&quot; unique_id=&quot;12048&quot;&gt;&lt;property id=&quot;20148&quot; value=&quot;5&quot;/&gt;&lt;property id=&quot;20300&quot; value=&quot;Slide 25&quot;/&gt;&lt;property id=&quot;20307&quot; value=&quot;343&quot;/&gt;&lt;/object&gt;&lt;object type=&quot;3&quot; unique_id=&quot;12049&quot;&gt;&lt;property id=&quot;20148&quot; value=&quot;5&quot;/&gt;&lt;property id=&quot;20300&quot; value=&quot;Slide 26&quot;/&gt;&lt;property id=&quot;20307&quot; value=&quot;344&quot;/&gt;&lt;/object&gt;&lt;object type=&quot;3&quot; unique_id=&quot;12050&quot;&gt;&lt;property id=&quot;20148&quot; value=&quot;5&quot;/&gt;&lt;property id=&quot;20300&quot; value=&quot;Slide 27&quot;/&gt;&lt;property id=&quot;20307&quot; value=&quot;362&quot;/&gt;&lt;/object&gt;&lt;object type=&quot;3&quot; unique_id=&quot;12051&quot;&gt;&lt;property id=&quot;20148&quot; value=&quot;5&quot;/&gt;&lt;property id=&quot;20300&quot; value=&quot;Slide 28&quot;/&gt;&lt;property id=&quot;20307&quot; value=&quot;363&quot;/&gt;&lt;/object&gt;&lt;object type=&quot;3&quot; unique_id=&quot;12052&quot;&gt;&lt;property id=&quot;20148&quot; value=&quot;5&quot;/&gt;&lt;property id=&quot;20300&quot; value=&quot;Slide 29&quot;/&gt;&lt;property id=&quot;20307&quot; value=&quot;364&quot;/&gt;&lt;/object&gt;&lt;object type=&quot;3&quot; unique_id=&quot;12053&quot;&gt;&lt;property id=&quot;20148&quot; value=&quot;5&quot;/&gt;&lt;property id=&quot;20300&quot; value=&quot;Slide 30&quot;/&gt;&lt;property id=&quot;20307&quot; value=&quot;365&quot;/&gt;&lt;/object&gt;&lt;object type=&quot;3&quot; unique_id=&quot;12054&quot;&gt;&lt;property id=&quot;20148&quot; value=&quot;5&quot;/&gt;&lt;property id=&quot;20300&quot; value=&quot;Slide 31&quot;/&gt;&lt;property id=&quot;20307&quot; value=&quot;366&quot;/&gt;&lt;/object&gt;&lt;object type=&quot;3&quot; unique_id=&quot;12056&quot;&gt;&lt;property id=&quot;20148&quot; value=&quot;5&quot;/&gt;&lt;property id=&quot;20300&quot; value=&quot;Slide 32&quot;/&gt;&lt;property id=&quot;20307&quot; value=&quot;348&quot;/&gt;&lt;/object&gt;&lt;object type=&quot;3&quot; unique_id=&quot;12369&quot;&gt;&lt;property id=&quot;20148&quot; value=&quot;5&quot;/&gt;&lt;property id=&quot;20300&quot; value=&quot;Slide 1 - &amp;quot;Operations management&amp;quot;&quot;/&gt;&lt;property id=&quot;20307&quot; value=&quot;368&quot;/&gt;&lt;/object&gt;&lt;/object&gt;&lt;/object&gt;&lt;/database&gt;"/>
</p:tagLst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arrow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arrow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12114</TotalTime>
  <Words>1414</Words>
  <Application>Microsoft Office PowerPoint</Application>
  <PresentationFormat>On-screen Show (4:3)</PresentationFormat>
  <Paragraphs>225</Paragraphs>
  <Slides>33</Slides>
  <Notes>32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0" baseType="lpstr">
      <vt:lpstr>Arial</vt:lpstr>
      <vt:lpstr>Calibri</vt:lpstr>
      <vt:lpstr>Symbol</vt:lpstr>
      <vt:lpstr>Times New Roman</vt:lpstr>
      <vt:lpstr>Verdana</vt:lpstr>
      <vt:lpstr>Wingdings</vt:lpstr>
      <vt:lpstr>Default Design</vt:lpstr>
      <vt:lpstr>Lecture 6 Process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Operations management</vt:lpstr>
    </vt:vector>
  </TitlesOfParts>
  <Company>wu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slack</dc:creator>
  <cp:lastModifiedBy>Irina Neaga</cp:lastModifiedBy>
  <cp:revision>240</cp:revision>
  <dcterms:created xsi:type="dcterms:W3CDTF">2001-03-06T19:59:48Z</dcterms:created>
  <dcterms:modified xsi:type="dcterms:W3CDTF">2017-11-20T10:06:43Z</dcterms:modified>
</cp:coreProperties>
</file>