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102C41-6CFB-E205-2B67-648366EB52BC}" v="366" dt="2025-02-12T15:47:42.910"/>
    <p1510:client id="{C5CACDF1-278D-6C66-798F-E9A295EF2E1F}" v="1069" dt="2025-02-12T15:38:08.029"/>
    <p1510:client id="{D32CAFD2-234D-04AE-4B93-64A60B25FBF8}" v="249" dt="2025-02-12T15:18:07.970"/>
    <p1510:client id="{EA5697F8-7767-AEFE-F3C4-0DB0B3647B31}" v="438" dt="2025-02-12T15:04:02.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38CFCD-A9A5-4C41-9F0C-6FA73D4799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208B5C7-9086-49AA-9497-E17A77E4417C}">
      <dgm:prSet/>
      <dgm:spPr/>
      <dgm:t>
        <a:bodyPr/>
        <a:lstStyle/>
        <a:p>
          <a:r>
            <a:rPr lang="en-US"/>
            <a:t>Mental illness factors – some mental disorders can lead some people to shoplift, such as kleptomania, depression, obsessive-compulsive disorder. Those who suffer with disorders such as those can find their decision-making is impacted and this then increases the likelihood of shoplifting, for example someone who is feeling very overwhelmed by anxiety might pick something up off the shelf without actually realizing what they're doing.</a:t>
          </a:r>
        </a:p>
      </dgm:t>
    </dgm:pt>
    <dgm:pt modelId="{30497909-AF83-4241-AF08-DDE984DB1215}" type="parTrans" cxnId="{4DDB788E-4FA5-4E1A-80DF-7C7418DD639B}">
      <dgm:prSet/>
      <dgm:spPr/>
      <dgm:t>
        <a:bodyPr/>
        <a:lstStyle/>
        <a:p>
          <a:endParaRPr lang="en-US"/>
        </a:p>
      </dgm:t>
    </dgm:pt>
    <dgm:pt modelId="{E3630EC6-161C-4E8E-8A36-3B76D517DE85}" type="sibTrans" cxnId="{4DDB788E-4FA5-4E1A-80DF-7C7418DD639B}">
      <dgm:prSet/>
      <dgm:spPr/>
      <dgm:t>
        <a:bodyPr/>
        <a:lstStyle/>
        <a:p>
          <a:endParaRPr lang="en-US"/>
        </a:p>
      </dgm:t>
    </dgm:pt>
    <dgm:pt modelId="{A34EC8DE-1785-4A4F-AB71-590C1C54D36E}">
      <dgm:prSet/>
      <dgm:spPr/>
      <dgm:t>
        <a:bodyPr/>
        <a:lstStyle/>
        <a:p>
          <a:r>
            <a:rPr lang="en-US"/>
            <a:t>Financial difficulty – not everyone is fortunate enough to be able to afford essential products that they may need. A lot of people in the UK are worried about keeping up with the cost of living, people who don’t earn enough money might feel they have no other choice but to shoplift. For example, if you're a single parent who isn't able to afford essential baby products then you may feel there no other option than to steal the products needed.</a:t>
          </a:r>
        </a:p>
      </dgm:t>
    </dgm:pt>
    <dgm:pt modelId="{152D1974-9341-424F-9869-CB7329E19639}" type="parTrans" cxnId="{F7538C89-8BD6-4F3A-94D5-A6AE234A5900}">
      <dgm:prSet/>
      <dgm:spPr/>
      <dgm:t>
        <a:bodyPr/>
        <a:lstStyle/>
        <a:p>
          <a:endParaRPr lang="en-US"/>
        </a:p>
      </dgm:t>
    </dgm:pt>
    <dgm:pt modelId="{CEC8DEC1-4DF4-4A46-96CC-24F8D29F6C2E}" type="sibTrans" cxnId="{F7538C89-8BD6-4F3A-94D5-A6AE234A5900}">
      <dgm:prSet/>
      <dgm:spPr/>
      <dgm:t>
        <a:bodyPr/>
        <a:lstStyle/>
        <a:p>
          <a:endParaRPr lang="en-US"/>
        </a:p>
      </dgm:t>
    </dgm:pt>
    <dgm:pt modelId="{5E1E6BD1-AC8C-4A7E-867D-8665E3EF7A4B}" type="pres">
      <dgm:prSet presAssocID="{4D38CFCD-A9A5-4C41-9F0C-6FA73D479990}" presName="linear" presStyleCnt="0">
        <dgm:presLayoutVars>
          <dgm:animLvl val="lvl"/>
          <dgm:resizeHandles val="exact"/>
        </dgm:presLayoutVars>
      </dgm:prSet>
      <dgm:spPr/>
    </dgm:pt>
    <dgm:pt modelId="{F3202ED4-A180-4C2C-B036-70D5E0DD24C3}" type="pres">
      <dgm:prSet presAssocID="{1208B5C7-9086-49AA-9497-E17A77E4417C}" presName="parentText" presStyleLbl="node1" presStyleIdx="0" presStyleCnt="2">
        <dgm:presLayoutVars>
          <dgm:chMax val="0"/>
          <dgm:bulletEnabled val="1"/>
        </dgm:presLayoutVars>
      </dgm:prSet>
      <dgm:spPr/>
    </dgm:pt>
    <dgm:pt modelId="{21CAC3B9-98ED-418D-A8EC-BC5F22D3F3B4}" type="pres">
      <dgm:prSet presAssocID="{E3630EC6-161C-4E8E-8A36-3B76D517DE85}" presName="spacer" presStyleCnt="0"/>
      <dgm:spPr/>
    </dgm:pt>
    <dgm:pt modelId="{2945545F-DB41-4A55-9168-8B9E6A8F1ABE}" type="pres">
      <dgm:prSet presAssocID="{A34EC8DE-1785-4A4F-AB71-590C1C54D36E}" presName="parentText" presStyleLbl="node1" presStyleIdx="1" presStyleCnt="2">
        <dgm:presLayoutVars>
          <dgm:chMax val="0"/>
          <dgm:bulletEnabled val="1"/>
        </dgm:presLayoutVars>
      </dgm:prSet>
      <dgm:spPr/>
    </dgm:pt>
  </dgm:ptLst>
  <dgm:cxnLst>
    <dgm:cxn modelId="{F7538C89-8BD6-4F3A-94D5-A6AE234A5900}" srcId="{4D38CFCD-A9A5-4C41-9F0C-6FA73D479990}" destId="{A34EC8DE-1785-4A4F-AB71-590C1C54D36E}" srcOrd="1" destOrd="0" parTransId="{152D1974-9341-424F-9869-CB7329E19639}" sibTransId="{CEC8DEC1-4DF4-4A46-96CC-24F8D29F6C2E}"/>
    <dgm:cxn modelId="{4DDB788E-4FA5-4E1A-80DF-7C7418DD639B}" srcId="{4D38CFCD-A9A5-4C41-9F0C-6FA73D479990}" destId="{1208B5C7-9086-49AA-9497-E17A77E4417C}" srcOrd="0" destOrd="0" parTransId="{30497909-AF83-4241-AF08-DDE984DB1215}" sibTransId="{E3630EC6-161C-4E8E-8A36-3B76D517DE85}"/>
    <dgm:cxn modelId="{FCC375B4-A071-4691-AC57-E6CC43E15DC7}" type="presOf" srcId="{A34EC8DE-1785-4A4F-AB71-590C1C54D36E}" destId="{2945545F-DB41-4A55-9168-8B9E6A8F1ABE}" srcOrd="0" destOrd="0" presId="urn:microsoft.com/office/officeart/2005/8/layout/vList2"/>
    <dgm:cxn modelId="{ABCC60E3-075C-46C6-BBA1-E3F6E0E94A2B}" type="presOf" srcId="{1208B5C7-9086-49AA-9497-E17A77E4417C}" destId="{F3202ED4-A180-4C2C-B036-70D5E0DD24C3}" srcOrd="0" destOrd="0" presId="urn:microsoft.com/office/officeart/2005/8/layout/vList2"/>
    <dgm:cxn modelId="{C90A0CE6-C141-4C22-9AB7-64BC5DA57C4C}" type="presOf" srcId="{4D38CFCD-A9A5-4C41-9F0C-6FA73D479990}" destId="{5E1E6BD1-AC8C-4A7E-867D-8665E3EF7A4B}" srcOrd="0" destOrd="0" presId="urn:microsoft.com/office/officeart/2005/8/layout/vList2"/>
    <dgm:cxn modelId="{13BCE3C0-06FF-4CA9-8833-A840926B732D}" type="presParOf" srcId="{5E1E6BD1-AC8C-4A7E-867D-8665E3EF7A4B}" destId="{F3202ED4-A180-4C2C-B036-70D5E0DD24C3}" srcOrd="0" destOrd="0" presId="urn:microsoft.com/office/officeart/2005/8/layout/vList2"/>
    <dgm:cxn modelId="{E2457DE8-0E6F-4BD4-8D3D-607A5CB6632A}" type="presParOf" srcId="{5E1E6BD1-AC8C-4A7E-867D-8665E3EF7A4B}" destId="{21CAC3B9-98ED-418D-A8EC-BC5F22D3F3B4}" srcOrd="1" destOrd="0" presId="urn:microsoft.com/office/officeart/2005/8/layout/vList2"/>
    <dgm:cxn modelId="{E4760A84-B9BD-4419-A651-7369121D787C}" type="presParOf" srcId="{5E1E6BD1-AC8C-4A7E-867D-8665E3EF7A4B}" destId="{2945545F-DB41-4A55-9168-8B9E6A8F1AB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02ED4-A180-4C2C-B036-70D5E0DD24C3}">
      <dsp:nvSpPr>
        <dsp:cNvPr id="0" name=""/>
        <dsp:cNvSpPr/>
      </dsp:nvSpPr>
      <dsp:spPr>
        <a:xfrm>
          <a:off x="0" y="232234"/>
          <a:ext cx="5840955" cy="1755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Mental illness factors – some mental disorders can lead some people to shoplift, such as kleptomania, depression, obsessive-compulsive disorder. Those who suffer with disorders such as those can find their decision-making is impacted and this then increases the likelihood of shoplifting, for example someone who is feeling very overwhelmed by anxiety might pick something up off the shelf without actually realizing what they're doing.</a:t>
          </a:r>
        </a:p>
      </dsp:txBody>
      <dsp:txXfrm>
        <a:off x="85672" y="317906"/>
        <a:ext cx="5669611" cy="1583656"/>
      </dsp:txXfrm>
    </dsp:sp>
    <dsp:sp modelId="{2945545F-DB41-4A55-9168-8B9E6A8F1ABE}">
      <dsp:nvSpPr>
        <dsp:cNvPr id="0" name=""/>
        <dsp:cNvSpPr/>
      </dsp:nvSpPr>
      <dsp:spPr>
        <a:xfrm>
          <a:off x="0" y="2030435"/>
          <a:ext cx="5840955" cy="1755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Financial difficulty – not everyone is fortunate enough to be able to afford essential products that they may need. A lot of people in the UK are worried about keeping up with the cost of living, people who don’t earn enough money might feel they have no other choice but to shoplift. For example, if you're a single parent who isn't able to afford essential baby products then you may feel there no other option than to steal the products needed.</a:t>
          </a:r>
        </a:p>
      </dsp:txBody>
      <dsp:txXfrm>
        <a:off x="85672" y="2116107"/>
        <a:ext cx="5669611" cy="15836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8302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18951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4620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43927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3771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25046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01499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9733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97142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37413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8954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3018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hirt Rack">
            <a:extLst>
              <a:ext uri="{FF2B5EF4-FFF2-40B4-BE49-F238E27FC236}">
                <a16:creationId xmlns:a16="http://schemas.microsoft.com/office/drawing/2014/main" id="{29658516-BC55-958D-0CFC-800D8EDC831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p:blipFill>
        <p:spPr>
          <a:xfrm>
            <a:off x="20" y="10"/>
            <a:ext cx="12191979" cy="6857990"/>
          </a:xfrm>
          <a:prstGeom prst="rect">
            <a:avLst/>
          </a:prstGeom>
        </p:spPr>
      </p:pic>
      <p:sp>
        <p:nvSpPr>
          <p:cNvPr id="7" name="Rectangle 6">
            <a:extLst>
              <a:ext uri="{FF2B5EF4-FFF2-40B4-BE49-F238E27FC236}">
                <a16:creationId xmlns:a16="http://schemas.microsoft.com/office/drawing/2014/main" id="{0AF66B7C-69F6-439C-A508-14C94AF6B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61948" y="0"/>
            <a:ext cx="7230052"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638062" y="914400"/>
            <a:ext cx="4892948" cy="3427867"/>
          </a:xfrm>
        </p:spPr>
        <p:txBody>
          <a:bodyPr anchor="t">
            <a:normAutofit/>
          </a:bodyPr>
          <a:lstStyle/>
          <a:p>
            <a:pPr algn="r"/>
            <a:r>
              <a:rPr lang="en-US">
                <a:solidFill>
                  <a:srgbClr val="FFFFFF"/>
                </a:solidFill>
              </a:rPr>
              <a:t>The rise of shoplifting in retail</a:t>
            </a:r>
          </a:p>
        </p:txBody>
      </p:sp>
      <p:sp>
        <p:nvSpPr>
          <p:cNvPr id="3" name="Subtitle 2"/>
          <p:cNvSpPr>
            <a:spLocks noGrp="1"/>
          </p:cNvSpPr>
          <p:nvPr>
            <p:ph type="subTitle" idx="1"/>
          </p:nvPr>
        </p:nvSpPr>
        <p:spPr>
          <a:xfrm>
            <a:off x="6638060" y="5253051"/>
            <a:ext cx="4892949" cy="812923"/>
          </a:xfrm>
        </p:spPr>
        <p:txBody>
          <a:bodyPr vert="horz" lIns="91440" tIns="45720" rIns="91440" bIns="45720" rtlCol="0" anchor="t">
            <a:normAutofit/>
          </a:bodyPr>
          <a:lstStyle/>
          <a:p>
            <a:pPr algn="r"/>
            <a:r>
              <a:rPr lang="en-US">
                <a:solidFill>
                  <a:srgbClr val="FFFFFF"/>
                </a:solidFill>
              </a:rPr>
              <a:t>By Keira Taylor </a:t>
            </a:r>
          </a:p>
        </p:txBody>
      </p:sp>
      <p:cxnSp>
        <p:nvCxnSpPr>
          <p:cNvPr id="21" name="Straight Connector 20">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6"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69B13-2666-F226-94A0-E8222068D774}"/>
              </a:ext>
            </a:extLst>
          </p:cNvPr>
          <p:cNvSpPr>
            <a:spLocks noGrp="1"/>
          </p:cNvSpPr>
          <p:nvPr>
            <p:ph type="title"/>
          </p:nvPr>
        </p:nvSpPr>
        <p:spPr>
          <a:xfrm>
            <a:off x="640080" y="1371600"/>
            <a:ext cx="5737859" cy="1097280"/>
          </a:xfrm>
        </p:spPr>
        <p:txBody>
          <a:bodyPr>
            <a:normAutofit/>
          </a:bodyPr>
          <a:lstStyle/>
          <a:p>
            <a:pPr>
              <a:lnSpc>
                <a:spcPct val="90000"/>
              </a:lnSpc>
            </a:pPr>
            <a:r>
              <a:rPr lang="en-US" sz="3400"/>
              <a:t>Introduction to shoplifting in retail </a:t>
            </a:r>
          </a:p>
        </p:txBody>
      </p:sp>
      <p:sp>
        <p:nvSpPr>
          <p:cNvPr id="3" name="Content Placeholder 2">
            <a:extLst>
              <a:ext uri="{FF2B5EF4-FFF2-40B4-BE49-F238E27FC236}">
                <a16:creationId xmlns:a16="http://schemas.microsoft.com/office/drawing/2014/main" id="{5AD7DFD5-BBC7-FE46-DBDE-89BCF11D266B}"/>
              </a:ext>
            </a:extLst>
          </p:cNvPr>
          <p:cNvSpPr>
            <a:spLocks noGrp="1"/>
          </p:cNvSpPr>
          <p:nvPr>
            <p:ph idx="1"/>
          </p:nvPr>
        </p:nvSpPr>
        <p:spPr>
          <a:xfrm>
            <a:off x="640080" y="2633236"/>
            <a:ext cx="5737860" cy="3666980"/>
          </a:xfrm>
        </p:spPr>
        <p:txBody>
          <a:bodyPr vert="horz" lIns="91440" tIns="45720" rIns="91440" bIns="45720" rtlCol="0">
            <a:normAutofit/>
          </a:bodyPr>
          <a:lstStyle/>
          <a:p>
            <a:pPr marL="0" indent="0">
              <a:lnSpc>
                <a:spcPct val="110000"/>
              </a:lnSpc>
              <a:buNone/>
            </a:pPr>
            <a:r>
              <a:rPr lang="en-US" sz="1900"/>
              <a:t>Shoplifting is one of the biggest threat's right now to retailer's, in 2022-23, retailers reported 16.7 million incidents of customer theft, which then in turn costed the retailers 1.79 billion, even more recently in 2024 there was 469,788 recorded shoplifting offences compared to 365,173 the year before. Over the years many retailers have gone out of business due to the heavy cash flow they have leaving their businesses due to shoplifting, and then them having to quickly come up with solutions that still don't necessarily fix the issue at hand.</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Graphic 6" descr="Kiosk">
            <a:extLst>
              <a:ext uri="{FF2B5EF4-FFF2-40B4-BE49-F238E27FC236}">
                <a16:creationId xmlns:a16="http://schemas.microsoft.com/office/drawing/2014/main" id="{3EC2C150-2B36-B9C7-8A8C-86A48DA439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237397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8A5153-6035-C3C1-2BC2-A78961E68B18}"/>
              </a:ext>
            </a:extLst>
          </p:cNvPr>
          <p:cNvSpPr>
            <a:spLocks noGrp="1"/>
          </p:cNvSpPr>
          <p:nvPr>
            <p:ph type="title"/>
          </p:nvPr>
        </p:nvSpPr>
        <p:spPr>
          <a:xfrm>
            <a:off x="640080" y="1371600"/>
            <a:ext cx="5737859" cy="1097280"/>
          </a:xfrm>
        </p:spPr>
        <p:txBody>
          <a:bodyPr>
            <a:normAutofit/>
          </a:bodyPr>
          <a:lstStyle/>
          <a:p>
            <a:pPr>
              <a:lnSpc>
                <a:spcPct val="90000"/>
              </a:lnSpc>
            </a:pPr>
            <a:r>
              <a:rPr lang="en-US" sz="3400"/>
              <a:t>Summary of the impact of shoplifting</a:t>
            </a:r>
          </a:p>
        </p:txBody>
      </p:sp>
      <p:sp>
        <p:nvSpPr>
          <p:cNvPr id="3" name="Content Placeholder 2">
            <a:extLst>
              <a:ext uri="{FF2B5EF4-FFF2-40B4-BE49-F238E27FC236}">
                <a16:creationId xmlns:a16="http://schemas.microsoft.com/office/drawing/2014/main" id="{A0DEC6AD-181F-FF1C-762D-846D791F6966}"/>
              </a:ext>
            </a:extLst>
          </p:cNvPr>
          <p:cNvSpPr>
            <a:spLocks noGrp="1"/>
          </p:cNvSpPr>
          <p:nvPr>
            <p:ph idx="1"/>
          </p:nvPr>
        </p:nvSpPr>
        <p:spPr>
          <a:xfrm>
            <a:off x="640080" y="2633236"/>
            <a:ext cx="5737860" cy="3666980"/>
          </a:xfrm>
        </p:spPr>
        <p:txBody>
          <a:bodyPr vert="horz" lIns="91440" tIns="45720" rIns="91440" bIns="45720" rtlCol="0">
            <a:normAutofit/>
          </a:bodyPr>
          <a:lstStyle/>
          <a:p>
            <a:pPr marL="0" indent="0">
              <a:buNone/>
            </a:pPr>
            <a:r>
              <a:rPr lang="en-US"/>
              <a:t>The impact that shoplifting has on retailers is extremely significant, as many of their businesses end up losing a lot of money. The British retail consortium's annual crime survey found customer theft increased over 20% to 2.2billion during the year to august, pushing the total cost of crime in the sector to almost 4.2billion. </a:t>
            </a:r>
          </a:p>
        </p:txBody>
      </p:sp>
      <p:cxnSp>
        <p:nvCxnSpPr>
          <p:cNvPr id="15" name="Straight Connector 14">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6" name="Graphic 15" descr="Kiosk">
            <a:extLst>
              <a:ext uri="{FF2B5EF4-FFF2-40B4-BE49-F238E27FC236}">
                <a16:creationId xmlns:a16="http://schemas.microsoft.com/office/drawing/2014/main" id="{EB7B4C98-0EFD-BAC7-8E6C-8B8EB6A005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183692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Abstract blurred background of department store">
            <a:extLst>
              <a:ext uri="{FF2B5EF4-FFF2-40B4-BE49-F238E27FC236}">
                <a16:creationId xmlns:a16="http://schemas.microsoft.com/office/drawing/2014/main" id="{8F486A26-72DD-477E-96E5-CEA7008109CA}"/>
              </a:ext>
            </a:extLst>
          </p:cNvPr>
          <p:cNvPicPr>
            <a:picLocks noChangeAspect="1"/>
          </p:cNvPicPr>
          <p:nvPr/>
        </p:nvPicPr>
        <p:blipFill>
          <a:blip r:embed="rId2"/>
          <a:srcRect l="20714" r="32185" b="-3"/>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7CDD14D6-1562-91D3-B73F-2A207E34EC13}"/>
              </a:ext>
            </a:extLst>
          </p:cNvPr>
          <p:cNvSpPr>
            <a:spLocks noGrp="1"/>
          </p:cNvSpPr>
          <p:nvPr>
            <p:ph type="title"/>
          </p:nvPr>
        </p:nvSpPr>
        <p:spPr>
          <a:xfrm>
            <a:off x="668094" y="1371600"/>
            <a:ext cx="5824146" cy="727486"/>
          </a:xfrm>
        </p:spPr>
        <p:txBody>
          <a:bodyPr anchor="t">
            <a:normAutofit/>
          </a:bodyPr>
          <a:lstStyle/>
          <a:p>
            <a:pPr>
              <a:lnSpc>
                <a:spcPct val="90000"/>
              </a:lnSpc>
            </a:pPr>
            <a:r>
              <a:rPr lang="en-US" sz="3400" dirty="0"/>
              <a:t>Root cause analysis </a:t>
            </a:r>
          </a:p>
        </p:txBody>
      </p:sp>
      <p:graphicFrame>
        <p:nvGraphicFramePr>
          <p:cNvPr id="13" name="Content Placeholder 2">
            <a:extLst>
              <a:ext uri="{FF2B5EF4-FFF2-40B4-BE49-F238E27FC236}">
                <a16:creationId xmlns:a16="http://schemas.microsoft.com/office/drawing/2014/main" id="{95E4EE41-B4A3-0286-0331-8E7FEC13F6D4}"/>
              </a:ext>
            </a:extLst>
          </p:cNvPr>
          <p:cNvGraphicFramePr>
            <a:graphicFrameLocks noGrp="1"/>
          </p:cNvGraphicFramePr>
          <p:nvPr>
            <p:ph idx="1"/>
          </p:nvPr>
        </p:nvGraphicFramePr>
        <p:xfrm>
          <a:off x="651285" y="2280251"/>
          <a:ext cx="5840955" cy="4017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9443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ED51C1-1ADF-DEBE-DC2D-CBB77F861B3F}"/>
              </a:ext>
            </a:extLst>
          </p:cNvPr>
          <p:cNvSpPr>
            <a:spLocks noGrp="1"/>
          </p:cNvSpPr>
          <p:nvPr>
            <p:ph type="title"/>
          </p:nvPr>
        </p:nvSpPr>
        <p:spPr>
          <a:xfrm>
            <a:off x="640080" y="1371600"/>
            <a:ext cx="5737859" cy="1097280"/>
          </a:xfrm>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8F48CCF6-333D-A9E1-AA0A-50A3B5E5595B}"/>
              </a:ext>
            </a:extLst>
          </p:cNvPr>
          <p:cNvSpPr>
            <a:spLocks noGrp="1"/>
          </p:cNvSpPr>
          <p:nvPr>
            <p:ph idx="1"/>
          </p:nvPr>
        </p:nvSpPr>
        <p:spPr>
          <a:xfrm>
            <a:off x="640080" y="2633236"/>
            <a:ext cx="5737860" cy="3666980"/>
          </a:xfrm>
        </p:spPr>
        <p:txBody>
          <a:bodyPr vert="horz" lIns="91440" tIns="45720" rIns="91440" bIns="45720" rtlCol="0">
            <a:normAutofit/>
          </a:bodyPr>
          <a:lstStyle/>
          <a:p>
            <a:pPr marL="0" indent="0">
              <a:buNone/>
            </a:pPr>
            <a:r>
              <a:rPr lang="en-US" dirty="0"/>
              <a:t>In conclusion to this, the increase of shoplifting by the looks of it so far is only getting worse and it looks like a lot retailers are finding it harder to contain the uprise. We can also see that the retailers are the ones who bear the brunt of these losses as their the ones paying out a lump sum of money to save their businesses.</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Graphic 6" descr="Shopping cart">
            <a:extLst>
              <a:ext uri="{FF2B5EF4-FFF2-40B4-BE49-F238E27FC236}">
                <a16:creationId xmlns:a16="http://schemas.microsoft.com/office/drawing/2014/main" id="{30DE162D-D428-8281-8DE1-86C6107DF6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873634448"/>
      </p:ext>
    </p:extLst>
  </p:cSld>
  <p:clrMapOvr>
    <a:masterClrMapping/>
  </p:clrMapOvr>
</p:sld>
</file>

<file path=ppt/theme/theme1.xml><?xml version="1.0" encoding="utf-8"?>
<a:theme xmlns:a="http://schemas.openxmlformats.org/drawingml/2006/main" name="DashVTI">
  <a:themeElements>
    <a:clrScheme name="AnalogousFromDarkSeedLeftStep">
      <a:dk1>
        <a:srgbClr val="000000"/>
      </a:dk1>
      <a:lt1>
        <a:srgbClr val="FFFFFF"/>
      </a:lt1>
      <a:dk2>
        <a:srgbClr val="311C24"/>
      </a:dk2>
      <a:lt2>
        <a:srgbClr val="F1F0F3"/>
      </a:lt2>
      <a:accent1>
        <a:srgbClr val="8FAB43"/>
      </a:accent1>
      <a:accent2>
        <a:srgbClr val="B1A03B"/>
      </a:accent2>
      <a:accent3>
        <a:srgbClr val="C3814D"/>
      </a:accent3>
      <a:accent4>
        <a:srgbClr val="B13E3B"/>
      </a:accent4>
      <a:accent5>
        <a:srgbClr val="C34D7B"/>
      </a:accent5>
      <a:accent6>
        <a:srgbClr val="B13B9B"/>
      </a:accent6>
      <a:hlink>
        <a:srgbClr val="BF415D"/>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DashVTI</vt:lpstr>
      <vt:lpstr>The rise of shoplifting in retail</vt:lpstr>
      <vt:lpstr>Introduction to shoplifting in retail </vt:lpstr>
      <vt:lpstr>Summary of the impact of shoplifting</vt:lpstr>
      <vt:lpstr>Root cause analysis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280</cp:revision>
  <dcterms:created xsi:type="dcterms:W3CDTF">2025-02-12T14:50:02Z</dcterms:created>
  <dcterms:modified xsi:type="dcterms:W3CDTF">2025-02-12T15:48:45Z</dcterms:modified>
</cp:coreProperties>
</file>