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325" r:id="rId5"/>
    <p:sldId id="283" r:id="rId6"/>
    <p:sldId id="297" r:id="rId7"/>
    <p:sldId id="305" r:id="rId8"/>
    <p:sldId id="304" r:id="rId9"/>
    <p:sldId id="307" r:id="rId10"/>
    <p:sldId id="312" r:id="rId11"/>
    <p:sldId id="311" r:id="rId12"/>
    <p:sldId id="306" r:id="rId13"/>
    <p:sldId id="308" r:id="rId14"/>
    <p:sldId id="314" r:id="rId15"/>
    <p:sldId id="315" r:id="rId16"/>
    <p:sldId id="309" r:id="rId17"/>
    <p:sldId id="323" r:id="rId18"/>
    <p:sldId id="316" r:id="rId19"/>
    <p:sldId id="320" r:id="rId20"/>
    <p:sldId id="321" r:id="rId21"/>
    <p:sldId id="318" r:id="rId22"/>
    <p:sldId id="313" r:id="rId23"/>
    <p:sldId id="31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omy Adattu Chacko" initials="TAC" lastIdx="1" clrIdx="0">
    <p:extLst>
      <p:ext uri="{19B8F6BF-5375-455C-9EA6-DF929625EA0E}">
        <p15:presenceInfo xmlns:p15="http://schemas.microsoft.com/office/powerpoint/2012/main" userId="87ebf91d584d246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097362-5080-A242-BBB5-6F7A2A3F6F0C}" v="10" dt="2021-10-27T22:42:27.455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3964" autoAdjust="0"/>
  </p:normalViewPr>
  <p:slideViewPr>
    <p:cSldViewPr>
      <p:cViewPr varScale="1">
        <p:scale>
          <a:sx n="119" d="100"/>
          <a:sy n="119" d="100"/>
        </p:scale>
        <p:origin x="144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28T00:08:30.25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7&amp;v=S7CN9Trw43w&amp;feature=emb_title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www.youtube.com/watch?v=GJZ_Q8RGZWg&amp;feature=emb_titl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GJZ_Q8RGZWg" TargetMode="External"/><Relationship Id="rId2" Type="http://schemas.openxmlformats.org/officeDocument/2006/relationships/hyperlink" Target="https://youtu.be/S7CN9Trw43w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24744"/>
            <a:ext cx="7992888" cy="4824536"/>
          </a:xfrm>
        </p:spPr>
        <p:txBody>
          <a:bodyPr>
            <a:noAutofit/>
          </a:bodyPr>
          <a:lstStyle/>
          <a:p>
            <a:r>
              <a:rPr lang="en-GB" altLang="en-US" sz="2800" b="1" dirty="0"/>
              <a:t>          Certificate of Higher Education in Skills for the Workplace</a:t>
            </a:r>
            <a:br>
              <a:rPr lang="en-GB" altLang="en-US" sz="2800" dirty="0"/>
            </a:br>
            <a:r>
              <a:rPr lang="en-GB" dirty="0"/>
              <a:t> 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Functions of communication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6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317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of week 6 - 10</a:t>
            </a:r>
          </a:p>
          <a:p>
            <a:r>
              <a:rPr lang="en-US" dirty="0"/>
              <a:t>Discuss the functions of communication</a:t>
            </a:r>
          </a:p>
          <a:p>
            <a:r>
              <a:rPr lang="en-US" dirty="0"/>
              <a:t>Introduce component 2 assessment brief </a:t>
            </a:r>
          </a:p>
          <a:p>
            <a:r>
              <a:rPr lang="en-US" dirty="0"/>
              <a:t>Group work allocation.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Overview of week 6 - 10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4929080"/>
              </p:ext>
            </p:extLst>
          </p:nvPr>
        </p:nvGraphicFramePr>
        <p:xfrm>
          <a:off x="35496" y="1222688"/>
          <a:ext cx="9073008" cy="4015255"/>
        </p:xfrm>
        <a:graphic>
          <a:graphicData uri="http://schemas.openxmlformats.org/drawingml/2006/table">
            <a:tbl>
              <a:tblPr>
                <a:tableStyleId>{8FD4443E-F989-4FC4-A0C8-D5A2AF1F390B}</a:tableStyleId>
              </a:tblPr>
              <a:tblGrid>
                <a:gridCol w="1178404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894604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Functions of communication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7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>
                          <a:effectLst/>
                        </a:rPr>
                        <a:t>Communication process &amp; Barriers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8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u="none" strike="noStrike" baseline="0" dirty="0">
                          <a:effectLst/>
                        </a:rPr>
                        <a:t>Communications </a:t>
                      </a:r>
                      <a:r>
                        <a:rPr lang="en-GB" sz="2000" u="none" strike="noStrike" dirty="0">
                          <a:effectLst/>
                        </a:rPr>
                        <a:t>Channels,</a:t>
                      </a:r>
                      <a:r>
                        <a:rPr lang="en-GB" sz="2000" u="none" strike="noStrike" baseline="0" dirty="0">
                          <a:effectLst/>
                        </a:rPr>
                        <a:t> Technology, &amp; Ethics of communication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  <a:p>
                      <a:pPr algn="l" fontAlgn="b">
                        <a:lnSpc>
                          <a:spcPct val="150000"/>
                        </a:lnSpc>
                      </a:pP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Week  9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effectLst/>
                        </a:rPr>
                        <a:t>Communication in Organisation &amp;</a:t>
                      </a:r>
                      <a:r>
                        <a:rPr lang="en-GB" sz="2000" u="none" strike="noStrike" baseline="0" dirty="0">
                          <a:effectLst/>
                        </a:rPr>
                        <a:t> Face to Face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77249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bg1"/>
                          </a:solidFill>
                          <a:effectLst/>
                        </a:rPr>
                        <a:t>Week 10</a:t>
                      </a:r>
                      <a:endParaRPr lang="en-GB" sz="20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2000" u="none" strike="noStrike" dirty="0">
                          <a:solidFill>
                            <a:schemeClr val="accent6">
                              <a:lumMod val="40000"/>
                              <a:lumOff val="60000"/>
                            </a:schemeClr>
                          </a:solidFill>
                          <a:effectLst/>
                        </a:rPr>
                        <a:t>Final assessment week</a:t>
                      </a:r>
                      <a:endParaRPr lang="en-GB" sz="2000" b="0" i="0" u="none" strike="noStrike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Make notes </a:t>
            </a:r>
            <a:r>
              <a:rPr lang="en-GB" dirty="0"/>
              <a:t>while you watch the video below;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Watch this video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drawing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C5500DDD-A454-4DAE-B657-777C158728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487" y="2324100"/>
            <a:ext cx="515302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93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810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62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Functions of communication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323528" y="1177488"/>
            <a:ext cx="8688263" cy="4595356"/>
            <a:chOff x="276225" y="1219200"/>
            <a:chExt cx="8688263" cy="4595356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766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757A957-542D-4FF5-8DE4-AA1728410D67}"/>
              </a:ext>
            </a:extLst>
          </p:cNvPr>
          <p:cNvSpPr txBox="1"/>
          <p:nvPr/>
        </p:nvSpPr>
        <p:spPr>
          <a:xfrm>
            <a:off x="395536" y="548680"/>
            <a:ext cx="77768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makes this video effective in communicating its message?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Watch this video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 person wearing a suit and ti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2BF5DB11-3249-42FC-AB8B-EABCFA91B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340768"/>
            <a:ext cx="50387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241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Woman">
            <a:extLst>
              <a:ext uri="{FF2B5EF4-FFF2-40B4-BE49-F238E27FC236}">
                <a16:creationId xmlns:a16="http://schemas.microsoft.com/office/drawing/2014/main" id="{78242049-5B5C-4CFB-BCF8-A1BCACE5C7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20647" y="1988840"/>
            <a:ext cx="3528392" cy="3528392"/>
          </a:xfrm>
          <a:prstGeom prst="rect">
            <a:avLst/>
          </a:prstGeom>
        </p:spPr>
      </p:pic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FBFC6E6-DA50-4E36-960F-00127E0929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11126"/>
            <a:ext cx="1651896" cy="2349822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82D858-95B7-4D1C-B4E7-2536F1240A13}"/>
              </a:ext>
            </a:extLst>
          </p:cNvPr>
          <p:cNvSpPr txBox="1"/>
          <p:nvPr/>
        </p:nvSpPr>
        <p:spPr>
          <a:xfrm>
            <a:off x="3084843" y="643955"/>
            <a:ext cx="53618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Here a person is reading a handwashing poster.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channel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communication here?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253A43-62DB-47BD-BA94-BB3DD2E08811}"/>
              </a:ext>
            </a:extLst>
          </p:cNvPr>
          <p:cNvSpPr txBox="1"/>
          <p:nvPr/>
        </p:nvSpPr>
        <p:spPr>
          <a:xfrm>
            <a:off x="4680420" y="2551837"/>
            <a:ext cx="413927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function of the poster?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it to – Motivate?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Inform?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Control?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-  Comfort? </a:t>
            </a:r>
          </a:p>
        </p:txBody>
      </p:sp>
    </p:spTree>
    <p:extLst>
      <p:ext uri="{BB962C8B-B14F-4D97-AF65-F5344CB8AC3E}">
        <p14:creationId xmlns:p14="http://schemas.microsoft.com/office/powerpoint/2010/main" val="2746923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How do we communicate?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BE9FDF-619B-B843-9385-4A58FBF68F88}"/>
              </a:ext>
            </a:extLst>
          </p:cNvPr>
          <p:cNvSpPr txBox="1">
            <a:spLocks/>
          </p:cNvSpPr>
          <p:nvPr/>
        </p:nvSpPr>
        <p:spPr>
          <a:xfrm>
            <a:off x="4410824" y="1415704"/>
            <a:ext cx="4733176" cy="431755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For communication to be effective we also must be able to understand what others are trying to communicate to us: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Understanding language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Hearing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see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Reading skills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Ability to recognise and use information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Memory to recall and understand information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FE4F38E2-F324-E947-ABE7-88D394DD85B3}"/>
              </a:ext>
            </a:extLst>
          </p:cNvPr>
          <p:cNvSpPr txBox="1">
            <a:spLocks/>
          </p:cNvSpPr>
          <p:nvPr/>
        </p:nvSpPr>
        <p:spPr>
          <a:xfrm>
            <a:off x="0" y="1415704"/>
            <a:ext cx="4410824" cy="431755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Most people think about speech when they think about communication but there are many other ways, we can also use to communicate with each other: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Facial expression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Gestures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Pointing / using hands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Writing / Drawing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Touch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Rockwell" panose="02060603020205020403"/>
                <a:ea typeface="+mn-ea"/>
                <a:cs typeface="+mn-cs"/>
              </a:rPr>
              <a:t>Eye contact</a:t>
            </a:r>
          </a:p>
          <a:p>
            <a:pPr marL="182880" marR="0" lvl="0" indent="-18288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D34817">
                  <a:lumMod val="75000"/>
                </a:srgbClr>
              </a:buClr>
              <a:buSzPct val="85000"/>
              <a:buFont typeface="Wingdings" pitchFamily="2" charset="2"/>
              <a:buChar char="§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581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71" y="1268760"/>
            <a:ext cx="4881646" cy="439248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GB" dirty="0"/>
              <a:t>You are working in a care home as a senior healthcare assistant.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Communication is very important for you to prosper in your role and for your care home to deliver high quality services. 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Identify </a:t>
            </a:r>
            <a:r>
              <a:rPr lang="en-GB" dirty="0">
                <a:solidFill>
                  <a:srgbClr val="00B050"/>
                </a:solidFill>
              </a:rPr>
              <a:t>one example </a:t>
            </a:r>
            <a:r>
              <a:rPr lang="en-GB" dirty="0"/>
              <a:t>related to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each function </a:t>
            </a:r>
            <a:r>
              <a:rPr lang="en-GB" dirty="0"/>
              <a:t>of communication in your care home.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Share your ideas with the class.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3C75242-53CA-1846-9D92-356701957477}"/>
              </a:ext>
            </a:extLst>
          </p:cNvPr>
          <p:cNvGrpSpPr/>
          <p:nvPr/>
        </p:nvGrpSpPr>
        <p:grpSpPr>
          <a:xfrm>
            <a:off x="5269586" y="1628800"/>
            <a:ext cx="3843390" cy="2664296"/>
            <a:chOff x="276225" y="1219200"/>
            <a:chExt cx="8688263" cy="459535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7040C3B-3E31-AB4F-BFD3-0D1E4FC4E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6225" y="1219200"/>
              <a:ext cx="8591550" cy="441960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DD40C6D-3ABB-9444-8DE5-CC3FC06FDE69}"/>
                </a:ext>
              </a:extLst>
            </p:cNvPr>
            <p:cNvSpPr txBox="1"/>
            <p:nvPr/>
          </p:nvSpPr>
          <p:spPr>
            <a:xfrm>
              <a:off x="683568" y="5445224"/>
              <a:ext cx="82809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fr-FR" dirty="0"/>
                <a:t>Robbins and Coulter (2017)</a:t>
              </a:r>
              <a:r>
                <a:rPr lang="en-GB" sz="1200" dirty="0"/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9714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1A3E1F5-8C05-4CED-BE34-520661957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Inter-personal communication. </a:t>
            </a: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0D707630-4D49-4E44-A142-128B9681C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85814"/>
            <a:ext cx="7088832" cy="3827970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147B2D-B3DD-4235-8265-ABE0966F0BA5}"/>
              </a:ext>
            </a:extLst>
          </p:cNvPr>
          <p:cNvSpPr txBox="1"/>
          <p:nvPr/>
        </p:nvSpPr>
        <p:spPr>
          <a:xfrm>
            <a:off x="4716016" y="4987986"/>
            <a:ext cx="47737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Griffith and Dunham, (2015), p93 </a:t>
            </a:r>
          </a:p>
        </p:txBody>
      </p:sp>
    </p:spTree>
    <p:extLst>
      <p:ext uri="{BB962C8B-B14F-4D97-AF65-F5344CB8AC3E}">
        <p14:creationId xmlns:p14="http://schemas.microsoft.com/office/powerpoint/2010/main" val="2380136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A0919-9D68-476C-8048-9B011B8B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 an activity to promote inter-personal communication.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8F6A8-4AA1-4D26-A9DC-407A32C73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744417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Dynes (2017) published a selection of materials to support health and social care professionals to develop communication skills with older people. 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Use the chapter ‘Communication activities to support and improve communication skills’ – pdf (in class files and on Moodle week1)  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Read through and choose one of the activities to use as a professional, briefly write (150 words)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you have chosen it and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you would develop it further.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your responses to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your lecturer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86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communication?</a:t>
            </a:r>
          </a:p>
          <a:p>
            <a:r>
              <a:rPr lang="en-GB" dirty="0"/>
              <a:t>How do we communicate?</a:t>
            </a:r>
          </a:p>
          <a:p>
            <a:r>
              <a:rPr lang="en-GB" dirty="0"/>
              <a:t>The functions of communication?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Component 2 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1" y="4893907"/>
            <a:ext cx="8856985" cy="76734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Ensure that you read the full assessment brief which is available on the Module page in Moodle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6F521-D126-477B-B840-5F4FC8FAFCBB}"/>
              </a:ext>
            </a:extLst>
          </p:cNvPr>
          <p:cNvSpPr txBox="1"/>
          <p:nvPr/>
        </p:nvSpPr>
        <p:spPr>
          <a:xfrm>
            <a:off x="6289848" y="3111847"/>
            <a:ext cx="26746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Let’s now look at the full assignment brief together.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6421688-00EA-4C17-B47E-5AFBE49077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8632374"/>
              </p:ext>
            </p:extLst>
          </p:nvPr>
        </p:nvGraphicFramePr>
        <p:xfrm>
          <a:off x="53751" y="1417638"/>
          <a:ext cx="9036497" cy="150730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8317">
                  <a:extLst>
                    <a:ext uri="{9D8B030D-6E8A-4147-A177-3AD203B41FA5}">
                      <a16:colId xmlns:a16="http://schemas.microsoft.com/office/drawing/2014/main" val="2341453814"/>
                    </a:ext>
                  </a:extLst>
                </a:gridCol>
                <a:gridCol w="3833522">
                  <a:extLst>
                    <a:ext uri="{9D8B030D-6E8A-4147-A177-3AD203B41FA5}">
                      <a16:colId xmlns:a16="http://schemas.microsoft.com/office/drawing/2014/main" val="2124829927"/>
                    </a:ext>
                  </a:extLst>
                </a:gridCol>
                <a:gridCol w="1817329">
                  <a:extLst>
                    <a:ext uri="{9D8B030D-6E8A-4147-A177-3AD203B41FA5}">
                      <a16:colId xmlns:a16="http://schemas.microsoft.com/office/drawing/2014/main" val="1052097353"/>
                    </a:ext>
                  </a:extLst>
                </a:gridCol>
                <a:gridCol w="1817329">
                  <a:extLst>
                    <a:ext uri="{9D8B030D-6E8A-4147-A177-3AD203B41FA5}">
                      <a16:colId xmlns:a16="http://schemas.microsoft.com/office/drawing/2014/main" val="2350879165"/>
                    </a:ext>
                  </a:extLst>
                </a:gridCol>
              </a:tblGrid>
              <a:tr h="1507306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Assignment Title: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Component 2.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Presentation – Strategies for Effective Communication in a Business Setting.</a:t>
                      </a:r>
                      <a:r>
                        <a:rPr lang="en-GB" dirty="0">
                          <a:effectLst/>
                        </a:rPr>
                        <a:t> 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Word count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(or</a:t>
                      </a:r>
                      <a:r>
                        <a:rPr lang="en-GB" sz="1800" b="1" baseline="0" dirty="0">
                          <a:effectLst/>
                        </a:rPr>
                        <a:t> </a:t>
                      </a:r>
                      <a:r>
                        <a:rPr lang="en-GB" sz="1800" b="1" dirty="0">
                          <a:effectLst/>
                        </a:rPr>
                        <a:t>equivalent):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3 – 5 minutes per person Group Presentation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30621668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509A0F7-44B2-4C65-9EAA-7C0D8B8CE1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484296"/>
              </p:ext>
            </p:extLst>
          </p:nvPr>
        </p:nvGraphicFramePr>
        <p:xfrm>
          <a:off x="437406" y="3137344"/>
          <a:ext cx="5718770" cy="1950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22315">
                  <a:extLst>
                    <a:ext uri="{9D8B030D-6E8A-4147-A177-3AD203B41FA5}">
                      <a16:colId xmlns:a16="http://schemas.microsoft.com/office/drawing/2014/main" val="3433525854"/>
                    </a:ext>
                  </a:extLst>
                </a:gridCol>
                <a:gridCol w="3496455">
                  <a:extLst>
                    <a:ext uri="{9D8B030D-6E8A-4147-A177-3AD203B41FA5}">
                      <a16:colId xmlns:a16="http://schemas.microsoft.com/office/drawing/2014/main" val="3748742740"/>
                    </a:ext>
                  </a:extLst>
                </a:gridCol>
              </a:tblGrid>
              <a:tr h="1875832">
                <a:tc>
                  <a:txBody>
                    <a:bodyPr/>
                    <a:lstStyle/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Submission deadline: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effectLst/>
                        </a:rPr>
                        <a:t>Slides to Turnitin- </a:t>
                      </a: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Tuesday 23/11/21 - 3PM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effectLst/>
                        </a:rPr>
                        <a:t>Group Presentations- Week Commencing </a:t>
                      </a:r>
                    </a:p>
                    <a:p>
                      <a:pPr algn="l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800" b="1" dirty="0">
                          <a:solidFill>
                            <a:srgbClr val="FF0000"/>
                          </a:solidFill>
                          <a:effectLst/>
                        </a:rPr>
                        <a:t>Monday 29/11/2021 in the teaching session/online. </a:t>
                      </a:r>
                      <a:endParaRPr lang="en-GB" sz="1800" b="1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3059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128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02E8-9A60-DE48-803D-C86487524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Team Presentation Group 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B7287-F0B4-E543-B247-9C0FB2DA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08919"/>
          </a:xfrm>
        </p:spPr>
        <p:txBody>
          <a:bodyPr/>
          <a:lstStyle/>
          <a:p>
            <a:r>
              <a:rPr lang="en-GB" dirty="0"/>
              <a:t>The teams are pre-selected:</a:t>
            </a:r>
          </a:p>
          <a:p>
            <a:r>
              <a:rPr lang="en-GB" dirty="0"/>
              <a:t>Your teams are as follows: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99090-C92B-460D-A805-E431BABFD3F4}"/>
              </a:ext>
            </a:extLst>
          </p:cNvPr>
          <p:cNvSpPr txBox="1"/>
          <p:nvPr/>
        </p:nvSpPr>
        <p:spPr>
          <a:xfrm>
            <a:off x="539552" y="2924943"/>
            <a:ext cx="12241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3AAEC6-F36F-433D-8B12-634B41A75B19}"/>
              </a:ext>
            </a:extLst>
          </p:cNvPr>
          <p:cNvSpPr txBox="1"/>
          <p:nvPr/>
        </p:nvSpPr>
        <p:spPr>
          <a:xfrm>
            <a:off x="172997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2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3C124-CC01-4D62-A2E8-87C2973C917E}"/>
              </a:ext>
            </a:extLst>
          </p:cNvPr>
          <p:cNvSpPr txBox="1"/>
          <p:nvPr/>
        </p:nvSpPr>
        <p:spPr>
          <a:xfrm>
            <a:off x="2983533" y="292341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3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540A22-4C0F-4CC7-9D3A-A74426E4C5D2}"/>
              </a:ext>
            </a:extLst>
          </p:cNvPr>
          <p:cNvSpPr txBox="1"/>
          <p:nvPr/>
        </p:nvSpPr>
        <p:spPr>
          <a:xfrm>
            <a:off x="4338457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4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0014F2-0188-4767-A380-5064615CDBA3}"/>
              </a:ext>
            </a:extLst>
          </p:cNvPr>
          <p:cNvSpPr txBox="1"/>
          <p:nvPr/>
        </p:nvSpPr>
        <p:spPr>
          <a:xfrm>
            <a:off x="5644945" y="2920908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5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680BF1-753D-49E9-B13C-231D4F995DDB}"/>
              </a:ext>
            </a:extLst>
          </p:cNvPr>
          <p:cNvSpPr txBox="1"/>
          <p:nvPr/>
        </p:nvSpPr>
        <p:spPr>
          <a:xfrm>
            <a:off x="7039855" y="2899257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6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31B61E-F027-46BE-AA79-E4329FF5818D}"/>
              </a:ext>
            </a:extLst>
          </p:cNvPr>
          <p:cNvSpPr txBox="1"/>
          <p:nvPr/>
        </p:nvSpPr>
        <p:spPr>
          <a:xfrm>
            <a:off x="53955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7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0BD2A7-C164-4505-A6D0-88540DDB6B77}"/>
              </a:ext>
            </a:extLst>
          </p:cNvPr>
          <p:cNvSpPr txBox="1"/>
          <p:nvPr/>
        </p:nvSpPr>
        <p:spPr>
          <a:xfrm>
            <a:off x="1729975" y="435839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8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6EF3841-BC82-4E2A-9B59-33530F40DD45}"/>
              </a:ext>
            </a:extLst>
          </p:cNvPr>
          <p:cNvSpPr txBox="1"/>
          <p:nvPr/>
        </p:nvSpPr>
        <p:spPr>
          <a:xfrm>
            <a:off x="2979662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9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16B2AA-7B58-444A-BCC5-425A0DB4750F}"/>
              </a:ext>
            </a:extLst>
          </p:cNvPr>
          <p:cNvSpPr txBox="1"/>
          <p:nvPr/>
        </p:nvSpPr>
        <p:spPr>
          <a:xfrm>
            <a:off x="4237091" y="4380636"/>
            <a:ext cx="12241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10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87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C773F-251A-4914-994B-313E457AB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48" y="26064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>Assignment Brief 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24DDB-47E7-4E99-B565-51C8F5A18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3"/>
          </a:xfrm>
        </p:spPr>
        <p:txBody>
          <a:bodyPr>
            <a:noAutofit/>
          </a:bodyPr>
          <a:lstStyle/>
          <a:p>
            <a:pPr algn="just"/>
            <a:r>
              <a:rPr lang="en-GB" sz="2000" b="1" dirty="0"/>
              <a:t>Task 1 - </a:t>
            </a:r>
            <a:r>
              <a:rPr lang="en-GB" sz="2000" dirty="0"/>
              <a:t>As a group/team you will produce a presentation which could be used as a training and development tool with new staff working at</a:t>
            </a:r>
            <a:r>
              <a:rPr lang="en-US" sz="2000" dirty="0"/>
              <a:t> </a:t>
            </a:r>
            <a:r>
              <a:rPr lang="en-US" sz="2000" b="1" dirty="0"/>
              <a:t>Rainbow Children’s Hospital</a:t>
            </a:r>
            <a:r>
              <a:rPr lang="en-US" sz="2000" dirty="0"/>
              <a:t> </a:t>
            </a:r>
            <a:r>
              <a:rPr lang="en-GB" sz="2000" dirty="0"/>
              <a:t>to support families throughout their treatment.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The presentation must include: </a:t>
            </a:r>
          </a:p>
          <a:p>
            <a:pPr algn="just"/>
            <a:r>
              <a:rPr lang="en-GB" sz="2000" dirty="0"/>
              <a:t>Theories relating to models of communication.  </a:t>
            </a:r>
          </a:p>
          <a:p>
            <a:pPr algn="just"/>
            <a:r>
              <a:rPr lang="en-GB" sz="2000" dirty="0"/>
              <a:t>The channels of communication that can be used.  </a:t>
            </a:r>
          </a:p>
          <a:p>
            <a:pPr algn="just"/>
            <a:r>
              <a:rPr lang="en-GB" sz="2000" dirty="0"/>
              <a:t>The types of barriers that can prevent effective communication. </a:t>
            </a:r>
          </a:p>
          <a:p>
            <a:pPr algn="just"/>
            <a:r>
              <a:rPr lang="en-GB" sz="2000" dirty="0"/>
              <a:t>The impact of communication on staff and patients. </a:t>
            </a:r>
          </a:p>
          <a:p>
            <a:pPr algn="just"/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Within your report (presentation) </a:t>
            </a:r>
            <a:r>
              <a:rPr lang="en-GB" sz="2000" b="1" dirty="0">
                <a:solidFill>
                  <a:srgbClr val="FF0000"/>
                </a:solidFill>
              </a:rPr>
              <a:t>you should link your points to theory </a:t>
            </a:r>
            <a:r>
              <a:rPr lang="en-GB" sz="2000" dirty="0"/>
              <a:t>and reference a </a:t>
            </a:r>
            <a:r>
              <a:rPr lang="en-GB" sz="2000" b="1" dirty="0">
                <a:solidFill>
                  <a:srgbClr val="FF0000"/>
                </a:solidFill>
              </a:rPr>
              <a:t>minimum of eight (8)</a:t>
            </a:r>
            <a:r>
              <a:rPr lang="en-GB" sz="2000" dirty="0"/>
              <a:t> published literature. </a:t>
            </a:r>
          </a:p>
          <a:p>
            <a:pPr marL="0" indent="0" algn="just">
              <a:buNone/>
            </a:pPr>
            <a:r>
              <a:rPr lang="en-GB" sz="2000" dirty="0"/>
              <a:t>You can use examples from your own professional experience to support or enhance your points. </a:t>
            </a:r>
          </a:p>
        </p:txBody>
      </p:sp>
    </p:spTree>
    <p:extLst>
      <p:ext uri="{BB962C8B-B14F-4D97-AF65-F5344CB8AC3E}">
        <p14:creationId xmlns:p14="http://schemas.microsoft.com/office/powerpoint/2010/main" val="358931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FF429-2AC1-482C-83EE-3868694DD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Assignment Brief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868CA-1030-4750-B819-2706001205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60" y="908720"/>
            <a:ext cx="8892480" cy="482453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Task 2 - </a:t>
            </a:r>
            <a:r>
              <a:rPr lang="en-GB" sz="2000" dirty="0"/>
              <a:t>The final slide in your presentation will be a ‘Teamwork Evaluation’ Slide. </a:t>
            </a:r>
          </a:p>
          <a:p>
            <a:r>
              <a:rPr lang="en-GB" sz="2000" dirty="0"/>
              <a:t>USE THE TABLE PROVIDED IN THE BMSW_4002 Moodle WEEK10 folder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This slide will appear after the reference slide and does not need to be presented but must be included in your TURNITIN submission. </a:t>
            </a:r>
          </a:p>
          <a:p>
            <a:endParaRPr lang="en-GB" sz="2000" dirty="0"/>
          </a:p>
          <a:p>
            <a:r>
              <a:rPr lang="en-GB" sz="2000" dirty="0"/>
              <a:t>All members of the group must submit the group slides to the slide submission link on Moodle.</a:t>
            </a:r>
          </a:p>
          <a:p>
            <a:endParaRPr lang="en-GB" sz="2000" dirty="0"/>
          </a:p>
          <a:p>
            <a:r>
              <a:rPr lang="en-US" sz="2000" dirty="0"/>
              <a:t>The presentation should present the most salient (important) points only and you must attend in person. Unless if given the permission by the Assessment team to present online, </a:t>
            </a:r>
            <a:r>
              <a:rPr lang="en-US" sz="2000" b="1" dirty="0"/>
              <a:t>which will require that your camera must be turned on during online/virtual presentation.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53509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30F95-9C48-5C41-83FE-A0B305AC8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 – Activity.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D366E-3AA2-7D4D-B7C4-BDEB51D9D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881EFA7A-241F-4C47-BB4F-BECB3421696E}"/>
              </a:ext>
            </a:extLst>
          </p:cNvPr>
          <p:cNvSpPr/>
          <p:nvPr/>
        </p:nvSpPr>
        <p:spPr>
          <a:xfrm>
            <a:off x="323528" y="1417638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085195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Each lecture you will have time together as a team to work on your presentations.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53455DB-28B4-4B4F-AEED-EDC5F0E9E088}"/>
              </a:ext>
            </a:extLst>
          </p:cNvPr>
          <p:cNvSpPr/>
          <p:nvPr/>
        </p:nvSpPr>
        <p:spPr>
          <a:xfrm>
            <a:off x="883867" y="2468912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As a team you must demonstrate co-operation and progress to your lecture during this time.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3A197AC-1445-4F97-B825-1CA3D286935D}"/>
              </a:ext>
            </a:extLst>
          </p:cNvPr>
          <p:cNvSpPr/>
          <p:nvPr/>
        </p:nvSpPr>
        <p:spPr>
          <a:xfrm>
            <a:off x="1435843" y="3520186"/>
            <a:ext cx="6690617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32431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Being absent from a group working session with lead to an absent mark on the register.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3FAFEEB-0D0A-4E4D-B993-EE0064E8AA96}"/>
              </a:ext>
            </a:extLst>
          </p:cNvPr>
          <p:cNvSpPr/>
          <p:nvPr/>
        </p:nvSpPr>
        <p:spPr>
          <a:xfrm>
            <a:off x="1763688" y="4571460"/>
            <a:ext cx="6923111" cy="889539"/>
          </a:xfrm>
          <a:custGeom>
            <a:avLst/>
            <a:gdLst>
              <a:gd name="connsiteX0" fmla="*/ 0 w 6690617"/>
              <a:gd name="connsiteY0" fmla="*/ 88954 h 889539"/>
              <a:gd name="connsiteX1" fmla="*/ 88954 w 6690617"/>
              <a:gd name="connsiteY1" fmla="*/ 0 h 889539"/>
              <a:gd name="connsiteX2" fmla="*/ 6601663 w 6690617"/>
              <a:gd name="connsiteY2" fmla="*/ 0 h 889539"/>
              <a:gd name="connsiteX3" fmla="*/ 6690617 w 6690617"/>
              <a:gd name="connsiteY3" fmla="*/ 88954 h 889539"/>
              <a:gd name="connsiteX4" fmla="*/ 6690617 w 6690617"/>
              <a:gd name="connsiteY4" fmla="*/ 800585 h 889539"/>
              <a:gd name="connsiteX5" fmla="*/ 6601663 w 6690617"/>
              <a:gd name="connsiteY5" fmla="*/ 889539 h 889539"/>
              <a:gd name="connsiteX6" fmla="*/ 88954 w 6690617"/>
              <a:gd name="connsiteY6" fmla="*/ 889539 h 889539"/>
              <a:gd name="connsiteX7" fmla="*/ 0 w 6690617"/>
              <a:gd name="connsiteY7" fmla="*/ 800585 h 889539"/>
              <a:gd name="connsiteX8" fmla="*/ 0 w 6690617"/>
              <a:gd name="connsiteY8" fmla="*/ 88954 h 889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90617" h="889539">
                <a:moveTo>
                  <a:pt x="0" y="88954"/>
                </a:moveTo>
                <a:cubicBezTo>
                  <a:pt x="0" y="39826"/>
                  <a:pt x="39826" y="0"/>
                  <a:pt x="88954" y="0"/>
                </a:cubicBezTo>
                <a:lnTo>
                  <a:pt x="6601663" y="0"/>
                </a:lnTo>
                <a:cubicBezTo>
                  <a:pt x="6650791" y="0"/>
                  <a:pt x="6690617" y="39826"/>
                  <a:pt x="6690617" y="88954"/>
                </a:cubicBezTo>
                <a:lnTo>
                  <a:pt x="6690617" y="800585"/>
                </a:lnTo>
                <a:cubicBezTo>
                  <a:pt x="6690617" y="849713"/>
                  <a:pt x="6650791" y="889539"/>
                  <a:pt x="6601663" y="889539"/>
                </a:cubicBezTo>
                <a:lnTo>
                  <a:pt x="88954" y="889539"/>
                </a:lnTo>
                <a:cubicBezTo>
                  <a:pt x="39826" y="889539"/>
                  <a:pt x="0" y="849713"/>
                  <a:pt x="0" y="800585"/>
                </a:cubicBezTo>
                <a:lnTo>
                  <a:pt x="0" y="8895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2254" tIns="102254" rIns="1240794" bIns="102254" numCol="1" spcCol="1270" anchor="ctr" anchorCtr="0">
            <a:noAutofit/>
          </a:bodyPr>
          <a:lstStyle/>
          <a:p>
            <a:pPr marL="0" lvl="0" indent="0" algn="l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000" kern="1200" dirty="0"/>
              <a:t>Please join your group in the designated channel to being working together – get to know each other and begin to divide the workload.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562B0D7-C03D-4B56-81A1-0806A088FC01}"/>
              </a:ext>
            </a:extLst>
          </p:cNvPr>
          <p:cNvSpPr/>
          <p:nvPr/>
        </p:nvSpPr>
        <p:spPr>
          <a:xfrm>
            <a:off x="6435944" y="2098944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0659471-2A7C-4613-9828-99DEF6212B00}"/>
              </a:ext>
            </a:extLst>
          </p:cNvPr>
          <p:cNvSpPr/>
          <p:nvPr/>
        </p:nvSpPr>
        <p:spPr>
          <a:xfrm>
            <a:off x="6996284" y="3150218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F99077-E2D8-446D-9757-15ADE422DE31}"/>
              </a:ext>
            </a:extLst>
          </p:cNvPr>
          <p:cNvSpPr/>
          <p:nvPr/>
        </p:nvSpPr>
        <p:spPr>
          <a:xfrm>
            <a:off x="7548260" y="4201492"/>
            <a:ext cx="578200" cy="578200"/>
          </a:xfrm>
          <a:custGeom>
            <a:avLst/>
            <a:gdLst>
              <a:gd name="connsiteX0" fmla="*/ 0 w 578200"/>
              <a:gd name="connsiteY0" fmla="*/ 318010 h 578200"/>
              <a:gd name="connsiteX1" fmla="*/ 130095 w 578200"/>
              <a:gd name="connsiteY1" fmla="*/ 318010 h 578200"/>
              <a:gd name="connsiteX2" fmla="*/ 130095 w 578200"/>
              <a:gd name="connsiteY2" fmla="*/ 0 h 578200"/>
              <a:gd name="connsiteX3" fmla="*/ 448105 w 578200"/>
              <a:gd name="connsiteY3" fmla="*/ 0 h 578200"/>
              <a:gd name="connsiteX4" fmla="*/ 448105 w 578200"/>
              <a:gd name="connsiteY4" fmla="*/ 318010 h 578200"/>
              <a:gd name="connsiteX5" fmla="*/ 578200 w 578200"/>
              <a:gd name="connsiteY5" fmla="*/ 318010 h 578200"/>
              <a:gd name="connsiteX6" fmla="*/ 289100 w 578200"/>
              <a:gd name="connsiteY6" fmla="*/ 578200 h 578200"/>
              <a:gd name="connsiteX7" fmla="*/ 0 w 578200"/>
              <a:gd name="connsiteY7" fmla="*/ 318010 h 57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78200" h="578200">
                <a:moveTo>
                  <a:pt x="0" y="318010"/>
                </a:moveTo>
                <a:lnTo>
                  <a:pt x="130095" y="318010"/>
                </a:lnTo>
                <a:lnTo>
                  <a:pt x="130095" y="0"/>
                </a:lnTo>
                <a:lnTo>
                  <a:pt x="448105" y="0"/>
                </a:lnTo>
                <a:lnTo>
                  <a:pt x="448105" y="318010"/>
                </a:lnTo>
                <a:lnTo>
                  <a:pt x="578200" y="318010"/>
                </a:lnTo>
                <a:lnTo>
                  <a:pt x="289100" y="578200"/>
                </a:lnTo>
                <a:lnTo>
                  <a:pt x="0" y="318010"/>
                </a:ln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0575" tIns="30480" rIns="160575" bIns="173584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GB" sz="2400" kern="1200"/>
          </a:p>
        </p:txBody>
      </p:sp>
    </p:spTree>
    <p:extLst>
      <p:ext uri="{BB962C8B-B14F-4D97-AF65-F5344CB8AC3E}">
        <p14:creationId xmlns:p14="http://schemas.microsoft.com/office/powerpoint/2010/main" val="366670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7A41F5-2D3A-40A4-BE48-CB1A455E63DC}"/>
              </a:ext>
            </a:extLst>
          </p:cNvPr>
          <p:cNvSpPr txBox="1"/>
          <p:nvPr/>
        </p:nvSpPr>
        <p:spPr>
          <a:xfrm>
            <a:off x="363784" y="265286"/>
            <a:ext cx="1359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7CB789-4C56-49D4-B07B-41EC8323455E}"/>
              </a:ext>
            </a:extLst>
          </p:cNvPr>
          <p:cNvSpPr txBox="1"/>
          <p:nvPr/>
        </p:nvSpPr>
        <p:spPr>
          <a:xfrm>
            <a:off x="363784" y="751344"/>
            <a:ext cx="841643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Dynes, R., (2017), Positive Communication : Activities to Reduce Isolation and Improve the Wellbeing of Older Adults, London, Jessica Kingsley Publishers.  </a:t>
            </a:r>
          </a:p>
          <a:p>
            <a:endParaRPr lang="en-GB" sz="1600" dirty="0"/>
          </a:p>
          <a:p>
            <a:r>
              <a:rPr lang="en-GB" sz="1600" dirty="0"/>
              <a:t>Griffith, B., and Dunham, E., (2015), Working in Teams: moving from high potential to high performance, </a:t>
            </a:r>
            <a:r>
              <a:rPr lang="es-ES" sz="1600" dirty="0"/>
              <a:t>Los </a:t>
            </a:r>
            <a:r>
              <a:rPr lang="es-ES" sz="1600" dirty="0" err="1"/>
              <a:t>Angeles</a:t>
            </a:r>
            <a:r>
              <a:rPr lang="es-ES" sz="1600" dirty="0"/>
              <a:t>, SAGE </a:t>
            </a:r>
            <a:r>
              <a:rPr lang="es-ES" sz="1600" dirty="0" err="1"/>
              <a:t>Publications</a:t>
            </a:r>
            <a:r>
              <a:rPr lang="es-ES" sz="1600" dirty="0"/>
              <a:t>. </a:t>
            </a:r>
          </a:p>
          <a:p>
            <a:endParaRPr lang="es-ES" sz="1600" dirty="0"/>
          </a:p>
          <a:p>
            <a:r>
              <a:rPr lang="es-ES" sz="1600" dirty="0"/>
              <a:t>MOOC ICS, (2013), 1.2 </a:t>
            </a:r>
            <a:r>
              <a:rPr lang="es-ES" sz="1600" dirty="0" err="1"/>
              <a:t>What</a:t>
            </a:r>
            <a:r>
              <a:rPr lang="es-ES" sz="1600" dirty="0"/>
              <a:t> is </a:t>
            </a:r>
            <a:r>
              <a:rPr lang="es-ES" sz="1600" dirty="0" err="1"/>
              <a:t>communication</a:t>
            </a:r>
            <a:r>
              <a:rPr lang="es-ES" sz="1600" dirty="0"/>
              <a:t>?, [video], </a:t>
            </a:r>
            <a:r>
              <a:rPr lang="es-ES" sz="1600" dirty="0" err="1"/>
              <a:t>Available</a:t>
            </a:r>
            <a:r>
              <a:rPr lang="es-ES" sz="1600" dirty="0"/>
              <a:t> at: </a:t>
            </a:r>
            <a:r>
              <a:rPr lang="es-ES" sz="1600" dirty="0">
                <a:hlinkClick r:id="rId2"/>
              </a:rPr>
              <a:t>https://youtu.be/S7CN9Trw43w</a:t>
            </a:r>
            <a:r>
              <a:rPr lang="es-ES" sz="1600" dirty="0"/>
              <a:t> (</a:t>
            </a:r>
            <a:r>
              <a:rPr lang="es-ES" sz="1600" dirty="0" err="1"/>
              <a:t>Accessed</a:t>
            </a:r>
            <a:r>
              <a:rPr lang="es-ES" sz="1600" dirty="0"/>
              <a:t>: 05/05/2020). </a:t>
            </a:r>
          </a:p>
          <a:p>
            <a:endParaRPr lang="es-ES" sz="1600" dirty="0"/>
          </a:p>
          <a:p>
            <a:r>
              <a:rPr lang="en-GB" sz="1600" dirty="0"/>
              <a:t>Robbins, SP, &amp; Coulter, MA 2017, Management, Global Edition, Pearson Education Limited, Harlow, United Kingdom. Available from: ProQuest </a:t>
            </a:r>
            <a:r>
              <a:rPr lang="en-GB" sz="1600" dirty="0" err="1"/>
              <a:t>Ebook</a:t>
            </a:r>
            <a:r>
              <a:rPr lang="en-GB" sz="1600" dirty="0"/>
              <a:t> Central. [7 May 2020].</a:t>
            </a:r>
            <a:endParaRPr lang="es-ES" sz="1600" dirty="0"/>
          </a:p>
          <a:p>
            <a:endParaRPr lang="es-ES" sz="1600" dirty="0"/>
          </a:p>
          <a:p>
            <a:r>
              <a:rPr lang="en-GB" sz="1600" dirty="0"/>
              <a:t>Buchanan, D, &amp; Huczynski, A (2016), Organizational Behaviour, Pearson Education Limited, Harlow, United Kingdom. Available from: ProQuest </a:t>
            </a:r>
            <a:r>
              <a:rPr lang="en-GB" sz="1600" dirty="0" err="1"/>
              <a:t>Ebook</a:t>
            </a:r>
            <a:r>
              <a:rPr lang="en-GB" sz="1600" dirty="0"/>
              <a:t> Central. </a:t>
            </a:r>
          </a:p>
          <a:p>
            <a:endParaRPr lang="es-ES" sz="1600" dirty="0"/>
          </a:p>
          <a:p>
            <a:r>
              <a:rPr lang="es-ES" sz="1600" dirty="0" err="1"/>
              <a:t>The</a:t>
            </a:r>
            <a:r>
              <a:rPr lang="es-ES" sz="1600" dirty="0"/>
              <a:t> </a:t>
            </a:r>
            <a:r>
              <a:rPr lang="es-ES" sz="1600" dirty="0" err="1"/>
              <a:t>Telegraph</a:t>
            </a:r>
            <a:r>
              <a:rPr lang="es-ES" sz="1600" dirty="0"/>
              <a:t>, (2020), UK </a:t>
            </a:r>
            <a:r>
              <a:rPr lang="es-ES" sz="1600" dirty="0" err="1"/>
              <a:t>governement</a:t>
            </a:r>
            <a:r>
              <a:rPr lang="es-ES" sz="1600" dirty="0"/>
              <a:t> </a:t>
            </a:r>
            <a:r>
              <a:rPr lang="es-ES" sz="1600" dirty="0" err="1"/>
              <a:t>explains</a:t>
            </a:r>
            <a:r>
              <a:rPr lang="es-ES" sz="1600" dirty="0"/>
              <a:t> ‘R </a:t>
            </a:r>
            <a:r>
              <a:rPr lang="es-ES" sz="1600" dirty="0" err="1"/>
              <a:t>value</a:t>
            </a:r>
            <a:r>
              <a:rPr lang="es-ES" sz="1600" dirty="0"/>
              <a:t>’ and </a:t>
            </a:r>
            <a:r>
              <a:rPr lang="es-ES" sz="1600" dirty="0" err="1"/>
              <a:t>importance</a:t>
            </a:r>
            <a:r>
              <a:rPr lang="es-ES" sz="1600" dirty="0"/>
              <a:t> </a:t>
            </a:r>
            <a:r>
              <a:rPr lang="es-ES" sz="1600" dirty="0" err="1"/>
              <a:t>of</a:t>
            </a:r>
            <a:r>
              <a:rPr lang="es-ES" sz="1600" dirty="0"/>
              <a:t> </a:t>
            </a:r>
            <a:r>
              <a:rPr lang="es-ES" sz="1600" dirty="0" err="1"/>
              <a:t>keeping</a:t>
            </a:r>
            <a:r>
              <a:rPr lang="es-ES" sz="1600" dirty="0"/>
              <a:t> </a:t>
            </a:r>
            <a:r>
              <a:rPr lang="es-ES" sz="1600" dirty="0" err="1"/>
              <a:t>it</a:t>
            </a:r>
            <a:r>
              <a:rPr lang="es-ES" sz="1600" dirty="0"/>
              <a:t> </a:t>
            </a:r>
            <a:r>
              <a:rPr lang="es-ES" sz="1600" dirty="0" err="1"/>
              <a:t>low</a:t>
            </a:r>
            <a:r>
              <a:rPr lang="es-ES" sz="1600" dirty="0"/>
              <a:t> </a:t>
            </a:r>
            <a:r>
              <a:rPr lang="es-ES" sz="1600" dirty="0" err="1"/>
              <a:t>to</a:t>
            </a:r>
            <a:r>
              <a:rPr lang="es-ES" sz="1600" dirty="0"/>
              <a:t> </a:t>
            </a:r>
            <a:r>
              <a:rPr lang="es-ES" sz="1600" dirty="0" err="1"/>
              <a:t>lift</a:t>
            </a:r>
            <a:r>
              <a:rPr lang="es-ES" sz="1600" dirty="0"/>
              <a:t> </a:t>
            </a:r>
            <a:r>
              <a:rPr lang="es-ES" sz="1600" dirty="0" err="1"/>
              <a:t>lockdown</a:t>
            </a:r>
            <a:r>
              <a:rPr lang="es-ES" sz="1600" dirty="0"/>
              <a:t>: </a:t>
            </a:r>
            <a:r>
              <a:rPr lang="es-ES" sz="1600" dirty="0" err="1"/>
              <a:t>Covid</a:t>
            </a:r>
            <a:r>
              <a:rPr lang="es-ES" sz="1600" dirty="0"/>
              <a:t> 19,[video] </a:t>
            </a:r>
            <a:r>
              <a:rPr lang="es-ES" sz="1600" dirty="0" err="1"/>
              <a:t>Available</a:t>
            </a:r>
            <a:r>
              <a:rPr lang="es-ES" sz="1600" dirty="0"/>
              <a:t> at: </a:t>
            </a:r>
            <a:r>
              <a:rPr lang="es-ES" sz="1600" dirty="0">
                <a:hlinkClick r:id="rId3"/>
              </a:rPr>
              <a:t>https://youtu.be/GJZ_Q8RGZWg</a:t>
            </a:r>
            <a:r>
              <a:rPr lang="es-ES" sz="1600" dirty="0"/>
              <a:t> (</a:t>
            </a:r>
            <a:r>
              <a:rPr lang="es-ES" sz="1600" dirty="0" err="1"/>
              <a:t>Accessed</a:t>
            </a:r>
            <a:r>
              <a:rPr lang="es-ES" sz="1600" dirty="0"/>
              <a:t>: 05/05/2020).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90448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439248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 will discuss;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The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Communication 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50"/>
                </a:solidFill>
              </a:rPr>
              <a:t>Process and Barriers</a:t>
            </a:r>
          </a:p>
        </p:txBody>
      </p:sp>
      <p:pic>
        <p:nvPicPr>
          <p:cNvPr id="1026" name="Picture 2" descr="Image result for communication proc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437338" cy="335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303dbf9b-b85b-46a0-94f1-894078c07ecd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879</TotalTime>
  <Words>1142</Words>
  <Application>Microsoft Macintosh PowerPoint</Application>
  <PresentationFormat>On-screen Show (4:3)</PresentationFormat>
  <Paragraphs>192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Myriad Pro</vt:lpstr>
      <vt:lpstr>Rockwell</vt:lpstr>
      <vt:lpstr>Rockwell Condensed</vt:lpstr>
      <vt:lpstr>Times New Roman</vt:lpstr>
      <vt:lpstr>Wingdings</vt:lpstr>
      <vt:lpstr>20140311PresentationUWTSDTemplate</vt:lpstr>
      <vt:lpstr>          Certificate of Higher Education in Skills for the Workplace  Effective Team Working &amp; Communications (BMSW 4002) Functions of communication Week 6 </vt:lpstr>
      <vt:lpstr>In this session…..</vt:lpstr>
      <vt:lpstr>Overview of week 6 - 10</vt:lpstr>
      <vt:lpstr>What is Communication?</vt:lpstr>
      <vt:lpstr>PowerPoint Presentation</vt:lpstr>
      <vt:lpstr>Functions of communication</vt:lpstr>
      <vt:lpstr>PowerPoint Presentation</vt:lpstr>
      <vt:lpstr>PowerPoint Presentation</vt:lpstr>
      <vt:lpstr>How do we communicate?</vt:lpstr>
      <vt:lpstr> Activity</vt:lpstr>
      <vt:lpstr>Inter-personal communication. </vt:lpstr>
      <vt:lpstr>Develop an activity to promote inter-personal communication. </vt:lpstr>
      <vt:lpstr>Summary</vt:lpstr>
      <vt:lpstr>Component 2 Assessment </vt:lpstr>
      <vt:lpstr>Team Presentation Group Formation </vt:lpstr>
      <vt:lpstr>Assignment Brief Task 1</vt:lpstr>
      <vt:lpstr>Assignment Brief Task 2</vt:lpstr>
      <vt:lpstr>Group Work – Activity. </vt:lpstr>
      <vt:lpstr>PowerPoint Presentation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Induction to the Module  &amp;  Functions of communication</dc:title>
  <dc:creator>Rebecca Stewart</dc:creator>
  <cp:lastModifiedBy>Pokubo, Daminabo 2016 (PGR)</cp:lastModifiedBy>
  <cp:revision>19</cp:revision>
  <dcterms:created xsi:type="dcterms:W3CDTF">2020-05-05T20:47:51Z</dcterms:created>
  <dcterms:modified xsi:type="dcterms:W3CDTF">2021-10-27T22:44:39Z</dcterms:modified>
</cp:coreProperties>
</file>