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543"/>
    <p:restoredTop sz="94719"/>
  </p:normalViewPr>
  <p:slideViewPr>
    <p:cSldViewPr snapToGrid="0" snapToObjects="1">
      <p:cViewPr varScale="1">
        <p:scale>
          <a:sx n="101" d="100"/>
          <a:sy n="101" d="100"/>
        </p:scale>
        <p:origin x="200" y="6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188790-8C09-4E9E-B95B-58D620B861F2}"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B2C8212-EAA9-478E-935E-82FC70F604FF}">
      <dgm:prSet/>
      <dgm:spPr/>
      <dgm:t>
        <a:bodyPr/>
        <a:lstStyle/>
        <a:p>
          <a:r>
            <a:rPr lang="en-GB"/>
            <a:t>A position paper on ‘Parenting in Youth sport’ (Harwood, Knight, 2015) concluded that parents face a triangular cycle of responsibilities in managing and supporting the needs of the young person, in addition to managing their own well-being and interactions with the youth sport environment. </a:t>
          </a:r>
          <a:endParaRPr lang="en-US"/>
        </a:p>
      </dgm:t>
    </dgm:pt>
    <dgm:pt modelId="{AF100747-813C-4D63-A1E2-834647350946}" type="parTrans" cxnId="{B98342CD-33E3-4250-8E1E-7915C12E99EB}">
      <dgm:prSet/>
      <dgm:spPr/>
      <dgm:t>
        <a:bodyPr/>
        <a:lstStyle/>
        <a:p>
          <a:endParaRPr lang="en-US"/>
        </a:p>
      </dgm:t>
    </dgm:pt>
    <dgm:pt modelId="{08ECF8E9-B7B0-4222-8CDD-C81FD7EC6C39}" type="sibTrans" cxnId="{B98342CD-33E3-4250-8E1E-7915C12E99EB}">
      <dgm:prSet/>
      <dgm:spPr/>
      <dgm:t>
        <a:bodyPr/>
        <a:lstStyle/>
        <a:p>
          <a:endParaRPr lang="en-US"/>
        </a:p>
      </dgm:t>
    </dgm:pt>
    <dgm:pt modelId="{81A87003-507D-4F07-8509-11831AFE39B4}">
      <dgm:prSet/>
      <dgm:spPr/>
      <dgm:t>
        <a:bodyPr/>
        <a:lstStyle/>
        <a:p>
          <a:r>
            <a:rPr lang="en-GB"/>
            <a:t>It was suggested that at a interpersonal level, parents can construct </a:t>
          </a:r>
          <a:r>
            <a:rPr lang="en-GB" b="1" u="sng"/>
            <a:t>emotional intelligence</a:t>
          </a:r>
          <a:r>
            <a:rPr lang="en-GB"/>
            <a:t> (Gottman, Katz &amp; Hooven (1996</a:t>
          </a:r>
          <a:r>
            <a:rPr lang="en-GB" b="1" u="sng"/>
            <a:t>), achievement goals </a:t>
          </a:r>
          <a:r>
            <a:rPr lang="en-GB"/>
            <a:t>(Duba &amp; Hom, 1993), </a:t>
          </a:r>
          <a:r>
            <a:rPr lang="en-GB" b="1" u="sng"/>
            <a:t>parenting style </a:t>
          </a:r>
          <a:r>
            <a:rPr lang="en-GB"/>
            <a:t>(Sapieja et al, 2011), </a:t>
          </a:r>
          <a:r>
            <a:rPr lang="en-GB" b="1" u="sng"/>
            <a:t>coping</a:t>
          </a:r>
          <a:r>
            <a:rPr lang="en-GB"/>
            <a:t> (Nicholls &amp; Polman, 2007) and </a:t>
          </a:r>
          <a:r>
            <a:rPr lang="en-GB" b="1" u="sng"/>
            <a:t>resilience</a:t>
          </a:r>
          <a:r>
            <a:rPr lang="en-GB"/>
            <a:t> (Fletcher &amp; Sarkar, 2013).</a:t>
          </a:r>
          <a:endParaRPr lang="en-US"/>
        </a:p>
      </dgm:t>
    </dgm:pt>
    <dgm:pt modelId="{340E69BA-AFDB-4667-9E8A-0FA1A50D7A53}" type="parTrans" cxnId="{D6201924-2B62-4CB1-A1C4-8E1BD0C0DAF2}">
      <dgm:prSet/>
      <dgm:spPr/>
      <dgm:t>
        <a:bodyPr/>
        <a:lstStyle/>
        <a:p>
          <a:endParaRPr lang="en-US"/>
        </a:p>
      </dgm:t>
    </dgm:pt>
    <dgm:pt modelId="{F80753E7-3464-42B2-8773-FCA6C373D987}" type="sibTrans" cxnId="{D6201924-2B62-4CB1-A1C4-8E1BD0C0DAF2}">
      <dgm:prSet/>
      <dgm:spPr/>
      <dgm:t>
        <a:bodyPr/>
        <a:lstStyle/>
        <a:p>
          <a:endParaRPr lang="en-US"/>
        </a:p>
      </dgm:t>
    </dgm:pt>
    <dgm:pt modelId="{B3113258-4301-2840-8B65-DAD2B213C6C7}" type="pres">
      <dgm:prSet presAssocID="{57188790-8C09-4E9E-B95B-58D620B861F2}" presName="vert0" presStyleCnt="0">
        <dgm:presLayoutVars>
          <dgm:dir/>
          <dgm:animOne val="branch"/>
          <dgm:animLvl val="lvl"/>
        </dgm:presLayoutVars>
      </dgm:prSet>
      <dgm:spPr/>
    </dgm:pt>
    <dgm:pt modelId="{3754F4F4-FCF6-FF45-98A0-4C266D3AE94B}" type="pres">
      <dgm:prSet presAssocID="{3B2C8212-EAA9-478E-935E-82FC70F604FF}" presName="thickLine" presStyleLbl="alignNode1" presStyleIdx="0" presStyleCnt="2"/>
      <dgm:spPr/>
    </dgm:pt>
    <dgm:pt modelId="{7DF4CF71-0D0E-0148-868A-2A02630ABE6F}" type="pres">
      <dgm:prSet presAssocID="{3B2C8212-EAA9-478E-935E-82FC70F604FF}" presName="horz1" presStyleCnt="0"/>
      <dgm:spPr/>
    </dgm:pt>
    <dgm:pt modelId="{112A6F2B-CC81-2343-A5FC-828CE1BC06F4}" type="pres">
      <dgm:prSet presAssocID="{3B2C8212-EAA9-478E-935E-82FC70F604FF}" presName="tx1" presStyleLbl="revTx" presStyleIdx="0" presStyleCnt="2"/>
      <dgm:spPr/>
    </dgm:pt>
    <dgm:pt modelId="{194252EE-BCCA-054C-89A0-5258CC16E2AE}" type="pres">
      <dgm:prSet presAssocID="{3B2C8212-EAA9-478E-935E-82FC70F604FF}" presName="vert1" presStyleCnt="0"/>
      <dgm:spPr/>
    </dgm:pt>
    <dgm:pt modelId="{59F33BAE-A1B4-934D-ABDA-82CF68BCA639}" type="pres">
      <dgm:prSet presAssocID="{81A87003-507D-4F07-8509-11831AFE39B4}" presName="thickLine" presStyleLbl="alignNode1" presStyleIdx="1" presStyleCnt="2"/>
      <dgm:spPr/>
    </dgm:pt>
    <dgm:pt modelId="{E60E1FFB-3DE2-2A43-982D-03EDF307CE89}" type="pres">
      <dgm:prSet presAssocID="{81A87003-507D-4F07-8509-11831AFE39B4}" presName="horz1" presStyleCnt="0"/>
      <dgm:spPr/>
    </dgm:pt>
    <dgm:pt modelId="{9B0D1EDF-1D4E-2744-8D6A-E9162CB002EA}" type="pres">
      <dgm:prSet presAssocID="{81A87003-507D-4F07-8509-11831AFE39B4}" presName="tx1" presStyleLbl="revTx" presStyleIdx="1" presStyleCnt="2"/>
      <dgm:spPr/>
    </dgm:pt>
    <dgm:pt modelId="{AB0F4F8C-D57B-A447-9FF5-9A407A6CDB37}" type="pres">
      <dgm:prSet presAssocID="{81A87003-507D-4F07-8509-11831AFE39B4}" presName="vert1" presStyleCnt="0"/>
      <dgm:spPr/>
    </dgm:pt>
  </dgm:ptLst>
  <dgm:cxnLst>
    <dgm:cxn modelId="{2806DC11-71A4-B740-BC1F-7B64B3BE4F38}" type="presOf" srcId="{81A87003-507D-4F07-8509-11831AFE39B4}" destId="{9B0D1EDF-1D4E-2744-8D6A-E9162CB002EA}" srcOrd="0" destOrd="0" presId="urn:microsoft.com/office/officeart/2008/layout/LinedList"/>
    <dgm:cxn modelId="{D6201924-2B62-4CB1-A1C4-8E1BD0C0DAF2}" srcId="{57188790-8C09-4E9E-B95B-58D620B861F2}" destId="{81A87003-507D-4F07-8509-11831AFE39B4}" srcOrd="1" destOrd="0" parTransId="{340E69BA-AFDB-4667-9E8A-0FA1A50D7A53}" sibTransId="{F80753E7-3464-42B2-8773-FCA6C373D987}"/>
    <dgm:cxn modelId="{B98342CD-33E3-4250-8E1E-7915C12E99EB}" srcId="{57188790-8C09-4E9E-B95B-58D620B861F2}" destId="{3B2C8212-EAA9-478E-935E-82FC70F604FF}" srcOrd="0" destOrd="0" parTransId="{AF100747-813C-4D63-A1E2-834647350946}" sibTransId="{08ECF8E9-B7B0-4222-8CDD-C81FD7EC6C39}"/>
    <dgm:cxn modelId="{E42EFDD4-4747-A647-B1CB-9CA302399615}" type="presOf" srcId="{3B2C8212-EAA9-478E-935E-82FC70F604FF}" destId="{112A6F2B-CC81-2343-A5FC-828CE1BC06F4}" srcOrd="0" destOrd="0" presId="urn:microsoft.com/office/officeart/2008/layout/LinedList"/>
    <dgm:cxn modelId="{649DFAF6-AC7C-3342-9763-694DC6E9C4AB}" type="presOf" srcId="{57188790-8C09-4E9E-B95B-58D620B861F2}" destId="{B3113258-4301-2840-8B65-DAD2B213C6C7}" srcOrd="0" destOrd="0" presId="urn:microsoft.com/office/officeart/2008/layout/LinedList"/>
    <dgm:cxn modelId="{FFAB892E-0F47-7F4F-A660-3DDC3F854919}" type="presParOf" srcId="{B3113258-4301-2840-8B65-DAD2B213C6C7}" destId="{3754F4F4-FCF6-FF45-98A0-4C266D3AE94B}" srcOrd="0" destOrd="0" presId="urn:microsoft.com/office/officeart/2008/layout/LinedList"/>
    <dgm:cxn modelId="{48DA94CF-91AB-2544-82C9-69C03B32197C}" type="presParOf" srcId="{B3113258-4301-2840-8B65-DAD2B213C6C7}" destId="{7DF4CF71-0D0E-0148-868A-2A02630ABE6F}" srcOrd="1" destOrd="0" presId="urn:microsoft.com/office/officeart/2008/layout/LinedList"/>
    <dgm:cxn modelId="{3EF0A274-AA6B-FF45-AD65-B1E94367AB6E}" type="presParOf" srcId="{7DF4CF71-0D0E-0148-868A-2A02630ABE6F}" destId="{112A6F2B-CC81-2343-A5FC-828CE1BC06F4}" srcOrd="0" destOrd="0" presId="urn:microsoft.com/office/officeart/2008/layout/LinedList"/>
    <dgm:cxn modelId="{45AC7DAC-2821-7A40-B94E-02BEEAD1A081}" type="presParOf" srcId="{7DF4CF71-0D0E-0148-868A-2A02630ABE6F}" destId="{194252EE-BCCA-054C-89A0-5258CC16E2AE}" srcOrd="1" destOrd="0" presId="urn:microsoft.com/office/officeart/2008/layout/LinedList"/>
    <dgm:cxn modelId="{F3CE1FF5-E784-0349-95FF-89A8579BEB46}" type="presParOf" srcId="{B3113258-4301-2840-8B65-DAD2B213C6C7}" destId="{59F33BAE-A1B4-934D-ABDA-82CF68BCA639}" srcOrd="2" destOrd="0" presId="urn:microsoft.com/office/officeart/2008/layout/LinedList"/>
    <dgm:cxn modelId="{002586CC-FD87-4B4A-B319-B98BAE84FECE}" type="presParOf" srcId="{B3113258-4301-2840-8B65-DAD2B213C6C7}" destId="{E60E1FFB-3DE2-2A43-982D-03EDF307CE89}" srcOrd="3" destOrd="0" presId="urn:microsoft.com/office/officeart/2008/layout/LinedList"/>
    <dgm:cxn modelId="{26790D13-F7DD-2441-90B5-9A6F4926D52E}" type="presParOf" srcId="{E60E1FFB-3DE2-2A43-982D-03EDF307CE89}" destId="{9B0D1EDF-1D4E-2744-8D6A-E9162CB002EA}" srcOrd="0" destOrd="0" presId="urn:microsoft.com/office/officeart/2008/layout/LinedList"/>
    <dgm:cxn modelId="{7AD8ABA8-D9E0-6147-BF93-A045391DF753}" type="presParOf" srcId="{E60E1FFB-3DE2-2A43-982D-03EDF307CE89}" destId="{AB0F4F8C-D57B-A447-9FF5-9A407A6CDB3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44EE0D1-77C0-4C2F-A5EF-8E81DBD44AC3}" type="doc">
      <dgm:prSet loTypeId="urn:microsoft.com/office/officeart/2005/8/layout/process4" loCatId="process" qsTypeId="urn:microsoft.com/office/officeart/2005/8/quickstyle/simple2" qsCatId="simple" csTypeId="urn:microsoft.com/office/officeart/2005/8/colors/colorful2" csCatId="colorful"/>
      <dgm:spPr/>
      <dgm:t>
        <a:bodyPr/>
        <a:lstStyle/>
        <a:p>
          <a:endParaRPr lang="en-US"/>
        </a:p>
      </dgm:t>
    </dgm:pt>
    <dgm:pt modelId="{18498C9E-EF82-4167-9D94-7142F7F8D4A8}">
      <dgm:prSet/>
      <dgm:spPr/>
      <dgm:t>
        <a:bodyPr/>
        <a:lstStyle/>
        <a:p>
          <a:r>
            <a:rPr lang="en-GB"/>
            <a:t>it was also identified that in addition to the aforementioned areas:</a:t>
          </a:r>
          <a:endParaRPr lang="en-US"/>
        </a:p>
      </dgm:t>
    </dgm:pt>
    <dgm:pt modelId="{C35DB0E5-3F16-44C1-B15B-A3A3DF038227}" type="parTrans" cxnId="{DB0D2D5B-D419-49AD-B907-13527C1E1BEE}">
      <dgm:prSet/>
      <dgm:spPr/>
      <dgm:t>
        <a:bodyPr/>
        <a:lstStyle/>
        <a:p>
          <a:endParaRPr lang="en-US"/>
        </a:p>
      </dgm:t>
    </dgm:pt>
    <dgm:pt modelId="{A0E8520C-A0B5-4843-BF61-BB897A7D7151}" type="sibTrans" cxnId="{DB0D2D5B-D419-49AD-B907-13527C1E1BEE}">
      <dgm:prSet/>
      <dgm:spPr/>
      <dgm:t>
        <a:bodyPr/>
        <a:lstStyle/>
        <a:p>
          <a:endParaRPr lang="en-US"/>
        </a:p>
      </dgm:t>
    </dgm:pt>
    <dgm:pt modelId="{08166545-9E71-4655-A05D-7B0CF83E4F74}">
      <dgm:prSet/>
      <dgm:spPr/>
      <dgm:t>
        <a:bodyPr/>
        <a:lstStyle/>
        <a:p>
          <a:r>
            <a:rPr lang="en-GB"/>
            <a:t>interpersonal skills can be developed. Communication, effective questioning, negotiation, assertiveness and confrontation (Harwood &amp; Knight, 2015). </a:t>
          </a:r>
          <a:endParaRPr lang="en-US"/>
        </a:p>
      </dgm:t>
    </dgm:pt>
    <dgm:pt modelId="{C52ACF29-B6AC-4A88-9A3A-14181AE18E37}" type="parTrans" cxnId="{0D1CE183-09A1-4CB0-9616-A1844CCD6C9D}">
      <dgm:prSet/>
      <dgm:spPr/>
      <dgm:t>
        <a:bodyPr/>
        <a:lstStyle/>
        <a:p>
          <a:endParaRPr lang="en-US"/>
        </a:p>
      </dgm:t>
    </dgm:pt>
    <dgm:pt modelId="{127F7F53-40F3-43CE-8A11-FD738C86E2FB}" type="sibTrans" cxnId="{0D1CE183-09A1-4CB0-9616-A1844CCD6C9D}">
      <dgm:prSet/>
      <dgm:spPr/>
      <dgm:t>
        <a:bodyPr/>
        <a:lstStyle/>
        <a:p>
          <a:endParaRPr lang="en-US"/>
        </a:p>
      </dgm:t>
    </dgm:pt>
    <dgm:pt modelId="{47B2B33F-915A-4573-AB3C-A0BCDF933140}">
      <dgm:prSet/>
      <dgm:spPr/>
      <dgm:t>
        <a:bodyPr/>
        <a:lstStyle/>
        <a:p>
          <a:r>
            <a:rPr lang="en-GB"/>
            <a:t>It was shown by Elliot and Drummound (2016) that the </a:t>
          </a:r>
          <a:r>
            <a:rPr lang="en-GB" b="1" u="sng"/>
            <a:t>verbal involvement post and during games can be a source of stress</a:t>
          </a:r>
          <a:r>
            <a:rPr lang="en-GB"/>
            <a:t> and therefore having a better understanding or better skill set will prepare parents to have better </a:t>
          </a:r>
          <a:r>
            <a:rPr lang="en-GB" b="1" u="sng"/>
            <a:t>sport-related conversions</a:t>
          </a:r>
          <a:r>
            <a:rPr lang="en-GB"/>
            <a:t> (Elliott, Murray, Drummond and Knight, 2017). </a:t>
          </a:r>
          <a:endParaRPr lang="en-US"/>
        </a:p>
      </dgm:t>
    </dgm:pt>
    <dgm:pt modelId="{5E15C13A-D3A6-42F7-BEAC-2CA7C12385AB}" type="parTrans" cxnId="{1825FD5D-BA62-4746-BB37-084F7D3EE60A}">
      <dgm:prSet/>
      <dgm:spPr/>
      <dgm:t>
        <a:bodyPr/>
        <a:lstStyle/>
        <a:p>
          <a:endParaRPr lang="en-US"/>
        </a:p>
      </dgm:t>
    </dgm:pt>
    <dgm:pt modelId="{D1C8C0F9-BD61-457B-96C3-0E4174617866}" type="sibTrans" cxnId="{1825FD5D-BA62-4746-BB37-084F7D3EE60A}">
      <dgm:prSet/>
      <dgm:spPr/>
      <dgm:t>
        <a:bodyPr/>
        <a:lstStyle/>
        <a:p>
          <a:endParaRPr lang="en-US"/>
        </a:p>
      </dgm:t>
    </dgm:pt>
    <dgm:pt modelId="{B656E044-DA88-014C-B137-33CC964E2722}" type="pres">
      <dgm:prSet presAssocID="{644EE0D1-77C0-4C2F-A5EF-8E81DBD44AC3}" presName="Name0" presStyleCnt="0">
        <dgm:presLayoutVars>
          <dgm:dir/>
          <dgm:animLvl val="lvl"/>
          <dgm:resizeHandles val="exact"/>
        </dgm:presLayoutVars>
      </dgm:prSet>
      <dgm:spPr/>
    </dgm:pt>
    <dgm:pt modelId="{1B0D3D13-A818-9542-AEC0-B8D2D73CE645}" type="pres">
      <dgm:prSet presAssocID="{47B2B33F-915A-4573-AB3C-A0BCDF933140}" presName="boxAndChildren" presStyleCnt="0"/>
      <dgm:spPr/>
    </dgm:pt>
    <dgm:pt modelId="{07C81BA8-7669-9543-A568-4E7090210D3E}" type="pres">
      <dgm:prSet presAssocID="{47B2B33F-915A-4573-AB3C-A0BCDF933140}" presName="parentTextBox" presStyleLbl="node1" presStyleIdx="0" presStyleCnt="2"/>
      <dgm:spPr/>
    </dgm:pt>
    <dgm:pt modelId="{4E5B313D-EF06-FE49-B602-6B85A64D17B8}" type="pres">
      <dgm:prSet presAssocID="{A0E8520C-A0B5-4843-BF61-BB897A7D7151}" presName="sp" presStyleCnt="0"/>
      <dgm:spPr/>
    </dgm:pt>
    <dgm:pt modelId="{0D6E3496-F017-B64D-AEAC-8F9EDA0EE404}" type="pres">
      <dgm:prSet presAssocID="{18498C9E-EF82-4167-9D94-7142F7F8D4A8}" presName="arrowAndChildren" presStyleCnt="0"/>
      <dgm:spPr/>
    </dgm:pt>
    <dgm:pt modelId="{4959EFFC-4A7E-794D-9F01-B9280F28809B}" type="pres">
      <dgm:prSet presAssocID="{18498C9E-EF82-4167-9D94-7142F7F8D4A8}" presName="parentTextArrow" presStyleLbl="node1" presStyleIdx="0" presStyleCnt="2"/>
      <dgm:spPr/>
    </dgm:pt>
    <dgm:pt modelId="{4CD76574-1189-4E40-8C4D-E004DD6188CB}" type="pres">
      <dgm:prSet presAssocID="{18498C9E-EF82-4167-9D94-7142F7F8D4A8}" presName="arrow" presStyleLbl="node1" presStyleIdx="1" presStyleCnt="2"/>
      <dgm:spPr/>
    </dgm:pt>
    <dgm:pt modelId="{3B900098-2285-FB42-9644-FEB59C05497F}" type="pres">
      <dgm:prSet presAssocID="{18498C9E-EF82-4167-9D94-7142F7F8D4A8}" presName="descendantArrow" presStyleCnt="0"/>
      <dgm:spPr/>
    </dgm:pt>
    <dgm:pt modelId="{7DB5ADF3-9A39-C843-8DDC-D41B3367AE8B}" type="pres">
      <dgm:prSet presAssocID="{08166545-9E71-4655-A05D-7B0CF83E4F74}" presName="childTextArrow" presStyleLbl="fgAccFollowNode1" presStyleIdx="0" presStyleCnt="1">
        <dgm:presLayoutVars>
          <dgm:bulletEnabled val="1"/>
        </dgm:presLayoutVars>
      </dgm:prSet>
      <dgm:spPr/>
    </dgm:pt>
  </dgm:ptLst>
  <dgm:cxnLst>
    <dgm:cxn modelId="{59569202-2F0B-7A44-AF2B-7EF19BC1E2C5}" type="presOf" srcId="{18498C9E-EF82-4167-9D94-7142F7F8D4A8}" destId="{4CD76574-1189-4E40-8C4D-E004DD6188CB}" srcOrd="1" destOrd="0" presId="urn:microsoft.com/office/officeart/2005/8/layout/process4"/>
    <dgm:cxn modelId="{DB0D2D5B-D419-49AD-B907-13527C1E1BEE}" srcId="{644EE0D1-77C0-4C2F-A5EF-8E81DBD44AC3}" destId="{18498C9E-EF82-4167-9D94-7142F7F8D4A8}" srcOrd="0" destOrd="0" parTransId="{C35DB0E5-3F16-44C1-B15B-A3A3DF038227}" sibTransId="{A0E8520C-A0B5-4843-BF61-BB897A7D7151}"/>
    <dgm:cxn modelId="{1825FD5D-BA62-4746-BB37-084F7D3EE60A}" srcId="{644EE0D1-77C0-4C2F-A5EF-8E81DBD44AC3}" destId="{47B2B33F-915A-4573-AB3C-A0BCDF933140}" srcOrd="1" destOrd="0" parTransId="{5E15C13A-D3A6-42F7-BEAC-2CA7C12385AB}" sibTransId="{D1C8C0F9-BD61-457B-96C3-0E4174617866}"/>
    <dgm:cxn modelId="{0D1CE183-09A1-4CB0-9616-A1844CCD6C9D}" srcId="{18498C9E-EF82-4167-9D94-7142F7F8D4A8}" destId="{08166545-9E71-4655-A05D-7B0CF83E4F74}" srcOrd="0" destOrd="0" parTransId="{C52ACF29-B6AC-4A88-9A3A-14181AE18E37}" sibTransId="{127F7F53-40F3-43CE-8A11-FD738C86E2FB}"/>
    <dgm:cxn modelId="{B0B8FDB9-BFE8-A249-BEC3-B474E5D58300}" type="presOf" srcId="{644EE0D1-77C0-4C2F-A5EF-8E81DBD44AC3}" destId="{B656E044-DA88-014C-B137-33CC964E2722}" srcOrd="0" destOrd="0" presId="urn:microsoft.com/office/officeart/2005/8/layout/process4"/>
    <dgm:cxn modelId="{A55F49CE-1EC6-A544-9279-3E2B1CCE4E46}" type="presOf" srcId="{47B2B33F-915A-4573-AB3C-A0BCDF933140}" destId="{07C81BA8-7669-9543-A568-4E7090210D3E}" srcOrd="0" destOrd="0" presId="urn:microsoft.com/office/officeart/2005/8/layout/process4"/>
    <dgm:cxn modelId="{C38298E9-9D05-0C48-A8AF-3D442C046EB3}" type="presOf" srcId="{18498C9E-EF82-4167-9D94-7142F7F8D4A8}" destId="{4959EFFC-4A7E-794D-9F01-B9280F28809B}" srcOrd="0" destOrd="0" presId="urn:microsoft.com/office/officeart/2005/8/layout/process4"/>
    <dgm:cxn modelId="{BE8040F1-DBEE-E442-836F-2399AA3FAB9C}" type="presOf" srcId="{08166545-9E71-4655-A05D-7B0CF83E4F74}" destId="{7DB5ADF3-9A39-C843-8DDC-D41B3367AE8B}" srcOrd="0" destOrd="0" presId="urn:microsoft.com/office/officeart/2005/8/layout/process4"/>
    <dgm:cxn modelId="{866268A9-DCAA-4F4C-BEDF-CB98DA8CDE56}" type="presParOf" srcId="{B656E044-DA88-014C-B137-33CC964E2722}" destId="{1B0D3D13-A818-9542-AEC0-B8D2D73CE645}" srcOrd="0" destOrd="0" presId="urn:microsoft.com/office/officeart/2005/8/layout/process4"/>
    <dgm:cxn modelId="{B67790F1-D2AC-6046-A875-310DA65164F5}" type="presParOf" srcId="{1B0D3D13-A818-9542-AEC0-B8D2D73CE645}" destId="{07C81BA8-7669-9543-A568-4E7090210D3E}" srcOrd="0" destOrd="0" presId="urn:microsoft.com/office/officeart/2005/8/layout/process4"/>
    <dgm:cxn modelId="{73F26279-C412-F94E-866C-E40613093EC3}" type="presParOf" srcId="{B656E044-DA88-014C-B137-33CC964E2722}" destId="{4E5B313D-EF06-FE49-B602-6B85A64D17B8}" srcOrd="1" destOrd="0" presId="urn:microsoft.com/office/officeart/2005/8/layout/process4"/>
    <dgm:cxn modelId="{60C04358-0DA5-B845-95A6-6EBD8DCD3F08}" type="presParOf" srcId="{B656E044-DA88-014C-B137-33CC964E2722}" destId="{0D6E3496-F017-B64D-AEAC-8F9EDA0EE404}" srcOrd="2" destOrd="0" presId="urn:microsoft.com/office/officeart/2005/8/layout/process4"/>
    <dgm:cxn modelId="{5DBC7A40-E108-2340-891E-71DE9AA991A9}" type="presParOf" srcId="{0D6E3496-F017-B64D-AEAC-8F9EDA0EE404}" destId="{4959EFFC-4A7E-794D-9F01-B9280F28809B}" srcOrd="0" destOrd="0" presId="urn:microsoft.com/office/officeart/2005/8/layout/process4"/>
    <dgm:cxn modelId="{E37D7642-B37F-AC4B-BC8E-17E498EFAB3B}" type="presParOf" srcId="{0D6E3496-F017-B64D-AEAC-8F9EDA0EE404}" destId="{4CD76574-1189-4E40-8C4D-E004DD6188CB}" srcOrd="1" destOrd="0" presId="urn:microsoft.com/office/officeart/2005/8/layout/process4"/>
    <dgm:cxn modelId="{4B351B2B-6987-454F-95FF-619CC495BCAA}" type="presParOf" srcId="{0D6E3496-F017-B64D-AEAC-8F9EDA0EE404}" destId="{3B900098-2285-FB42-9644-FEB59C05497F}" srcOrd="2" destOrd="0" presId="urn:microsoft.com/office/officeart/2005/8/layout/process4"/>
    <dgm:cxn modelId="{8D6E3C17-32E0-EC40-A34A-89B8A46F3CBB}" type="presParOf" srcId="{3B900098-2285-FB42-9644-FEB59C05497F}" destId="{7DB5ADF3-9A39-C843-8DDC-D41B3367AE8B}"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54F4F4-FCF6-FF45-98A0-4C266D3AE94B}">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12A6F2B-CC81-2343-A5FC-828CE1BC06F4}">
      <dsp:nvSpPr>
        <dsp:cNvPr id="0" name=""/>
        <dsp:cNvSpPr/>
      </dsp:nvSpPr>
      <dsp:spPr>
        <a:xfrm>
          <a:off x="0" y="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A position paper on ‘Parenting in Youth sport’ (Harwood, Knight, 2015) concluded that parents face a triangular cycle of responsibilities in managing and supporting the needs of the young person, in addition to managing their own well-being and interactions with the youth sport environment. </a:t>
          </a:r>
          <a:endParaRPr lang="en-US" sz="2400" kern="1200"/>
        </a:p>
      </dsp:txBody>
      <dsp:txXfrm>
        <a:off x="0" y="0"/>
        <a:ext cx="6492875" cy="2552700"/>
      </dsp:txXfrm>
    </dsp:sp>
    <dsp:sp modelId="{59F33BAE-A1B4-934D-ABDA-82CF68BCA639}">
      <dsp:nvSpPr>
        <dsp:cNvPr id="0" name=""/>
        <dsp:cNvSpPr/>
      </dsp:nvSpPr>
      <dsp:spPr>
        <a:xfrm>
          <a:off x="0" y="255270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0D1EDF-1D4E-2744-8D6A-E9162CB002EA}">
      <dsp:nvSpPr>
        <dsp:cNvPr id="0" name=""/>
        <dsp:cNvSpPr/>
      </dsp:nvSpPr>
      <dsp:spPr>
        <a:xfrm>
          <a:off x="0" y="255270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It was suggested that at a interpersonal level, parents can construct </a:t>
          </a:r>
          <a:r>
            <a:rPr lang="en-GB" sz="2400" b="1" u="sng" kern="1200"/>
            <a:t>emotional intelligence</a:t>
          </a:r>
          <a:r>
            <a:rPr lang="en-GB" sz="2400" kern="1200"/>
            <a:t> (Gottman, Katz &amp; Hooven (1996</a:t>
          </a:r>
          <a:r>
            <a:rPr lang="en-GB" sz="2400" b="1" u="sng" kern="1200"/>
            <a:t>), achievement goals </a:t>
          </a:r>
          <a:r>
            <a:rPr lang="en-GB" sz="2400" kern="1200"/>
            <a:t>(Duba &amp; Hom, 1993), </a:t>
          </a:r>
          <a:r>
            <a:rPr lang="en-GB" sz="2400" b="1" u="sng" kern="1200"/>
            <a:t>parenting style </a:t>
          </a:r>
          <a:r>
            <a:rPr lang="en-GB" sz="2400" kern="1200"/>
            <a:t>(Sapieja et al, 2011), </a:t>
          </a:r>
          <a:r>
            <a:rPr lang="en-GB" sz="2400" b="1" u="sng" kern="1200"/>
            <a:t>coping</a:t>
          </a:r>
          <a:r>
            <a:rPr lang="en-GB" sz="2400" kern="1200"/>
            <a:t> (Nicholls &amp; Polman, 2007) and </a:t>
          </a:r>
          <a:r>
            <a:rPr lang="en-GB" sz="2400" b="1" u="sng" kern="1200"/>
            <a:t>resilience</a:t>
          </a:r>
          <a:r>
            <a:rPr lang="en-GB" sz="2400" kern="1200"/>
            <a:t> (Fletcher &amp; Sarkar, 2013).</a:t>
          </a:r>
          <a:endParaRPr lang="en-US" sz="2400" kern="1200"/>
        </a:p>
      </dsp:txBody>
      <dsp:txXfrm>
        <a:off x="0" y="2552700"/>
        <a:ext cx="6492875" cy="25527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C81BA8-7669-9543-A568-4E7090210D3E}">
      <dsp:nvSpPr>
        <dsp:cNvPr id="0" name=""/>
        <dsp:cNvSpPr/>
      </dsp:nvSpPr>
      <dsp:spPr>
        <a:xfrm>
          <a:off x="0" y="3081379"/>
          <a:ext cx="6492875" cy="20217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It was shown by Elliot and Drummound (2016) that the </a:t>
          </a:r>
          <a:r>
            <a:rPr lang="en-GB" sz="2000" b="1" u="sng" kern="1200"/>
            <a:t>verbal involvement post and during games can be a source of stress</a:t>
          </a:r>
          <a:r>
            <a:rPr lang="en-GB" sz="2000" kern="1200"/>
            <a:t> and therefore having a better understanding or better skill set will prepare parents to have better </a:t>
          </a:r>
          <a:r>
            <a:rPr lang="en-GB" sz="2000" b="1" u="sng" kern="1200"/>
            <a:t>sport-related conversions</a:t>
          </a:r>
          <a:r>
            <a:rPr lang="en-GB" sz="2000" kern="1200"/>
            <a:t> (Elliott, Murray, Drummond and Knight, 2017). </a:t>
          </a:r>
          <a:endParaRPr lang="en-US" sz="2000" kern="1200"/>
        </a:p>
      </dsp:txBody>
      <dsp:txXfrm>
        <a:off x="0" y="3081379"/>
        <a:ext cx="6492875" cy="2021718"/>
      </dsp:txXfrm>
    </dsp:sp>
    <dsp:sp modelId="{4CD76574-1189-4E40-8C4D-E004DD6188CB}">
      <dsp:nvSpPr>
        <dsp:cNvPr id="0" name=""/>
        <dsp:cNvSpPr/>
      </dsp:nvSpPr>
      <dsp:spPr>
        <a:xfrm rot="10800000">
          <a:off x="0" y="2302"/>
          <a:ext cx="6492875" cy="3109402"/>
        </a:xfrm>
        <a:prstGeom prst="upArrowCallout">
          <a:avLst/>
        </a:prstGeom>
        <a:solidFill>
          <a:schemeClr val="accent2">
            <a:hueOff val="-1455363"/>
            <a:satOff val="-83928"/>
            <a:lumOff val="862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a:t>it was also identified that in addition to the aforementioned areas:</a:t>
          </a:r>
          <a:endParaRPr lang="en-US" sz="2000" kern="1200"/>
        </a:p>
      </dsp:txBody>
      <dsp:txXfrm rot="-10800000">
        <a:off x="0" y="2302"/>
        <a:ext cx="6492875" cy="1091400"/>
      </dsp:txXfrm>
    </dsp:sp>
    <dsp:sp modelId="{7DB5ADF3-9A39-C843-8DDC-D41B3367AE8B}">
      <dsp:nvSpPr>
        <dsp:cNvPr id="0" name=""/>
        <dsp:cNvSpPr/>
      </dsp:nvSpPr>
      <dsp:spPr>
        <a:xfrm>
          <a:off x="0" y="1093702"/>
          <a:ext cx="6492875" cy="929711"/>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GB" sz="2000" kern="1200"/>
            <a:t>interpersonal skills can be developed. Communication, effective questioning, negotiation, assertiveness and confrontation (Harwood &amp; Knight, 2015). </a:t>
          </a:r>
          <a:endParaRPr lang="en-US" sz="2000" kern="1200"/>
        </a:p>
      </dsp:txBody>
      <dsp:txXfrm>
        <a:off x="0" y="1093702"/>
        <a:ext cx="6492875" cy="92971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DE4A1-8DAE-A54A-AB0F-789C3095680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7CAE80F3-F167-F14D-8848-B6AD00BF6D9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949A79A-EC8E-3540-9211-1AC8AE9024D1}"/>
              </a:ext>
            </a:extLst>
          </p:cNvPr>
          <p:cNvSpPr>
            <a:spLocks noGrp="1"/>
          </p:cNvSpPr>
          <p:nvPr>
            <p:ph type="dt" sz="half" idx="10"/>
          </p:nvPr>
        </p:nvSpPr>
        <p:spPr/>
        <p:txBody>
          <a:bodyPr/>
          <a:lstStyle/>
          <a:p>
            <a:fld id="{7A02CEC4-4EE9-054F-8DD1-92F7737D8DF1}" type="datetimeFigureOut">
              <a:rPr lang="en-US" smtClean="0"/>
              <a:t>3/15/19</a:t>
            </a:fld>
            <a:endParaRPr lang="en-US"/>
          </a:p>
        </p:txBody>
      </p:sp>
      <p:sp>
        <p:nvSpPr>
          <p:cNvPr id="5" name="Footer Placeholder 4">
            <a:extLst>
              <a:ext uri="{FF2B5EF4-FFF2-40B4-BE49-F238E27FC236}">
                <a16:creationId xmlns:a16="http://schemas.microsoft.com/office/drawing/2014/main" id="{CDC99C9A-56BF-7043-B454-42F81F01162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F2ABACC-91FB-D44C-B589-48A11B4B7EB7}"/>
              </a:ext>
            </a:extLst>
          </p:cNvPr>
          <p:cNvSpPr>
            <a:spLocks noGrp="1"/>
          </p:cNvSpPr>
          <p:nvPr>
            <p:ph type="sldNum" sz="quarter" idx="12"/>
          </p:nvPr>
        </p:nvSpPr>
        <p:spPr/>
        <p:txBody>
          <a:bodyPr/>
          <a:lstStyle/>
          <a:p>
            <a:fld id="{49B3883C-D70C-A249-90EB-952F3137C4DD}" type="slidenum">
              <a:rPr lang="en-US" smtClean="0"/>
              <a:t>‹#›</a:t>
            </a:fld>
            <a:endParaRPr lang="en-US"/>
          </a:p>
        </p:txBody>
      </p:sp>
    </p:spTree>
    <p:extLst>
      <p:ext uri="{BB962C8B-B14F-4D97-AF65-F5344CB8AC3E}">
        <p14:creationId xmlns:p14="http://schemas.microsoft.com/office/powerpoint/2010/main" val="8740583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9C622-DB60-F449-B570-BC9B2AE8025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5BE0F10-C78C-B248-B0EF-FAD77C37BC9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91DE17-6F1D-F94E-A4FF-8300E97A9EFC}"/>
              </a:ext>
            </a:extLst>
          </p:cNvPr>
          <p:cNvSpPr>
            <a:spLocks noGrp="1"/>
          </p:cNvSpPr>
          <p:nvPr>
            <p:ph type="dt" sz="half" idx="10"/>
          </p:nvPr>
        </p:nvSpPr>
        <p:spPr/>
        <p:txBody>
          <a:bodyPr/>
          <a:lstStyle/>
          <a:p>
            <a:fld id="{7A02CEC4-4EE9-054F-8DD1-92F7737D8DF1}" type="datetimeFigureOut">
              <a:rPr lang="en-US" smtClean="0"/>
              <a:t>3/15/19</a:t>
            </a:fld>
            <a:endParaRPr lang="en-US"/>
          </a:p>
        </p:txBody>
      </p:sp>
      <p:sp>
        <p:nvSpPr>
          <p:cNvPr id="5" name="Footer Placeholder 4">
            <a:extLst>
              <a:ext uri="{FF2B5EF4-FFF2-40B4-BE49-F238E27FC236}">
                <a16:creationId xmlns:a16="http://schemas.microsoft.com/office/drawing/2014/main" id="{74D1CBBF-5562-CA4E-8E03-B140FF965B1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119100-8C4C-BF49-BA75-2E1E4DCF8FB4}"/>
              </a:ext>
            </a:extLst>
          </p:cNvPr>
          <p:cNvSpPr>
            <a:spLocks noGrp="1"/>
          </p:cNvSpPr>
          <p:nvPr>
            <p:ph type="sldNum" sz="quarter" idx="12"/>
          </p:nvPr>
        </p:nvSpPr>
        <p:spPr/>
        <p:txBody>
          <a:bodyPr/>
          <a:lstStyle/>
          <a:p>
            <a:fld id="{49B3883C-D70C-A249-90EB-952F3137C4DD}" type="slidenum">
              <a:rPr lang="en-US" smtClean="0"/>
              <a:t>‹#›</a:t>
            </a:fld>
            <a:endParaRPr lang="en-US"/>
          </a:p>
        </p:txBody>
      </p:sp>
    </p:spTree>
    <p:extLst>
      <p:ext uri="{BB962C8B-B14F-4D97-AF65-F5344CB8AC3E}">
        <p14:creationId xmlns:p14="http://schemas.microsoft.com/office/powerpoint/2010/main" val="3432849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0E5F7-854A-E443-A932-063364FBF19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DD0C5861-A1BC-334B-B26C-01A2D15F3A9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7A50847A-5DF0-A645-A441-4BB64BF30894}"/>
              </a:ext>
            </a:extLst>
          </p:cNvPr>
          <p:cNvSpPr>
            <a:spLocks noGrp="1"/>
          </p:cNvSpPr>
          <p:nvPr>
            <p:ph type="dt" sz="half" idx="10"/>
          </p:nvPr>
        </p:nvSpPr>
        <p:spPr/>
        <p:txBody>
          <a:bodyPr/>
          <a:lstStyle/>
          <a:p>
            <a:fld id="{7A02CEC4-4EE9-054F-8DD1-92F7737D8DF1}" type="datetimeFigureOut">
              <a:rPr lang="en-US" smtClean="0"/>
              <a:t>3/15/19</a:t>
            </a:fld>
            <a:endParaRPr lang="en-US"/>
          </a:p>
        </p:txBody>
      </p:sp>
      <p:sp>
        <p:nvSpPr>
          <p:cNvPr id="5" name="Footer Placeholder 4">
            <a:extLst>
              <a:ext uri="{FF2B5EF4-FFF2-40B4-BE49-F238E27FC236}">
                <a16:creationId xmlns:a16="http://schemas.microsoft.com/office/drawing/2014/main" id="{69586BDC-1161-BD4F-B3E9-544C6A0855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37CF7F-23F9-C245-81C2-46E1EDE36909}"/>
              </a:ext>
            </a:extLst>
          </p:cNvPr>
          <p:cNvSpPr>
            <a:spLocks noGrp="1"/>
          </p:cNvSpPr>
          <p:nvPr>
            <p:ph type="sldNum" sz="quarter" idx="12"/>
          </p:nvPr>
        </p:nvSpPr>
        <p:spPr/>
        <p:txBody>
          <a:bodyPr/>
          <a:lstStyle/>
          <a:p>
            <a:fld id="{49B3883C-D70C-A249-90EB-952F3137C4DD}" type="slidenum">
              <a:rPr lang="en-US" smtClean="0"/>
              <a:t>‹#›</a:t>
            </a:fld>
            <a:endParaRPr lang="en-US"/>
          </a:p>
        </p:txBody>
      </p:sp>
    </p:spTree>
    <p:extLst>
      <p:ext uri="{BB962C8B-B14F-4D97-AF65-F5344CB8AC3E}">
        <p14:creationId xmlns:p14="http://schemas.microsoft.com/office/powerpoint/2010/main" val="12396325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ED642-7F6E-314C-B08E-C68F0C2FCC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5330A10-B5EA-784F-936E-42ECECF573E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4A289FC-167A-2144-9754-965EFC97506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799FC1F-C6D7-044B-8FD5-21AA959191DE}"/>
              </a:ext>
            </a:extLst>
          </p:cNvPr>
          <p:cNvSpPr>
            <a:spLocks noGrp="1"/>
          </p:cNvSpPr>
          <p:nvPr>
            <p:ph type="dt" sz="half" idx="10"/>
          </p:nvPr>
        </p:nvSpPr>
        <p:spPr/>
        <p:txBody>
          <a:bodyPr/>
          <a:lstStyle/>
          <a:p>
            <a:fld id="{7A02CEC4-4EE9-054F-8DD1-92F7737D8DF1}" type="datetimeFigureOut">
              <a:rPr lang="en-US" smtClean="0"/>
              <a:t>3/15/19</a:t>
            </a:fld>
            <a:endParaRPr lang="en-US"/>
          </a:p>
        </p:txBody>
      </p:sp>
      <p:sp>
        <p:nvSpPr>
          <p:cNvPr id="6" name="Footer Placeholder 5">
            <a:extLst>
              <a:ext uri="{FF2B5EF4-FFF2-40B4-BE49-F238E27FC236}">
                <a16:creationId xmlns:a16="http://schemas.microsoft.com/office/drawing/2014/main" id="{5A1172E0-28C8-2643-81D2-EA56CE71931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E7D657A-8665-C546-ABD4-7CF9BFB73205}"/>
              </a:ext>
            </a:extLst>
          </p:cNvPr>
          <p:cNvSpPr>
            <a:spLocks noGrp="1"/>
          </p:cNvSpPr>
          <p:nvPr>
            <p:ph type="sldNum" sz="quarter" idx="12"/>
          </p:nvPr>
        </p:nvSpPr>
        <p:spPr/>
        <p:txBody>
          <a:bodyPr/>
          <a:lstStyle/>
          <a:p>
            <a:fld id="{49B3883C-D70C-A249-90EB-952F3137C4DD}" type="slidenum">
              <a:rPr lang="en-US" smtClean="0"/>
              <a:t>‹#›</a:t>
            </a:fld>
            <a:endParaRPr lang="en-US"/>
          </a:p>
        </p:txBody>
      </p:sp>
    </p:spTree>
    <p:extLst>
      <p:ext uri="{BB962C8B-B14F-4D97-AF65-F5344CB8AC3E}">
        <p14:creationId xmlns:p14="http://schemas.microsoft.com/office/powerpoint/2010/main" val="40049396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AE954-8A36-3640-A1D8-1E4FD48D69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E21072C-3C58-D243-8656-2DC0D3D2CF8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31DFA198-AEF0-0B45-BFB1-432AA607257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4B92AD99-61BB-604C-89EC-EE692B2324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D8969BE9-D93C-F84D-8800-C4A3AC7381D9}"/>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E8D9BBC-07B1-5F4A-AED8-CE0F4F92EE10}"/>
              </a:ext>
            </a:extLst>
          </p:cNvPr>
          <p:cNvSpPr>
            <a:spLocks noGrp="1"/>
          </p:cNvSpPr>
          <p:nvPr>
            <p:ph type="dt" sz="half" idx="10"/>
          </p:nvPr>
        </p:nvSpPr>
        <p:spPr/>
        <p:txBody>
          <a:bodyPr/>
          <a:lstStyle/>
          <a:p>
            <a:fld id="{7A02CEC4-4EE9-054F-8DD1-92F7737D8DF1}" type="datetimeFigureOut">
              <a:rPr lang="en-US" smtClean="0"/>
              <a:t>3/15/19</a:t>
            </a:fld>
            <a:endParaRPr lang="en-US"/>
          </a:p>
        </p:txBody>
      </p:sp>
      <p:sp>
        <p:nvSpPr>
          <p:cNvPr id="8" name="Footer Placeholder 7">
            <a:extLst>
              <a:ext uri="{FF2B5EF4-FFF2-40B4-BE49-F238E27FC236}">
                <a16:creationId xmlns:a16="http://schemas.microsoft.com/office/drawing/2014/main" id="{6DA805A9-A6D1-6C43-A8D2-C4D73EAC169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74033F3-FBB4-C442-96F4-E0B21AF6B8E3}"/>
              </a:ext>
            </a:extLst>
          </p:cNvPr>
          <p:cNvSpPr>
            <a:spLocks noGrp="1"/>
          </p:cNvSpPr>
          <p:nvPr>
            <p:ph type="sldNum" sz="quarter" idx="12"/>
          </p:nvPr>
        </p:nvSpPr>
        <p:spPr/>
        <p:txBody>
          <a:bodyPr/>
          <a:lstStyle/>
          <a:p>
            <a:fld id="{49B3883C-D70C-A249-90EB-952F3137C4DD}" type="slidenum">
              <a:rPr lang="en-US" smtClean="0"/>
              <a:t>‹#›</a:t>
            </a:fld>
            <a:endParaRPr lang="en-US"/>
          </a:p>
        </p:txBody>
      </p:sp>
    </p:spTree>
    <p:extLst>
      <p:ext uri="{BB962C8B-B14F-4D97-AF65-F5344CB8AC3E}">
        <p14:creationId xmlns:p14="http://schemas.microsoft.com/office/powerpoint/2010/main" val="10045270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96623-D547-BF45-80CC-A2551C1B174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A9D30A7-D59C-8E40-AB6D-8CA4806A9B20}"/>
              </a:ext>
            </a:extLst>
          </p:cNvPr>
          <p:cNvSpPr>
            <a:spLocks noGrp="1"/>
          </p:cNvSpPr>
          <p:nvPr>
            <p:ph type="dt" sz="half" idx="10"/>
          </p:nvPr>
        </p:nvSpPr>
        <p:spPr/>
        <p:txBody>
          <a:bodyPr/>
          <a:lstStyle/>
          <a:p>
            <a:fld id="{7A02CEC4-4EE9-054F-8DD1-92F7737D8DF1}" type="datetimeFigureOut">
              <a:rPr lang="en-US" smtClean="0"/>
              <a:t>3/15/19</a:t>
            </a:fld>
            <a:endParaRPr lang="en-US"/>
          </a:p>
        </p:txBody>
      </p:sp>
      <p:sp>
        <p:nvSpPr>
          <p:cNvPr id="4" name="Footer Placeholder 3">
            <a:extLst>
              <a:ext uri="{FF2B5EF4-FFF2-40B4-BE49-F238E27FC236}">
                <a16:creationId xmlns:a16="http://schemas.microsoft.com/office/drawing/2014/main" id="{FF4058F8-41C1-EE48-B751-88BD4D3F002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A68E1D6-D6DD-7048-96CC-F623C37EE5B4}"/>
              </a:ext>
            </a:extLst>
          </p:cNvPr>
          <p:cNvSpPr>
            <a:spLocks noGrp="1"/>
          </p:cNvSpPr>
          <p:nvPr>
            <p:ph type="sldNum" sz="quarter" idx="12"/>
          </p:nvPr>
        </p:nvSpPr>
        <p:spPr/>
        <p:txBody>
          <a:bodyPr/>
          <a:lstStyle/>
          <a:p>
            <a:fld id="{49B3883C-D70C-A249-90EB-952F3137C4DD}" type="slidenum">
              <a:rPr lang="en-US" smtClean="0"/>
              <a:t>‹#›</a:t>
            </a:fld>
            <a:endParaRPr lang="en-US"/>
          </a:p>
        </p:txBody>
      </p:sp>
    </p:spTree>
    <p:extLst>
      <p:ext uri="{BB962C8B-B14F-4D97-AF65-F5344CB8AC3E}">
        <p14:creationId xmlns:p14="http://schemas.microsoft.com/office/powerpoint/2010/main" val="15581854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CABDC3-E775-ED42-B928-114F6D5AAE55}"/>
              </a:ext>
            </a:extLst>
          </p:cNvPr>
          <p:cNvSpPr>
            <a:spLocks noGrp="1"/>
          </p:cNvSpPr>
          <p:nvPr>
            <p:ph type="dt" sz="half" idx="10"/>
          </p:nvPr>
        </p:nvSpPr>
        <p:spPr/>
        <p:txBody>
          <a:bodyPr/>
          <a:lstStyle/>
          <a:p>
            <a:fld id="{7A02CEC4-4EE9-054F-8DD1-92F7737D8DF1}" type="datetimeFigureOut">
              <a:rPr lang="en-US" smtClean="0"/>
              <a:t>3/15/19</a:t>
            </a:fld>
            <a:endParaRPr lang="en-US"/>
          </a:p>
        </p:txBody>
      </p:sp>
      <p:sp>
        <p:nvSpPr>
          <p:cNvPr id="3" name="Footer Placeholder 2">
            <a:extLst>
              <a:ext uri="{FF2B5EF4-FFF2-40B4-BE49-F238E27FC236}">
                <a16:creationId xmlns:a16="http://schemas.microsoft.com/office/drawing/2014/main" id="{229C001E-2690-AE4D-B2C4-D5F8EDE99CB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8EF4781-9212-B243-98BF-338BB2E3A4B5}"/>
              </a:ext>
            </a:extLst>
          </p:cNvPr>
          <p:cNvSpPr>
            <a:spLocks noGrp="1"/>
          </p:cNvSpPr>
          <p:nvPr>
            <p:ph type="sldNum" sz="quarter" idx="12"/>
          </p:nvPr>
        </p:nvSpPr>
        <p:spPr/>
        <p:txBody>
          <a:bodyPr/>
          <a:lstStyle/>
          <a:p>
            <a:fld id="{49B3883C-D70C-A249-90EB-952F3137C4DD}" type="slidenum">
              <a:rPr lang="en-US" smtClean="0"/>
              <a:t>‹#›</a:t>
            </a:fld>
            <a:endParaRPr lang="en-US"/>
          </a:p>
        </p:txBody>
      </p:sp>
    </p:spTree>
    <p:extLst>
      <p:ext uri="{BB962C8B-B14F-4D97-AF65-F5344CB8AC3E}">
        <p14:creationId xmlns:p14="http://schemas.microsoft.com/office/powerpoint/2010/main" val="307557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C2E79-F88F-B847-8C91-4521EAD763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2BCD1E-0923-734F-A1FF-E65523FB26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F57F003-F21C-C141-B3D0-6BAAFE2D9FC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B63A3C9-543C-1744-9219-B536D440BB64}"/>
              </a:ext>
            </a:extLst>
          </p:cNvPr>
          <p:cNvSpPr>
            <a:spLocks noGrp="1"/>
          </p:cNvSpPr>
          <p:nvPr>
            <p:ph type="dt" sz="half" idx="10"/>
          </p:nvPr>
        </p:nvSpPr>
        <p:spPr/>
        <p:txBody>
          <a:bodyPr/>
          <a:lstStyle/>
          <a:p>
            <a:fld id="{7A02CEC4-4EE9-054F-8DD1-92F7737D8DF1}" type="datetimeFigureOut">
              <a:rPr lang="en-US" smtClean="0"/>
              <a:t>3/15/19</a:t>
            </a:fld>
            <a:endParaRPr lang="en-US"/>
          </a:p>
        </p:txBody>
      </p:sp>
      <p:sp>
        <p:nvSpPr>
          <p:cNvPr id="6" name="Footer Placeholder 5">
            <a:extLst>
              <a:ext uri="{FF2B5EF4-FFF2-40B4-BE49-F238E27FC236}">
                <a16:creationId xmlns:a16="http://schemas.microsoft.com/office/drawing/2014/main" id="{88EB5A83-C676-BE45-AA3F-DE587F4512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09981EB-FC96-AC4A-BE90-E6A2A1DA1EC6}"/>
              </a:ext>
            </a:extLst>
          </p:cNvPr>
          <p:cNvSpPr>
            <a:spLocks noGrp="1"/>
          </p:cNvSpPr>
          <p:nvPr>
            <p:ph type="sldNum" sz="quarter" idx="12"/>
          </p:nvPr>
        </p:nvSpPr>
        <p:spPr/>
        <p:txBody>
          <a:bodyPr/>
          <a:lstStyle/>
          <a:p>
            <a:fld id="{49B3883C-D70C-A249-90EB-952F3137C4DD}" type="slidenum">
              <a:rPr lang="en-US" smtClean="0"/>
              <a:t>‹#›</a:t>
            </a:fld>
            <a:endParaRPr lang="en-US"/>
          </a:p>
        </p:txBody>
      </p:sp>
    </p:spTree>
    <p:extLst>
      <p:ext uri="{BB962C8B-B14F-4D97-AF65-F5344CB8AC3E}">
        <p14:creationId xmlns:p14="http://schemas.microsoft.com/office/powerpoint/2010/main" val="22346465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8CB8F-0CEE-0C49-816C-B7493E54B3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626B3BC-26FE-3740-B076-8D117732AA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4D6EEA3-7991-384D-ACC5-76045F9019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C62558D-EAB3-B541-BD0F-322337325314}"/>
              </a:ext>
            </a:extLst>
          </p:cNvPr>
          <p:cNvSpPr>
            <a:spLocks noGrp="1"/>
          </p:cNvSpPr>
          <p:nvPr>
            <p:ph type="dt" sz="half" idx="10"/>
          </p:nvPr>
        </p:nvSpPr>
        <p:spPr/>
        <p:txBody>
          <a:bodyPr/>
          <a:lstStyle/>
          <a:p>
            <a:fld id="{7A02CEC4-4EE9-054F-8DD1-92F7737D8DF1}" type="datetimeFigureOut">
              <a:rPr lang="en-US" smtClean="0"/>
              <a:t>3/15/19</a:t>
            </a:fld>
            <a:endParaRPr lang="en-US"/>
          </a:p>
        </p:txBody>
      </p:sp>
      <p:sp>
        <p:nvSpPr>
          <p:cNvPr id="6" name="Footer Placeholder 5">
            <a:extLst>
              <a:ext uri="{FF2B5EF4-FFF2-40B4-BE49-F238E27FC236}">
                <a16:creationId xmlns:a16="http://schemas.microsoft.com/office/drawing/2014/main" id="{B2C28790-1432-9D40-B7C5-B5F237D411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5F35344-E027-C743-A153-87D4827D3375}"/>
              </a:ext>
            </a:extLst>
          </p:cNvPr>
          <p:cNvSpPr>
            <a:spLocks noGrp="1"/>
          </p:cNvSpPr>
          <p:nvPr>
            <p:ph type="sldNum" sz="quarter" idx="12"/>
          </p:nvPr>
        </p:nvSpPr>
        <p:spPr/>
        <p:txBody>
          <a:bodyPr/>
          <a:lstStyle/>
          <a:p>
            <a:fld id="{49B3883C-D70C-A249-90EB-952F3137C4DD}" type="slidenum">
              <a:rPr lang="en-US" smtClean="0"/>
              <a:t>‹#›</a:t>
            </a:fld>
            <a:endParaRPr lang="en-US"/>
          </a:p>
        </p:txBody>
      </p:sp>
    </p:spTree>
    <p:extLst>
      <p:ext uri="{BB962C8B-B14F-4D97-AF65-F5344CB8AC3E}">
        <p14:creationId xmlns:p14="http://schemas.microsoft.com/office/powerpoint/2010/main" val="3539275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3EB74F-4F9F-B045-BCBB-9B3E2889242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7FDD67C-A9B8-1C45-B06B-AC42E35833AC}"/>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823EE20-390C-0E46-B1F3-88EDA4CFF399}"/>
              </a:ext>
            </a:extLst>
          </p:cNvPr>
          <p:cNvSpPr>
            <a:spLocks noGrp="1"/>
          </p:cNvSpPr>
          <p:nvPr>
            <p:ph type="dt" sz="half" idx="10"/>
          </p:nvPr>
        </p:nvSpPr>
        <p:spPr/>
        <p:txBody>
          <a:bodyPr/>
          <a:lstStyle/>
          <a:p>
            <a:fld id="{7A02CEC4-4EE9-054F-8DD1-92F7737D8DF1}" type="datetimeFigureOut">
              <a:rPr lang="en-US" smtClean="0"/>
              <a:t>3/15/19</a:t>
            </a:fld>
            <a:endParaRPr lang="en-US"/>
          </a:p>
        </p:txBody>
      </p:sp>
      <p:sp>
        <p:nvSpPr>
          <p:cNvPr id="5" name="Footer Placeholder 4">
            <a:extLst>
              <a:ext uri="{FF2B5EF4-FFF2-40B4-BE49-F238E27FC236}">
                <a16:creationId xmlns:a16="http://schemas.microsoft.com/office/drawing/2014/main" id="{A0478987-D984-2D41-A91D-EE23655A68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88A1E58-5B50-4D4B-A72C-4B44F49B101A}"/>
              </a:ext>
            </a:extLst>
          </p:cNvPr>
          <p:cNvSpPr>
            <a:spLocks noGrp="1"/>
          </p:cNvSpPr>
          <p:nvPr>
            <p:ph type="sldNum" sz="quarter" idx="12"/>
          </p:nvPr>
        </p:nvSpPr>
        <p:spPr/>
        <p:txBody>
          <a:bodyPr/>
          <a:lstStyle/>
          <a:p>
            <a:fld id="{49B3883C-D70C-A249-90EB-952F3137C4DD}" type="slidenum">
              <a:rPr lang="en-US" smtClean="0"/>
              <a:t>‹#›</a:t>
            </a:fld>
            <a:endParaRPr lang="en-US"/>
          </a:p>
        </p:txBody>
      </p:sp>
    </p:spTree>
    <p:extLst>
      <p:ext uri="{BB962C8B-B14F-4D97-AF65-F5344CB8AC3E}">
        <p14:creationId xmlns:p14="http://schemas.microsoft.com/office/powerpoint/2010/main" val="731438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ACF5404-8CA7-E646-95B7-6EBB3A0A1E10}"/>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399F416-D2FC-6046-99AF-F4359033BE0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BE23BB4-5CC2-CD48-99D8-EA3ED4561803}"/>
              </a:ext>
            </a:extLst>
          </p:cNvPr>
          <p:cNvSpPr>
            <a:spLocks noGrp="1"/>
          </p:cNvSpPr>
          <p:nvPr>
            <p:ph type="dt" sz="half" idx="10"/>
          </p:nvPr>
        </p:nvSpPr>
        <p:spPr/>
        <p:txBody>
          <a:bodyPr/>
          <a:lstStyle/>
          <a:p>
            <a:fld id="{7A02CEC4-4EE9-054F-8DD1-92F7737D8DF1}" type="datetimeFigureOut">
              <a:rPr lang="en-US" smtClean="0"/>
              <a:t>3/15/19</a:t>
            </a:fld>
            <a:endParaRPr lang="en-US"/>
          </a:p>
        </p:txBody>
      </p:sp>
      <p:sp>
        <p:nvSpPr>
          <p:cNvPr id="5" name="Footer Placeholder 4">
            <a:extLst>
              <a:ext uri="{FF2B5EF4-FFF2-40B4-BE49-F238E27FC236}">
                <a16:creationId xmlns:a16="http://schemas.microsoft.com/office/drawing/2014/main" id="{3FDACAF5-BE6C-A54C-99FC-A00A1FFE727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FB5F5C-3AB1-634C-AE5B-8D39D04C6D80}"/>
              </a:ext>
            </a:extLst>
          </p:cNvPr>
          <p:cNvSpPr>
            <a:spLocks noGrp="1"/>
          </p:cNvSpPr>
          <p:nvPr>
            <p:ph type="sldNum" sz="quarter" idx="12"/>
          </p:nvPr>
        </p:nvSpPr>
        <p:spPr/>
        <p:txBody>
          <a:bodyPr/>
          <a:lstStyle/>
          <a:p>
            <a:fld id="{49B3883C-D70C-A249-90EB-952F3137C4DD}" type="slidenum">
              <a:rPr lang="en-US" smtClean="0"/>
              <a:t>‹#›</a:t>
            </a:fld>
            <a:endParaRPr lang="en-US"/>
          </a:p>
        </p:txBody>
      </p:sp>
    </p:spTree>
    <p:extLst>
      <p:ext uri="{BB962C8B-B14F-4D97-AF65-F5344CB8AC3E}">
        <p14:creationId xmlns:p14="http://schemas.microsoft.com/office/powerpoint/2010/main" val="13591774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7405062-B530-084A-884E-5CEDD71A9A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AE196D7-74FE-1E4F-B516-D29B3127EED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DEC1D8-B15C-E540-8BA0-DAAA13D5B9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02CEC4-4EE9-054F-8DD1-92F7737D8DF1}" type="datetimeFigureOut">
              <a:rPr lang="en-US" smtClean="0"/>
              <a:t>3/15/19</a:t>
            </a:fld>
            <a:endParaRPr lang="en-US"/>
          </a:p>
        </p:txBody>
      </p:sp>
      <p:sp>
        <p:nvSpPr>
          <p:cNvPr id="5" name="Footer Placeholder 4">
            <a:extLst>
              <a:ext uri="{FF2B5EF4-FFF2-40B4-BE49-F238E27FC236}">
                <a16:creationId xmlns:a16="http://schemas.microsoft.com/office/drawing/2014/main" id="{63AE2DBD-8C20-924B-93F9-33913EBD2A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2AB6935-3212-654B-AFD9-FC8766CA63E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B3883C-D70C-A249-90EB-952F3137C4DD}" type="slidenum">
              <a:rPr lang="en-US" smtClean="0"/>
              <a:t>‹#›</a:t>
            </a:fld>
            <a:endParaRPr lang="en-US"/>
          </a:p>
        </p:txBody>
      </p:sp>
    </p:spTree>
    <p:extLst>
      <p:ext uri="{BB962C8B-B14F-4D97-AF65-F5344CB8AC3E}">
        <p14:creationId xmlns:p14="http://schemas.microsoft.com/office/powerpoint/2010/main" val="38406303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0144848-F38B-8242-B31E-EBC5247D183A}"/>
              </a:ext>
            </a:extLst>
          </p:cNvPr>
          <p:cNvSpPr>
            <a:spLocks noGrp="1"/>
          </p:cNvSpPr>
          <p:nvPr>
            <p:ph type="ctrTitle"/>
          </p:nvPr>
        </p:nvSpPr>
        <p:spPr>
          <a:xfrm>
            <a:off x="3045368" y="2043663"/>
            <a:ext cx="6105194" cy="2031055"/>
          </a:xfrm>
        </p:spPr>
        <p:txBody>
          <a:bodyPr>
            <a:normAutofit/>
          </a:bodyPr>
          <a:lstStyle/>
          <a:p>
            <a:r>
              <a:rPr lang="en-US" sz="5600">
                <a:solidFill>
                  <a:srgbClr val="FFFFFF"/>
                </a:solidFill>
              </a:rPr>
              <a:t>Professional &amp; Elite Sport Management </a:t>
            </a:r>
          </a:p>
        </p:txBody>
      </p:sp>
      <p:sp>
        <p:nvSpPr>
          <p:cNvPr id="3" name="Subtitle 2">
            <a:extLst>
              <a:ext uri="{FF2B5EF4-FFF2-40B4-BE49-F238E27FC236}">
                <a16:creationId xmlns:a16="http://schemas.microsoft.com/office/drawing/2014/main" id="{C410A705-16DB-8141-B071-A2DCEB3EC33E}"/>
              </a:ext>
            </a:extLst>
          </p:cNvPr>
          <p:cNvSpPr>
            <a:spLocks noGrp="1"/>
          </p:cNvSpPr>
          <p:nvPr>
            <p:ph type="subTitle" idx="1"/>
          </p:nvPr>
        </p:nvSpPr>
        <p:spPr>
          <a:xfrm>
            <a:off x="3045368" y="4074718"/>
            <a:ext cx="6105194" cy="682079"/>
          </a:xfrm>
        </p:spPr>
        <p:txBody>
          <a:bodyPr>
            <a:normAutofit/>
          </a:bodyPr>
          <a:lstStyle/>
          <a:p>
            <a:r>
              <a:rPr lang="en-US">
                <a:solidFill>
                  <a:srgbClr val="FFFFFF"/>
                </a:solidFill>
              </a:rPr>
              <a:t>Parental involvement/Support </a:t>
            </a:r>
          </a:p>
        </p:txBody>
      </p:sp>
    </p:spTree>
    <p:extLst>
      <p:ext uri="{BB962C8B-B14F-4D97-AF65-F5344CB8AC3E}">
        <p14:creationId xmlns:p14="http://schemas.microsoft.com/office/powerpoint/2010/main" val="22177485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6F9162-0927-8647-B952-ABE51A69A01F}"/>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Parental Involvement and Support – Do they have the skill set?</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DEF3D99-730D-6C49-BA4E-AEA57B231393}"/>
              </a:ext>
            </a:extLst>
          </p:cNvPr>
          <p:cNvSpPr>
            <a:spLocks noGrp="1"/>
          </p:cNvSpPr>
          <p:nvPr>
            <p:ph idx="1"/>
          </p:nvPr>
        </p:nvSpPr>
        <p:spPr>
          <a:xfrm>
            <a:off x="4976031" y="963877"/>
            <a:ext cx="6377769" cy="4930246"/>
          </a:xfrm>
        </p:spPr>
        <p:txBody>
          <a:bodyPr anchor="ctr">
            <a:normAutofit/>
          </a:bodyPr>
          <a:lstStyle/>
          <a:p>
            <a:pPr marL="0" indent="0">
              <a:buNone/>
            </a:pPr>
            <a:r>
              <a:rPr lang="en-GB" sz="2400"/>
              <a:t>The question can be posed here regarding the support provided by parents, “how do we know if the parent has the skill set or knowledge/understanding to deal with the question/situation? </a:t>
            </a:r>
            <a:endParaRPr lang="en-US" sz="2400"/>
          </a:p>
        </p:txBody>
      </p:sp>
    </p:spTree>
    <p:extLst>
      <p:ext uri="{BB962C8B-B14F-4D97-AF65-F5344CB8AC3E}">
        <p14:creationId xmlns:p14="http://schemas.microsoft.com/office/powerpoint/2010/main" val="2500923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B43E52-E040-BA49-B716-E37CCB26BB1C}"/>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Key points </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B2AF54C-9D47-9B4D-AFCA-AE6326023C94}"/>
              </a:ext>
            </a:extLst>
          </p:cNvPr>
          <p:cNvSpPr>
            <a:spLocks noGrp="1"/>
          </p:cNvSpPr>
          <p:nvPr>
            <p:ph idx="1"/>
          </p:nvPr>
        </p:nvSpPr>
        <p:spPr>
          <a:xfrm>
            <a:off x="4976031" y="963877"/>
            <a:ext cx="6377769" cy="4930246"/>
          </a:xfrm>
        </p:spPr>
        <p:txBody>
          <a:bodyPr anchor="ctr">
            <a:normAutofit/>
          </a:bodyPr>
          <a:lstStyle/>
          <a:p>
            <a:r>
              <a:rPr lang="en-GB" sz="2400"/>
              <a:t>The impact of parental involvement and support has been stated to be fundamental to a young person’s success and participation in sport (Wylleman, DeKnop, Ewing, &amp; Cumming, 2000). </a:t>
            </a:r>
            <a:endParaRPr lang="en-US" sz="2400"/>
          </a:p>
        </p:txBody>
      </p:sp>
    </p:spTree>
    <p:extLst>
      <p:ext uri="{BB962C8B-B14F-4D97-AF65-F5344CB8AC3E}">
        <p14:creationId xmlns:p14="http://schemas.microsoft.com/office/powerpoint/2010/main" val="679819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91A4AE-0F70-5044-801D-E0C27A585181}"/>
              </a:ext>
            </a:extLst>
          </p:cNvPr>
          <p:cNvSpPr>
            <a:spLocks noGrp="1"/>
          </p:cNvSpPr>
          <p:nvPr>
            <p:ph type="title"/>
          </p:nvPr>
        </p:nvSpPr>
        <p:spPr>
          <a:xfrm>
            <a:off x="838200" y="631825"/>
            <a:ext cx="10515600" cy="1325563"/>
          </a:xfrm>
        </p:spPr>
        <p:txBody>
          <a:bodyPr>
            <a:normAutofit/>
          </a:bodyPr>
          <a:lstStyle/>
          <a:p>
            <a:endParaRPr lang="en-US"/>
          </a:p>
        </p:txBody>
      </p:sp>
      <p:sp>
        <p:nvSpPr>
          <p:cNvPr id="3" name="Content Placeholder 2">
            <a:extLst>
              <a:ext uri="{FF2B5EF4-FFF2-40B4-BE49-F238E27FC236}">
                <a16:creationId xmlns:a16="http://schemas.microsoft.com/office/drawing/2014/main" id="{6990625C-AE8E-604E-BB48-AABC6EE1CE9C}"/>
              </a:ext>
            </a:extLst>
          </p:cNvPr>
          <p:cNvSpPr>
            <a:spLocks noGrp="1"/>
          </p:cNvSpPr>
          <p:nvPr>
            <p:ph idx="1"/>
          </p:nvPr>
        </p:nvSpPr>
        <p:spPr>
          <a:xfrm>
            <a:off x="838200" y="2057400"/>
            <a:ext cx="10515600" cy="3871762"/>
          </a:xfrm>
        </p:spPr>
        <p:txBody>
          <a:bodyPr>
            <a:normAutofit/>
          </a:bodyPr>
          <a:lstStyle/>
          <a:p>
            <a:pPr lvl="1">
              <a:lnSpc>
                <a:spcPct val="150000"/>
              </a:lnSpc>
            </a:pPr>
            <a:r>
              <a:rPr lang="en-GB" dirty="0"/>
              <a:t>When we consider the role of the parent and their early involvement in their Childs sporting pathway, from the early </a:t>
            </a:r>
            <a:r>
              <a:rPr lang="en-GB" b="1" u="sng" dirty="0"/>
              <a:t>initiation phase</a:t>
            </a:r>
            <a:r>
              <a:rPr lang="en-GB" dirty="0"/>
              <a:t> (</a:t>
            </a:r>
            <a:r>
              <a:rPr lang="en-GB" i="1" dirty="0"/>
              <a:t>children begin to get involved in sport</a:t>
            </a:r>
            <a:r>
              <a:rPr lang="en-GB" dirty="0"/>
              <a:t>) through to the </a:t>
            </a:r>
            <a:r>
              <a:rPr lang="en-GB" b="1" u="sng" dirty="0"/>
              <a:t>mastery phase </a:t>
            </a:r>
            <a:r>
              <a:rPr lang="en-GB" i="1" dirty="0"/>
              <a:t>(‘obsessed’ by their sport</a:t>
            </a:r>
            <a:r>
              <a:rPr lang="en-GB" dirty="0"/>
              <a:t>) (</a:t>
            </a:r>
            <a:r>
              <a:rPr lang="en-GB" dirty="0" err="1"/>
              <a:t>Wuerth</a:t>
            </a:r>
            <a:r>
              <a:rPr lang="en-GB" dirty="0"/>
              <a:t>, Lee and </a:t>
            </a:r>
            <a:r>
              <a:rPr lang="en-GB" dirty="0" err="1"/>
              <a:t>Alferman</a:t>
            </a:r>
            <a:r>
              <a:rPr lang="en-GB" dirty="0"/>
              <a:t>, 2004), they can be a major source of support and provide coping strategies (Bussmann &amp;Alfermann, 1994). </a:t>
            </a:r>
            <a:endParaRPr lang="en-US" dirty="0"/>
          </a:p>
        </p:txBody>
      </p:sp>
    </p:spTree>
    <p:extLst>
      <p:ext uri="{BB962C8B-B14F-4D97-AF65-F5344CB8AC3E}">
        <p14:creationId xmlns:p14="http://schemas.microsoft.com/office/powerpoint/2010/main" val="31542467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42B7DE-D44E-484F-B34C-E31C20AD81ED}"/>
              </a:ext>
            </a:extLst>
          </p:cNvPr>
          <p:cNvSpPr>
            <a:spLocks noGrp="1"/>
          </p:cNvSpPr>
          <p:nvPr>
            <p:ph type="title"/>
          </p:nvPr>
        </p:nvSpPr>
        <p:spPr>
          <a:xfrm>
            <a:off x="838200" y="631825"/>
            <a:ext cx="10515600" cy="1325563"/>
          </a:xfrm>
        </p:spPr>
        <p:txBody>
          <a:bodyPr>
            <a:normAutofit/>
          </a:bodyPr>
          <a:lstStyle/>
          <a:p>
            <a:r>
              <a:rPr lang="en-US" dirty="0" err="1"/>
              <a:t>Cont</a:t>
            </a:r>
            <a:r>
              <a:rPr lang="en-US" dirty="0"/>
              <a:t>…</a:t>
            </a:r>
          </a:p>
        </p:txBody>
      </p:sp>
      <p:sp>
        <p:nvSpPr>
          <p:cNvPr id="3" name="Content Placeholder 2">
            <a:extLst>
              <a:ext uri="{FF2B5EF4-FFF2-40B4-BE49-F238E27FC236}">
                <a16:creationId xmlns:a16="http://schemas.microsoft.com/office/drawing/2014/main" id="{1A45CD5D-DA8F-FE48-B34F-83E734A27F12}"/>
              </a:ext>
            </a:extLst>
          </p:cNvPr>
          <p:cNvSpPr>
            <a:spLocks noGrp="1"/>
          </p:cNvSpPr>
          <p:nvPr>
            <p:ph idx="1"/>
          </p:nvPr>
        </p:nvSpPr>
        <p:spPr>
          <a:xfrm>
            <a:off x="838200" y="2057400"/>
            <a:ext cx="10515600" cy="3871762"/>
          </a:xfrm>
        </p:spPr>
        <p:txBody>
          <a:bodyPr>
            <a:normAutofit/>
          </a:bodyPr>
          <a:lstStyle/>
          <a:p>
            <a:r>
              <a:rPr lang="en-GB" sz="2400"/>
              <a:t>Hellstedt (1987) described parental involvement as a continuum, on when end you have a under involved parent and on the other, an overinvolved parent.</a:t>
            </a:r>
          </a:p>
          <a:p>
            <a:endParaRPr lang="en-US" sz="2400"/>
          </a:p>
        </p:txBody>
      </p:sp>
    </p:spTree>
    <p:extLst>
      <p:ext uri="{BB962C8B-B14F-4D97-AF65-F5344CB8AC3E}">
        <p14:creationId xmlns:p14="http://schemas.microsoft.com/office/powerpoint/2010/main" val="2740298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B331BA-C569-6945-A40A-A811A4322879}"/>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The under Involved Parent </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10C6620-EAC0-A44A-ABF4-D1B0ABEFC2E0}"/>
              </a:ext>
            </a:extLst>
          </p:cNvPr>
          <p:cNvSpPr>
            <a:spLocks noGrp="1"/>
          </p:cNvSpPr>
          <p:nvPr>
            <p:ph idx="1"/>
          </p:nvPr>
        </p:nvSpPr>
        <p:spPr>
          <a:xfrm>
            <a:off x="4976031" y="963877"/>
            <a:ext cx="6377769" cy="4930246"/>
          </a:xfrm>
        </p:spPr>
        <p:txBody>
          <a:bodyPr anchor="ctr">
            <a:normAutofit/>
          </a:bodyPr>
          <a:lstStyle/>
          <a:p>
            <a:r>
              <a:rPr lang="en-GB" sz="2400"/>
              <a:t>The under involved parent will not be providing the emotional support needed to develop, progress and therefore may lead to seeking support from others socialising groups, coaches and or teachers (Hellstedt, 1987).</a:t>
            </a:r>
            <a:endParaRPr lang="en-US" sz="2400"/>
          </a:p>
        </p:txBody>
      </p:sp>
    </p:spTree>
    <p:extLst>
      <p:ext uri="{BB962C8B-B14F-4D97-AF65-F5344CB8AC3E}">
        <p14:creationId xmlns:p14="http://schemas.microsoft.com/office/powerpoint/2010/main" val="2103643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A72418-D0A6-3E46-B394-BC6F866E4BFF}"/>
              </a:ext>
            </a:extLst>
          </p:cNvPr>
          <p:cNvSpPr>
            <a:spLocks noGrp="1"/>
          </p:cNvSpPr>
          <p:nvPr>
            <p:ph type="title"/>
          </p:nvPr>
        </p:nvSpPr>
        <p:spPr>
          <a:xfrm>
            <a:off x="838200" y="963877"/>
            <a:ext cx="3494362" cy="4930246"/>
          </a:xfrm>
        </p:spPr>
        <p:txBody>
          <a:bodyPr>
            <a:normAutofit/>
          </a:bodyPr>
          <a:lstStyle/>
          <a:p>
            <a:pPr algn="r"/>
            <a:r>
              <a:rPr lang="en-US">
                <a:solidFill>
                  <a:schemeClr val="accent1"/>
                </a:solidFill>
              </a:rPr>
              <a:t>The Over Involved Parent </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7C1021F-FAB6-AB46-93E5-D73B2CAB9E4C}"/>
              </a:ext>
            </a:extLst>
          </p:cNvPr>
          <p:cNvSpPr>
            <a:spLocks noGrp="1"/>
          </p:cNvSpPr>
          <p:nvPr>
            <p:ph idx="1"/>
          </p:nvPr>
        </p:nvSpPr>
        <p:spPr>
          <a:xfrm>
            <a:off x="4976031" y="963877"/>
            <a:ext cx="6377769" cy="4930246"/>
          </a:xfrm>
        </p:spPr>
        <p:txBody>
          <a:bodyPr anchor="ctr">
            <a:normAutofit/>
          </a:bodyPr>
          <a:lstStyle/>
          <a:p>
            <a:r>
              <a:rPr lang="en-GB" sz="2400"/>
              <a:t>Over involvement of parents can also hinder development or support, over involved parents can increase the parental pressure, and therefore can result in feelings of distress (Donnelly, 1993) and lowered self-esteem (McElroy, 1982).</a:t>
            </a:r>
            <a:endParaRPr lang="en-US" sz="2400"/>
          </a:p>
        </p:txBody>
      </p:sp>
    </p:spTree>
    <p:extLst>
      <p:ext uri="{BB962C8B-B14F-4D97-AF65-F5344CB8AC3E}">
        <p14:creationId xmlns:p14="http://schemas.microsoft.com/office/powerpoint/2010/main" val="2348001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FD2B7B80-972A-9240-B4D4-C702C11A5A68}"/>
              </a:ext>
            </a:extLst>
          </p:cNvPr>
          <p:cNvSpPr>
            <a:spLocks noGrp="1"/>
          </p:cNvSpPr>
          <p:nvPr>
            <p:ph type="title"/>
          </p:nvPr>
        </p:nvSpPr>
        <p:spPr>
          <a:xfrm>
            <a:off x="535020" y="685800"/>
            <a:ext cx="2780271" cy="5105400"/>
          </a:xfrm>
        </p:spPr>
        <p:txBody>
          <a:bodyPr>
            <a:normAutofit/>
          </a:bodyPr>
          <a:lstStyle/>
          <a:p>
            <a:r>
              <a:rPr lang="en-US" sz="4000">
                <a:solidFill>
                  <a:srgbClr val="FFFFFF"/>
                </a:solidFill>
              </a:rPr>
              <a:t>What is the parents role? </a:t>
            </a:r>
          </a:p>
        </p:txBody>
      </p:sp>
      <p:graphicFrame>
        <p:nvGraphicFramePr>
          <p:cNvPr id="5" name="Content Placeholder 2">
            <a:extLst>
              <a:ext uri="{FF2B5EF4-FFF2-40B4-BE49-F238E27FC236}">
                <a16:creationId xmlns:a16="http://schemas.microsoft.com/office/drawing/2014/main" id="{C49F2D5C-81D8-4BB9-B386-8E43CF2129E3}"/>
              </a:ext>
            </a:extLst>
          </p:cNvPr>
          <p:cNvGraphicFramePr>
            <a:graphicFrameLocks noGrp="1"/>
          </p:cNvGraphicFramePr>
          <p:nvPr>
            <p:ph idx="1"/>
            <p:extLst>
              <p:ext uri="{D42A27DB-BD31-4B8C-83A1-F6EECF244321}">
                <p14:modId xmlns:p14="http://schemas.microsoft.com/office/powerpoint/2010/main" val="1728706156"/>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48666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2" name="Group 11">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3"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5"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6"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10EA46AC-1BFD-9340-82C8-DF88F85B14A2}"/>
              </a:ext>
            </a:extLst>
          </p:cNvPr>
          <p:cNvSpPr>
            <a:spLocks noGrp="1"/>
          </p:cNvSpPr>
          <p:nvPr>
            <p:ph type="title"/>
          </p:nvPr>
        </p:nvSpPr>
        <p:spPr>
          <a:xfrm>
            <a:off x="535020" y="685800"/>
            <a:ext cx="2780271" cy="5105400"/>
          </a:xfrm>
        </p:spPr>
        <p:txBody>
          <a:bodyPr>
            <a:normAutofit/>
          </a:bodyPr>
          <a:lstStyle/>
          <a:p>
            <a:r>
              <a:rPr lang="en-US" sz="3700">
                <a:solidFill>
                  <a:srgbClr val="FFFFFF"/>
                </a:solidFill>
              </a:rPr>
              <a:t>Furthermore ….. </a:t>
            </a:r>
          </a:p>
        </p:txBody>
      </p:sp>
      <p:graphicFrame>
        <p:nvGraphicFramePr>
          <p:cNvPr id="7" name="Content Placeholder 2">
            <a:extLst>
              <a:ext uri="{FF2B5EF4-FFF2-40B4-BE49-F238E27FC236}">
                <a16:creationId xmlns:a16="http://schemas.microsoft.com/office/drawing/2014/main" id="{135FD6FB-35CD-49C3-955E-AB764157823E}"/>
              </a:ext>
            </a:extLst>
          </p:cNvPr>
          <p:cNvGraphicFramePr>
            <a:graphicFrameLocks noGrp="1"/>
          </p:cNvGraphicFramePr>
          <p:nvPr>
            <p:ph idx="1"/>
            <p:extLst>
              <p:ext uri="{D42A27DB-BD31-4B8C-83A1-F6EECF244321}">
                <p14:modId xmlns:p14="http://schemas.microsoft.com/office/powerpoint/2010/main" val="4272631627"/>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96786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7A0D10-F757-A04E-9B98-C5BA25A32192}"/>
              </a:ext>
            </a:extLst>
          </p:cNvPr>
          <p:cNvSpPr>
            <a:spLocks noGrp="1"/>
          </p:cNvSpPr>
          <p:nvPr>
            <p:ph type="title"/>
          </p:nvPr>
        </p:nvSpPr>
        <p:spPr>
          <a:xfrm>
            <a:off x="838200" y="631825"/>
            <a:ext cx="10515600" cy="1325563"/>
          </a:xfrm>
        </p:spPr>
        <p:txBody>
          <a:bodyPr>
            <a:normAutofit/>
          </a:bodyPr>
          <a:lstStyle/>
          <a:p>
            <a:r>
              <a:rPr lang="en-US" dirty="0"/>
              <a:t>What  does it look like on the ground? </a:t>
            </a:r>
          </a:p>
        </p:txBody>
      </p:sp>
      <p:sp>
        <p:nvSpPr>
          <p:cNvPr id="3" name="Content Placeholder 2">
            <a:extLst>
              <a:ext uri="{FF2B5EF4-FFF2-40B4-BE49-F238E27FC236}">
                <a16:creationId xmlns:a16="http://schemas.microsoft.com/office/drawing/2014/main" id="{CC5687C3-454E-224E-A52B-A4A8D7220087}"/>
              </a:ext>
            </a:extLst>
          </p:cNvPr>
          <p:cNvSpPr>
            <a:spLocks noGrp="1"/>
          </p:cNvSpPr>
          <p:nvPr>
            <p:ph idx="1"/>
          </p:nvPr>
        </p:nvSpPr>
        <p:spPr>
          <a:xfrm>
            <a:off x="838200" y="2057400"/>
            <a:ext cx="10515600" cy="3871762"/>
          </a:xfrm>
        </p:spPr>
        <p:txBody>
          <a:bodyPr>
            <a:normAutofit/>
          </a:bodyPr>
          <a:lstStyle/>
          <a:p>
            <a:r>
              <a:rPr lang="en-US" sz="1700"/>
              <a:t>Mandatory – Parent Education Programmes </a:t>
            </a:r>
          </a:p>
          <a:p>
            <a:pPr lvl="1"/>
            <a:r>
              <a:rPr lang="en-US" sz="1700"/>
              <a:t>What Should parents learn? </a:t>
            </a:r>
          </a:p>
          <a:p>
            <a:pPr marL="457200" lvl="1" indent="0">
              <a:buNone/>
            </a:pPr>
            <a:endParaRPr lang="en-US" sz="1700"/>
          </a:p>
          <a:p>
            <a:pPr lvl="2"/>
            <a:r>
              <a:rPr lang="en-GB" sz="1700" b="1" i="1"/>
              <a:t>Teach parents the philosophy and structure of the program to help them understand core values and desired outcomes.</a:t>
            </a:r>
            <a:br>
              <a:rPr lang="en-GB" sz="1700" b="1" i="1"/>
            </a:br>
            <a:endParaRPr lang="en-GB" sz="1700"/>
          </a:p>
          <a:p>
            <a:pPr lvl="2"/>
            <a:r>
              <a:rPr lang="en-GB" sz="1700" b="1" i="1"/>
              <a:t>Teach parents the sport-specific rules of the game as they apply to the youth setting to prevent misunderstandings </a:t>
            </a:r>
          </a:p>
          <a:p>
            <a:pPr lvl="2"/>
            <a:r>
              <a:rPr lang="en-GB" sz="1700" b="1" i="1"/>
              <a:t>Teach parents how to display constant sportsmanship toward players, coaches, officials and other spectators to ensure a conflict-free environment for youth.</a:t>
            </a:r>
            <a:br>
              <a:rPr lang="en-GB" sz="1700" b="1" i="1"/>
            </a:br>
            <a:endParaRPr lang="en-GB" sz="1700"/>
          </a:p>
          <a:p>
            <a:pPr lvl="2"/>
            <a:r>
              <a:rPr lang="en-GB" sz="1700" b="1" i="1"/>
              <a:t>Teach parents how to recognize emotions and</a:t>
            </a:r>
            <a:br>
              <a:rPr lang="en-GB" sz="1700" b="1" i="1"/>
            </a:br>
            <a:r>
              <a:rPr lang="en-GB" sz="1700" b="1" i="1"/>
              <a:t>translate them into positive behaviours that support the philosophy of the program.</a:t>
            </a:r>
            <a:br>
              <a:rPr lang="en-GB" sz="1700" b="1" i="1"/>
            </a:br>
            <a:endParaRPr lang="en-GB" sz="1700"/>
          </a:p>
          <a:p>
            <a:pPr marL="914400" lvl="2" indent="0">
              <a:buNone/>
            </a:pPr>
            <a:endParaRPr lang="en-GB" sz="1700"/>
          </a:p>
          <a:p>
            <a:pPr lvl="2"/>
            <a:endParaRPr lang="en-US" sz="1700"/>
          </a:p>
        </p:txBody>
      </p:sp>
    </p:spTree>
    <p:extLst>
      <p:ext uri="{BB962C8B-B14F-4D97-AF65-F5344CB8AC3E}">
        <p14:creationId xmlns:p14="http://schemas.microsoft.com/office/powerpoint/2010/main" val="22799703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527</Words>
  <Application>Microsoft Macintosh PowerPoint</Application>
  <PresentationFormat>Widescreen</PresentationFormat>
  <Paragraphs>28</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Professional &amp; Elite Sport Management </vt:lpstr>
      <vt:lpstr>Parental Involvement and Support – Do they have the skill set?</vt:lpstr>
      <vt:lpstr>Key points </vt:lpstr>
      <vt:lpstr>PowerPoint Presentation</vt:lpstr>
      <vt:lpstr>Cont…</vt:lpstr>
      <vt:lpstr>The under Involved Parent </vt:lpstr>
      <vt:lpstr>The Over Involved Parent </vt:lpstr>
      <vt:lpstr>What is the parents role? </vt:lpstr>
      <vt:lpstr>Furthermore ….. </vt:lpstr>
      <vt:lpstr>What  does it look like on the ground?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&amp; Elite Sport Management </dc:title>
  <dc:creator>James Prosser</dc:creator>
  <cp:lastModifiedBy>James Prosser</cp:lastModifiedBy>
  <cp:revision>1</cp:revision>
  <dcterms:created xsi:type="dcterms:W3CDTF">2019-03-15T10:01:39Z</dcterms:created>
  <dcterms:modified xsi:type="dcterms:W3CDTF">2019-03-15T10:02:22Z</dcterms:modified>
</cp:coreProperties>
</file>