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9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4" autoAdjust="0"/>
    <p:restoredTop sz="88679" autoAdjust="0"/>
  </p:normalViewPr>
  <p:slideViewPr>
    <p:cSldViewPr snapToGrid="0">
      <p:cViewPr varScale="1">
        <p:scale>
          <a:sx n="78" d="100"/>
          <a:sy n="78" d="100"/>
        </p:scale>
        <p:origin x="972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9478AA-4185-41D8-BEBF-C7F1EC45F56A}" type="datetimeFigureOut">
              <a:rPr lang="en-GB" smtClean="0"/>
              <a:t>23/11/2015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3157EA-9A06-41D2-A13F-A6BF7EC958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06601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318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  <p:sp>
        <p:nvSpPr>
          <p:cNvPr id="931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1D5E8262-F363-4B5D-B30F-AE66A4B986A9}" type="slidenum">
              <a:rPr lang="en-US" altLang="en-US"/>
              <a:pPr>
                <a:spcBef>
                  <a:spcPct val="0"/>
                </a:spcBef>
              </a:pPr>
              <a:t>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716351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52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  <p:sp>
        <p:nvSpPr>
          <p:cNvPr id="952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99D91FCC-5D77-4CA6-B291-4D7B93D41235}" type="slidenum">
              <a:rPr lang="en-US" altLang="en-US"/>
              <a:pPr>
                <a:spcBef>
                  <a:spcPct val="0"/>
                </a:spcBef>
              </a:pPr>
              <a:t>3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902672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728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  <p:sp>
        <p:nvSpPr>
          <p:cNvPr id="972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350D277B-B485-40C0-864F-CEF1C0FE864E}" type="slidenum">
              <a:rPr lang="en-US" altLang="en-US"/>
              <a:pPr>
                <a:spcBef>
                  <a:spcPct val="0"/>
                </a:spcBef>
              </a:pPr>
              <a:t>4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717922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933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  <p:sp>
        <p:nvSpPr>
          <p:cNvPr id="9933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7EBEC99C-5830-4935-A298-F7F4CFF3F761}" type="slidenum">
              <a:rPr lang="en-US" altLang="en-US"/>
              <a:pPr>
                <a:spcBef>
                  <a:spcPct val="0"/>
                </a:spcBef>
              </a:pPr>
              <a:t>5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4593280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0137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  <p:sp>
        <p:nvSpPr>
          <p:cNvPr id="1013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C3120274-CB22-4FFE-AA65-E560ACFE1D45}" type="slidenum">
              <a:rPr lang="en-US" altLang="en-US"/>
              <a:pPr>
                <a:spcBef>
                  <a:spcPct val="0"/>
                </a:spcBef>
              </a:pPr>
              <a:t>6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20980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0342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  <p:sp>
        <p:nvSpPr>
          <p:cNvPr id="1034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D7746E05-3DFC-4930-8247-842C7CA3AEF0}" type="slidenum">
              <a:rPr lang="en-US" altLang="en-US"/>
              <a:pPr>
                <a:spcBef>
                  <a:spcPct val="0"/>
                </a:spcBef>
              </a:pPr>
              <a:t>7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102874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0547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  <p:sp>
        <p:nvSpPr>
          <p:cNvPr id="1054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24F56230-3A4C-46B6-AFFE-8C6B11FD9ABF}" type="slidenum">
              <a:rPr lang="en-US" altLang="en-US"/>
              <a:pPr>
                <a:spcBef>
                  <a:spcPct val="0"/>
                </a:spcBef>
              </a:pPr>
              <a:t>8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0984383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0752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  <p:sp>
        <p:nvSpPr>
          <p:cNvPr id="1075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FF986797-07B4-4CE6-BE90-850EE8D33E20}" type="slidenum">
              <a:rPr lang="en-US" altLang="en-US"/>
              <a:pPr>
                <a:spcBef>
                  <a:spcPct val="0"/>
                </a:spcBef>
              </a:pPr>
              <a:t>9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5978826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0957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  <p:sp>
        <p:nvSpPr>
          <p:cNvPr id="1095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01A88A63-B07A-4020-A326-2FD1661D41A1}" type="slidenum">
              <a:rPr lang="en-US" altLang="en-US"/>
              <a:pPr>
                <a:spcBef>
                  <a:spcPct val="0"/>
                </a:spcBef>
              </a:pPr>
              <a:t>10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1148261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1161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  <p:sp>
        <p:nvSpPr>
          <p:cNvPr id="11162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F300531E-AC5D-4C77-AD56-CA946B12A19F}" type="slidenum">
              <a:rPr lang="en-US" altLang="en-US"/>
              <a:pPr>
                <a:spcBef>
                  <a:spcPct val="0"/>
                </a:spcBef>
              </a:pPr>
              <a:t>11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0883760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1776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  <p:sp>
        <p:nvSpPr>
          <p:cNvPr id="1177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14E6B45E-0EA0-4C07-9822-009182B88D80}" type="slidenum">
              <a:rPr lang="en-US" altLang="en-US"/>
              <a:pPr>
                <a:spcBef>
                  <a:spcPct val="0"/>
                </a:spcBef>
              </a:pPr>
              <a:t>12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790073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11/23/2015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11/23/2015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11/23/2015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11/23/2015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 hasCustomPrompt="1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11/23/2015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11/23/2015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11/23/2015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11/23/2015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11/23/2015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11/23/2015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11/23/2015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11/23/2015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11/23/2015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11/23/2015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11/23/2015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11/23/2015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11/23/2015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11/23/2015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8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Week </a:t>
            </a:r>
            <a:r>
              <a:rPr lang="en-GB" dirty="0" smtClean="0"/>
              <a:t>9 </a:t>
            </a:r>
            <a:r>
              <a:rPr lang="en-GB" dirty="0" smtClean="0"/>
              <a:t>FS Case Summary</a:t>
            </a:r>
            <a:endParaRPr lang="en-GB" dirty="0"/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0" y="0"/>
            <a:ext cx="12192000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rm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48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US" altLang="en-US" sz="4000" b="1" smtClean="0">
                <a:solidFill>
                  <a:srgbClr val="FFFF00"/>
                </a:solidFill>
              </a:rPr>
              <a:t>Customer Relationship Management</a:t>
            </a:r>
            <a:endParaRPr lang="en-US" altLang="en-US" sz="4000" b="1" dirty="0" smtClean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51670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5"/>
          <p:cNvSpPr>
            <a:spLocks noGrp="1" noChangeArrowheads="1"/>
          </p:cNvSpPr>
          <p:nvPr>
            <p:ph type="ftr" sz="quarter" idx="10"/>
          </p:nvPr>
        </p:nvSpPr>
        <p:spPr>
          <a:xfrm>
            <a:off x="4702629" y="6480175"/>
            <a:ext cx="7489371" cy="3778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2600">
                <a:solidFill>
                  <a:srgbClr val="22222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rgbClr val="22222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200">
                <a:solidFill>
                  <a:srgbClr val="22222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200">
                <a:solidFill>
                  <a:srgbClr val="22222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None/>
            </a:pPr>
            <a:r>
              <a:rPr lang="en-US" altLang="en-US" sz="1400" dirty="0" smtClean="0"/>
              <a:t>©Monk </a:t>
            </a:r>
            <a:r>
              <a:rPr lang="en-US" altLang="en-US" sz="1400" dirty="0"/>
              <a:t>&amp; Wagner (2013) </a:t>
            </a:r>
            <a:r>
              <a:rPr lang="en-US" altLang="en-US" sz="1400" dirty="0" smtClean="0"/>
              <a:t>Concepts </a:t>
            </a:r>
            <a:r>
              <a:rPr lang="en-US" altLang="en-US" sz="1400" dirty="0"/>
              <a:t>in Enterprise Resource Planning, </a:t>
            </a:r>
            <a:r>
              <a:rPr lang="en-US" altLang="en-US" sz="1400" dirty="0" smtClean="0"/>
              <a:t>Cengage Technology</a:t>
            </a:r>
            <a:endParaRPr lang="en-US" altLang="en-US" sz="1400" dirty="0"/>
          </a:p>
        </p:txBody>
      </p:sp>
      <p:sp>
        <p:nvSpPr>
          <p:cNvPr id="9216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12192000" cy="1456267"/>
          </a:xfrm>
        </p:spPr>
        <p:txBody>
          <a:bodyPr>
            <a:normAutofit/>
          </a:bodyPr>
          <a:lstStyle/>
          <a:p>
            <a:pPr algn="ctr"/>
            <a:r>
              <a:rPr lang="en-US" altLang="en-US" sz="4000" b="1" dirty="0" smtClean="0">
                <a:solidFill>
                  <a:srgbClr val="FFFF00"/>
                </a:solidFill>
              </a:rPr>
              <a:t>Customer Relationship Management</a:t>
            </a:r>
          </a:p>
        </p:txBody>
      </p:sp>
      <p:sp>
        <p:nvSpPr>
          <p:cNvPr id="9216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01487" y="2065867"/>
            <a:ext cx="10131425" cy="3649133"/>
          </a:xfrm>
        </p:spPr>
        <p:txBody>
          <a:bodyPr>
            <a:normAutofit/>
          </a:bodyPr>
          <a:lstStyle/>
          <a:p>
            <a:r>
              <a:rPr lang="en-US" altLang="en-US" sz="3000" dirty="0" smtClean="0"/>
              <a:t>Companies without a good connection between their workers and their customers run the risk of losing business</a:t>
            </a:r>
          </a:p>
          <a:p>
            <a:r>
              <a:rPr lang="en-US" altLang="en-US" sz="3000" b="1" dirty="0" smtClean="0"/>
              <a:t>Customer relationship management (CRM) software </a:t>
            </a:r>
            <a:r>
              <a:rPr lang="en-US" altLang="en-US" sz="3000" dirty="0" smtClean="0"/>
              <a:t>can help companies streamline their interactions with customers</a:t>
            </a:r>
          </a:p>
          <a:p>
            <a:r>
              <a:rPr lang="en-US" altLang="en-US" sz="3000" b="1" dirty="0" smtClean="0"/>
              <a:t>On-demand </a:t>
            </a:r>
            <a:r>
              <a:rPr lang="en-US" altLang="en-US" sz="3000" dirty="0" smtClean="0"/>
              <a:t>CRM: software and computer equipment reside with CRM provider</a:t>
            </a:r>
          </a:p>
          <a:p>
            <a:endParaRPr lang="en-US" altLang="en-US" sz="3000" dirty="0" smtClean="0"/>
          </a:p>
        </p:txBody>
      </p:sp>
    </p:spTree>
    <p:extLst>
      <p:ext uri="{BB962C8B-B14F-4D97-AF65-F5344CB8AC3E}">
        <p14:creationId xmlns:p14="http://schemas.microsoft.com/office/powerpoint/2010/main" val="3778808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1" name="Rectangle 6"/>
          <p:cNvSpPr>
            <a:spLocks noGrp="1" noChangeArrowheads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2600">
                <a:solidFill>
                  <a:srgbClr val="22222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rgbClr val="22222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200">
                <a:solidFill>
                  <a:srgbClr val="22222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200">
                <a:solidFill>
                  <a:srgbClr val="22222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30CC2C-2093-45C5-A1E9-46DE7CC40941}" type="slidenum">
              <a:rPr lang="en-US" altLang="en-US" sz="1400"/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US" altLang="en-US" sz="1400"/>
          </a:p>
        </p:txBody>
      </p:sp>
      <p:sp>
        <p:nvSpPr>
          <p:cNvPr id="94212" name="Rectangle 2"/>
          <p:cNvSpPr>
            <a:spLocks noGrp="1" noChangeArrowheads="1"/>
          </p:cNvSpPr>
          <p:nvPr>
            <p:ph type="title"/>
          </p:nvPr>
        </p:nvSpPr>
        <p:spPr>
          <a:xfrm>
            <a:off x="1088572" y="0"/>
            <a:ext cx="10131425" cy="1456267"/>
          </a:xfrm>
        </p:spPr>
        <p:txBody>
          <a:bodyPr>
            <a:normAutofit/>
          </a:bodyPr>
          <a:lstStyle/>
          <a:p>
            <a:pPr algn="ctr"/>
            <a:r>
              <a:rPr lang="en-US" altLang="en-US" sz="4000" b="1" dirty="0" smtClean="0">
                <a:solidFill>
                  <a:srgbClr val="FFFF00"/>
                </a:solidFill>
                <a:latin typeface="+mn-lt"/>
              </a:rPr>
              <a:t>Core CRM Activities</a:t>
            </a:r>
          </a:p>
        </p:txBody>
      </p:sp>
      <p:sp>
        <p:nvSpPr>
          <p:cNvPr id="9421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88571" y="1292981"/>
            <a:ext cx="10131425" cy="3649133"/>
          </a:xfrm>
        </p:spPr>
        <p:txBody>
          <a:bodyPr>
            <a:normAutofit lnSpcReduction="10000"/>
          </a:bodyPr>
          <a:lstStyle/>
          <a:p>
            <a:r>
              <a:rPr lang="en-US" altLang="en-US" sz="3000" dirty="0" smtClean="0"/>
              <a:t>One-to-one marketing</a:t>
            </a:r>
          </a:p>
          <a:p>
            <a:r>
              <a:rPr lang="en-US" altLang="en-US" sz="3000" dirty="0" smtClean="0"/>
              <a:t>Sales force automation (SFA)</a:t>
            </a:r>
          </a:p>
          <a:p>
            <a:r>
              <a:rPr lang="en-US" altLang="en-US" sz="3000" dirty="0" smtClean="0"/>
              <a:t>Sales campaign management</a:t>
            </a:r>
          </a:p>
          <a:p>
            <a:r>
              <a:rPr lang="en-US" altLang="en-US" sz="3000" dirty="0" smtClean="0"/>
              <a:t>Marketing encyclopedias</a:t>
            </a:r>
          </a:p>
          <a:p>
            <a:r>
              <a:rPr lang="en-US" altLang="en-US" sz="3000" dirty="0" smtClean="0"/>
              <a:t>Call center </a:t>
            </a:r>
            <a:r>
              <a:rPr lang="en-US" altLang="en-US" sz="3000" dirty="0" smtClean="0"/>
              <a:t>automation</a:t>
            </a:r>
          </a:p>
          <a:p>
            <a:r>
              <a:rPr lang="en-US" altLang="en-US" sz="3000" dirty="0" smtClean="0"/>
              <a:t>Social CRM – missing – can you identify the value of social CRM for FS?</a:t>
            </a:r>
            <a:endParaRPr lang="en-US" altLang="en-US" sz="3000" dirty="0" smtClean="0"/>
          </a:p>
        </p:txBody>
      </p:sp>
    </p:spTree>
    <p:extLst>
      <p:ext uri="{BB962C8B-B14F-4D97-AF65-F5344CB8AC3E}">
        <p14:creationId xmlns:p14="http://schemas.microsoft.com/office/powerpoint/2010/main" val="32154988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9" name="Rectangle 6"/>
          <p:cNvSpPr>
            <a:spLocks noGrp="1" noChangeArrowheads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2600">
                <a:solidFill>
                  <a:srgbClr val="22222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rgbClr val="22222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200">
                <a:solidFill>
                  <a:srgbClr val="22222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200">
                <a:solidFill>
                  <a:srgbClr val="22222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42BE8B7-2F24-42B8-B375-67DC68B68EFB}" type="slidenum">
              <a:rPr lang="en-US" altLang="en-US" sz="1400"/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US" altLang="en-US" sz="1400"/>
          </a:p>
        </p:txBody>
      </p:sp>
      <p:sp>
        <p:nvSpPr>
          <p:cNvPr id="96260" name="Rectangle 2"/>
          <p:cNvSpPr>
            <a:spLocks noGrp="1" noChangeArrowheads="1"/>
          </p:cNvSpPr>
          <p:nvPr>
            <p:ph type="title"/>
          </p:nvPr>
        </p:nvSpPr>
        <p:spPr>
          <a:xfrm>
            <a:off x="1034144" y="1"/>
            <a:ext cx="10131425" cy="881744"/>
          </a:xfrm>
        </p:spPr>
        <p:txBody>
          <a:bodyPr>
            <a:normAutofit/>
          </a:bodyPr>
          <a:lstStyle/>
          <a:p>
            <a:pPr algn="ctr"/>
            <a:r>
              <a:rPr lang="en-US" altLang="en-US" sz="4000" b="1" dirty="0" smtClean="0">
                <a:solidFill>
                  <a:srgbClr val="FFFF00"/>
                </a:solidFill>
                <a:latin typeface="+mn-lt"/>
              </a:rPr>
              <a:t>SAP’s CRM Software</a:t>
            </a:r>
          </a:p>
        </p:txBody>
      </p:sp>
      <p:sp>
        <p:nvSpPr>
          <p:cNvPr id="9626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93914" y="881744"/>
            <a:ext cx="11549743" cy="5867400"/>
          </a:xfrm>
        </p:spPr>
        <p:txBody>
          <a:bodyPr>
            <a:noAutofit/>
          </a:bodyPr>
          <a:lstStyle/>
          <a:p>
            <a:r>
              <a:rPr lang="en-US" altLang="en-US" sz="3000" dirty="0" smtClean="0"/>
              <a:t>Examples of tools that provide CRM functionality within the SAP ERP system</a:t>
            </a:r>
          </a:p>
          <a:p>
            <a:pPr lvl="1"/>
            <a:r>
              <a:rPr lang="en-US" altLang="en-US" sz="3000" dirty="0" smtClean="0"/>
              <a:t>Contact management tool</a:t>
            </a:r>
          </a:p>
          <a:p>
            <a:pPr lvl="2"/>
            <a:r>
              <a:rPr lang="en-US" altLang="en-US" sz="3000" dirty="0" smtClean="0"/>
              <a:t>To make sure that information about sales contacts is available throughout the organization </a:t>
            </a:r>
          </a:p>
          <a:p>
            <a:pPr lvl="1"/>
            <a:r>
              <a:rPr lang="en-US" altLang="en-US" sz="3000" dirty="0" smtClean="0"/>
              <a:t>Sales activity manager</a:t>
            </a:r>
          </a:p>
          <a:p>
            <a:pPr lvl="2"/>
            <a:r>
              <a:rPr lang="en-US" altLang="en-US" sz="3000" dirty="0" smtClean="0"/>
              <a:t>Supports a strategic and organized approach to sales activity planning and can help make sure that follow-up activities are accomplished</a:t>
            </a:r>
          </a:p>
          <a:p>
            <a:r>
              <a:rPr lang="en-US" altLang="en-US" sz="3000" dirty="0" smtClean="0"/>
              <a:t>Employing a separate CRM system that communicates with the ERP system</a:t>
            </a:r>
          </a:p>
        </p:txBody>
      </p:sp>
    </p:spTree>
    <p:extLst>
      <p:ext uri="{BB962C8B-B14F-4D97-AF65-F5344CB8AC3E}">
        <p14:creationId xmlns:p14="http://schemas.microsoft.com/office/powerpoint/2010/main" val="29960402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Title 5"/>
          <p:cNvSpPr>
            <a:spLocks noGrp="1"/>
          </p:cNvSpPr>
          <p:nvPr>
            <p:ph type="title"/>
          </p:nvPr>
        </p:nvSpPr>
        <p:spPr>
          <a:xfrm>
            <a:off x="1077687" y="0"/>
            <a:ext cx="10131425" cy="1456267"/>
          </a:xfrm>
        </p:spPr>
        <p:txBody>
          <a:bodyPr>
            <a:normAutofit/>
          </a:bodyPr>
          <a:lstStyle/>
          <a:p>
            <a:pPr algn="ctr"/>
            <a:r>
              <a:rPr lang="en-US" altLang="en-US" sz="4000" b="1" dirty="0" smtClean="0">
                <a:solidFill>
                  <a:srgbClr val="FFFF00"/>
                </a:solidFill>
                <a:latin typeface="+mn-lt"/>
              </a:rPr>
              <a:t>SAP’s CRM Software</a:t>
            </a:r>
          </a:p>
        </p:txBody>
      </p:sp>
      <p:sp>
        <p:nvSpPr>
          <p:cNvPr id="98308" name="Rectangle 6"/>
          <p:cNvSpPr>
            <a:spLocks noGrp="1" noChangeArrowheads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2600">
                <a:solidFill>
                  <a:srgbClr val="22222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rgbClr val="22222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200">
                <a:solidFill>
                  <a:srgbClr val="22222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200">
                <a:solidFill>
                  <a:srgbClr val="22222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DBBADCA-44FB-44DE-9D8A-EA1A6FD08902}" type="slidenum">
              <a:rPr lang="en-US" altLang="en-US" sz="1400"/>
              <a:pPr>
                <a:spcBef>
                  <a:spcPct val="0"/>
                </a:spcBef>
                <a:buFontTx/>
                <a:buNone/>
              </a:pPr>
              <a:t>5</a:t>
            </a:fld>
            <a:endParaRPr lang="en-US" altLang="en-US" sz="1400"/>
          </a:p>
        </p:txBody>
      </p:sp>
      <p:sp>
        <p:nvSpPr>
          <p:cNvPr id="98309" name="Text Box 7"/>
          <p:cNvSpPr txBox="1">
            <a:spLocks noChangeArrowheads="1"/>
          </p:cNvSpPr>
          <p:nvPr/>
        </p:nvSpPr>
        <p:spPr bwMode="auto">
          <a:xfrm>
            <a:off x="3200400" y="5867401"/>
            <a:ext cx="69342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2600">
                <a:solidFill>
                  <a:srgbClr val="22222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rgbClr val="22222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200">
                <a:solidFill>
                  <a:srgbClr val="22222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200">
                <a:solidFill>
                  <a:srgbClr val="22222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US" altLang="en-US" sz="1800" dirty="0" smtClean="0">
                <a:solidFill>
                  <a:schemeClr val="tx1"/>
                </a:solidFill>
              </a:rPr>
              <a:t>SAP </a:t>
            </a:r>
            <a:r>
              <a:rPr lang="en-US" altLang="en-US" sz="1800" dirty="0">
                <a:solidFill>
                  <a:schemeClr val="tx1"/>
                </a:solidFill>
              </a:rPr>
              <a:t>ERP contact manager</a:t>
            </a:r>
          </a:p>
        </p:txBody>
      </p:sp>
      <p:pic>
        <p:nvPicPr>
          <p:cNvPr id="98310" name="Picture 6" descr="Z:\Chimborazo\ERP Project\Art\C8084_03\C8084_ch03_f13.bmp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400" y="1371600"/>
            <a:ext cx="5468938" cy="4375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445402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Title 5"/>
          <p:cNvSpPr>
            <a:spLocks noGrp="1"/>
          </p:cNvSpPr>
          <p:nvPr>
            <p:ph type="title"/>
          </p:nvPr>
        </p:nvSpPr>
        <p:spPr>
          <a:xfrm>
            <a:off x="1059656" y="0"/>
            <a:ext cx="10131425" cy="1456267"/>
          </a:xfrm>
        </p:spPr>
        <p:txBody>
          <a:bodyPr>
            <a:normAutofit/>
          </a:bodyPr>
          <a:lstStyle/>
          <a:p>
            <a:pPr algn="ctr"/>
            <a:r>
              <a:rPr lang="en-US" altLang="en-US" sz="4000" b="1" dirty="0" smtClean="0">
                <a:solidFill>
                  <a:srgbClr val="FFFF00"/>
                </a:solidFill>
                <a:latin typeface="+mn-lt"/>
              </a:rPr>
              <a:t>SAP’s CRM Software</a:t>
            </a:r>
          </a:p>
        </p:txBody>
      </p:sp>
      <p:sp>
        <p:nvSpPr>
          <p:cNvPr id="100356" name="Rectangle 6"/>
          <p:cNvSpPr>
            <a:spLocks noGrp="1" noChangeArrowheads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2600">
                <a:solidFill>
                  <a:srgbClr val="22222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rgbClr val="22222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200">
                <a:solidFill>
                  <a:srgbClr val="22222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200">
                <a:solidFill>
                  <a:srgbClr val="22222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3B28D9FD-EB6E-470D-ACF6-D2EAEE969F4D}" type="slidenum">
              <a:rPr lang="en-US" altLang="en-US" sz="1400"/>
              <a:pPr>
                <a:spcBef>
                  <a:spcPct val="0"/>
                </a:spcBef>
                <a:buFontTx/>
                <a:buNone/>
              </a:pPr>
              <a:t>6</a:t>
            </a:fld>
            <a:endParaRPr lang="en-US" altLang="en-US" sz="1400"/>
          </a:p>
        </p:txBody>
      </p:sp>
      <p:sp>
        <p:nvSpPr>
          <p:cNvPr id="100357" name="Text Box 7"/>
          <p:cNvSpPr txBox="1">
            <a:spLocks noChangeArrowheads="1"/>
          </p:cNvSpPr>
          <p:nvPr/>
        </p:nvSpPr>
        <p:spPr bwMode="auto">
          <a:xfrm>
            <a:off x="3200400" y="5867401"/>
            <a:ext cx="69342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2600">
                <a:solidFill>
                  <a:srgbClr val="22222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rgbClr val="22222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200">
                <a:solidFill>
                  <a:srgbClr val="22222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200">
                <a:solidFill>
                  <a:srgbClr val="22222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US" altLang="en-US" sz="1800" dirty="0" smtClean="0">
                <a:solidFill>
                  <a:schemeClr val="tx1"/>
                </a:solidFill>
              </a:rPr>
              <a:t>SAP </a:t>
            </a:r>
            <a:r>
              <a:rPr lang="en-US" altLang="en-US" sz="1800" dirty="0">
                <a:solidFill>
                  <a:schemeClr val="tx1"/>
                </a:solidFill>
              </a:rPr>
              <a:t>ERP sales activity manager</a:t>
            </a:r>
          </a:p>
        </p:txBody>
      </p:sp>
      <p:pic>
        <p:nvPicPr>
          <p:cNvPr id="100358" name="Picture 3" descr="Z:\Chimborazo\ERP Project\Art\C8084_03\C8084_ch03_f14.bmp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400" y="1447800"/>
            <a:ext cx="5849938" cy="4313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881736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3" name="Rectangle 6"/>
          <p:cNvSpPr>
            <a:spLocks noGrp="1" noChangeArrowheads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2600">
                <a:solidFill>
                  <a:srgbClr val="22222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rgbClr val="22222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200">
                <a:solidFill>
                  <a:srgbClr val="22222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200">
                <a:solidFill>
                  <a:srgbClr val="22222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26CDA49-E56D-451B-AFA2-1338F90E766E}" type="slidenum">
              <a:rPr lang="en-US" altLang="en-US" sz="1400"/>
              <a:pPr>
                <a:spcBef>
                  <a:spcPct val="0"/>
                </a:spcBef>
                <a:buFontTx/>
                <a:buNone/>
              </a:pPr>
              <a:t>7</a:t>
            </a:fld>
            <a:endParaRPr lang="en-US" altLang="en-US" sz="1400"/>
          </a:p>
        </p:txBody>
      </p:sp>
      <p:sp>
        <p:nvSpPr>
          <p:cNvPr id="102404" name="Rectangle 2"/>
          <p:cNvSpPr>
            <a:spLocks noGrp="1" noChangeArrowheads="1"/>
          </p:cNvSpPr>
          <p:nvPr>
            <p:ph type="title"/>
          </p:nvPr>
        </p:nvSpPr>
        <p:spPr>
          <a:xfrm>
            <a:off x="1001486" y="0"/>
            <a:ext cx="10131425" cy="1456267"/>
          </a:xfrm>
        </p:spPr>
        <p:txBody>
          <a:bodyPr>
            <a:normAutofit/>
          </a:bodyPr>
          <a:lstStyle/>
          <a:p>
            <a:pPr algn="ctr"/>
            <a:r>
              <a:rPr lang="en-US" altLang="en-US" sz="4000" b="1" dirty="0" smtClean="0">
                <a:solidFill>
                  <a:srgbClr val="FFFF00"/>
                </a:solidFill>
                <a:latin typeface="+mn-lt"/>
              </a:rPr>
              <a:t>SAP’s CRM Software (cont’d.)</a:t>
            </a:r>
          </a:p>
        </p:txBody>
      </p:sp>
      <p:sp>
        <p:nvSpPr>
          <p:cNvPr id="10240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322993"/>
            <a:ext cx="10131425" cy="4680857"/>
          </a:xfrm>
        </p:spPr>
        <p:txBody>
          <a:bodyPr>
            <a:noAutofit/>
          </a:bodyPr>
          <a:lstStyle/>
          <a:p>
            <a:r>
              <a:rPr lang="en-US" altLang="en-US" sz="3000" dirty="0" smtClean="0"/>
              <a:t>SAP ERP system processes business transactions and provides much of the raw data for CRM</a:t>
            </a:r>
          </a:p>
          <a:p>
            <a:r>
              <a:rPr lang="en-US" altLang="en-US" sz="3000" dirty="0" smtClean="0"/>
              <a:t>SAP’s Business Warehouse: system for reporting and analysis of transactional data</a:t>
            </a:r>
          </a:p>
          <a:p>
            <a:r>
              <a:rPr lang="en-US" altLang="en-US" sz="3000" dirty="0" smtClean="0"/>
              <a:t>Advanced Planner and Optimizer (APO): system that supports efficient planning of the supply chain</a:t>
            </a:r>
          </a:p>
          <a:p>
            <a:r>
              <a:rPr lang="en-US" altLang="en-US" sz="3000" dirty="0" smtClean="0"/>
              <a:t>SAP’s view of CRM is to provide a set of tools to manage the three basic task areas, or jobs:</a:t>
            </a:r>
          </a:p>
          <a:p>
            <a:pPr lvl="1"/>
            <a:r>
              <a:rPr lang="en-US" altLang="en-US" sz="3000" dirty="0" smtClean="0"/>
              <a:t>Marketing, sales, and service</a:t>
            </a:r>
          </a:p>
        </p:txBody>
      </p:sp>
    </p:spTree>
    <p:extLst>
      <p:ext uri="{BB962C8B-B14F-4D97-AF65-F5344CB8AC3E}">
        <p14:creationId xmlns:p14="http://schemas.microsoft.com/office/powerpoint/2010/main" val="15797179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1" name="Rectangle 6"/>
          <p:cNvSpPr>
            <a:spLocks noGrp="1" noChangeArrowheads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2600">
                <a:solidFill>
                  <a:srgbClr val="22222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rgbClr val="22222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200">
                <a:solidFill>
                  <a:srgbClr val="22222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200">
                <a:solidFill>
                  <a:srgbClr val="22222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FDE4AAB7-E481-496C-9F94-49DCDB503DFF}" type="slidenum">
              <a:rPr lang="en-US" altLang="en-US" sz="1400"/>
              <a:pPr>
                <a:spcBef>
                  <a:spcPct val="0"/>
                </a:spcBef>
                <a:buFontTx/>
                <a:buNone/>
              </a:pPr>
              <a:t>8</a:t>
            </a:fld>
            <a:endParaRPr lang="en-US" altLang="en-US" sz="1400"/>
          </a:p>
        </p:txBody>
      </p:sp>
      <p:sp>
        <p:nvSpPr>
          <p:cNvPr id="104452" name="Text Box 7"/>
          <p:cNvSpPr txBox="1">
            <a:spLocks noChangeArrowheads="1"/>
          </p:cNvSpPr>
          <p:nvPr/>
        </p:nvSpPr>
        <p:spPr bwMode="auto">
          <a:xfrm>
            <a:off x="3810000" y="5805488"/>
            <a:ext cx="63246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2600">
                <a:solidFill>
                  <a:srgbClr val="22222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rgbClr val="22222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200">
                <a:solidFill>
                  <a:srgbClr val="22222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200">
                <a:solidFill>
                  <a:srgbClr val="22222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US" altLang="en-US" sz="1800" dirty="0" smtClean="0">
                <a:solidFill>
                  <a:schemeClr val="tx1"/>
                </a:solidFill>
              </a:rPr>
              <a:t>SAP </a:t>
            </a:r>
            <a:r>
              <a:rPr lang="en-US" altLang="en-US" sz="1800" dirty="0">
                <a:solidFill>
                  <a:schemeClr val="tx1"/>
                </a:solidFill>
              </a:rPr>
              <a:t>CRM system landscape</a:t>
            </a:r>
          </a:p>
        </p:txBody>
      </p:sp>
      <p:sp>
        <p:nvSpPr>
          <p:cNvPr id="104453" name="Rectangle 4"/>
          <p:cNvSpPr>
            <a:spLocks noGrp="1" noChangeArrowheads="1"/>
          </p:cNvSpPr>
          <p:nvPr>
            <p:ph type="title"/>
          </p:nvPr>
        </p:nvSpPr>
        <p:spPr>
          <a:xfrm>
            <a:off x="1098550" y="0"/>
            <a:ext cx="10131425" cy="1456267"/>
          </a:xfrm>
          <a:noFill/>
        </p:spPr>
        <p:txBody>
          <a:bodyPr>
            <a:normAutofit/>
          </a:bodyPr>
          <a:lstStyle/>
          <a:p>
            <a:pPr algn="ctr"/>
            <a:r>
              <a:rPr lang="en-US" altLang="en-US" sz="4000" b="1" dirty="0" smtClean="0">
                <a:solidFill>
                  <a:srgbClr val="FFFF00"/>
                </a:solidFill>
                <a:latin typeface="+mn-lt"/>
              </a:rPr>
              <a:t>SAP’s CRM Software (cont’d.)</a:t>
            </a:r>
          </a:p>
        </p:txBody>
      </p:sp>
      <p:pic>
        <p:nvPicPr>
          <p:cNvPr id="104454" name="Picture 7" descr="Z:\Chimborazo\ERP Project\Art\C8084_03\C8084_ch03_f15.bmp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6201" y="1447801"/>
            <a:ext cx="4556125" cy="4219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147002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9" name="Rectangle 6"/>
          <p:cNvSpPr>
            <a:spLocks noGrp="1" noChangeArrowheads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2600">
                <a:solidFill>
                  <a:srgbClr val="22222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rgbClr val="22222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200">
                <a:solidFill>
                  <a:srgbClr val="22222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200">
                <a:solidFill>
                  <a:srgbClr val="22222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D2B958D-A4EF-40A4-B35E-CF3E4C9236BE}" type="slidenum">
              <a:rPr lang="en-US" altLang="en-US" sz="1400"/>
              <a:pPr>
                <a:spcBef>
                  <a:spcPct val="0"/>
                </a:spcBef>
                <a:buFontTx/>
                <a:buNone/>
              </a:pPr>
              <a:t>9</a:t>
            </a:fld>
            <a:endParaRPr lang="en-US" altLang="en-US" sz="1400"/>
          </a:p>
        </p:txBody>
      </p:sp>
      <p:sp>
        <p:nvSpPr>
          <p:cNvPr id="106500" name="Rectangle 2"/>
          <p:cNvSpPr>
            <a:spLocks noGrp="1" noChangeArrowheads="1"/>
          </p:cNvSpPr>
          <p:nvPr>
            <p:ph type="title"/>
          </p:nvPr>
        </p:nvSpPr>
        <p:spPr>
          <a:xfrm>
            <a:off x="1110344" y="0"/>
            <a:ext cx="10131425" cy="1456267"/>
          </a:xfrm>
        </p:spPr>
        <p:txBody>
          <a:bodyPr>
            <a:normAutofit/>
          </a:bodyPr>
          <a:lstStyle/>
          <a:p>
            <a:pPr algn="ctr"/>
            <a:r>
              <a:rPr lang="en-US" altLang="en-US" sz="4000" b="1" dirty="0" smtClean="0">
                <a:solidFill>
                  <a:srgbClr val="FFFF00"/>
                </a:solidFill>
                <a:latin typeface="+mn-lt"/>
              </a:rPr>
              <a:t>SAP’s CRM Software (cont’d.)</a:t>
            </a:r>
          </a:p>
        </p:txBody>
      </p:sp>
      <p:sp>
        <p:nvSpPr>
          <p:cNvPr id="10650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10344" y="1186543"/>
            <a:ext cx="10131425" cy="5279571"/>
          </a:xfrm>
        </p:spPr>
        <p:txBody>
          <a:bodyPr>
            <a:noAutofit/>
          </a:bodyPr>
          <a:lstStyle/>
          <a:p>
            <a:r>
              <a:rPr lang="en-US" altLang="en-US" sz="3000" dirty="0" smtClean="0"/>
              <a:t>Four phases of the cultivation of customer relationship:</a:t>
            </a:r>
          </a:p>
          <a:p>
            <a:pPr lvl="1"/>
            <a:r>
              <a:rPr lang="en-US" altLang="en-US" sz="3000" dirty="0" smtClean="0"/>
              <a:t>Prospecting</a:t>
            </a:r>
          </a:p>
          <a:p>
            <a:pPr lvl="1"/>
            <a:r>
              <a:rPr lang="en-US" altLang="en-US" sz="3000" dirty="0" smtClean="0"/>
              <a:t>Acquiring</a:t>
            </a:r>
          </a:p>
          <a:p>
            <a:pPr lvl="1"/>
            <a:r>
              <a:rPr lang="en-US" altLang="en-US" sz="3000" dirty="0" smtClean="0"/>
              <a:t>Servicing</a:t>
            </a:r>
          </a:p>
          <a:p>
            <a:pPr lvl="1"/>
            <a:r>
              <a:rPr lang="en-US" altLang="en-US" sz="3000" dirty="0" smtClean="0"/>
              <a:t>Retaining</a:t>
            </a:r>
          </a:p>
          <a:p>
            <a:r>
              <a:rPr lang="en-US" altLang="en-US" sz="3000" dirty="0" smtClean="0"/>
              <a:t>Contact Channels</a:t>
            </a:r>
          </a:p>
          <a:p>
            <a:r>
              <a:rPr lang="en-US" altLang="en-US" sz="3000" dirty="0" smtClean="0"/>
              <a:t>Marketing and Campaign Management</a:t>
            </a:r>
          </a:p>
          <a:p>
            <a:r>
              <a:rPr lang="en-US" altLang="en-US" sz="3000" dirty="0" smtClean="0"/>
              <a:t>Campaign Execution Activity Management</a:t>
            </a:r>
          </a:p>
          <a:p>
            <a:r>
              <a:rPr lang="en-US" altLang="en-US" sz="3000" dirty="0" smtClean="0"/>
              <a:t>Campaign Analysis tool</a:t>
            </a:r>
          </a:p>
        </p:txBody>
      </p:sp>
    </p:spTree>
    <p:extLst>
      <p:ext uri="{BB962C8B-B14F-4D97-AF65-F5344CB8AC3E}">
        <p14:creationId xmlns:p14="http://schemas.microsoft.com/office/powerpoint/2010/main" val="34870588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7" name="Rectangle 6"/>
          <p:cNvSpPr>
            <a:spLocks noGrp="1" noChangeArrowheads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2600">
                <a:solidFill>
                  <a:srgbClr val="22222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rgbClr val="22222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200">
                <a:solidFill>
                  <a:srgbClr val="22222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200">
                <a:solidFill>
                  <a:srgbClr val="22222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AFBDFF0-61C1-4637-A203-3F08319E2237}" type="slidenum">
              <a:rPr lang="en-US" altLang="en-US" sz="1400"/>
              <a:pPr>
                <a:spcBef>
                  <a:spcPct val="0"/>
                </a:spcBef>
                <a:buFontTx/>
                <a:buNone/>
              </a:pPr>
              <a:t>10</a:t>
            </a:fld>
            <a:endParaRPr lang="en-US" altLang="en-US" sz="1400"/>
          </a:p>
        </p:txBody>
      </p:sp>
      <p:sp>
        <p:nvSpPr>
          <p:cNvPr id="108548" name="Rectangle 2"/>
          <p:cNvSpPr>
            <a:spLocks noGrp="1" noChangeArrowheads="1"/>
          </p:cNvSpPr>
          <p:nvPr>
            <p:ph type="title"/>
          </p:nvPr>
        </p:nvSpPr>
        <p:spPr>
          <a:xfrm>
            <a:off x="1175658" y="67733"/>
            <a:ext cx="10131425" cy="1456267"/>
          </a:xfrm>
        </p:spPr>
        <p:txBody>
          <a:bodyPr>
            <a:normAutofit/>
          </a:bodyPr>
          <a:lstStyle/>
          <a:p>
            <a:pPr algn="ctr"/>
            <a:r>
              <a:rPr lang="en-US" altLang="en-US" sz="4000" b="1" dirty="0" smtClean="0">
                <a:solidFill>
                  <a:srgbClr val="FFFF00"/>
                </a:solidFill>
                <a:latin typeface="+mn-lt"/>
              </a:rPr>
              <a:t>SAP’s CRM Software (cont’d.)</a:t>
            </a:r>
          </a:p>
        </p:txBody>
      </p:sp>
      <p:sp>
        <p:nvSpPr>
          <p:cNvPr id="108549" name="Text Box 7"/>
          <p:cNvSpPr txBox="1">
            <a:spLocks noChangeArrowheads="1"/>
          </p:cNvSpPr>
          <p:nvPr/>
        </p:nvSpPr>
        <p:spPr bwMode="auto">
          <a:xfrm>
            <a:off x="3048000" y="5729288"/>
            <a:ext cx="708660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2600">
                <a:solidFill>
                  <a:srgbClr val="22222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rgbClr val="22222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200">
                <a:solidFill>
                  <a:srgbClr val="22222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200">
                <a:solidFill>
                  <a:srgbClr val="22222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US" altLang="en-US" sz="1800" dirty="0" smtClean="0">
                <a:solidFill>
                  <a:schemeClr val="tx1"/>
                </a:solidFill>
              </a:rPr>
              <a:t>Marketing </a:t>
            </a:r>
            <a:r>
              <a:rPr lang="en-US" altLang="en-US" sz="1800" dirty="0">
                <a:solidFill>
                  <a:schemeClr val="tx1"/>
                </a:solidFill>
              </a:rPr>
              <a:t>and campaign planning</a:t>
            </a:r>
          </a:p>
        </p:txBody>
      </p:sp>
      <p:pic>
        <p:nvPicPr>
          <p:cNvPr id="108550" name="Picture 7" descr="Z:\Chimborazo\ERP Project\Art\C8084_03\C8084_ch03_f16.bmp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1801" y="1524000"/>
            <a:ext cx="6221413" cy="4186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59481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5" name="Rectangle 6"/>
          <p:cNvSpPr>
            <a:spLocks noGrp="1" noChangeArrowheads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2600">
                <a:solidFill>
                  <a:srgbClr val="22222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rgbClr val="22222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200">
                <a:solidFill>
                  <a:srgbClr val="22222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200">
                <a:solidFill>
                  <a:srgbClr val="22222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16306E00-B13F-4325-998F-747EEA96F2C7}" type="slidenum">
              <a:rPr lang="en-US" altLang="en-US" sz="1400"/>
              <a:pPr>
                <a:spcBef>
                  <a:spcPct val="0"/>
                </a:spcBef>
                <a:buFontTx/>
                <a:buNone/>
              </a:pPr>
              <a:t>11</a:t>
            </a:fld>
            <a:endParaRPr lang="en-US" altLang="en-US" sz="1400"/>
          </a:p>
        </p:txBody>
      </p:sp>
      <p:sp>
        <p:nvSpPr>
          <p:cNvPr id="110596" name="Rectangle 2"/>
          <p:cNvSpPr>
            <a:spLocks noGrp="1" noChangeArrowheads="1"/>
          </p:cNvSpPr>
          <p:nvPr>
            <p:ph type="title"/>
          </p:nvPr>
        </p:nvSpPr>
        <p:spPr>
          <a:xfrm>
            <a:off x="1273629" y="0"/>
            <a:ext cx="10131425" cy="1456267"/>
          </a:xfrm>
        </p:spPr>
        <p:txBody>
          <a:bodyPr>
            <a:normAutofit/>
          </a:bodyPr>
          <a:lstStyle/>
          <a:p>
            <a:pPr algn="ctr"/>
            <a:r>
              <a:rPr lang="en-US" altLang="en-US" sz="4000" dirty="0" smtClean="0">
                <a:solidFill>
                  <a:srgbClr val="FFFF00"/>
                </a:solidFill>
                <a:latin typeface="+mn-lt"/>
              </a:rPr>
              <a:t>The Benefits of CRM</a:t>
            </a:r>
          </a:p>
        </p:txBody>
      </p:sp>
      <p:sp>
        <p:nvSpPr>
          <p:cNvPr id="11059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79715" y="2218268"/>
            <a:ext cx="10131425" cy="2255762"/>
          </a:xfrm>
        </p:spPr>
        <p:txBody>
          <a:bodyPr>
            <a:normAutofit/>
          </a:bodyPr>
          <a:lstStyle/>
          <a:p>
            <a:r>
              <a:rPr lang="en-US" altLang="en-US" sz="3000" dirty="0" smtClean="0"/>
              <a:t>Lower costs</a:t>
            </a:r>
          </a:p>
          <a:p>
            <a:r>
              <a:rPr lang="en-US" altLang="en-US" sz="3000" dirty="0" smtClean="0"/>
              <a:t>Higher revenue</a:t>
            </a:r>
          </a:p>
          <a:p>
            <a:r>
              <a:rPr lang="en-US" altLang="en-US" sz="3000" dirty="0" smtClean="0"/>
              <a:t>Improved strategy and performance measurement</a:t>
            </a:r>
          </a:p>
        </p:txBody>
      </p:sp>
    </p:spTree>
    <p:extLst>
      <p:ext uri="{BB962C8B-B14F-4D97-AF65-F5344CB8AC3E}">
        <p14:creationId xmlns:p14="http://schemas.microsoft.com/office/powerpoint/2010/main" val="31450799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9" name="Rectangle 6"/>
          <p:cNvSpPr>
            <a:spLocks noGrp="1" noChangeArrowheads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2600">
                <a:solidFill>
                  <a:srgbClr val="222222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rgbClr val="22222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200">
                <a:solidFill>
                  <a:srgbClr val="222222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200">
                <a:solidFill>
                  <a:srgbClr val="222222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178E9B0-837B-4983-9ED8-6B4D9F4477BD}" type="slidenum">
              <a:rPr lang="en-US" altLang="en-US" sz="1400"/>
              <a:pPr>
                <a:spcBef>
                  <a:spcPct val="0"/>
                </a:spcBef>
                <a:buFontTx/>
                <a:buNone/>
              </a:pPr>
              <a:t>12</a:t>
            </a:fld>
            <a:endParaRPr lang="en-US" altLang="en-US" sz="1400"/>
          </a:p>
        </p:txBody>
      </p:sp>
      <p:sp>
        <p:nvSpPr>
          <p:cNvPr id="116740" name="Rectangle 2"/>
          <p:cNvSpPr>
            <a:spLocks noGrp="1" noChangeArrowheads="1"/>
          </p:cNvSpPr>
          <p:nvPr>
            <p:ph type="title"/>
          </p:nvPr>
        </p:nvSpPr>
        <p:spPr>
          <a:xfrm>
            <a:off x="1012373" y="76200"/>
            <a:ext cx="10131425" cy="1456267"/>
          </a:xfrm>
        </p:spPr>
        <p:txBody>
          <a:bodyPr>
            <a:normAutofit/>
          </a:bodyPr>
          <a:lstStyle/>
          <a:p>
            <a:pPr algn="ctr"/>
            <a:r>
              <a:rPr lang="en-US" altLang="en-US" sz="4000" b="1" dirty="0" smtClean="0">
                <a:solidFill>
                  <a:srgbClr val="FFFF00"/>
                </a:solidFill>
              </a:rPr>
              <a:t>Summary (cont’d.)</a:t>
            </a:r>
          </a:p>
        </p:txBody>
      </p:sp>
      <p:sp>
        <p:nvSpPr>
          <p:cNvPr id="11674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10344" y="1771953"/>
            <a:ext cx="10131425" cy="3649133"/>
          </a:xfrm>
        </p:spPr>
        <p:txBody>
          <a:bodyPr>
            <a:normAutofit/>
          </a:bodyPr>
          <a:lstStyle/>
          <a:p>
            <a:r>
              <a:rPr lang="en-US" altLang="en-US" sz="3000" dirty="0" smtClean="0"/>
              <a:t>Customer relationship management (CRM) systems</a:t>
            </a:r>
          </a:p>
          <a:p>
            <a:pPr lvl="1"/>
            <a:r>
              <a:rPr lang="en-US" altLang="en-US" sz="3000" dirty="0" smtClean="0"/>
              <a:t>Build on the organizational value that ERP provides</a:t>
            </a:r>
          </a:p>
          <a:p>
            <a:pPr lvl="1"/>
            <a:r>
              <a:rPr lang="en-US" altLang="en-US" sz="3000" dirty="0" smtClean="0"/>
              <a:t>Specifically increase the flexibility of the company’s common database regarding customer service</a:t>
            </a:r>
          </a:p>
          <a:p>
            <a:pPr lvl="1"/>
            <a:r>
              <a:rPr lang="en-US" altLang="en-US" sz="3000" dirty="0" smtClean="0"/>
              <a:t>Various kinds of CRM software are available</a:t>
            </a:r>
          </a:p>
          <a:p>
            <a:pPr lvl="1"/>
            <a:r>
              <a:rPr lang="en-US" altLang="en-US" sz="3000" dirty="0" smtClean="0"/>
              <a:t>Can be installed in-house or on-demand</a:t>
            </a:r>
          </a:p>
        </p:txBody>
      </p:sp>
    </p:spTree>
    <p:extLst>
      <p:ext uri="{BB962C8B-B14F-4D97-AF65-F5344CB8AC3E}">
        <p14:creationId xmlns:p14="http://schemas.microsoft.com/office/powerpoint/2010/main" val="198515422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TM03457452[[fn=Celestial]]</Template>
  <TotalTime>16</TotalTime>
  <Words>391</Words>
  <Application>Microsoft Office PowerPoint</Application>
  <PresentationFormat>Widescreen</PresentationFormat>
  <Paragraphs>76</Paragraphs>
  <Slides>12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Calibri Light</vt:lpstr>
      <vt:lpstr>Times New Roman</vt:lpstr>
      <vt:lpstr>Celestial</vt:lpstr>
      <vt:lpstr>Week 9 FS Case Summary</vt:lpstr>
      <vt:lpstr>Customer Relationship Management</vt:lpstr>
      <vt:lpstr>Core CRM Activities</vt:lpstr>
      <vt:lpstr>SAP’s CRM Software</vt:lpstr>
      <vt:lpstr>SAP’s CRM Software</vt:lpstr>
      <vt:lpstr>SAP’s CRM Software</vt:lpstr>
      <vt:lpstr>SAP’s CRM Software (cont’d.)</vt:lpstr>
      <vt:lpstr>SAP’s CRM Software (cont’d.)</vt:lpstr>
      <vt:lpstr>SAP’s CRM Software (cont’d.)</vt:lpstr>
      <vt:lpstr>SAP’s CRM Software (cont’d.)</vt:lpstr>
      <vt:lpstr>The Benefits of CRM</vt:lpstr>
      <vt:lpstr>Summary (cont’d.)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SAW-1</dc:creator>
  <cp:lastModifiedBy>SAW-1</cp:lastModifiedBy>
  <cp:revision>7</cp:revision>
  <dcterms:created xsi:type="dcterms:W3CDTF">2015-11-06T13:06:15Z</dcterms:created>
  <dcterms:modified xsi:type="dcterms:W3CDTF">2015-11-23T15:14:04Z</dcterms:modified>
</cp:coreProperties>
</file>