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34"/>
  </p:notesMasterIdLst>
  <p:handoutMasterIdLst>
    <p:handoutMasterId r:id="rId35"/>
  </p:handoutMasterIdLst>
  <p:sldIdLst>
    <p:sldId id="1497" r:id="rId5"/>
    <p:sldId id="1514" r:id="rId6"/>
    <p:sldId id="1515" r:id="rId7"/>
    <p:sldId id="1519" r:id="rId8"/>
    <p:sldId id="1524" r:id="rId9"/>
    <p:sldId id="1528" r:id="rId10"/>
    <p:sldId id="1542" r:id="rId11"/>
    <p:sldId id="1534" r:id="rId12"/>
    <p:sldId id="1537" r:id="rId13"/>
    <p:sldId id="1535" r:id="rId14"/>
    <p:sldId id="1536" r:id="rId15"/>
    <p:sldId id="1543" r:id="rId16"/>
    <p:sldId id="1527" r:id="rId17"/>
    <p:sldId id="1526" r:id="rId18"/>
    <p:sldId id="1545" r:id="rId19"/>
    <p:sldId id="1525" r:id="rId20"/>
    <p:sldId id="1530" r:id="rId21"/>
    <p:sldId id="1531" r:id="rId22"/>
    <p:sldId id="1532" r:id="rId23"/>
    <p:sldId id="1533" r:id="rId24"/>
    <p:sldId id="1516" r:id="rId25"/>
    <p:sldId id="1541" r:id="rId26"/>
    <p:sldId id="1539" r:id="rId27"/>
    <p:sldId id="1538" r:id="rId28"/>
    <p:sldId id="1521" r:id="rId29"/>
    <p:sldId id="1540" r:id="rId30"/>
    <p:sldId id="1503" r:id="rId31"/>
    <p:sldId id="1544" r:id="rId32"/>
    <p:sldId id="151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1" autoAdjust="0"/>
    <p:restoredTop sz="94660"/>
  </p:normalViewPr>
  <p:slideViewPr>
    <p:cSldViewPr snapToGrid="0">
      <p:cViewPr varScale="1">
        <p:scale>
          <a:sx n="57" d="100"/>
          <a:sy n="57" d="100"/>
        </p:scale>
        <p:origin x="72" y="214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8/9/2026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8/9/2026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8/9/2026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8/9/2026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US"/>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8/9/2026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8/9/2026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8/9/2026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8/9/2026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8/9/2026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8/9/2026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8/9/2026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8/9/2026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US"/>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8/9/2026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8/9/2026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8/9/2026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8/9/2026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8/9/2026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8/9/2026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8/9/2026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8/9/2026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8/9/2026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8/9/2026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8/9/2026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8/9/2026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8/9/2026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8/9/2026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8/9/2026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50964" y="2579593"/>
            <a:ext cx="5955028" cy="3417885"/>
          </a:xfrm>
        </p:spPr>
        <p:txBody>
          <a:bodyPr>
            <a:normAutofit fontScale="90000"/>
          </a:bodyPr>
          <a:lstStyle/>
          <a:p>
            <a:r>
              <a:rPr lang="en-US" dirty="0">
                <a:latin typeface="Arial" panose="020B0604020202020204" pitchFamily="34" charset="0"/>
                <a:cs typeface="Arial" panose="020B0604020202020204" pitchFamily="34" charset="0"/>
              </a:rPr>
              <a:t>    Flight foods ltd.</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3600" i="1" dirty="0">
                <a:latin typeface="Arial" panose="020B0604020202020204" pitchFamily="34" charset="0"/>
                <a:cs typeface="Arial" panose="020B0604020202020204" pitchFamily="34" charset="0"/>
              </a:rPr>
              <a:t>Analysis of communication barriers and their impact on organizational performance</a:t>
            </a:r>
          </a:p>
        </p:txBody>
      </p:sp>
      <p:sp>
        <p:nvSpPr>
          <p:cNvPr id="3" name="Subtitle 2">
            <a:extLst>
              <a:ext uri="{FF2B5EF4-FFF2-40B4-BE49-F238E27FC236}">
                <a16:creationId xmlns:a16="http://schemas.microsoft.com/office/drawing/2014/main" id="{363CF5F8-0028-8636-5006-5D5C52B32774}"/>
              </a:ext>
            </a:extLst>
          </p:cNvPr>
          <p:cNvSpPr>
            <a:spLocks noGrp="1"/>
          </p:cNvSpPr>
          <p:nvPr>
            <p:ph sz="quarter" idx="14"/>
          </p:nvPr>
        </p:nvSpPr>
        <p:spPr>
          <a:xfrm>
            <a:off x="7065403" y="-1930400"/>
            <a:ext cx="4847572" cy="10278533"/>
          </a:xfrm>
        </p:spPr>
        <p:txBody>
          <a:bodyPr>
            <a:normAutofit/>
          </a:bodyPr>
          <a:lstStyle/>
          <a:p>
            <a:endParaRPr lang="en-US" sz="4400"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Presented by </a:t>
            </a:r>
          </a:p>
          <a:p>
            <a:r>
              <a:rPr lang="en-US" sz="2800" b="1" dirty="0">
                <a:latin typeface="Arial" panose="020B0604020202020204" pitchFamily="34" charset="0"/>
                <a:cs typeface="Arial" panose="020B0604020202020204" pitchFamily="34" charset="0"/>
              </a:rPr>
              <a:t>Elsi </a:t>
            </a:r>
            <a:r>
              <a:rPr lang="en-US" sz="2800" b="1" dirty="0" err="1">
                <a:latin typeface="Arial" panose="020B0604020202020204" pitchFamily="34" charset="0"/>
                <a:cs typeface="Arial" panose="020B0604020202020204" pitchFamily="34" charset="0"/>
              </a:rPr>
              <a:t>Vidrica</a:t>
            </a:r>
            <a:r>
              <a:rPr lang="en-US" sz="2800" b="1"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2529361</a:t>
            </a:r>
          </a:p>
          <a:p>
            <a:r>
              <a:rPr lang="en-US" sz="2800" b="1" dirty="0">
                <a:latin typeface="Arial" panose="020B0604020202020204" pitchFamily="34" charset="0"/>
                <a:cs typeface="Arial" panose="020B0604020202020204" pitchFamily="34" charset="0"/>
              </a:rPr>
              <a:t>Angelika Gabor </a:t>
            </a:r>
            <a:r>
              <a:rPr lang="en-US" sz="2800" dirty="0">
                <a:latin typeface="Arial" panose="020B0604020202020204" pitchFamily="34" charset="0"/>
                <a:cs typeface="Arial" panose="020B0604020202020204" pitchFamily="34" charset="0"/>
              </a:rPr>
              <a:t>2526508</a:t>
            </a:r>
          </a:p>
          <a:p>
            <a:r>
              <a:rPr lang="en-US" sz="2800" b="1" dirty="0">
                <a:latin typeface="Arial" panose="020B0604020202020204" pitchFamily="34" charset="0"/>
                <a:cs typeface="Arial" panose="020B0604020202020204" pitchFamily="34" charset="0"/>
              </a:rPr>
              <a:t>Liana </a:t>
            </a:r>
            <a:r>
              <a:rPr lang="en-US" sz="2800" b="1" dirty="0" err="1">
                <a:latin typeface="Arial" panose="020B0604020202020204" pitchFamily="34" charset="0"/>
                <a:cs typeface="Arial" panose="020B0604020202020204" pitchFamily="34" charset="0"/>
              </a:rPr>
              <a:t>Eizane</a:t>
            </a:r>
            <a:r>
              <a:rPr lang="en-US" sz="2800" b="1"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2521959</a:t>
            </a:r>
          </a:p>
          <a:p>
            <a:r>
              <a:rPr lang="en-US" sz="2800" b="1" dirty="0">
                <a:latin typeface="Arial" panose="020B0604020202020204" pitchFamily="34" charset="0"/>
                <a:cs typeface="Arial" panose="020B0604020202020204" pitchFamily="34" charset="0"/>
              </a:rPr>
              <a:t>Somayeh Hayati </a:t>
            </a:r>
            <a:r>
              <a:rPr lang="en-US" sz="2800" dirty="0">
                <a:latin typeface="Arial" panose="020B0604020202020204" pitchFamily="34" charset="0"/>
                <a:cs typeface="Arial" panose="020B0604020202020204" pitchFamily="34" charset="0"/>
              </a:rPr>
              <a:t>2529821</a:t>
            </a:r>
          </a:p>
          <a:p>
            <a:r>
              <a:rPr lang="en-US" sz="2800" b="1" dirty="0">
                <a:latin typeface="Arial" panose="020B0604020202020204" pitchFamily="34" charset="0"/>
                <a:cs typeface="Arial" panose="020B0604020202020204" pitchFamily="34" charset="0"/>
              </a:rPr>
              <a:t>Sebastian Glaser </a:t>
            </a:r>
            <a:r>
              <a:rPr lang="en-US" sz="2800" dirty="0">
                <a:latin typeface="Arial" panose="020B0604020202020204" pitchFamily="34" charset="0"/>
                <a:cs typeface="Arial" panose="020B0604020202020204" pitchFamily="34" charset="0"/>
              </a:rPr>
              <a:t>2526975</a:t>
            </a:r>
          </a:p>
          <a:p>
            <a:endParaRPr lang="en-US" sz="18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p:txBody>
          <a:bodyPr anchor="ctr"/>
          <a:lstStyle/>
          <a:p>
            <a:r>
              <a:rPr lang="en-US" b="1" dirty="0">
                <a:latin typeface="Arial" panose="020B0604020202020204" pitchFamily="34" charset="0"/>
                <a:cs typeface="Arial" panose="020B0604020202020204" pitchFamily="34" charset="0"/>
              </a:rPr>
              <a:t>OVERVIEW</a:t>
            </a:r>
          </a:p>
        </p:txBody>
      </p:sp>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5066270" y="0"/>
            <a:ext cx="7125727" cy="6857638"/>
          </a:xfrm>
        </p:spPr>
        <p:txBody>
          <a:bodyPr>
            <a:noAutofit/>
          </a:bodyPr>
          <a:lstStyle/>
          <a:p>
            <a:pPr marL="0" indent="0">
              <a:buNone/>
            </a:pPr>
            <a:r>
              <a:rPr lang="en-GB" sz="2000" dirty="0">
                <a:latin typeface="Arial" panose="020B0604020202020204" pitchFamily="34" charset="0"/>
                <a:cs typeface="Arial" panose="020B0604020202020204" pitchFamily="34" charset="0"/>
              </a:rPr>
              <a:t>This presentation analyses the communication problems affecting Flight Foods Ltd and their impact on the company's operations. We will discuss: </a:t>
            </a:r>
          </a:p>
          <a:p>
            <a:r>
              <a:rPr lang="en-GB" sz="2000" dirty="0">
                <a:latin typeface="Arial" panose="020B0604020202020204" pitchFamily="34" charset="0"/>
                <a:cs typeface="Arial" panose="020B0604020202020204" pitchFamily="34" charset="0"/>
              </a:rPr>
              <a:t>The background and main issues at Flight Foods Ltd</a:t>
            </a:r>
          </a:p>
          <a:p>
            <a:r>
              <a:rPr lang="en-GB" sz="2000" dirty="0">
                <a:latin typeface="Arial" panose="020B0604020202020204" pitchFamily="34" charset="0"/>
                <a:cs typeface="Arial" panose="020B0604020202020204" pitchFamily="34" charset="0"/>
              </a:rPr>
              <a:t>The five communication barriers identified in the case study</a:t>
            </a:r>
          </a:p>
          <a:p>
            <a:r>
              <a:rPr lang="en-GB" sz="2000" dirty="0">
                <a:latin typeface="Arial" panose="020B0604020202020204" pitchFamily="34" charset="0"/>
                <a:cs typeface="Arial" panose="020B0604020202020204" pitchFamily="34" charset="0"/>
              </a:rPr>
              <a:t>Communication theories that explain these barriers</a:t>
            </a:r>
          </a:p>
          <a:p>
            <a:r>
              <a:rPr lang="en-GB" sz="2000" dirty="0">
                <a:latin typeface="Arial" panose="020B0604020202020204" pitchFamily="34" charset="0"/>
                <a:cs typeface="Arial" panose="020B0604020202020204" pitchFamily="34" charset="0"/>
              </a:rPr>
              <a:t>The impact of poor communication on employees and the organisation</a:t>
            </a:r>
          </a:p>
          <a:p>
            <a:r>
              <a:rPr lang="en-GB" sz="2000" dirty="0">
                <a:latin typeface="Arial" panose="020B0604020202020204" pitchFamily="34" charset="0"/>
                <a:cs typeface="Arial" panose="020B0604020202020204" pitchFamily="34" charset="0"/>
              </a:rPr>
              <a:t>Practical recommendations for overcoming the barriers</a:t>
            </a:r>
          </a:p>
          <a:p>
            <a:r>
              <a:rPr lang="en-GB" sz="2000" dirty="0">
                <a:latin typeface="Arial" panose="020B0604020202020204" pitchFamily="34" charset="0"/>
                <a:cs typeface="Arial" panose="020B0604020202020204" pitchFamily="34" charset="0"/>
              </a:rPr>
              <a:t>Overall conclusions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629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COMPANY BACKGROUND</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3</a:t>
            </a:fld>
            <a:endParaRPr lang="en-US" dirty="0"/>
          </a:p>
        </p:txBody>
      </p:sp>
      <p:pic>
        <p:nvPicPr>
          <p:cNvPr id="8" name="Picture Placeholder 7" descr="A shadow of a plant on a wall">
            <a:extLst>
              <a:ext uri="{FF2B5EF4-FFF2-40B4-BE49-F238E27FC236}">
                <a16:creationId xmlns:a16="http://schemas.microsoft.com/office/drawing/2014/main" id="{C966E8A7-13DF-B17F-9AC5-30759C47C1A2}"/>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429209" y="1"/>
            <a:ext cx="11762789" cy="2529015"/>
          </a:xfrm>
        </p:spPr>
      </p:pic>
      <p:sp>
        <p:nvSpPr>
          <p:cNvPr id="3" name="Content Placeholder 2">
            <a:extLst>
              <a:ext uri="{FF2B5EF4-FFF2-40B4-BE49-F238E27FC236}">
                <a16:creationId xmlns:a16="http://schemas.microsoft.com/office/drawing/2014/main" id="{E1115141-87C9-23DF-ECBC-B828494C9F1E}"/>
              </a:ext>
            </a:extLst>
          </p:cNvPr>
          <p:cNvSpPr>
            <a:spLocks noGrp="1"/>
          </p:cNvSpPr>
          <p:nvPr>
            <p:ph sz="quarter" idx="14"/>
          </p:nvPr>
        </p:nvSpPr>
        <p:spPr>
          <a:xfrm>
            <a:off x="5349240" y="2529016"/>
            <a:ext cx="6842758" cy="4328623"/>
          </a:xfrm>
        </p:spPr>
        <p:txBody>
          <a:bodyPr/>
          <a:lstStyle/>
          <a:p>
            <a:r>
              <a:rPr lang="en-GB" sz="2000" dirty="0">
                <a:latin typeface="Arial" panose="020B0604020202020204" pitchFamily="34" charset="0"/>
                <a:cs typeface="Arial" panose="020B0604020202020204" pitchFamily="34" charset="0"/>
              </a:rPr>
              <a:t>Flight Foods Ltd is a medium-sized company that manufactures and supplies ready meals to airlines.</a:t>
            </a:r>
          </a:p>
          <a:p>
            <a:r>
              <a:rPr lang="en-GB" sz="2000" dirty="0">
                <a:latin typeface="Arial" panose="020B0604020202020204" pitchFamily="34" charset="0"/>
                <a:cs typeface="Arial" panose="020B0604020202020204" pitchFamily="34" charset="0"/>
              </a:rPr>
              <a:t>The company has been trying to increase its market share. However, instead of growing, it has been losing business due to complaints from airline customers about the quality and safety of its food. Customer complaints include; undercooked food; poor packaging; meat found in vegetarian meals; poor overall food standards. These problems have resulted in </a:t>
            </a:r>
            <a:r>
              <a:rPr lang="en-GB" sz="2000" b="1" dirty="0">
                <a:latin typeface="Arial" panose="020B0604020202020204" pitchFamily="34" charset="0"/>
                <a:cs typeface="Arial" panose="020B0604020202020204" pitchFamily="34" charset="0"/>
              </a:rPr>
              <a:t>customer dissatisfaction, reputational damage and loss of business</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99029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6822F-63AB-8099-6132-CB7C8870384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Key problems at flight food ltd.</a:t>
            </a:r>
          </a:p>
        </p:txBody>
      </p:sp>
      <p:sp>
        <p:nvSpPr>
          <p:cNvPr id="4" name="Slide Number Placeholder 3">
            <a:extLst>
              <a:ext uri="{FF2B5EF4-FFF2-40B4-BE49-F238E27FC236}">
                <a16:creationId xmlns:a16="http://schemas.microsoft.com/office/drawing/2014/main" id="{31EB1E44-E447-3BDD-500C-6BD0C5B3E67A}"/>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5" name="Content Placeholder 4">
            <a:extLst>
              <a:ext uri="{FF2B5EF4-FFF2-40B4-BE49-F238E27FC236}">
                <a16:creationId xmlns:a16="http://schemas.microsoft.com/office/drawing/2014/main" id="{C24C707D-F2DF-1772-BF52-9900B0F1764D}"/>
              </a:ext>
            </a:extLst>
          </p:cNvPr>
          <p:cNvSpPr>
            <a:spLocks noGrp="1"/>
          </p:cNvSpPr>
          <p:nvPr>
            <p:ph sz="quarter" idx="13"/>
          </p:nvPr>
        </p:nvSpPr>
        <p:spPr>
          <a:xfrm>
            <a:off x="4893732" y="0"/>
            <a:ext cx="7298265" cy="6857638"/>
          </a:xfrm>
        </p:spPr>
        <p:txBody>
          <a:bodyPr>
            <a:noAutofit/>
          </a:bodyPr>
          <a:lstStyle/>
          <a:p>
            <a:r>
              <a:rPr lang="en-GB" sz="2800" b="1" dirty="0">
                <a:latin typeface="Arial" panose="020B0604020202020204" pitchFamily="34" charset="0"/>
                <a:cs typeface="Arial" panose="020B0604020202020204" pitchFamily="34" charset="0"/>
              </a:rPr>
              <a:t>The factory uses old and noisy machinery, making communication between employees difficult.</a:t>
            </a:r>
          </a:p>
          <a:p>
            <a:r>
              <a:rPr lang="en-GB" sz="2800" b="1" dirty="0">
                <a:latin typeface="Arial" panose="020B0604020202020204" pitchFamily="34" charset="0"/>
                <a:cs typeface="Arial" panose="020B0604020202020204" pitchFamily="34" charset="0"/>
              </a:rPr>
              <a:t>The workforce consists of 40 employees aged between 16 and 60.</a:t>
            </a:r>
          </a:p>
          <a:p>
            <a:r>
              <a:rPr lang="en-GB" sz="2800" b="1" dirty="0">
                <a:latin typeface="Arial" panose="020B0604020202020204" pitchFamily="34" charset="0"/>
                <a:cs typeface="Arial" panose="020B0604020202020204" pitchFamily="34" charset="0"/>
              </a:rPr>
              <a:t>Employees come mainly from five different cultural groups.</a:t>
            </a:r>
          </a:p>
          <a:p>
            <a:r>
              <a:rPr lang="en-GB" sz="2800" b="1" dirty="0">
                <a:latin typeface="Arial" panose="020B0604020202020204" pitchFamily="34" charset="0"/>
                <a:cs typeface="Arial" panose="020B0604020202020204" pitchFamily="34" charset="0"/>
              </a:rPr>
              <a:t>Many workers have limited English language skills, creating difficulties in understanding instructions.</a:t>
            </a:r>
          </a:p>
        </p:txBody>
      </p:sp>
    </p:spTree>
    <p:extLst>
      <p:ext uri="{BB962C8B-B14F-4D97-AF65-F5344CB8AC3E}">
        <p14:creationId xmlns:p14="http://schemas.microsoft.com/office/powerpoint/2010/main" val="913111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8A7E75F-260A-D5A7-FA99-1C26B69EC7DF}"/>
              </a:ext>
            </a:extLst>
          </p:cNvPr>
          <p:cNvSpPr>
            <a:spLocks noGrp="1"/>
          </p:cNvSpPr>
          <p:nvPr>
            <p:ph type="sldNum" sz="quarter" idx="12"/>
          </p:nvPr>
        </p:nvSpPr>
        <p:spPr/>
        <p:txBody>
          <a:bodyPr/>
          <a:lstStyle/>
          <a:p>
            <a:fld id="{CC057153-B650-4DEB-B370-79DDCFDCE934}" type="slidenum">
              <a:rPr lang="en-US" smtClean="0"/>
              <a:t>5</a:t>
            </a:fld>
            <a:endParaRPr lang="en-US" dirty="0"/>
          </a:p>
        </p:txBody>
      </p:sp>
      <p:sp>
        <p:nvSpPr>
          <p:cNvPr id="5" name="Text Placeholder 4">
            <a:extLst>
              <a:ext uri="{FF2B5EF4-FFF2-40B4-BE49-F238E27FC236}">
                <a16:creationId xmlns:a16="http://schemas.microsoft.com/office/drawing/2014/main" id="{0670540C-E563-B5D0-FE5D-5C6D816720DE}"/>
              </a:ext>
            </a:extLst>
          </p:cNvPr>
          <p:cNvSpPr>
            <a:spLocks noGrp="1"/>
          </p:cNvSpPr>
          <p:nvPr>
            <p:ph type="body" sz="quarter" idx="13"/>
          </p:nvPr>
        </p:nvSpPr>
        <p:spPr>
          <a:xfrm>
            <a:off x="634029" y="558800"/>
            <a:ext cx="11134637" cy="5664199"/>
          </a:xfrm>
        </p:spPr>
        <p:txBody>
          <a:bodyPr/>
          <a:lstStyle/>
          <a:p>
            <a:r>
              <a:rPr lang="en-GB" sz="2800" b="1" dirty="0">
                <a:latin typeface="Arial" panose="020B0604020202020204" pitchFamily="34" charset="0"/>
                <a:cs typeface="Arial" panose="020B0604020202020204" pitchFamily="34" charset="0"/>
              </a:rPr>
              <a:t>Employees receive little or no formal food-hygiene training before starting work.</a:t>
            </a:r>
          </a:p>
          <a:p>
            <a:r>
              <a:rPr lang="en-GB" sz="2800" b="1" dirty="0">
                <a:latin typeface="Arial" panose="020B0604020202020204" pitchFamily="34" charset="0"/>
                <a:cs typeface="Arial" panose="020B0604020202020204" pitchFamily="34" charset="0"/>
              </a:rPr>
              <a:t>Gary, the floor manager, is expected to provide food-hygiene guidance while also managing the factory floor.</a:t>
            </a:r>
          </a:p>
          <a:p>
            <a:r>
              <a:rPr lang="en-GB" sz="2800" b="1" dirty="0">
                <a:latin typeface="Arial" panose="020B0604020202020204" pitchFamily="34" charset="0"/>
                <a:cs typeface="Arial" panose="020B0604020202020204" pitchFamily="34" charset="0"/>
              </a:rPr>
              <a:t>Gary experiences stress, tiredness and frustration, which negatively affect his communication with employees.</a:t>
            </a:r>
          </a:p>
          <a:p>
            <a:r>
              <a:rPr lang="en-GB" sz="2800" b="1" dirty="0">
                <a:latin typeface="Arial" panose="020B0604020202020204" pitchFamily="34" charset="0"/>
                <a:cs typeface="Arial" panose="020B0604020202020204" pitchFamily="34" charset="0"/>
              </a:rPr>
              <a:t>Serious food-safety mistakes continue to occur, including chicken being left unrefrigerated overnight.</a:t>
            </a:r>
          </a:p>
          <a:p>
            <a:endParaRPr lang="en-GB" dirty="0"/>
          </a:p>
        </p:txBody>
      </p:sp>
    </p:spTree>
    <p:extLst>
      <p:ext uri="{BB962C8B-B14F-4D97-AF65-F5344CB8AC3E}">
        <p14:creationId xmlns:p14="http://schemas.microsoft.com/office/powerpoint/2010/main" val="2409024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539E-E5A8-35F4-7BA0-CB151D005A20}"/>
              </a:ext>
            </a:extLst>
          </p:cNvPr>
          <p:cNvSpPr>
            <a:spLocks noGrp="1"/>
          </p:cNvSpPr>
          <p:nvPr>
            <p:ph type="title"/>
          </p:nvPr>
        </p:nvSpPr>
        <p:spPr>
          <a:xfrm>
            <a:off x="634030" y="321735"/>
            <a:ext cx="10923934" cy="1456265"/>
          </a:xfrm>
        </p:spPr>
        <p:txBody>
          <a:bodyPr/>
          <a:lstStyle/>
          <a:p>
            <a:r>
              <a:rPr lang="en-GB" b="1" dirty="0">
                <a:solidFill>
                  <a:srgbClr val="00B050"/>
                </a:solidFill>
                <a:latin typeface="Arial" panose="020B0604020202020204" pitchFamily="34" charset="0"/>
                <a:cs typeface="Arial" panose="020B0604020202020204" pitchFamily="34" charset="0"/>
              </a:rPr>
              <a:t>ENVIRONMENTAL</a:t>
            </a:r>
            <a:r>
              <a:rPr lang="en-GB" dirty="0">
                <a:solidFill>
                  <a:srgbClr val="00B050"/>
                </a:solidFill>
                <a:latin typeface="Arial" panose="020B0604020202020204" pitchFamily="34" charset="0"/>
                <a:cs typeface="Arial" panose="020B0604020202020204" pitchFamily="34" charset="0"/>
              </a:rPr>
              <a:t> </a:t>
            </a:r>
            <a:r>
              <a:rPr lang="en-GB" b="1" dirty="0">
                <a:solidFill>
                  <a:srgbClr val="00B050"/>
                </a:solidFill>
                <a:latin typeface="Arial" panose="020B0604020202020204" pitchFamily="34" charset="0"/>
                <a:cs typeface="Arial" panose="020B0604020202020204" pitchFamily="34" charset="0"/>
              </a:rPr>
              <a:t>NOISE</a:t>
            </a:r>
            <a:br>
              <a:rPr lang="en-GB"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Angelika</a:t>
            </a:r>
            <a:r>
              <a:rPr lang="en-GB"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3084FD9C-45F4-7B8F-E1C3-87EB88D2597B}"/>
              </a:ext>
            </a:extLst>
          </p:cNvPr>
          <p:cNvSpPr>
            <a:spLocks noGrp="1"/>
          </p:cNvSpPr>
          <p:nvPr>
            <p:ph type="sldNum" sz="quarter" idx="12"/>
          </p:nvPr>
        </p:nvSpPr>
        <p:spPr/>
        <p:txBody>
          <a:bodyPr/>
          <a:lstStyle/>
          <a:p>
            <a:fld id="{CC057153-B650-4DEB-B370-79DDCFDCE934}" type="slidenum">
              <a:rPr lang="en-US" smtClean="0"/>
              <a:t>6</a:t>
            </a:fld>
            <a:endParaRPr lang="en-US" dirty="0"/>
          </a:p>
        </p:txBody>
      </p:sp>
      <p:sp>
        <p:nvSpPr>
          <p:cNvPr id="5" name="Text Placeholder 4">
            <a:extLst>
              <a:ext uri="{FF2B5EF4-FFF2-40B4-BE49-F238E27FC236}">
                <a16:creationId xmlns:a16="http://schemas.microsoft.com/office/drawing/2014/main" id="{19279AA8-3456-5464-DF32-0E478FC41F7F}"/>
              </a:ext>
            </a:extLst>
          </p:cNvPr>
          <p:cNvSpPr>
            <a:spLocks noGrp="1"/>
          </p:cNvSpPr>
          <p:nvPr>
            <p:ph type="body" sz="quarter" idx="13"/>
          </p:nvPr>
        </p:nvSpPr>
        <p:spPr>
          <a:xfrm>
            <a:off x="634029" y="2129474"/>
            <a:ext cx="11066903" cy="4093525"/>
          </a:xfrm>
        </p:spPr>
        <p:txBody>
          <a:bodyPr>
            <a:noAutofit/>
          </a:bodyPr>
          <a:lstStyle/>
          <a:p>
            <a:r>
              <a:rPr lang="en-US" sz="3200" dirty="0">
                <a:latin typeface="Arial" panose="020B0604020202020204" pitchFamily="34" charset="0"/>
                <a:cs typeface="Arial" panose="020B0604020202020204" pitchFamily="34" charset="0"/>
              </a:rPr>
              <a:t>The warehouse is covered with old machine noise – The noise in the warehouse is affecting the hearing and communication barrier which is leading to miss communication   and following set instructions, this could also lead to many other issues such as not doing the set instructions properly, such as: poor packaging and meals getting confused(meat in vegetarian meals).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1069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DA0B3-9AEF-BFB3-A77B-18A897CAAE3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Shannon and Weaver (1948)</a:t>
            </a:r>
          </a:p>
        </p:txBody>
      </p:sp>
      <p:sp>
        <p:nvSpPr>
          <p:cNvPr id="4" name="Slide Number Placeholder 3">
            <a:extLst>
              <a:ext uri="{FF2B5EF4-FFF2-40B4-BE49-F238E27FC236}">
                <a16:creationId xmlns:a16="http://schemas.microsoft.com/office/drawing/2014/main" id="{81E879E5-2C12-F72E-FE91-03A107DC474D}"/>
              </a:ext>
            </a:extLst>
          </p:cNvPr>
          <p:cNvSpPr>
            <a:spLocks noGrp="1"/>
          </p:cNvSpPr>
          <p:nvPr>
            <p:ph type="sldNum" sz="quarter" idx="12"/>
          </p:nvPr>
        </p:nvSpPr>
        <p:spPr/>
        <p:txBody>
          <a:bodyPr/>
          <a:lstStyle/>
          <a:p>
            <a:fld id="{CC057153-B650-4DEB-B370-79DDCFDCE934}" type="slidenum">
              <a:rPr lang="en-US" smtClean="0"/>
              <a:t>7</a:t>
            </a:fld>
            <a:endParaRPr lang="en-US" dirty="0"/>
          </a:p>
        </p:txBody>
      </p:sp>
      <p:sp>
        <p:nvSpPr>
          <p:cNvPr id="5" name="Text Placeholder 4">
            <a:extLst>
              <a:ext uri="{FF2B5EF4-FFF2-40B4-BE49-F238E27FC236}">
                <a16:creationId xmlns:a16="http://schemas.microsoft.com/office/drawing/2014/main" id="{9EE00DBF-56A2-FDC1-ECD6-E1B8CF8FBDAD}"/>
              </a:ext>
            </a:extLst>
          </p:cNvPr>
          <p:cNvSpPr>
            <a:spLocks noGrp="1"/>
          </p:cNvSpPr>
          <p:nvPr>
            <p:ph type="body" sz="quarter" idx="13"/>
          </p:nvPr>
        </p:nvSpPr>
        <p:spPr/>
        <p:txBody>
          <a:bodyPr>
            <a:noAutofit/>
          </a:bodyPr>
          <a:lstStyle/>
          <a:p>
            <a:r>
              <a:rPr lang="en-US" sz="2800" dirty="0">
                <a:latin typeface="Arial" panose="020B0604020202020204" pitchFamily="34" charset="0"/>
                <a:cs typeface="Arial" panose="020B0604020202020204" pitchFamily="34" charset="0"/>
              </a:rPr>
              <a:t>This barrier is explained by Shannon and Weaver model, where they explain that the problem in communication happens because of the noise between the sender and the receiver (Maria and Pedro case study)</a:t>
            </a:r>
            <a:endParaRPr lang="en-GB" sz="28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C479F7D0-E8C1-906F-FD01-0738C6EA4080}"/>
              </a:ext>
            </a:extLst>
          </p:cNvPr>
          <p:cNvSpPr>
            <a:spLocks noGrp="1"/>
          </p:cNvSpPr>
          <p:nvPr>
            <p:ph type="body" sz="quarter" idx="14"/>
          </p:nvPr>
        </p:nvSpPr>
        <p:spPr/>
        <p:txBody>
          <a:bodyPr/>
          <a:lstStyle/>
          <a:p>
            <a:pPr marL="0" indent="0">
              <a:buNone/>
            </a:pPr>
            <a:r>
              <a:rPr lang="en-US" sz="3200" b="1" dirty="0">
                <a:latin typeface="Arial" panose="020B0604020202020204" pitchFamily="34" charset="0"/>
                <a:cs typeface="Arial" panose="020B0604020202020204" pitchFamily="34" charset="0"/>
              </a:rPr>
              <a:t>SOLUTIONS</a:t>
            </a:r>
            <a:r>
              <a:rPr lang="en-US" dirty="0"/>
              <a:t> </a:t>
            </a:r>
          </a:p>
          <a:p>
            <a:pPr marL="0" indent="0">
              <a:buNone/>
            </a:pPr>
            <a:endParaRPr lang="en-US" dirty="0"/>
          </a:p>
          <a:p>
            <a:r>
              <a:rPr lang="en-US" sz="2400" dirty="0">
                <a:latin typeface="Arial" panose="020B0604020202020204" pitchFamily="34" charset="0"/>
                <a:cs typeface="Arial" panose="020B0604020202020204" pitchFamily="34" charset="0"/>
              </a:rPr>
              <a:t>Meetings to be held in a quiet environment so it is certain that noise, at least, will not be a problem in receiving the message.</a:t>
            </a:r>
          </a:p>
          <a:p>
            <a:r>
              <a:rPr lang="en-US" sz="2400" dirty="0">
                <a:latin typeface="Arial" panose="020B0604020202020204" pitchFamily="34" charset="0"/>
                <a:cs typeface="Arial" panose="020B0604020202020204" pitchFamily="34" charset="0"/>
              </a:rPr>
              <a:t>Radio transmitters for emergencies during work.</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2635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99F6-D8A0-1F65-52F1-4440C1F36A6D}"/>
              </a:ext>
            </a:extLst>
          </p:cNvPr>
          <p:cNvSpPr>
            <a:spLocks noGrp="1"/>
          </p:cNvSpPr>
          <p:nvPr>
            <p:ph type="title"/>
          </p:nvPr>
        </p:nvSpPr>
        <p:spPr>
          <a:xfrm>
            <a:off x="634028" y="333483"/>
            <a:ext cx="10923934" cy="1598607"/>
          </a:xfrm>
        </p:spPr>
        <p:txBody>
          <a:bodyPr>
            <a:noAutofit/>
          </a:bodyPr>
          <a:lstStyle/>
          <a:p>
            <a:r>
              <a:rPr lang="en-GB" b="1" dirty="0">
                <a:solidFill>
                  <a:srgbClr val="00B050"/>
                </a:solidFill>
                <a:latin typeface="Arial" panose="020B0604020202020204" pitchFamily="34" charset="0"/>
                <a:cs typeface="Arial" panose="020B0604020202020204" pitchFamily="34" charset="0"/>
              </a:rPr>
              <a:t>Language, communication and body language barrier</a:t>
            </a:r>
            <a:br>
              <a:rPr lang="en-GB" b="1" dirty="0">
                <a:solidFill>
                  <a:srgbClr val="00B050"/>
                </a:solidFill>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liana</a:t>
            </a:r>
            <a:br>
              <a:rPr lang="en-GB" dirty="0">
                <a:solidFill>
                  <a:srgbClr val="00B050"/>
                </a:solidFill>
                <a:latin typeface="Arial" panose="020B0604020202020204" pitchFamily="34" charset="0"/>
                <a:cs typeface="Arial" panose="020B0604020202020204" pitchFamily="34" charset="0"/>
              </a:rPr>
            </a:br>
            <a:br>
              <a:rPr lang="en-GB" dirty="0">
                <a:solidFill>
                  <a:srgbClr val="00B050"/>
                </a:solidFill>
              </a:rPr>
            </a:br>
            <a:endParaRPr lang="en-GB" dirty="0">
              <a:solidFill>
                <a:srgbClr val="00B050"/>
              </a:solidFill>
            </a:endParaRPr>
          </a:p>
        </p:txBody>
      </p:sp>
      <p:sp>
        <p:nvSpPr>
          <p:cNvPr id="4" name="Slide Number Placeholder 3">
            <a:extLst>
              <a:ext uri="{FF2B5EF4-FFF2-40B4-BE49-F238E27FC236}">
                <a16:creationId xmlns:a16="http://schemas.microsoft.com/office/drawing/2014/main" id="{54FC2616-00B8-F2AF-9B93-010C64A51427}"/>
              </a:ext>
            </a:extLst>
          </p:cNvPr>
          <p:cNvSpPr>
            <a:spLocks noGrp="1"/>
          </p:cNvSpPr>
          <p:nvPr>
            <p:ph type="sldNum" sz="quarter" idx="12"/>
          </p:nvPr>
        </p:nvSpPr>
        <p:spPr/>
        <p:txBody>
          <a:bodyPr/>
          <a:lstStyle/>
          <a:p>
            <a:fld id="{CC057153-B650-4DEB-B370-79DDCFDCE934}" type="slidenum">
              <a:rPr lang="en-US" smtClean="0"/>
              <a:t>8</a:t>
            </a:fld>
            <a:endParaRPr lang="en-US" dirty="0"/>
          </a:p>
        </p:txBody>
      </p:sp>
      <p:sp>
        <p:nvSpPr>
          <p:cNvPr id="5" name="Text Placeholder 4">
            <a:extLst>
              <a:ext uri="{FF2B5EF4-FFF2-40B4-BE49-F238E27FC236}">
                <a16:creationId xmlns:a16="http://schemas.microsoft.com/office/drawing/2014/main" id="{EFE79AFD-23F7-0992-825E-87F1ADB75EF8}"/>
              </a:ext>
            </a:extLst>
          </p:cNvPr>
          <p:cNvSpPr>
            <a:spLocks noGrp="1"/>
          </p:cNvSpPr>
          <p:nvPr>
            <p:ph type="body" sz="quarter" idx="13"/>
          </p:nvPr>
        </p:nvSpPr>
        <p:spPr>
          <a:xfrm>
            <a:off x="634029" y="2293624"/>
            <a:ext cx="10923933" cy="4564376"/>
          </a:xfrm>
        </p:spPr>
        <p:txBody>
          <a:bodyPr>
            <a:normAutofit/>
          </a:bodyPr>
          <a:lstStyle/>
          <a:p>
            <a:pPr marL="777237" lvl="1" indent="-388618">
              <a:lnSpc>
                <a:spcPts val="4319"/>
              </a:lnSpc>
              <a:buFont typeface="Arial"/>
              <a:buChar char="•"/>
            </a:pPr>
            <a:r>
              <a:rPr lang="en-US" sz="4400" dirty="0">
                <a:solidFill>
                  <a:srgbClr val="000000"/>
                </a:solidFill>
                <a:latin typeface="Arial" panose="020B0604020202020204" pitchFamily="34" charset="0"/>
                <a:ea typeface="Times New Roman"/>
                <a:cs typeface="Arial" panose="020B0604020202020204" pitchFamily="34" charset="0"/>
                <a:sym typeface="Times New Roman"/>
              </a:rPr>
              <a:t>Flight Foods Ltd. has workers from different language and cultural backgrounds.</a:t>
            </a:r>
          </a:p>
          <a:p>
            <a:pPr marL="388619" lvl="1" indent="0">
              <a:lnSpc>
                <a:spcPts val="4319"/>
              </a:lnSpc>
              <a:buNone/>
            </a:pPr>
            <a:endParaRPr lang="en-US" sz="4400" dirty="0">
              <a:solidFill>
                <a:srgbClr val="000000"/>
              </a:solidFill>
              <a:latin typeface="Arial" panose="020B0604020202020204" pitchFamily="34" charset="0"/>
              <a:ea typeface="Times New Roman"/>
              <a:cs typeface="Arial" panose="020B0604020202020204" pitchFamily="34" charset="0"/>
              <a:sym typeface="Times New Roman"/>
            </a:endParaRPr>
          </a:p>
          <a:p>
            <a:pPr marL="777237" lvl="1" indent="-388618">
              <a:lnSpc>
                <a:spcPts val="4319"/>
              </a:lnSpc>
              <a:buFont typeface="Arial"/>
              <a:buChar char="•"/>
            </a:pPr>
            <a:r>
              <a:rPr lang="en-US" sz="4400" dirty="0">
                <a:solidFill>
                  <a:srgbClr val="000000"/>
                </a:solidFill>
                <a:latin typeface="Arial" panose="020B0604020202020204" pitchFamily="34" charset="0"/>
                <a:ea typeface="Times New Roman"/>
                <a:cs typeface="Arial" panose="020B0604020202020204" pitchFamily="34" charset="0"/>
                <a:sym typeface="Times New Roman"/>
              </a:rPr>
              <a:t>Many workers use their own languages and have limited English</a:t>
            </a:r>
            <a:r>
              <a:rPr lang="en-US" sz="3599" dirty="0">
                <a:solidFill>
                  <a:srgbClr val="000000"/>
                </a:solidFill>
                <a:latin typeface="Times New Roman"/>
                <a:ea typeface="Times New Roman"/>
                <a:cs typeface="Times New Roman"/>
                <a:sym typeface="Times New Roman"/>
              </a:rPr>
              <a:t>.</a:t>
            </a:r>
          </a:p>
          <a:p>
            <a:pPr marL="0" indent="0">
              <a:buNone/>
            </a:pPr>
            <a:endParaRPr lang="en-GB" dirty="0"/>
          </a:p>
        </p:txBody>
      </p:sp>
    </p:spTree>
    <p:extLst>
      <p:ext uri="{BB962C8B-B14F-4D97-AF65-F5344CB8AC3E}">
        <p14:creationId xmlns:p14="http://schemas.microsoft.com/office/powerpoint/2010/main" val="3905936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34221E0-0194-D9CD-F4BB-25FF03F87A25}"/>
              </a:ext>
            </a:extLst>
          </p:cNvPr>
          <p:cNvSpPr>
            <a:spLocks noGrp="1"/>
          </p:cNvSpPr>
          <p:nvPr>
            <p:ph type="sldNum" sz="quarter" idx="12"/>
          </p:nvPr>
        </p:nvSpPr>
        <p:spPr/>
        <p:txBody>
          <a:bodyPr/>
          <a:lstStyle/>
          <a:p>
            <a:fld id="{CC057153-B650-4DEB-B370-79DDCFDCE934}" type="slidenum">
              <a:rPr lang="en-US" smtClean="0"/>
              <a:t>9</a:t>
            </a:fld>
            <a:endParaRPr lang="en-US" dirty="0"/>
          </a:p>
        </p:txBody>
      </p:sp>
      <p:sp>
        <p:nvSpPr>
          <p:cNvPr id="5" name="Text Placeholder 4">
            <a:extLst>
              <a:ext uri="{FF2B5EF4-FFF2-40B4-BE49-F238E27FC236}">
                <a16:creationId xmlns:a16="http://schemas.microsoft.com/office/drawing/2014/main" id="{1231FE32-34C9-2DDF-0695-C5B702089B76}"/>
              </a:ext>
            </a:extLst>
          </p:cNvPr>
          <p:cNvSpPr>
            <a:spLocks noGrp="1"/>
          </p:cNvSpPr>
          <p:nvPr>
            <p:ph type="body" sz="quarter" idx="13"/>
          </p:nvPr>
        </p:nvSpPr>
        <p:spPr>
          <a:xfrm>
            <a:off x="634030" y="829732"/>
            <a:ext cx="10923934" cy="5393267"/>
          </a:xfrm>
        </p:spPr>
        <p:txBody>
          <a:bodyPr>
            <a:normAutofit/>
          </a:bodyPr>
          <a:lstStyle/>
          <a:p>
            <a:pPr marL="777237" lvl="1" indent="-388618">
              <a:lnSpc>
                <a:spcPts val="4319"/>
              </a:lnSpc>
              <a:buFont typeface="Arial"/>
              <a:buChar char="•"/>
            </a:pPr>
            <a:r>
              <a:rPr lang="en-US" sz="4800" dirty="0">
                <a:solidFill>
                  <a:srgbClr val="000000"/>
                </a:solidFill>
                <a:latin typeface="Arial" panose="020B0604020202020204" pitchFamily="34" charset="0"/>
                <a:ea typeface="Times New Roman"/>
                <a:cs typeface="Arial" panose="020B0604020202020204" pitchFamily="34" charset="0"/>
                <a:sym typeface="Times New Roman"/>
              </a:rPr>
              <a:t>Gary mainly uses spoken instructions and written signs, so the message may not be clearly understood.</a:t>
            </a:r>
          </a:p>
          <a:p>
            <a:pPr marL="388619" lvl="1" indent="0">
              <a:lnSpc>
                <a:spcPts val="4319"/>
              </a:lnSpc>
              <a:buNone/>
            </a:pPr>
            <a:endParaRPr lang="en-US" sz="4800" dirty="0">
              <a:solidFill>
                <a:srgbClr val="000000"/>
              </a:solidFill>
              <a:latin typeface="Arial" panose="020B0604020202020204" pitchFamily="34" charset="0"/>
              <a:ea typeface="Times New Roman"/>
              <a:cs typeface="Arial" panose="020B0604020202020204" pitchFamily="34" charset="0"/>
              <a:sym typeface="Times New Roman"/>
            </a:endParaRPr>
          </a:p>
          <a:p>
            <a:pPr marL="777237" lvl="1" indent="-388618">
              <a:lnSpc>
                <a:spcPts val="4319"/>
              </a:lnSpc>
              <a:buFont typeface="Arial"/>
              <a:buChar char="•"/>
            </a:pPr>
            <a:r>
              <a:rPr lang="en-US" sz="4800" dirty="0">
                <a:solidFill>
                  <a:srgbClr val="000000"/>
                </a:solidFill>
                <a:latin typeface="Arial" panose="020B0604020202020204" pitchFamily="34" charset="0"/>
                <a:ea typeface="Times New Roman"/>
                <a:cs typeface="Arial" panose="020B0604020202020204" pitchFamily="34" charset="0"/>
                <a:sym typeface="Times New Roman"/>
              </a:rPr>
              <a:t>This communication barrier can lead to food-hygiene mistakes, poor teamwork and quality problems (Berlo, 1960).</a:t>
            </a:r>
          </a:p>
          <a:p>
            <a:endParaRPr lang="en-GB" dirty="0"/>
          </a:p>
        </p:txBody>
      </p:sp>
    </p:spTree>
    <p:extLst>
      <p:ext uri="{BB962C8B-B14F-4D97-AF65-F5344CB8AC3E}">
        <p14:creationId xmlns:p14="http://schemas.microsoft.com/office/powerpoint/2010/main" val="3824152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3811-27B8-DB7A-5995-3F16842964D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Berlo’s model</a:t>
            </a:r>
          </a:p>
        </p:txBody>
      </p:sp>
      <p:sp>
        <p:nvSpPr>
          <p:cNvPr id="4" name="Slide Number Placeholder 3">
            <a:extLst>
              <a:ext uri="{FF2B5EF4-FFF2-40B4-BE49-F238E27FC236}">
                <a16:creationId xmlns:a16="http://schemas.microsoft.com/office/drawing/2014/main" id="{91E5052D-4C31-D2CD-2BCA-4DA7707B7EA5}"/>
              </a:ext>
            </a:extLst>
          </p:cNvPr>
          <p:cNvSpPr>
            <a:spLocks noGrp="1"/>
          </p:cNvSpPr>
          <p:nvPr>
            <p:ph type="sldNum" sz="quarter" idx="12"/>
          </p:nvPr>
        </p:nvSpPr>
        <p:spPr/>
        <p:txBody>
          <a:bodyPr/>
          <a:lstStyle/>
          <a:p>
            <a:fld id="{CC057153-B650-4DEB-B370-79DDCFDCE934}" type="slidenum">
              <a:rPr lang="en-US" smtClean="0"/>
              <a:t>10</a:t>
            </a:fld>
            <a:endParaRPr lang="en-US" dirty="0"/>
          </a:p>
        </p:txBody>
      </p:sp>
      <p:graphicFrame>
        <p:nvGraphicFramePr>
          <p:cNvPr id="7" name="Table 6">
            <a:extLst>
              <a:ext uri="{FF2B5EF4-FFF2-40B4-BE49-F238E27FC236}">
                <a16:creationId xmlns:a16="http://schemas.microsoft.com/office/drawing/2014/main" id="{BEFABBF8-C39C-0851-C328-82078FE6D688}"/>
              </a:ext>
            </a:extLst>
          </p:cNvPr>
          <p:cNvGraphicFramePr>
            <a:graphicFrameLocks noGrp="1"/>
          </p:cNvGraphicFramePr>
          <p:nvPr>
            <p:extLst>
              <p:ext uri="{D42A27DB-BD31-4B8C-83A1-F6EECF244321}">
                <p14:modId xmlns:p14="http://schemas.microsoft.com/office/powerpoint/2010/main" val="1001203813"/>
              </p:ext>
            </p:extLst>
          </p:nvPr>
        </p:nvGraphicFramePr>
        <p:xfrm>
          <a:off x="2031997" y="2129471"/>
          <a:ext cx="8128000" cy="4467839"/>
        </p:xfrm>
        <a:graphic>
          <a:graphicData uri="http://schemas.openxmlformats.org/drawingml/2006/table">
            <a:tbl>
              <a:tblPr firstRow="1" bandRow="1">
                <a:tableStyleId>{69012ECD-51FC-41F1-AA8D-1B2483CD663E}</a:tableStyleId>
              </a:tblPr>
              <a:tblGrid>
                <a:gridCol w="4064000">
                  <a:extLst>
                    <a:ext uri="{9D8B030D-6E8A-4147-A177-3AD203B41FA5}">
                      <a16:colId xmlns:a16="http://schemas.microsoft.com/office/drawing/2014/main" val="4014718434"/>
                    </a:ext>
                  </a:extLst>
                </a:gridCol>
                <a:gridCol w="4064000">
                  <a:extLst>
                    <a:ext uri="{9D8B030D-6E8A-4147-A177-3AD203B41FA5}">
                      <a16:colId xmlns:a16="http://schemas.microsoft.com/office/drawing/2014/main" val="68615692"/>
                    </a:ext>
                  </a:extLst>
                </a:gridCol>
              </a:tblGrid>
              <a:tr h="810239">
                <a:tc>
                  <a:txBody>
                    <a:bodyPr/>
                    <a:lstStyle/>
                    <a:p>
                      <a:r>
                        <a:rPr lang="en-GB" sz="1800" dirty="0">
                          <a:solidFill>
                            <a:schemeClr val="tx1"/>
                          </a:solidFill>
                          <a:latin typeface="Arial" panose="020B0604020202020204" pitchFamily="34" charset="0"/>
                          <a:cs typeface="Arial" panose="020B0604020202020204" pitchFamily="34" charset="0"/>
                        </a:rPr>
                        <a:t>Communication stage</a:t>
                      </a:r>
                    </a:p>
                  </a:txBody>
                  <a:tcPr/>
                </a:tc>
                <a:tc>
                  <a:txBody>
                    <a:bodyPr/>
                    <a:lstStyle/>
                    <a:p>
                      <a:r>
                        <a:rPr lang="en-GB" sz="1800" dirty="0">
                          <a:solidFill>
                            <a:schemeClr val="tx1"/>
                          </a:solidFill>
                          <a:latin typeface="Arial" panose="020B0604020202020204" pitchFamily="34" charset="0"/>
                          <a:cs typeface="Arial" panose="020B0604020202020204" pitchFamily="34" charset="0"/>
                        </a:rPr>
                        <a:t>Application to Flight Foods Ltd.</a:t>
                      </a:r>
                    </a:p>
                  </a:txBody>
                  <a:tcPr/>
                </a:tc>
                <a:extLst>
                  <a:ext uri="{0D108BD9-81ED-4DB2-BD59-A6C34878D82A}">
                    <a16:rowId xmlns:a16="http://schemas.microsoft.com/office/drawing/2014/main" val="3797674322"/>
                  </a:ext>
                </a:extLst>
              </a:tr>
              <a:tr h="810239">
                <a:tc>
                  <a:txBody>
                    <a:bodyPr/>
                    <a:lstStyle/>
                    <a:p>
                      <a:r>
                        <a:rPr lang="en-GB" sz="1800" dirty="0">
                          <a:latin typeface="Arial" panose="020B0604020202020204" pitchFamily="34" charset="0"/>
                          <a:cs typeface="Arial" panose="020B0604020202020204" pitchFamily="34" charset="0"/>
                        </a:rPr>
                        <a:t>Source</a:t>
                      </a:r>
                    </a:p>
                  </a:txBody>
                  <a:tcPr/>
                </a:tc>
                <a:tc>
                  <a:txBody>
                    <a:bodyPr/>
                    <a:lstStyle/>
                    <a:p>
                      <a:r>
                        <a:rPr lang="en-GB" sz="1800" dirty="0">
                          <a:latin typeface="Arial" panose="020B0604020202020204" pitchFamily="34" charset="0"/>
                          <a:cs typeface="Arial" panose="020B0604020202020204" pitchFamily="34" charset="0"/>
                        </a:rPr>
                        <a:t>Gary gives instructions but does not adapt his communication to workers language abilities.</a:t>
                      </a:r>
                    </a:p>
                  </a:txBody>
                  <a:tcPr/>
                </a:tc>
                <a:extLst>
                  <a:ext uri="{0D108BD9-81ED-4DB2-BD59-A6C34878D82A}">
                    <a16:rowId xmlns:a16="http://schemas.microsoft.com/office/drawing/2014/main" val="1638522689"/>
                  </a:ext>
                </a:extLst>
              </a:tr>
              <a:tr h="810239">
                <a:tc>
                  <a:txBody>
                    <a:bodyPr/>
                    <a:lstStyle/>
                    <a:p>
                      <a:r>
                        <a:rPr lang="en-GB" sz="1800" dirty="0">
                          <a:latin typeface="Arial" panose="020B0604020202020204" pitchFamily="34" charset="0"/>
                          <a:cs typeface="Arial" panose="020B0604020202020204" pitchFamily="34" charset="0"/>
                        </a:rPr>
                        <a:t>Message</a:t>
                      </a:r>
                    </a:p>
                  </a:txBody>
                  <a:tcPr/>
                </a:tc>
                <a:tc>
                  <a:txBody>
                    <a:bodyPr/>
                    <a:lstStyle/>
                    <a:p>
                      <a:r>
                        <a:rPr lang="en-GB" sz="1800" dirty="0">
                          <a:latin typeface="Arial" panose="020B0604020202020204" pitchFamily="34" charset="0"/>
                          <a:cs typeface="Arial" panose="020B0604020202020204" pitchFamily="34" charset="0"/>
                        </a:rPr>
                        <a:t>Important food-safety instructions may contain difficult or unfamiliar English words.</a:t>
                      </a:r>
                    </a:p>
                  </a:txBody>
                  <a:tcPr/>
                </a:tc>
                <a:extLst>
                  <a:ext uri="{0D108BD9-81ED-4DB2-BD59-A6C34878D82A}">
                    <a16:rowId xmlns:a16="http://schemas.microsoft.com/office/drawing/2014/main" val="2343778915"/>
                  </a:ext>
                </a:extLst>
              </a:tr>
              <a:tr h="810239">
                <a:tc>
                  <a:txBody>
                    <a:bodyPr/>
                    <a:lstStyle/>
                    <a:p>
                      <a:r>
                        <a:rPr lang="en-GB" sz="1800" dirty="0">
                          <a:latin typeface="Arial" panose="020B0604020202020204" pitchFamily="34" charset="0"/>
                          <a:cs typeface="Arial" panose="020B0604020202020204" pitchFamily="34" charset="0"/>
                        </a:rPr>
                        <a:t>Channel</a:t>
                      </a:r>
                    </a:p>
                  </a:txBody>
                  <a:tcPr/>
                </a:tc>
                <a:tc>
                  <a:txBody>
                    <a:bodyPr/>
                    <a:lstStyle/>
                    <a:p>
                      <a:r>
                        <a:rPr lang="en-GB" sz="1800" dirty="0">
                          <a:latin typeface="Arial" panose="020B0604020202020204" pitchFamily="34" charset="0"/>
                          <a:cs typeface="Arial" panose="020B0604020202020204" pitchFamily="34" charset="0"/>
                        </a:rPr>
                        <a:t>Gary relies mainly on spoken instructions and English-language signs.</a:t>
                      </a:r>
                    </a:p>
                  </a:txBody>
                  <a:tcPr/>
                </a:tc>
                <a:extLst>
                  <a:ext uri="{0D108BD9-81ED-4DB2-BD59-A6C34878D82A}">
                    <a16:rowId xmlns:a16="http://schemas.microsoft.com/office/drawing/2014/main" val="592879609"/>
                  </a:ext>
                </a:extLst>
              </a:tr>
              <a:tr h="810239">
                <a:tc>
                  <a:txBody>
                    <a:bodyPr/>
                    <a:lstStyle/>
                    <a:p>
                      <a:r>
                        <a:rPr lang="en-GB" sz="1800" dirty="0">
                          <a:latin typeface="Arial" panose="020B0604020202020204" pitchFamily="34" charset="0"/>
                          <a:cs typeface="Arial" panose="020B0604020202020204" pitchFamily="34" charset="0"/>
                        </a:rPr>
                        <a:t>Receiver</a:t>
                      </a:r>
                    </a:p>
                  </a:txBody>
                  <a:tcPr/>
                </a:tc>
                <a:tc>
                  <a:txBody>
                    <a:bodyPr/>
                    <a:lstStyle/>
                    <a:p>
                      <a:r>
                        <a:rPr lang="en-GB" sz="1800" dirty="0">
                          <a:latin typeface="Arial" panose="020B0604020202020204" pitchFamily="34" charset="0"/>
                          <a:cs typeface="Arial" panose="020B0604020202020204" pitchFamily="34" charset="0"/>
                        </a:rPr>
                        <a:t>Multilingual employees may interpret the instructions differently or incompletely.</a:t>
                      </a:r>
                    </a:p>
                  </a:txBody>
                  <a:tcPr/>
                </a:tc>
                <a:extLst>
                  <a:ext uri="{0D108BD9-81ED-4DB2-BD59-A6C34878D82A}">
                    <a16:rowId xmlns:a16="http://schemas.microsoft.com/office/drawing/2014/main" val="965971529"/>
                  </a:ext>
                </a:extLst>
              </a:tr>
            </a:tbl>
          </a:graphicData>
        </a:graphic>
      </p:graphicFrame>
    </p:spTree>
    <p:extLst>
      <p:ext uri="{BB962C8B-B14F-4D97-AF65-F5344CB8AC3E}">
        <p14:creationId xmlns:p14="http://schemas.microsoft.com/office/powerpoint/2010/main" val="1740142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F9E34-ACDB-53E4-A0A7-6BA8D005BEBB}"/>
              </a:ext>
            </a:extLst>
          </p:cNvPr>
          <p:cNvSpPr>
            <a:spLocks noGrp="1"/>
          </p:cNvSpPr>
          <p:nvPr>
            <p:ph type="title"/>
          </p:nvPr>
        </p:nvSpPr>
        <p:spPr>
          <a:xfrm>
            <a:off x="634029" y="635001"/>
            <a:ext cx="10923934" cy="1127756"/>
          </a:xfrm>
        </p:spPr>
        <p:txBody>
          <a:bodyPr>
            <a:noAutofit/>
          </a:bodyPr>
          <a:lstStyle/>
          <a:p>
            <a:pPr algn="ctr"/>
            <a:r>
              <a:rPr lang="en-GB" b="1" dirty="0">
                <a:latin typeface="Arial" panose="020B0604020202020204" pitchFamily="34" charset="0"/>
                <a:cs typeface="Arial" panose="020B0604020202020204" pitchFamily="34" charset="0"/>
              </a:rPr>
              <a:t>Body language and non-verbal communication</a:t>
            </a:r>
          </a:p>
        </p:txBody>
      </p:sp>
      <p:sp>
        <p:nvSpPr>
          <p:cNvPr id="4" name="Slide Number Placeholder 3">
            <a:extLst>
              <a:ext uri="{FF2B5EF4-FFF2-40B4-BE49-F238E27FC236}">
                <a16:creationId xmlns:a16="http://schemas.microsoft.com/office/drawing/2014/main" id="{FD48A642-62E1-AD60-8CB6-E7F45F01FED0}"/>
              </a:ext>
            </a:extLst>
          </p:cNvPr>
          <p:cNvSpPr>
            <a:spLocks noGrp="1"/>
          </p:cNvSpPr>
          <p:nvPr>
            <p:ph type="sldNum" sz="quarter" idx="12"/>
          </p:nvPr>
        </p:nvSpPr>
        <p:spPr/>
        <p:txBody>
          <a:bodyPr/>
          <a:lstStyle/>
          <a:p>
            <a:fld id="{CC057153-B650-4DEB-B370-79DDCFDCE934}" type="slidenum">
              <a:rPr lang="en-US" smtClean="0"/>
              <a:t>11</a:t>
            </a:fld>
            <a:endParaRPr lang="en-US" dirty="0"/>
          </a:p>
        </p:txBody>
      </p:sp>
      <p:sp>
        <p:nvSpPr>
          <p:cNvPr id="5" name="Text Placeholder 4">
            <a:extLst>
              <a:ext uri="{FF2B5EF4-FFF2-40B4-BE49-F238E27FC236}">
                <a16:creationId xmlns:a16="http://schemas.microsoft.com/office/drawing/2014/main" id="{8C69FA20-2511-3104-0C08-C742E3EEE58C}"/>
              </a:ext>
            </a:extLst>
          </p:cNvPr>
          <p:cNvSpPr>
            <a:spLocks noGrp="1"/>
          </p:cNvSpPr>
          <p:nvPr>
            <p:ph type="body" sz="quarter" idx="13"/>
          </p:nvPr>
        </p:nvSpPr>
        <p:spPr>
          <a:xfrm>
            <a:off x="634029" y="2129474"/>
            <a:ext cx="10923933" cy="4093525"/>
          </a:xfrm>
        </p:spPr>
        <p:txBody>
          <a:bodyPr>
            <a:normAutofit fontScale="55000" lnSpcReduction="20000"/>
          </a:bodyPr>
          <a:lstStyle/>
          <a:p>
            <a:pPr marL="781050" lvl="1" indent="-457200" algn="just">
              <a:lnSpc>
                <a:spcPts val="3600"/>
              </a:lnSpc>
            </a:pPr>
            <a:r>
              <a:rPr lang="en-US" sz="4600" dirty="0">
                <a:solidFill>
                  <a:srgbClr val="000000"/>
                </a:solidFill>
                <a:latin typeface="Arial" panose="020B0604020202020204" pitchFamily="34" charset="0"/>
                <a:ea typeface="Times New Roman"/>
                <a:cs typeface="Arial" panose="020B0604020202020204" pitchFamily="34" charset="0"/>
                <a:sym typeface="Times New Roman"/>
              </a:rPr>
              <a:t>Communication is not only spoken language; tone, facial expression, gestures and </a:t>
            </a:r>
            <a:r>
              <a:rPr lang="en-US" sz="4600" dirty="0" err="1">
                <a:solidFill>
                  <a:srgbClr val="000000"/>
                </a:solidFill>
                <a:latin typeface="Arial" panose="020B0604020202020204" pitchFamily="34" charset="0"/>
                <a:ea typeface="Times New Roman"/>
                <a:cs typeface="Arial" panose="020B0604020202020204" pitchFamily="34" charset="0"/>
                <a:sym typeface="Times New Roman"/>
              </a:rPr>
              <a:t>behaviour</a:t>
            </a:r>
            <a:r>
              <a:rPr lang="en-US" sz="4600" dirty="0">
                <a:solidFill>
                  <a:srgbClr val="000000"/>
                </a:solidFill>
                <a:latin typeface="Arial" panose="020B0604020202020204" pitchFamily="34" charset="0"/>
                <a:ea typeface="Times New Roman"/>
                <a:cs typeface="Arial" panose="020B0604020202020204" pitchFamily="34" charset="0"/>
                <a:sym typeface="Times New Roman"/>
              </a:rPr>
              <a:t> also matter.</a:t>
            </a:r>
          </a:p>
          <a:p>
            <a:pPr marL="781050" lvl="1" indent="-457200" algn="just">
              <a:lnSpc>
                <a:spcPts val="3600"/>
              </a:lnSpc>
            </a:pPr>
            <a:r>
              <a:rPr lang="en-US" sz="4600" dirty="0">
                <a:solidFill>
                  <a:srgbClr val="000000"/>
                </a:solidFill>
                <a:latin typeface="Arial" panose="020B0604020202020204" pitchFamily="34" charset="0"/>
                <a:ea typeface="Times New Roman"/>
                <a:cs typeface="Arial" panose="020B0604020202020204" pitchFamily="34" charset="0"/>
                <a:sym typeface="Times New Roman"/>
              </a:rPr>
              <a:t>Gary appears stressed, tired and frustrated.</a:t>
            </a:r>
          </a:p>
          <a:p>
            <a:pPr marL="781050" lvl="1" indent="-457200" algn="just">
              <a:lnSpc>
                <a:spcPts val="3600"/>
              </a:lnSpc>
            </a:pPr>
            <a:r>
              <a:rPr lang="en-US" sz="4600" dirty="0">
                <a:solidFill>
                  <a:srgbClr val="000000"/>
                </a:solidFill>
                <a:latin typeface="Arial" panose="020B0604020202020204" pitchFamily="34" charset="0"/>
                <a:ea typeface="Times New Roman"/>
                <a:cs typeface="Arial" panose="020B0604020202020204" pitchFamily="34" charset="0"/>
                <a:sym typeface="Times New Roman"/>
              </a:rPr>
              <a:t>Calling workers “idiots” creates negative emotional and non-verbal communication.</a:t>
            </a:r>
          </a:p>
          <a:p>
            <a:pPr marL="781050" lvl="1" indent="-457200" algn="just">
              <a:lnSpc>
                <a:spcPts val="3600"/>
              </a:lnSpc>
            </a:pPr>
            <a:r>
              <a:rPr lang="en-US" sz="4600" dirty="0">
                <a:solidFill>
                  <a:srgbClr val="000000"/>
                </a:solidFill>
                <a:latin typeface="Arial" panose="020B0604020202020204" pitchFamily="34" charset="0"/>
                <a:ea typeface="Times New Roman"/>
                <a:cs typeface="Arial" panose="020B0604020202020204" pitchFamily="34" charset="0"/>
                <a:sym typeface="Times New Roman"/>
              </a:rPr>
              <a:t>This may reduce trust, confidence and willingness to ask questions.</a:t>
            </a:r>
          </a:p>
          <a:p>
            <a:pPr marL="781050" lvl="1" indent="-457200" algn="just">
              <a:lnSpc>
                <a:spcPts val="3600"/>
              </a:lnSpc>
            </a:pPr>
            <a:r>
              <a:rPr lang="en-US" sz="4600" dirty="0">
                <a:solidFill>
                  <a:srgbClr val="000000"/>
                </a:solidFill>
                <a:latin typeface="Arial" panose="020B0604020202020204" pitchFamily="34" charset="0"/>
                <a:ea typeface="Times New Roman"/>
                <a:cs typeface="Arial" panose="020B0604020202020204" pitchFamily="34" charset="0"/>
                <a:sym typeface="Times New Roman"/>
              </a:rPr>
              <a:t>Workers may hide mistakes instead of asking for clarification (</a:t>
            </a:r>
            <a:r>
              <a:rPr lang="en-US" sz="4600" dirty="0" err="1">
                <a:solidFill>
                  <a:srgbClr val="000000"/>
                </a:solidFill>
                <a:latin typeface="Arial" panose="020B0604020202020204" pitchFamily="34" charset="0"/>
                <a:ea typeface="Times New Roman"/>
                <a:cs typeface="Arial" panose="020B0604020202020204" pitchFamily="34" charset="0"/>
                <a:sym typeface="Times New Roman"/>
              </a:rPr>
              <a:t>Bonaccio</a:t>
            </a:r>
            <a:r>
              <a:rPr lang="en-US" sz="4600" dirty="0">
                <a:solidFill>
                  <a:srgbClr val="000000"/>
                </a:solidFill>
                <a:latin typeface="Arial" panose="020B0604020202020204" pitchFamily="34" charset="0"/>
                <a:ea typeface="Times New Roman"/>
                <a:cs typeface="Arial" panose="020B0604020202020204" pitchFamily="34" charset="0"/>
                <a:sym typeface="Times New Roman"/>
              </a:rPr>
              <a:t> et al., 2016).</a:t>
            </a:r>
          </a:p>
          <a:p>
            <a:endParaRPr lang="en-GB" dirty="0"/>
          </a:p>
        </p:txBody>
      </p:sp>
    </p:spTree>
    <p:extLst>
      <p:ext uri="{BB962C8B-B14F-4D97-AF65-F5344CB8AC3E}">
        <p14:creationId xmlns:p14="http://schemas.microsoft.com/office/powerpoint/2010/main" val="2843688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33157-8D0D-2888-6A40-47E25522CA0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SOLUTIONS</a:t>
            </a:r>
            <a:endParaRPr lang="en-GB"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14BF154-145B-0639-D55F-EE5485FD5E64}"/>
              </a:ext>
            </a:extLst>
          </p:cNvPr>
          <p:cNvSpPr>
            <a:spLocks noGrp="1"/>
          </p:cNvSpPr>
          <p:nvPr>
            <p:ph type="sldNum" sz="quarter" idx="12"/>
          </p:nvPr>
        </p:nvSpPr>
        <p:spPr/>
        <p:txBody>
          <a:bodyPr/>
          <a:lstStyle/>
          <a:p>
            <a:fld id="{CC057153-B650-4DEB-B370-79DDCFDCE934}" type="slidenum">
              <a:rPr lang="en-US" smtClean="0"/>
              <a:t>12</a:t>
            </a:fld>
            <a:endParaRPr lang="en-US" dirty="0"/>
          </a:p>
        </p:txBody>
      </p:sp>
      <p:sp>
        <p:nvSpPr>
          <p:cNvPr id="5" name="Text Placeholder 4">
            <a:extLst>
              <a:ext uri="{FF2B5EF4-FFF2-40B4-BE49-F238E27FC236}">
                <a16:creationId xmlns:a16="http://schemas.microsoft.com/office/drawing/2014/main" id="{BD5F2B71-4251-6050-20CE-D4C8BEAA9CC4}"/>
              </a:ext>
            </a:extLst>
          </p:cNvPr>
          <p:cNvSpPr>
            <a:spLocks noGrp="1"/>
          </p:cNvSpPr>
          <p:nvPr>
            <p:ph type="body" sz="quarter" idx="13"/>
          </p:nvPr>
        </p:nvSpPr>
        <p:spPr>
          <a:xfrm>
            <a:off x="634029" y="2129474"/>
            <a:ext cx="10923933" cy="4093525"/>
          </a:xfrm>
        </p:spPr>
        <p:txBody>
          <a:bodyPr>
            <a:normAutofit/>
          </a:bodyPr>
          <a:lstStyle/>
          <a:p>
            <a:r>
              <a:rPr lang="en-GB" sz="3200" dirty="0">
                <a:latin typeface="Arial" panose="020B0604020202020204" pitchFamily="34" charset="0"/>
                <a:cs typeface="Arial" panose="020B0604020202020204" pitchFamily="34" charset="0"/>
              </a:rPr>
              <a:t>Translated instruction</a:t>
            </a:r>
          </a:p>
          <a:p>
            <a:endParaRPr lang="en-GB"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Posters with pictures understood internationally</a:t>
            </a: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Make sure people understand what was discussed (Schramm's model)</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0903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25F7F-D7BB-F098-EAA5-A5FE20F6C94A}"/>
              </a:ext>
            </a:extLst>
          </p:cNvPr>
          <p:cNvSpPr>
            <a:spLocks noGrp="1"/>
          </p:cNvSpPr>
          <p:nvPr>
            <p:ph type="title"/>
          </p:nvPr>
        </p:nvSpPr>
        <p:spPr>
          <a:xfrm>
            <a:off x="634033" y="442915"/>
            <a:ext cx="10923934" cy="1127756"/>
          </a:xfrm>
        </p:spPr>
        <p:txBody>
          <a:bodyPr>
            <a:normAutofit/>
          </a:bodyPr>
          <a:lstStyle/>
          <a:p>
            <a:r>
              <a:rPr lang="en-GB" sz="4400" b="1" dirty="0">
                <a:solidFill>
                  <a:srgbClr val="00B050"/>
                </a:solidFill>
                <a:latin typeface="Arial" panose="020B0604020202020204" pitchFamily="34" charset="0"/>
                <a:cs typeface="Arial" panose="020B0604020202020204" pitchFamily="34" charset="0"/>
              </a:rPr>
              <a:t>Age as communication barrier</a:t>
            </a:r>
            <a:br>
              <a:rPr lang="en-GB" b="1" dirty="0">
                <a:latin typeface="Arial" panose="020B0604020202020204" pitchFamily="34" charset="0"/>
                <a:cs typeface="Arial" panose="020B0604020202020204" pitchFamily="34" charset="0"/>
              </a:rPr>
            </a:br>
            <a:r>
              <a:rPr lang="en-GB" sz="3100" dirty="0" err="1">
                <a:latin typeface="Arial" panose="020B0604020202020204" pitchFamily="34" charset="0"/>
                <a:cs typeface="Arial" panose="020B0604020202020204" pitchFamily="34" charset="0"/>
              </a:rPr>
              <a:t>elsi</a:t>
            </a:r>
            <a:endParaRPr lang="en-GB" sz="3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AD6CDCD-7A68-34F6-4ADA-3E5F5A0731DC}"/>
              </a:ext>
            </a:extLst>
          </p:cNvPr>
          <p:cNvSpPr>
            <a:spLocks noGrp="1"/>
          </p:cNvSpPr>
          <p:nvPr>
            <p:ph type="sldNum" sz="quarter" idx="12"/>
          </p:nvPr>
        </p:nvSpPr>
        <p:spPr/>
        <p:txBody>
          <a:bodyPr/>
          <a:lstStyle/>
          <a:p>
            <a:fld id="{CC057153-B650-4DEB-B370-79DDCFDCE934}" type="slidenum">
              <a:rPr lang="en-US" smtClean="0"/>
              <a:t>13</a:t>
            </a:fld>
            <a:endParaRPr lang="en-US" dirty="0"/>
          </a:p>
        </p:txBody>
      </p:sp>
      <p:sp>
        <p:nvSpPr>
          <p:cNvPr id="5" name="Text Placeholder 4">
            <a:extLst>
              <a:ext uri="{FF2B5EF4-FFF2-40B4-BE49-F238E27FC236}">
                <a16:creationId xmlns:a16="http://schemas.microsoft.com/office/drawing/2014/main" id="{CADB1D49-1110-1E25-91B4-FBFA2060BAC8}"/>
              </a:ext>
            </a:extLst>
          </p:cNvPr>
          <p:cNvSpPr>
            <a:spLocks noGrp="1"/>
          </p:cNvSpPr>
          <p:nvPr>
            <p:ph type="body" sz="quarter" idx="13"/>
          </p:nvPr>
        </p:nvSpPr>
        <p:spPr>
          <a:xfrm>
            <a:off x="634022" y="1706140"/>
            <a:ext cx="10923934" cy="5151497"/>
          </a:xfrm>
        </p:spPr>
        <p:txBody>
          <a:bodyPr>
            <a:normAutofit/>
          </a:bodyPr>
          <a:lstStyle/>
          <a:p>
            <a:pPr marL="0" indent="0" algn="ctr">
              <a:buNone/>
            </a:pPr>
            <a:r>
              <a:rPr lang="en-US" sz="3200" dirty="0"/>
              <a:t> </a:t>
            </a:r>
          </a:p>
          <a:p>
            <a:pPr marL="0" indent="0" algn="ctr">
              <a:buNone/>
            </a:pPr>
            <a:r>
              <a:rPr lang="en-US" sz="3600" dirty="0">
                <a:latin typeface="Arial" panose="020B0604020202020204" pitchFamily="34" charset="0"/>
                <a:cs typeface="Arial" panose="020B0604020202020204" pitchFamily="34" charset="0"/>
              </a:rPr>
              <a:t>Evidence from the case study : "The older ones seem to understand, but the problem seems to be with the younger ones. It doesn't matter what I tell them, they seem to do something else.“</a:t>
            </a:r>
          </a:p>
          <a:p>
            <a:pPr marL="0" indent="0">
              <a:buNone/>
            </a:pPr>
            <a:endParaRPr lang="en-US" sz="36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13268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5CF557A-A67A-4EB5-7B98-FBF70A1066D7}"/>
              </a:ext>
            </a:extLst>
          </p:cNvPr>
          <p:cNvSpPr>
            <a:spLocks noGrp="1"/>
          </p:cNvSpPr>
          <p:nvPr>
            <p:ph type="sldNum" sz="quarter" idx="12"/>
          </p:nvPr>
        </p:nvSpPr>
        <p:spPr/>
        <p:txBody>
          <a:bodyPr/>
          <a:lstStyle/>
          <a:p>
            <a:fld id="{CC057153-B650-4DEB-B370-79DDCFDCE934}" type="slidenum">
              <a:rPr lang="en-US" smtClean="0"/>
              <a:t>14</a:t>
            </a:fld>
            <a:endParaRPr lang="en-US" dirty="0"/>
          </a:p>
        </p:txBody>
      </p:sp>
      <p:sp>
        <p:nvSpPr>
          <p:cNvPr id="5" name="Text Placeholder 4">
            <a:extLst>
              <a:ext uri="{FF2B5EF4-FFF2-40B4-BE49-F238E27FC236}">
                <a16:creationId xmlns:a16="http://schemas.microsoft.com/office/drawing/2014/main" id="{D17B80AB-98FF-B9AC-FF9E-666B2AC8EC28}"/>
              </a:ext>
            </a:extLst>
          </p:cNvPr>
          <p:cNvSpPr>
            <a:spLocks noGrp="1"/>
          </p:cNvSpPr>
          <p:nvPr>
            <p:ph type="body" sz="quarter" idx="13"/>
          </p:nvPr>
        </p:nvSpPr>
        <p:spPr>
          <a:xfrm>
            <a:off x="634030" y="402336"/>
            <a:ext cx="11280602" cy="5971032"/>
          </a:xfrm>
        </p:spPr>
        <p:txBody>
          <a:bodyPr>
            <a:normAutofit/>
          </a:bodyPr>
          <a:lstStyle/>
          <a:p>
            <a:pPr marL="0" indent="0" algn="ctr">
              <a:buNone/>
            </a:pPr>
            <a:r>
              <a:rPr lang="en-US" sz="4000" b="1" dirty="0">
                <a:latin typeface="Arial" panose="020B0604020202020204" pitchFamily="34" charset="0"/>
                <a:cs typeface="Arial" panose="020B0604020202020204" pitchFamily="34" charset="0"/>
              </a:rPr>
              <a:t>Communication Barrier</a:t>
            </a:r>
          </a:p>
          <a:p>
            <a:pPr marL="0" indent="0" algn="ctr">
              <a:buNone/>
            </a:pPr>
            <a:endParaRPr lang="en-US" sz="2800" b="1"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Employees range from 16 to 60 years old.</a:t>
            </a:r>
          </a:p>
          <a:p>
            <a:r>
              <a:rPr lang="en-US" sz="3200" dirty="0">
                <a:latin typeface="Arial" panose="020B0604020202020204" pitchFamily="34" charset="0"/>
                <a:cs typeface="Arial" panose="020B0604020202020204" pitchFamily="34" charset="0"/>
              </a:rPr>
              <a:t>As people age, their communication styles, abilities, and preferences change. Understanding these changes is essential for effective communication across different age groups."(Atwell, 2026)</a:t>
            </a:r>
          </a:p>
        </p:txBody>
      </p:sp>
    </p:spTree>
    <p:extLst>
      <p:ext uri="{BB962C8B-B14F-4D97-AF65-F5344CB8AC3E}">
        <p14:creationId xmlns:p14="http://schemas.microsoft.com/office/powerpoint/2010/main" val="286514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E6DA2BC-7319-9789-293F-BBAAA5C2F9D4}"/>
              </a:ext>
            </a:extLst>
          </p:cNvPr>
          <p:cNvSpPr>
            <a:spLocks noGrp="1"/>
          </p:cNvSpPr>
          <p:nvPr>
            <p:ph type="sldNum" sz="quarter" idx="12"/>
          </p:nvPr>
        </p:nvSpPr>
        <p:spPr/>
        <p:txBody>
          <a:bodyPr/>
          <a:lstStyle/>
          <a:p>
            <a:fld id="{CC057153-B650-4DEB-B370-79DDCFDCE934}" type="slidenum">
              <a:rPr lang="en-US" smtClean="0"/>
              <a:t>15</a:t>
            </a:fld>
            <a:endParaRPr lang="en-US" dirty="0"/>
          </a:p>
        </p:txBody>
      </p:sp>
      <p:sp>
        <p:nvSpPr>
          <p:cNvPr id="5" name="Text Placeholder 4">
            <a:extLst>
              <a:ext uri="{FF2B5EF4-FFF2-40B4-BE49-F238E27FC236}">
                <a16:creationId xmlns:a16="http://schemas.microsoft.com/office/drawing/2014/main" id="{095D1BC6-80FE-387F-7E50-BAC4AE7B3E81}"/>
              </a:ext>
            </a:extLst>
          </p:cNvPr>
          <p:cNvSpPr>
            <a:spLocks noGrp="1"/>
          </p:cNvSpPr>
          <p:nvPr>
            <p:ph type="body" sz="quarter" idx="13"/>
          </p:nvPr>
        </p:nvSpPr>
        <p:spPr>
          <a:xfrm>
            <a:off x="634029" y="558800"/>
            <a:ext cx="11320903" cy="5664199"/>
          </a:xfrm>
        </p:spPr>
        <p:txBody>
          <a:bodyPr/>
          <a:lstStyle/>
          <a:p>
            <a:r>
              <a:rPr lang="en-US" sz="3600" dirty="0">
                <a:latin typeface="Arial" panose="020B0604020202020204" pitchFamily="34" charset="0"/>
                <a:cs typeface="Arial" panose="020B0604020202020204" pitchFamily="34" charset="0"/>
              </a:rPr>
              <a:t>Younger employees appear to misunderstand or ignore Gary's instructions.</a:t>
            </a:r>
          </a:p>
          <a:p>
            <a:r>
              <a:rPr lang="en-US" sz="3600" dirty="0">
                <a:latin typeface="Arial" panose="020B0604020202020204" pitchFamily="34" charset="0"/>
                <a:cs typeface="Arial" panose="020B0604020202020204" pitchFamily="34" charset="0"/>
              </a:rPr>
              <a:t>Different age groups may have different learning styles, workplace experience, and communication preferences.</a:t>
            </a:r>
          </a:p>
          <a:p>
            <a:r>
              <a:rPr lang="en-US" sz="3600" dirty="0">
                <a:latin typeface="Arial" panose="020B0604020202020204" pitchFamily="34" charset="0"/>
                <a:cs typeface="Arial" panose="020B0604020202020204" pitchFamily="34" charset="0"/>
              </a:rPr>
              <a:t>This contributes to poor food hygiene practices and production errors</a:t>
            </a:r>
            <a:endParaRPr lang="en-GB" sz="3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59760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E583A-D8C0-7D23-7D8D-4ECD607EC8BC}"/>
              </a:ext>
            </a:extLst>
          </p:cNvPr>
          <p:cNvSpPr>
            <a:spLocks noGrp="1"/>
          </p:cNvSpPr>
          <p:nvPr>
            <p:ph type="title"/>
          </p:nvPr>
        </p:nvSpPr>
        <p:spPr>
          <a:xfrm>
            <a:off x="634030" y="493777"/>
            <a:ext cx="10923934" cy="1252728"/>
          </a:xfrm>
        </p:spPr>
        <p:txBody>
          <a:bodyPr>
            <a:normAutofit/>
          </a:bodyPr>
          <a:lstStyle/>
          <a:p>
            <a:pPr algn="ctr"/>
            <a:r>
              <a:rPr lang="en-US" b="1" dirty="0">
                <a:latin typeface="Arial" panose="020B0604020202020204" pitchFamily="34" charset="0"/>
                <a:cs typeface="Arial" panose="020B0604020202020204" pitchFamily="34" charset="0"/>
              </a:rPr>
              <a:t>David Berlo's SMCR Model</a:t>
            </a:r>
            <a:endParaRPr lang="en-GB"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39A9E24-2A47-0A8D-A584-BC19175A8D0C}"/>
              </a:ext>
            </a:extLst>
          </p:cNvPr>
          <p:cNvSpPr>
            <a:spLocks noGrp="1"/>
          </p:cNvSpPr>
          <p:nvPr>
            <p:ph type="sldNum" sz="quarter" idx="12"/>
          </p:nvPr>
        </p:nvSpPr>
        <p:spPr/>
        <p:txBody>
          <a:bodyPr/>
          <a:lstStyle/>
          <a:p>
            <a:fld id="{CC057153-B650-4DEB-B370-79DDCFDCE934}" type="slidenum">
              <a:rPr lang="en-US" smtClean="0"/>
              <a:t>16</a:t>
            </a:fld>
            <a:endParaRPr lang="en-US" dirty="0"/>
          </a:p>
        </p:txBody>
      </p:sp>
      <p:sp>
        <p:nvSpPr>
          <p:cNvPr id="5" name="Text Placeholder 4">
            <a:extLst>
              <a:ext uri="{FF2B5EF4-FFF2-40B4-BE49-F238E27FC236}">
                <a16:creationId xmlns:a16="http://schemas.microsoft.com/office/drawing/2014/main" id="{80A5128E-C0CE-7045-D0CF-58593A99C076}"/>
              </a:ext>
            </a:extLst>
          </p:cNvPr>
          <p:cNvSpPr>
            <a:spLocks noGrp="1"/>
          </p:cNvSpPr>
          <p:nvPr>
            <p:ph type="body" sz="quarter" idx="13"/>
          </p:nvPr>
        </p:nvSpPr>
        <p:spPr/>
        <p:txBody>
          <a:bodyPr/>
          <a:lstStyle/>
          <a:p>
            <a:pPr marL="0" indent="0" algn="ctr">
              <a:buNone/>
            </a:pPr>
            <a:r>
              <a:rPr lang="en-US" sz="2800" b="1" dirty="0">
                <a:latin typeface="Arial" panose="020B0604020202020204" pitchFamily="34" charset="0"/>
                <a:cs typeface="Arial" panose="020B0604020202020204" pitchFamily="34" charset="0"/>
              </a:rPr>
              <a:t>David Berlo's SMCR Model</a:t>
            </a:r>
          </a:p>
          <a:p>
            <a:r>
              <a:rPr lang="en-US" sz="2400" dirty="0">
                <a:latin typeface="Arial" panose="020B0604020202020204" pitchFamily="34" charset="0"/>
                <a:cs typeface="Arial" panose="020B0604020202020204" pitchFamily="34" charset="0"/>
              </a:rPr>
              <a:t>Gary communicates mainly through speech and written signs.</a:t>
            </a:r>
          </a:p>
          <a:p>
            <a:r>
              <a:rPr lang="en-US" sz="2400" dirty="0">
                <a:latin typeface="Arial" panose="020B0604020202020204" pitchFamily="34" charset="0"/>
                <a:cs typeface="Arial" panose="020B0604020202020204" pitchFamily="34" charset="0"/>
              </a:rPr>
              <a:t>Younger employees may have different learning styles and less knowledge of food hygiene.</a:t>
            </a:r>
          </a:p>
          <a:p>
            <a:r>
              <a:rPr lang="en-US" sz="2400" dirty="0">
                <a:latin typeface="Arial" panose="020B0604020202020204" pitchFamily="34" charset="0"/>
                <a:cs typeface="Arial" panose="020B0604020202020204" pitchFamily="34" charset="0"/>
              </a:rPr>
              <a:t>The message is not adapted to the needs of younger workers</a:t>
            </a:r>
            <a:endParaRPr lang="en-GB" sz="24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0BD1885F-F34E-1436-C001-54BA20132C86}"/>
              </a:ext>
            </a:extLst>
          </p:cNvPr>
          <p:cNvSpPr>
            <a:spLocks noGrp="1"/>
          </p:cNvSpPr>
          <p:nvPr>
            <p:ph type="body" sz="quarter" idx="14"/>
          </p:nvPr>
        </p:nvSpPr>
        <p:spPr>
          <a:xfrm>
            <a:off x="6291886" y="2129473"/>
            <a:ext cx="5266078" cy="4093525"/>
          </a:xfrm>
        </p:spPr>
        <p:txBody>
          <a:bodyPr>
            <a:normAutofit fontScale="92500" lnSpcReduction="10000"/>
          </a:bodyPr>
          <a:lstStyle/>
          <a:p>
            <a:pPr marL="0" indent="0" algn="ctr">
              <a:buNone/>
            </a:pPr>
            <a:r>
              <a:rPr lang="en-US" sz="3000" b="1" dirty="0">
                <a:latin typeface="Arial" panose="020B0604020202020204" pitchFamily="34" charset="0"/>
                <a:cs typeface="Arial" panose="020B0604020202020204" pitchFamily="34" charset="0"/>
              </a:rPr>
              <a:t>Improvements</a:t>
            </a:r>
          </a:p>
          <a:p>
            <a:r>
              <a:rPr lang="en-US" sz="2400" dirty="0">
                <a:latin typeface="Arial" panose="020B0604020202020204" pitchFamily="34" charset="0"/>
                <a:cs typeface="Arial" panose="020B0604020202020204" pitchFamily="34" charset="0"/>
              </a:rPr>
              <a:t>Give formal food hygiene training before work begins.</a:t>
            </a:r>
          </a:p>
          <a:p>
            <a:r>
              <a:rPr lang="en-US" sz="2400" dirty="0">
                <a:latin typeface="Arial" panose="020B0604020202020204" pitchFamily="34" charset="0"/>
                <a:cs typeface="Arial" panose="020B0604020202020204" pitchFamily="34" charset="0"/>
              </a:rPr>
              <a:t>Use visual demonstrations and practical training.</a:t>
            </a:r>
          </a:p>
          <a:p>
            <a:r>
              <a:rPr lang="en-US" sz="2400" dirty="0">
                <a:latin typeface="Arial" panose="020B0604020202020204" pitchFamily="34" charset="0"/>
                <a:cs typeface="Arial" panose="020B0604020202020204" pitchFamily="34" charset="0"/>
              </a:rPr>
              <a:t>Adapt communication for different learning styles.</a:t>
            </a:r>
          </a:p>
          <a:p>
            <a:r>
              <a:rPr lang="en-US" sz="2400" dirty="0">
                <a:latin typeface="Arial" panose="020B0604020202020204" pitchFamily="34" charset="0"/>
                <a:cs typeface="Arial" panose="020B0604020202020204" pitchFamily="34" charset="0"/>
              </a:rPr>
              <a:t>Give regular feedback and monitor understanding</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1023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2E7F-193B-ED84-D0FB-9F4CF46923BC}"/>
              </a:ext>
            </a:extLst>
          </p:cNvPr>
          <p:cNvSpPr>
            <a:spLocks noGrp="1"/>
          </p:cNvSpPr>
          <p:nvPr>
            <p:ph type="title"/>
          </p:nvPr>
        </p:nvSpPr>
        <p:spPr>
          <a:xfrm>
            <a:off x="634030" y="635001"/>
            <a:ext cx="10923934" cy="1127756"/>
          </a:xfrm>
        </p:spPr>
        <p:txBody>
          <a:bodyPr>
            <a:normAutofit/>
          </a:bodyPr>
          <a:lstStyle/>
          <a:p>
            <a:r>
              <a:rPr lang="en-GB" sz="4400" b="1" dirty="0">
                <a:solidFill>
                  <a:srgbClr val="00B050"/>
                </a:solidFill>
                <a:latin typeface="Arial" panose="020B0604020202020204" pitchFamily="34" charset="0"/>
                <a:cs typeface="Arial" panose="020B0604020202020204" pitchFamily="34" charset="0"/>
              </a:rPr>
              <a:t>Cultural barrier</a:t>
            </a:r>
            <a:br>
              <a:rPr lang="en-GB" dirty="0">
                <a:solidFill>
                  <a:srgbClr val="00B050"/>
                </a:solidFill>
                <a:latin typeface="Arial" panose="020B0604020202020204" pitchFamily="34" charset="0"/>
                <a:cs typeface="Arial" panose="020B0604020202020204" pitchFamily="34" charset="0"/>
              </a:rPr>
            </a:br>
            <a:r>
              <a:rPr lang="en-GB" sz="3100" dirty="0" err="1">
                <a:latin typeface="Arial" panose="020B0604020202020204" pitchFamily="34" charset="0"/>
                <a:cs typeface="Arial" panose="020B0604020202020204" pitchFamily="34" charset="0"/>
              </a:rPr>
              <a:t>somayeh</a:t>
            </a:r>
            <a:endParaRPr lang="en-GB" sz="3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240865C-75E6-6AC0-A456-4C9CE7CCCD60}"/>
              </a:ext>
            </a:extLst>
          </p:cNvPr>
          <p:cNvSpPr>
            <a:spLocks noGrp="1"/>
          </p:cNvSpPr>
          <p:nvPr>
            <p:ph type="sldNum" sz="quarter" idx="12"/>
          </p:nvPr>
        </p:nvSpPr>
        <p:spPr/>
        <p:txBody>
          <a:bodyPr/>
          <a:lstStyle/>
          <a:p>
            <a:fld id="{CC057153-B650-4DEB-B370-79DDCFDCE934}" type="slidenum">
              <a:rPr lang="en-US" smtClean="0"/>
              <a:t>17</a:t>
            </a:fld>
            <a:endParaRPr lang="en-US" dirty="0"/>
          </a:p>
        </p:txBody>
      </p:sp>
      <p:sp>
        <p:nvSpPr>
          <p:cNvPr id="5" name="Text Placeholder 4">
            <a:extLst>
              <a:ext uri="{FF2B5EF4-FFF2-40B4-BE49-F238E27FC236}">
                <a16:creationId xmlns:a16="http://schemas.microsoft.com/office/drawing/2014/main" id="{E798296C-1807-7BA1-3DFA-9B48C8529482}"/>
              </a:ext>
            </a:extLst>
          </p:cNvPr>
          <p:cNvSpPr>
            <a:spLocks noGrp="1"/>
          </p:cNvSpPr>
          <p:nvPr>
            <p:ph type="body" sz="quarter" idx="13"/>
          </p:nvPr>
        </p:nvSpPr>
        <p:spPr/>
        <p:txBody>
          <a:bodyPr>
            <a:normAutofit/>
          </a:bodyPr>
          <a:lstStyle/>
          <a:p>
            <a:r>
              <a:rPr lang="en-GB" sz="3600" dirty="0">
                <a:latin typeface="Arial" panose="020B0604020202020204" pitchFamily="34" charset="0"/>
                <a:cs typeface="Arial" panose="020B0604020202020204" pitchFamily="34" charset="0"/>
              </a:rPr>
              <a:t>Different cultural habits</a:t>
            </a:r>
          </a:p>
          <a:p>
            <a:r>
              <a:rPr lang="en-GB" sz="3600" dirty="0">
                <a:latin typeface="Arial" panose="020B0604020202020204" pitchFamily="34" charset="0"/>
                <a:cs typeface="Arial" panose="020B0604020202020204" pitchFamily="34" charset="0"/>
              </a:rPr>
              <a:t> Causes misunderstanding</a:t>
            </a:r>
          </a:p>
        </p:txBody>
      </p:sp>
      <p:sp>
        <p:nvSpPr>
          <p:cNvPr id="6" name="Text Placeholder 5">
            <a:extLst>
              <a:ext uri="{FF2B5EF4-FFF2-40B4-BE49-F238E27FC236}">
                <a16:creationId xmlns:a16="http://schemas.microsoft.com/office/drawing/2014/main" id="{9B42227C-557C-4DAB-3BF1-24AC5F78BD24}"/>
              </a:ext>
            </a:extLst>
          </p:cNvPr>
          <p:cNvSpPr>
            <a:spLocks noGrp="1"/>
          </p:cNvSpPr>
          <p:nvPr>
            <p:ph type="body" sz="quarter" idx="14"/>
          </p:nvPr>
        </p:nvSpPr>
        <p:spPr/>
        <p:txBody>
          <a:bodyPr>
            <a:normAutofit/>
          </a:bodyPr>
          <a:lstStyle/>
          <a:p>
            <a:r>
              <a:rPr lang="en-GB" sz="3600" dirty="0">
                <a:latin typeface="Arial" panose="020B0604020202020204" pitchFamily="34" charset="0"/>
                <a:cs typeface="Arial" panose="020B0604020202020204" pitchFamily="34" charset="0"/>
              </a:rPr>
              <a:t>Not only language</a:t>
            </a:r>
          </a:p>
          <a:p>
            <a:r>
              <a:rPr lang="en-GB" sz="3600" dirty="0">
                <a:latin typeface="Arial" panose="020B0604020202020204" pitchFamily="34" charset="0"/>
                <a:cs typeface="Arial" panose="020B0604020202020204" pitchFamily="34" charset="0"/>
              </a:rPr>
              <a:t>Different cleanliness / work standards</a:t>
            </a:r>
          </a:p>
          <a:p>
            <a:r>
              <a:rPr lang="en-GB" sz="3600" dirty="0">
                <a:latin typeface="Arial" panose="020B0604020202020204" pitchFamily="34" charset="0"/>
                <a:cs typeface="Arial" panose="020B0604020202020204" pitchFamily="34" charset="0"/>
              </a:rPr>
              <a:t>Message understood differently</a:t>
            </a:r>
          </a:p>
        </p:txBody>
      </p:sp>
    </p:spTree>
    <p:extLst>
      <p:ext uri="{BB962C8B-B14F-4D97-AF65-F5344CB8AC3E}">
        <p14:creationId xmlns:p14="http://schemas.microsoft.com/office/powerpoint/2010/main" val="2075372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20939-97E5-434E-F2EE-5E726C145581}"/>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Theory</a:t>
            </a:r>
          </a:p>
        </p:txBody>
      </p:sp>
      <p:sp>
        <p:nvSpPr>
          <p:cNvPr id="4" name="Slide Number Placeholder 3">
            <a:extLst>
              <a:ext uri="{FF2B5EF4-FFF2-40B4-BE49-F238E27FC236}">
                <a16:creationId xmlns:a16="http://schemas.microsoft.com/office/drawing/2014/main" id="{2005CECA-FE1B-D3A8-3667-805D93086190}"/>
              </a:ext>
            </a:extLst>
          </p:cNvPr>
          <p:cNvSpPr>
            <a:spLocks noGrp="1"/>
          </p:cNvSpPr>
          <p:nvPr>
            <p:ph type="sldNum" sz="quarter" idx="12"/>
          </p:nvPr>
        </p:nvSpPr>
        <p:spPr/>
        <p:txBody>
          <a:bodyPr/>
          <a:lstStyle/>
          <a:p>
            <a:fld id="{CC057153-B650-4DEB-B370-79DDCFDCE934}" type="slidenum">
              <a:rPr lang="en-US" smtClean="0"/>
              <a:t>18</a:t>
            </a:fld>
            <a:endParaRPr lang="en-US" dirty="0"/>
          </a:p>
        </p:txBody>
      </p:sp>
      <p:sp>
        <p:nvSpPr>
          <p:cNvPr id="5" name="Text Placeholder 4">
            <a:extLst>
              <a:ext uri="{FF2B5EF4-FFF2-40B4-BE49-F238E27FC236}">
                <a16:creationId xmlns:a16="http://schemas.microsoft.com/office/drawing/2014/main" id="{DFF60EAE-BA3A-953B-3FCD-7C24255B367F}"/>
              </a:ext>
            </a:extLst>
          </p:cNvPr>
          <p:cNvSpPr>
            <a:spLocks noGrp="1"/>
          </p:cNvSpPr>
          <p:nvPr>
            <p:ph type="body" sz="quarter" idx="13"/>
          </p:nvPr>
        </p:nvSpPr>
        <p:spPr>
          <a:xfrm>
            <a:off x="634029" y="2129474"/>
            <a:ext cx="10923933" cy="4093525"/>
          </a:xfrm>
        </p:spPr>
        <p:txBody>
          <a:bodyPr>
            <a:normAutofit/>
          </a:bodyPr>
          <a:lstStyle/>
          <a:p>
            <a:r>
              <a:rPr lang="en-US" sz="3600" b="1" dirty="0">
                <a:latin typeface="Arial" panose="020B0604020202020204" pitchFamily="34" charset="0"/>
                <a:cs typeface="Arial" panose="020B0604020202020204" pitchFamily="34" charset="0"/>
              </a:rPr>
              <a:t>DAVID BERLO </a:t>
            </a:r>
            <a:r>
              <a:rPr lang="en-US" sz="3600" dirty="0">
                <a:latin typeface="Arial" panose="020B0604020202020204" pitchFamily="34" charset="0"/>
                <a:cs typeface="Arial" panose="020B0604020202020204" pitchFamily="34" charset="0"/>
              </a:rPr>
              <a:t>explains pretty well this barrier. </a:t>
            </a:r>
          </a:p>
          <a:p>
            <a:r>
              <a:rPr lang="en-US" sz="3200" dirty="0">
                <a:latin typeface="Arial" panose="020B0604020202020204" pitchFamily="34" charset="0"/>
                <a:cs typeface="Arial" panose="020B0604020202020204" pitchFamily="34" charset="0"/>
              </a:rPr>
              <a:t>He argues that communication is not only technical and mechanical, but he </a:t>
            </a:r>
            <a:r>
              <a:rPr lang="en-US" sz="3200" dirty="0" err="1">
                <a:latin typeface="Arial" panose="020B0604020202020204" pitchFamily="34" charset="0"/>
                <a:cs typeface="Arial" panose="020B0604020202020204" pitchFamily="34" charset="0"/>
              </a:rPr>
              <a:t>emphasises</a:t>
            </a:r>
            <a:r>
              <a:rPr lang="en-US" sz="3200" dirty="0">
                <a:latin typeface="Arial" panose="020B0604020202020204" pitchFamily="34" charset="0"/>
                <a:cs typeface="Arial" panose="020B0604020202020204" pitchFamily="34" charset="0"/>
              </a:rPr>
              <a:t> on the complex human aspects involved in the process, such as the culture of the individuals involved.</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1020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C148-46F3-76D6-89A5-E21CAD33CA7F}"/>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how </a:t>
            </a:r>
            <a:r>
              <a:rPr lang="en-GB" sz="4400" b="1" dirty="0" err="1">
                <a:latin typeface="Arial" panose="020B0604020202020204" pitchFamily="34" charset="0"/>
                <a:cs typeface="Arial" panose="020B0604020202020204" pitchFamily="34" charset="0"/>
              </a:rPr>
              <a:t>gary</a:t>
            </a:r>
            <a:r>
              <a:rPr lang="en-GB" sz="4400" b="1" dirty="0">
                <a:latin typeface="Arial" panose="020B0604020202020204" pitchFamily="34" charset="0"/>
                <a:cs typeface="Arial" panose="020B0604020202020204" pitchFamily="34" charset="0"/>
              </a:rPr>
              <a:t> can improve </a:t>
            </a:r>
          </a:p>
        </p:txBody>
      </p:sp>
      <p:sp>
        <p:nvSpPr>
          <p:cNvPr id="4" name="Slide Number Placeholder 3">
            <a:extLst>
              <a:ext uri="{FF2B5EF4-FFF2-40B4-BE49-F238E27FC236}">
                <a16:creationId xmlns:a16="http://schemas.microsoft.com/office/drawing/2014/main" id="{BFEBCB71-6967-F271-1A12-0B4FFC10D50B}"/>
              </a:ext>
            </a:extLst>
          </p:cNvPr>
          <p:cNvSpPr>
            <a:spLocks noGrp="1"/>
          </p:cNvSpPr>
          <p:nvPr>
            <p:ph type="sldNum" sz="quarter" idx="12"/>
          </p:nvPr>
        </p:nvSpPr>
        <p:spPr/>
        <p:txBody>
          <a:bodyPr/>
          <a:lstStyle/>
          <a:p>
            <a:fld id="{CC057153-B650-4DEB-B370-79DDCFDCE934}" type="slidenum">
              <a:rPr lang="en-US" smtClean="0"/>
              <a:t>19</a:t>
            </a:fld>
            <a:endParaRPr lang="en-US" dirty="0"/>
          </a:p>
        </p:txBody>
      </p:sp>
      <p:sp>
        <p:nvSpPr>
          <p:cNvPr id="5" name="Text Placeholder 4">
            <a:extLst>
              <a:ext uri="{FF2B5EF4-FFF2-40B4-BE49-F238E27FC236}">
                <a16:creationId xmlns:a16="http://schemas.microsoft.com/office/drawing/2014/main" id="{105280CE-8F8D-F975-13E8-FC0D4FC30674}"/>
              </a:ext>
            </a:extLst>
          </p:cNvPr>
          <p:cNvSpPr>
            <a:spLocks noGrp="1"/>
          </p:cNvSpPr>
          <p:nvPr>
            <p:ph type="body" sz="quarter" idx="13"/>
          </p:nvPr>
        </p:nvSpPr>
        <p:spPr/>
        <p:txBody>
          <a:bodyPr>
            <a:normAutofit/>
          </a:bodyPr>
          <a:lstStyle/>
          <a:p>
            <a:r>
              <a:rPr lang="en-US" sz="3600" dirty="0">
                <a:latin typeface="Arial" panose="020B0604020202020204" pitchFamily="34" charset="0"/>
                <a:cs typeface="Arial" panose="020B0604020202020204" pitchFamily="34" charset="0"/>
              </a:rPr>
              <a:t>Learn cultural differences</a:t>
            </a:r>
          </a:p>
          <a:p>
            <a:r>
              <a:rPr lang="en-US" sz="3600" dirty="0">
                <a:latin typeface="Arial" panose="020B0604020202020204" pitchFamily="34" charset="0"/>
                <a:cs typeface="Arial" panose="020B0604020202020204" pitchFamily="34" charset="0"/>
              </a:rPr>
              <a:t>Explain rules clearly</a:t>
            </a:r>
          </a:p>
          <a:p>
            <a:r>
              <a:rPr lang="en-US" sz="3600" dirty="0">
                <a:latin typeface="Arial" panose="020B0604020202020204" pitchFamily="34" charset="0"/>
                <a:cs typeface="Arial" panose="020B0604020202020204" pitchFamily="34" charset="0"/>
              </a:rPr>
              <a:t>Respect habits</a:t>
            </a:r>
          </a:p>
          <a:p>
            <a:endParaRPr lang="en-GB" sz="36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99E9E805-F967-E54D-3BB3-9E0CA0BFB5BA}"/>
              </a:ext>
            </a:extLst>
          </p:cNvPr>
          <p:cNvSpPr>
            <a:spLocks noGrp="1"/>
          </p:cNvSpPr>
          <p:nvPr>
            <p:ph type="body" sz="quarter" idx="14"/>
          </p:nvPr>
        </p:nvSpPr>
        <p:spPr/>
        <p:txBody>
          <a:bodyPr>
            <a:normAutofit fontScale="92500"/>
          </a:bodyPr>
          <a:lstStyle/>
          <a:p>
            <a:r>
              <a:rPr lang="en-US" sz="3600" dirty="0">
                <a:latin typeface="Arial" panose="020B0604020202020204" pitchFamily="34" charset="0"/>
                <a:cs typeface="Arial" panose="020B0604020202020204" pitchFamily="34" charset="0"/>
              </a:rPr>
              <a:t>Ask for feedback</a:t>
            </a:r>
          </a:p>
          <a:p>
            <a:r>
              <a:rPr lang="en-US" sz="3500" dirty="0">
                <a:latin typeface="Arial" panose="020B0604020202020204" pitchFamily="34" charset="0"/>
                <a:cs typeface="Arial" panose="020B0604020202020204" pitchFamily="34" charset="0"/>
              </a:rPr>
              <a:t>communicate with one member of each culture who understands English and is respected by the people of same culture</a:t>
            </a:r>
            <a:endParaRPr lang="en-GB" sz="3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43520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41A2-0FAD-8683-D450-7094AD3D43E2}"/>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Conclusion</a:t>
            </a:r>
          </a:p>
        </p:txBody>
      </p:sp>
      <p:sp>
        <p:nvSpPr>
          <p:cNvPr id="4" name="Slide Number Placeholder 3">
            <a:extLst>
              <a:ext uri="{FF2B5EF4-FFF2-40B4-BE49-F238E27FC236}">
                <a16:creationId xmlns:a16="http://schemas.microsoft.com/office/drawing/2014/main" id="{43E09D41-EDDE-C2BA-D54C-E5A2AF3B4F6D}"/>
              </a:ext>
            </a:extLst>
          </p:cNvPr>
          <p:cNvSpPr>
            <a:spLocks noGrp="1"/>
          </p:cNvSpPr>
          <p:nvPr>
            <p:ph type="sldNum" sz="quarter" idx="12"/>
          </p:nvPr>
        </p:nvSpPr>
        <p:spPr/>
        <p:txBody>
          <a:bodyPr/>
          <a:lstStyle/>
          <a:p>
            <a:fld id="{CC057153-B650-4DEB-B370-79DDCFDCE934}" type="slidenum">
              <a:rPr lang="en-US" smtClean="0"/>
              <a:t>20</a:t>
            </a:fld>
            <a:endParaRPr lang="en-US" dirty="0"/>
          </a:p>
        </p:txBody>
      </p:sp>
      <p:sp>
        <p:nvSpPr>
          <p:cNvPr id="5" name="Text Placeholder 4">
            <a:extLst>
              <a:ext uri="{FF2B5EF4-FFF2-40B4-BE49-F238E27FC236}">
                <a16:creationId xmlns:a16="http://schemas.microsoft.com/office/drawing/2014/main" id="{11E0825D-4FD9-7F58-E8EB-3254AB86F9E6}"/>
              </a:ext>
            </a:extLst>
          </p:cNvPr>
          <p:cNvSpPr>
            <a:spLocks noGrp="1"/>
          </p:cNvSpPr>
          <p:nvPr>
            <p:ph type="body" sz="quarter" idx="13"/>
          </p:nvPr>
        </p:nvSpPr>
        <p:spPr>
          <a:xfrm>
            <a:off x="634029" y="2129474"/>
            <a:ext cx="11128195" cy="4093525"/>
          </a:xfrm>
        </p:spPr>
        <p:txBody>
          <a:bodyPr/>
          <a:lstStyle/>
          <a:p>
            <a:r>
              <a:rPr lang="en-GB" sz="3600" dirty="0">
                <a:latin typeface="Arial" panose="020B0604020202020204" pitchFamily="34" charset="0"/>
                <a:cs typeface="Arial" panose="020B0604020202020204" pitchFamily="34" charset="0"/>
              </a:rPr>
              <a:t>Cultural barriers = different standards</a:t>
            </a:r>
          </a:p>
          <a:p>
            <a:pPr marL="0" indent="0">
              <a:buNone/>
            </a:pPr>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Understanding them improves communication</a:t>
            </a:r>
          </a:p>
          <a:p>
            <a:pPr marL="0" indent="0">
              <a:buNone/>
            </a:pPr>
            <a:endParaRPr lang="en-GB" dirty="0"/>
          </a:p>
        </p:txBody>
      </p:sp>
    </p:spTree>
    <p:extLst>
      <p:ext uri="{BB962C8B-B14F-4D97-AF65-F5344CB8AC3E}">
        <p14:creationId xmlns:p14="http://schemas.microsoft.com/office/powerpoint/2010/main" val="1423744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a:xfrm>
            <a:off x="429209" y="344924"/>
            <a:ext cx="11128755" cy="738808"/>
          </a:xfrm>
        </p:spPr>
        <p:txBody>
          <a:bodyPr>
            <a:normAutofit fontScale="90000"/>
          </a:bodyPr>
          <a:lstStyle/>
          <a:p>
            <a:r>
              <a:rPr lang="en-US" sz="4400" b="1" dirty="0">
                <a:solidFill>
                  <a:srgbClr val="00B050"/>
                </a:solidFill>
                <a:latin typeface="Arial" panose="020B0604020202020204" pitchFamily="34" charset="0"/>
                <a:cs typeface="Arial" panose="020B0604020202020204" pitchFamily="34" charset="0"/>
              </a:rPr>
              <a:t>EMOTIONAL BARRIER</a:t>
            </a:r>
            <a:br>
              <a:rPr lang="en-US" b="1"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SEBASTIAN GLASER</a:t>
            </a:r>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429209" y="1439332"/>
            <a:ext cx="11494567" cy="5418305"/>
          </a:xfrm>
        </p:spPr>
        <p:txBody>
          <a:bodyPr vert="horz" lIns="91440" tIns="45720" rIns="91440" bIns="45720" rtlCol="0" anchor="t">
            <a:normAutofit lnSpcReduction="10000"/>
          </a:bodyPr>
          <a:lstStyle/>
          <a:p>
            <a:pPr marL="0" indent="0">
              <a:buNone/>
            </a:pPr>
            <a:r>
              <a:rPr lang="en-GB" sz="2800" dirty="0">
                <a:latin typeface="Arial" panose="020B0604020202020204" pitchFamily="34" charset="0"/>
                <a:cs typeface="Arial" panose="020B0604020202020204" pitchFamily="34" charset="0"/>
              </a:rPr>
              <a:t> An emotional barrier occurs when a person's feelings or emotional state interfere with their ability to communicate, listen or interpret information effectively.</a:t>
            </a:r>
          </a:p>
          <a:p>
            <a:pPr marL="0" indent="0">
              <a:buNone/>
            </a:pPr>
            <a:r>
              <a:rPr lang="en-GB" sz="2800" dirty="0">
                <a:latin typeface="Arial" panose="020B0604020202020204" pitchFamily="34" charset="0"/>
                <a:cs typeface="Arial" panose="020B0604020202020204" pitchFamily="34" charset="0"/>
              </a:rPr>
              <a:t>Stress and anger can affect how effectively a person communicates with others (OpenStax, 2020). Gary demonstrates several emotional barriers in the case study:</a:t>
            </a:r>
          </a:p>
          <a:p>
            <a:r>
              <a:rPr lang="en-GB" sz="2800" b="1" dirty="0">
                <a:latin typeface="Arial" panose="020B0604020202020204" pitchFamily="34" charset="0"/>
                <a:cs typeface="Arial" panose="020B0604020202020204" pitchFamily="34" charset="0"/>
              </a:rPr>
              <a:t>Stress</a:t>
            </a:r>
            <a:r>
              <a:rPr lang="en-GB" sz="2800" dirty="0">
                <a:latin typeface="Arial" panose="020B0604020202020204" pitchFamily="34" charset="0"/>
                <a:cs typeface="Arial" panose="020B0604020202020204" pitchFamily="34" charset="0"/>
              </a:rPr>
              <a:t> – He is responsible for managing workers while also providing food-hygiene guidance.</a:t>
            </a:r>
          </a:p>
          <a:p>
            <a:r>
              <a:rPr lang="en-GB" sz="2800" b="1" dirty="0">
                <a:latin typeface="Arial" panose="020B0604020202020204" pitchFamily="34" charset="0"/>
                <a:cs typeface="Arial" panose="020B0604020202020204" pitchFamily="34" charset="0"/>
              </a:rPr>
              <a:t>Frustration</a:t>
            </a:r>
            <a:r>
              <a:rPr lang="en-GB" sz="2800" dirty="0">
                <a:latin typeface="Arial" panose="020B0604020202020204" pitchFamily="34" charset="0"/>
                <a:cs typeface="Arial" panose="020B0604020202020204" pitchFamily="34" charset="0"/>
              </a:rPr>
              <a:t> – He repeatedly complains that employees do not understand or follow his instructions.</a:t>
            </a:r>
          </a:p>
          <a:p>
            <a:pPr marL="0" indent="0">
              <a:buNone/>
            </a:pPr>
            <a:endParaRPr lang="en-GB" sz="2000" dirty="0"/>
          </a:p>
          <a:p>
            <a:endParaRPr lang="en-GB" sz="2000" dirty="0"/>
          </a:p>
          <a:p>
            <a:pPr marL="0" indent="0">
              <a:buNone/>
            </a:pPr>
            <a:endParaRPr lang="en-US" dirty="0"/>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21</a:t>
            </a:fld>
            <a:endParaRPr lang="en-US" dirty="0"/>
          </a:p>
        </p:txBody>
      </p:sp>
    </p:spTree>
    <p:extLst>
      <p:ext uri="{BB962C8B-B14F-4D97-AF65-F5344CB8AC3E}">
        <p14:creationId xmlns:p14="http://schemas.microsoft.com/office/powerpoint/2010/main" val="2168735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09E73FE-75EF-B824-63BF-7908C093BA4A}"/>
              </a:ext>
            </a:extLst>
          </p:cNvPr>
          <p:cNvSpPr>
            <a:spLocks noGrp="1"/>
          </p:cNvSpPr>
          <p:nvPr>
            <p:ph type="sldNum" sz="quarter" idx="12"/>
          </p:nvPr>
        </p:nvSpPr>
        <p:spPr/>
        <p:txBody>
          <a:bodyPr/>
          <a:lstStyle/>
          <a:p>
            <a:fld id="{CC057153-B650-4DEB-B370-79DDCFDCE934}" type="slidenum">
              <a:rPr lang="en-US" smtClean="0"/>
              <a:t>22</a:t>
            </a:fld>
            <a:endParaRPr lang="en-US" dirty="0"/>
          </a:p>
        </p:txBody>
      </p:sp>
      <p:sp>
        <p:nvSpPr>
          <p:cNvPr id="5" name="Text Placeholder 4">
            <a:extLst>
              <a:ext uri="{FF2B5EF4-FFF2-40B4-BE49-F238E27FC236}">
                <a16:creationId xmlns:a16="http://schemas.microsoft.com/office/drawing/2014/main" id="{C5B3038A-7A53-A385-9693-99CDE29058B6}"/>
              </a:ext>
            </a:extLst>
          </p:cNvPr>
          <p:cNvSpPr>
            <a:spLocks noGrp="1"/>
          </p:cNvSpPr>
          <p:nvPr>
            <p:ph type="body" sz="quarter" idx="13"/>
          </p:nvPr>
        </p:nvSpPr>
        <p:spPr>
          <a:xfrm>
            <a:off x="634029" y="524934"/>
            <a:ext cx="11117703" cy="5698066"/>
          </a:xfrm>
        </p:spPr>
        <p:txBody>
          <a:bodyPr>
            <a:normAutofit fontScale="92500" lnSpcReduction="10000"/>
          </a:bodyPr>
          <a:lstStyle/>
          <a:p>
            <a:r>
              <a:rPr lang="en-GB" sz="3600" b="1" dirty="0">
                <a:latin typeface="Arial" panose="020B0604020202020204" pitchFamily="34" charset="0"/>
                <a:cs typeface="Arial" panose="020B0604020202020204" pitchFamily="34" charset="0"/>
              </a:rPr>
              <a:t>Tiredness</a:t>
            </a:r>
            <a:r>
              <a:rPr lang="en-GB" sz="3600" dirty="0">
                <a:latin typeface="Arial" panose="020B0604020202020204" pitchFamily="34" charset="0"/>
                <a:cs typeface="Arial" panose="020B0604020202020204" pitchFamily="34" charset="0"/>
              </a:rPr>
              <a:t> – Gary had approximately four hours of sleep before coming to work.</a:t>
            </a:r>
          </a:p>
          <a:p>
            <a:pPr marL="0" indent="0">
              <a:buNone/>
            </a:pPr>
            <a:endParaRPr lang="en-GB" sz="3600"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Anger</a:t>
            </a:r>
            <a:r>
              <a:rPr lang="en-GB" sz="3600" dirty="0">
                <a:latin typeface="Arial" panose="020B0604020202020204" pitchFamily="34" charset="0"/>
                <a:cs typeface="Arial" panose="020B0604020202020204" pitchFamily="34" charset="0"/>
              </a:rPr>
              <a:t> – After discovering chicken had been left unrefrigerated overnight, Gary shouted </a:t>
            </a:r>
            <a:r>
              <a:rPr lang="en-GB" sz="3600" b="1" dirty="0">
                <a:latin typeface="Arial" panose="020B0604020202020204" pitchFamily="34" charset="0"/>
                <a:cs typeface="Arial" panose="020B0604020202020204" pitchFamily="34" charset="0"/>
              </a:rPr>
              <a:t>“Idiots!”</a:t>
            </a:r>
          </a:p>
          <a:p>
            <a:pPr marL="0" indent="0">
              <a:buNone/>
            </a:pPr>
            <a:endParaRPr lang="en-GB" sz="3600"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Negative attitude</a:t>
            </a:r>
            <a:r>
              <a:rPr lang="en-GB" sz="3600" dirty="0">
                <a:latin typeface="Arial" panose="020B0604020202020204" pitchFamily="34" charset="0"/>
                <a:cs typeface="Arial" panose="020B0604020202020204" pitchFamily="34" charset="0"/>
              </a:rPr>
              <a:t> – He describes the workplace as a </a:t>
            </a:r>
            <a:r>
              <a:rPr lang="en-GB" sz="3600" b="1" dirty="0">
                <a:latin typeface="Arial" panose="020B0604020202020204" pitchFamily="34" charset="0"/>
                <a:cs typeface="Arial" panose="020B0604020202020204" pitchFamily="34" charset="0"/>
              </a:rPr>
              <a:t>“madhouse”</a:t>
            </a:r>
            <a:r>
              <a:rPr lang="en-GB" sz="3600" dirty="0">
                <a:latin typeface="Arial" panose="020B0604020202020204" pitchFamily="34" charset="0"/>
                <a:cs typeface="Arial" panose="020B0604020202020204" pitchFamily="34" charset="0"/>
              </a:rPr>
              <a:t> and becomes increasingly frustrated with employees.</a:t>
            </a:r>
          </a:p>
          <a:p>
            <a:endParaRPr lang="en-GB" dirty="0"/>
          </a:p>
        </p:txBody>
      </p:sp>
    </p:spTree>
    <p:extLst>
      <p:ext uri="{BB962C8B-B14F-4D97-AF65-F5344CB8AC3E}">
        <p14:creationId xmlns:p14="http://schemas.microsoft.com/office/powerpoint/2010/main" val="713135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7547D-D8B1-AFE5-D873-53084D825DD3}"/>
              </a:ext>
            </a:extLst>
          </p:cNvPr>
          <p:cNvSpPr>
            <a:spLocks noGrp="1"/>
          </p:cNvSpPr>
          <p:nvPr>
            <p:ph type="title"/>
          </p:nvPr>
        </p:nvSpPr>
        <p:spPr>
          <a:xfrm>
            <a:off x="634030" y="635001"/>
            <a:ext cx="10923934" cy="1494470"/>
          </a:xfrm>
        </p:spPr>
        <p:txBody>
          <a:bodyPr>
            <a:normAutofit/>
          </a:bodyPr>
          <a:lstStyle/>
          <a:p>
            <a:pPr algn="ctr"/>
            <a:r>
              <a:rPr lang="en-GB" b="1" dirty="0">
                <a:latin typeface="Arial" panose="020B0604020202020204" pitchFamily="34" charset="0"/>
                <a:cs typeface="Arial" panose="020B0604020202020204" pitchFamily="34" charset="0"/>
              </a:rPr>
              <a:t>Berlo’s model</a:t>
            </a:r>
            <a:br>
              <a:rPr lang="en-GB" b="1" dirty="0"/>
            </a:br>
            <a:endParaRPr lang="en-GB" sz="2800" b="1" dirty="0"/>
          </a:p>
        </p:txBody>
      </p:sp>
      <p:sp>
        <p:nvSpPr>
          <p:cNvPr id="4" name="Slide Number Placeholder 3">
            <a:extLst>
              <a:ext uri="{FF2B5EF4-FFF2-40B4-BE49-F238E27FC236}">
                <a16:creationId xmlns:a16="http://schemas.microsoft.com/office/drawing/2014/main" id="{7CF58349-3E53-71FC-434A-97A6742F853C}"/>
              </a:ext>
            </a:extLst>
          </p:cNvPr>
          <p:cNvSpPr>
            <a:spLocks noGrp="1"/>
          </p:cNvSpPr>
          <p:nvPr>
            <p:ph type="sldNum" sz="quarter" idx="12"/>
          </p:nvPr>
        </p:nvSpPr>
        <p:spPr/>
        <p:txBody>
          <a:bodyPr/>
          <a:lstStyle/>
          <a:p>
            <a:fld id="{CC057153-B650-4DEB-B370-79DDCFDCE934}" type="slidenum">
              <a:rPr lang="en-US" smtClean="0"/>
              <a:t>23</a:t>
            </a:fld>
            <a:endParaRPr lang="en-US" dirty="0"/>
          </a:p>
        </p:txBody>
      </p:sp>
      <p:sp>
        <p:nvSpPr>
          <p:cNvPr id="5" name="Text Placeholder 4">
            <a:extLst>
              <a:ext uri="{FF2B5EF4-FFF2-40B4-BE49-F238E27FC236}">
                <a16:creationId xmlns:a16="http://schemas.microsoft.com/office/drawing/2014/main" id="{5946F707-7275-7633-B9FE-B58F77978480}"/>
              </a:ext>
            </a:extLst>
          </p:cNvPr>
          <p:cNvSpPr>
            <a:spLocks noGrp="1"/>
          </p:cNvSpPr>
          <p:nvPr>
            <p:ph type="body" sz="quarter" idx="13"/>
          </p:nvPr>
        </p:nvSpPr>
        <p:spPr/>
        <p:txBody>
          <a:bodyPr/>
          <a:lstStyle/>
          <a:p>
            <a:r>
              <a:rPr lang="en-GB" sz="3200" b="1" dirty="0">
                <a:latin typeface="Arial" panose="020B0604020202020204" pitchFamily="34" charset="0"/>
                <a:cs typeface="Arial" panose="020B0604020202020204" pitchFamily="34" charset="0"/>
              </a:rPr>
              <a:t>Source</a:t>
            </a:r>
            <a:r>
              <a:rPr lang="en-GB" sz="3200" dirty="0">
                <a:latin typeface="Arial" panose="020B0604020202020204" pitchFamily="34" charset="0"/>
                <a:cs typeface="Arial" panose="020B0604020202020204" pitchFamily="34" charset="0"/>
              </a:rPr>
              <a:t>: Gary &gt; </a:t>
            </a:r>
            <a:r>
              <a:rPr lang="en-GB" sz="3200" b="1" dirty="0">
                <a:latin typeface="Arial" panose="020B0604020202020204" pitchFamily="34" charset="0"/>
                <a:cs typeface="Arial" panose="020B0604020202020204" pitchFamily="34" charset="0"/>
              </a:rPr>
              <a:t>Message</a:t>
            </a:r>
            <a:r>
              <a:rPr lang="en-GB" sz="3200" dirty="0">
                <a:latin typeface="Arial" panose="020B0604020202020204" pitchFamily="34" charset="0"/>
                <a:cs typeface="Arial" panose="020B0604020202020204" pitchFamily="34" charset="0"/>
              </a:rPr>
              <a:t>: Food hygiene and work instructions &gt; </a:t>
            </a:r>
            <a:r>
              <a:rPr lang="en-GB" sz="3200" b="1" dirty="0">
                <a:latin typeface="Arial" panose="020B0604020202020204" pitchFamily="34" charset="0"/>
                <a:cs typeface="Arial" panose="020B0604020202020204" pitchFamily="34" charset="0"/>
              </a:rPr>
              <a:t>Channel</a:t>
            </a:r>
            <a:r>
              <a:rPr lang="en-GB" sz="3200" dirty="0">
                <a:latin typeface="Arial" panose="020B0604020202020204" pitchFamily="34" charset="0"/>
                <a:cs typeface="Arial" panose="020B0604020202020204" pitchFamily="34" charset="0"/>
              </a:rPr>
              <a:t>: Verbal communication / written signs &gt; </a:t>
            </a:r>
            <a:r>
              <a:rPr lang="en-GB" sz="3200" b="1" dirty="0">
                <a:latin typeface="Arial" panose="020B0604020202020204" pitchFamily="34" charset="0"/>
                <a:cs typeface="Arial" panose="020B0604020202020204" pitchFamily="34" charset="0"/>
              </a:rPr>
              <a:t>Receiver</a:t>
            </a:r>
            <a:r>
              <a:rPr lang="en-GB" sz="3200" dirty="0">
                <a:latin typeface="Arial" panose="020B0604020202020204" pitchFamily="34" charset="0"/>
                <a:cs typeface="Arial" panose="020B0604020202020204" pitchFamily="34" charset="0"/>
              </a:rPr>
              <a:t>: Factory employees </a:t>
            </a:r>
          </a:p>
          <a:p>
            <a:endParaRPr lang="en-GB" dirty="0"/>
          </a:p>
        </p:txBody>
      </p:sp>
      <p:sp>
        <p:nvSpPr>
          <p:cNvPr id="6" name="Text Placeholder 5">
            <a:extLst>
              <a:ext uri="{FF2B5EF4-FFF2-40B4-BE49-F238E27FC236}">
                <a16:creationId xmlns:a16="http://schemas.microsoft.com/office/drawing/2014/main" id="{0F6F8CEF-7136-412D-84BF-BFFB261C6988}"/>
              </a:ext>
            </a:extLst>
          </p:cNvPr>
          <p:cNvSpPr>
            <a:spLocks noGrp="1"/>
          </p:cNvSpPr>
          <p:nvPr>
            <p:ph type="body" sz="quarter" idx="14"/>
          </p:nvPr>
        </p:nvSpPr>
        <p:spPr/>
        <p:txBody>
          <a:bodyPr/>
          <a:lstStyle/>
          <a:p>
            <a:pPr lvl="0"/>
            <a:r>
              <a:rPr lang="en-GB" sz="2800" dirty="0">
                <a:latin typeface="Arial" panose="020B0604020202020204" pitchFamily="34" charset="0"/>
                <a:cs typeface="Arial" panose="020B0604020202020204" pitchFamily="34" charset="0"/>
              </a:rPr>
              <a:t>Berlo's model highlights the importance of the source's attitude in effective communication. </a:t>
            </a:r>
          </a:p>
          <a:p>
            <a:pPr lvl="0"/>
            <a:r>
              <a:rPr lang="en-GB" sz="2800" dirty="0">
                <a:latin typeface="Arial" panose="020B0604020202020204" pitchFamily="34" charset="0"/>
                <a:cs typeface="Arial" panose="020B0604020202020204" pitchFamily="34" charset="0"/>
              </a:rPr>
              <a:t>Gary's stress, frustration, tiredness and anger can negatively affect his attitude.</a:t>
            </a:r>
          </a:p>
          <a:p>
            <a:endParaRPr lang="en-GB" dirty="0"/>
          </a:p>
        </p:txBody>
      </p:sp>
    </p:spTree>
    <p:extLst>
      <p:ext uri="{BB962C8B-B14F-4D97-AF65-F5344CB8AC3E}">
        <p14:creationId xmlns:p14="http://schemas.microsoft.com/office/powerpoint/2010/main" val="3563252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423E762-C618-01E0-A200-5B481DB94760}"/>
              </a:ext>
            </a:extLst>
          </p:cNvPr>
          <p:cNvSpPr>
            <a:spLocks noGrp="1"/>
          </p:cNvSpPr>
          <p:nvPr>
            <p:ph type="sldNum" sz="quarter" idx="12"/>
          </p:nvPr>
        </p:nvSpPr>
        <p:spPr/>
        <p:txBody>
          <a:bodyPr/>
          <a:lstStyle/>
          <a:p>
            <a:fld id="{CC057153-B650-4DEB-B370-79DDCFDCE934}" type="slidenum">
              <a:rPr lang="en-US" smtClean="0"/>
              <a:t>24</a:t>
            </a:fld>
            <a:endParaRPr lang="en-US" dirty="0"/>
          </a:p>
        </p:txBody>
      </p:sp>
      <p:sp>
        <p:nvSpPr>
          <p:cNvPr id="5" name="Text Placeholder 4">
            <a:extLst>
              <a:ext uri="{FF2B5EF4-FFF2-40B4-BE49-F238E27FC236}">
                <a16:creationId xmlns:a16="http://schemas.microsoft.com/office/drawing/2014/main" id="{4D54E66B-B9C8-AE16-FE65-420E1D991053}"/>
              </a:ext>
            </a:extLst>
          </p:cNvPr>
          <p:cNvSpPr>
            <a:spLocks noGrp="1"/>
          </p:cNvSpPr>
          <p:nvPr>
            <p:ph type="body" sz="quarter" idx="13"/>
          </p:nvPr>
        </p:nvSpPr>
        <p:spPr>
          <a:xfrm>
            <a:off x="634030" y="440268"/>
            <a:ext cx="11151570" cy="5782732"/>
          </a:xfrm>
        </p:spPr>
        <p:txBody>
          <a:bodyPr>
            <a:normAutofit lnSpcReduction="10000"/>
          </a:bodyPr>
          <a:lstStyle/>
          <a:p>
            <a:pPr lvl="0"/>
            <a:r>
              <a:rPr lang="en-GB" sz="3600" dirty="0">
                <a:latin typeface="Arial" panose="020B0604020202020204" pitchFamily="34" charset="0"/>
                <a:cs typeface="Arial" panose="020B0604020202020204" pitchFamily="34" charset="0"/>
              </a:rPr>
              <a:t>This may affect how clearly and respectfully he delivers instructions. </a:t>
            </a:r>
          </a:p>
          <a:p>
            <a:pPr marL="0" lvl="0" indent="0">
              <a:buNone/>
            </a:pPr>
            <a:endParaRPr lang="en-GB" sz="3600" dirty="0">
              <a:latin typeface="Arial" panose="020B0604020202020204" pitchFamily="34" charset="0"/>
              <a:cs typeface="Arial" panose="020B0604020202020204" pitchFamily="34" charset="0"/>
            </a:endParaRPr>
          </a:p>
          <a:p>
            <a:pPr lvl="0"/>
            <a:r>
              <a:rPr lang="en-GB" sz="3600" dirty="0">
                <a:latin typeface="Arial" panose="020B0604020202020204" pitchFamily="34" charset="0"/>
                <a:cs typeface="Arial" panose="020B0604020202020204" pitchFamily="34" charset="0"/>
              </a:rPr>
              <a:t>His aggressive reaction — </a:t>
            </a:r>
            <a:r>
              <a:rPr lang="en-GB" sz="3600" b="1" dirty="0">
                <a:latin typeface="Arial" panose="020B0604020202020204" pitchFamily="34" charset="0"/>
                <a:cs typeface="Arial" panose="020B0604020202020204" pitchFamily="34" charset="0"/>
              </a:rPr>
              <a:t>“Idiots!”</a:t>
            </a:r>
            <a:r>
              <a:rPr lang="en-GB" sz="3600" dirty="0">
                <a:latin typeface="Arial" panose="020B0604020202020204" pitchFamily="34" charset="0"/>
                <a:cs typeface="Arial" panose="020B0604020202020204" pitchFamily="34" charset="0"/>
              </a:rPr>
              <a:t> — may discourage employees from communicating openly.</a:t>
            </a:r>
          </a:p>
          <a:p>
            <a:pPr marL="0" lvl="0" indent="0">
              <a:buNone/>
            </a:pPr>
            <a:r>
              <a:rPr lang="en-GB" sz="3600" dirty="0">
                <a:latin typeface="Arial" panose="020B0604020202020204" pitchFamily="34" charset="0"/>
                <a:cs typeface="Arial" panose="020B0604020202020204" pitchFamily="34" charset="0"/>
              </a:rPr>
              <a:t> </a:t>
            </a:r>
          </a:p>
          <a:p>
            <a:pPr lvl="0"/>
            <a:r>
              <a:rPr lang="en-GB" sz="3600" dirty="0">
                <a:latin typeface="Arial" panose="020B0604020202020204" pitchFamily="34" charset="0"/>
                <a:cs typeface="Arial" panose="020B0604020202020204" pitchFamily="34" charset="0"/>
              </a:rPr>
              <a:t>Therefore, Gary's emotional state can reduce the effectiveness of the communication process.</a:t>
            </a:r>
          </a:p>
          <a:p>
            <a:endParaRPr lang="en-GB" dirty="0"/>
          </a:p>
        </p:txBody>
      </p:sp>
    </p:spTree>
    <p:extLst>
      <p:ext uri="{BB962C8B-B14F-4D97-AF65-F5344CB8AC3E}">
        <p14:creationId xmlns:p14="http://schemas.microsoft.com/office/powerpoint/2010/main" val="665497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B135F-344D-20BF-3119-F7D2979FAB0E}"/>
              </a:ext>
            </a:extLst>
          </p:cNvPr>
          <p:cNvSpPr>
            <a:spLocks noGrp="1"/>
          </p:cNvSpPr>
          <p:nvPr>
            <p:ph type="title"/>
          </p:nvPr>
        </p:nvSpPr>
        <p:spPr>
          <a:xfrm>
            <a:off x="429209" y="290515"/>
            <a:ext cx="11128755" cy="1127756"/>
          </a:xfrm>
        </p:spPr>
        <p:txBody>
          <a:bodyPr>
            <a:normAutofit/>
          </a:bodyPr>
          <a:lstStyle/>
          <a:p>
            <a:pPr algn="ctr"/>
            <a:r>
              <a:rPr lang="en-GB" b="1" dirty="0">
                <a:latin typeface="Arial" panose="020B0604020202020204" pitchFamily="34" charset="0"/>
                <a:cs typeface="Arial" panose="020B0604020202020204" pitchFamily="34" charset="0"/>
              </a:rPr>
              <a:t>Overcoming the emotional barrier</a:t>
            </a:r>
            <a:br>
              <a:rPr lang="en-GB" sz="3200" b="1" dirty="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5C67B9F-B348-5BEB-0218-551E3A5DBD96}"/>
              </a:ext>
            </a:extLst>
          </p:cNvPr>
          <p:cNvSpPr>
            <a:spLocks noGrp="1"/>
          </p:cNvSpPr>
          <p:nvPr>
            <p:ph type="sldNum" sz="quarter" idx="12"/>
          </p:nvPr>
        </p:nvSpPr>
        <p:spPr/>
        <p:txBody>
          <a:bodyPr/>
          <a:lstStyle/>
          <a:p>
            <a:fld id="{CC057153-B650-4DEB-B370-79DDCFDCE934}" type="slidenum">
              <a:rPr lang="en-US" smtClean="0"/>
              <a:t>25</a:t>
            </a:fld>
            <a:endParaRPr lang="en-US" dirty="0"/>
          </a:p>
        </p:txBody>
      </p:sp>
      <p:sp>
        <p:nvSpPr>
          <p:cNvPr id="5" name="Text Placeholder 4">
            <a:extLst>
              <a:ext uri="{FF2B5EF4-FFF2-40B4-BE49-F238E27FC236}">
                <a16:creationId xmlns:a16="http://schemas.microsoft.com/office/drawing/2014/main" id="{D756C69B-CAC0-5617-7B83-8FF8CE4AB1E5}"/>
              </a:ext>
            </a:extLst>
          </p:cNvPr>
          <p:cNvSpPr>
            <a:spLocks noGrp="1"/>
          </p:cNvSpPr>
          <p:nvPr>
            <p:ph type="body" sz="quarter" idx="13"/>
          </p:nvPr>
        </p:nvSpPr>
        <p:spPr>
          <a:xfrm>
            <a:off x="634030" y="1185333"/>
            <a:ext cx="10923934" cy="5307179"/>
          </a:xfrm>
        </p:spPr>
        <p:txBody>
          <a:bodyPr>
            <a:normAutofit/>
          </a:bodyPr>
          <a:lstStyle/>
          <a:p>
            <a:pPr marL="457200" indent="-457200">
              <a:buFont typeface="+mj-lt"/>
              <a:buAutoNum type="arabicPeriod"/>
            </a:pPr>
            <a:r>
              <a:rPr lang="en-GB" sz="2400" dirty="0">
                <a:latin typeface="Arial" panose="020B0604020202020204" pitchFamily="34" charset="0"/>
                <a:cs typeface="Arial" panose="020B0604020202020204" pitchFamily="34" charset="0"/>
              </a:rPr>
              <a:t>Improve Gary's communication style</a:t>
            </a:r>
          </a:p>
          <a:p>
            <a:r>
              <a:rPr lang="en-GB" sz="2400" dirty="0">
                <a:latin typeface="Arial" panose="020B0604020202020204" pitchFamily="34" charset="0"/>
                <a:cs typeface="Arial" panose="020B0604020202020204" pitchFamily="34" charset="0"/>
              </a:rPr>
              <a:t>Communicate calmly and respectfully.</a:t>
            </a:r>
          </a:p>
          <a:p>
            <a:r>
              <a:rPr lang="en-GB" sz="2400" dirty="0">
                <a:latin typeface="Arial" panose="020B0604020202020204" pitchFamily="34" charset="0"/>
                <a:cs typeface="Arial" panose="020B0604020202020204" pitchFamily="34" charset="0"/>
              </a:rPr>
              <a:t>Avoid shouting, blaming or insulting employees.</a:t>
            </a:r>
          </a:p>
          <a:p>
            <a:r>
              <a:rPr lang="en-GB" sz="2400" dirty="0">
                <a:latin typeface="Arial" panose="020B0604020202020204" pitchFamily="34" charset="0"/>
                <a:cs typeface="Arial" panose="020B0604020202020204" pitchFamily="34" charset="0"/>
              </a:rPr>
              <a:t>Give clear instructions when correcting mistakes.</a:t>
            </a:r>
          </a:p>
          <a:p>
            <a:pPr marL="514350" indent="-514350">
              <a:buFont typeface="+mj-lt"/>
              <a:buAutoNum type="arabicPeriod" startAt="2"/>
            </a:pPr>
            <a:r>
              <a:rPr lang="en-GB" sz="2400" dirty="0">
                <a:latin typeface="Arial" panose="020B0604020202020204" pitchFamily="34" charset="0"/>
                <a:cs typeface="Arial" panose="020B0604020202020204" pitchFamily="34" charset="0"/>
              </a:rPr>
              <a:t> Use active listening</a:t>
            </a:r>
          </a:p>
          <a:p>
            <a:r>
              <a:rPr lang="en-GB" sz="2400" dirty="0">
                <a:latin typeface="Arial" panose="020B0604020202020204" pitchFamily="34" charset="0"/>
                <a:cs typeface="Arial" panose="020B0604020202020204" pitchFamily="34" charset="0"/>
              </a:rPr>
              <a:t>Listen to employees' concerns and difficulties.</a:t>
            </a:r>
          </a:p>
          <a:p>
            <a:r>
              <a:rPr lang="en-GB" sz="2400" dirty="0">
                <a:latin typeface="Arial" panose="020B0604020202020204" pitchFamily="34" charset="0"/>
                <a:cs typeface="Arial" panose="020B0604020202020204" pitchFamily="34" charset="0"/>
              </a:rPr>
              <a:t>Identify why mistakes happen before reacting.</a:t>
            </a:r>
          </a:p>
          <a:p>
            <a:r>
              <a:rPr lang="en-GB" sz="2400" dirty="0">
                <a:latin typeface="Arial" panose="020B0604020202020204" pitchFamily="34" charset="0"/>
                <a:cs typeface="Arial" panose="020B0604020202020204" pitchFamily="34" charset="0"/>
              </a:rPr>
              <a:t>Give workers sufficient time to explain problems.</a:t>
            </a:r>
          </a:p>
          <a:p>
            <a:pPr marL="0" indent="0">
              <a:buNone/>
            </a:pPr>
            <a:endParaRPr lang="en-GB" sz="2400" dirty="0">
              <a:latin typeface="Arial" panose="020B0604020202020204" pitchFamily="34" charset="0"/>
              <a:cs typeface="Arial" panose="020B0604020202020204"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2858087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93E3536-2296-F6F2-BA37-DE91F04733CA}"/>
              </a:ext>
            </a:extLst>
          </p:cNvPr>
          <p:cNvSpPr>
            <a:spLocks noGrp="1"/>
          </p:cNvSpPr>
          <p:nvPr>
            <p:ph type="sldNum" sz="quarter" idx="12"/>
          </p:nvPr>
        </p:nvSpPr>
        <p:spPr/>
        <p:txBody>
          <a:bodyPr/>
          <a:lstStyle/>
          <a:p>
            <a:fld id="{CC057153-B650-4DEB-B370-79DDCFDCE934}" type="slidenum">
              <a:rPr lang="en-US" smtClean="0"/>
              <a:t>26</a:t>
            </a:fld>
            <a:endParaRPr lang="en-US" dirty="0"/>
          </a:p>
        </p:txBody>
      </p:sp>
      <p:sp>
        <p:nvSpPr>
          <p:cNvPr id="11" name="Text Placeholder 5">
            <a:extLst>
              <a:ext uri="{FF2B5EF4-FFF2-40B4-BE49-F238E27FC236}">
                <a16:creationId xmlns:a16="http://schemas.microsoft.com/office/drawing/2014/main" id="{38C06B14-4B5B-45E5-7CF4-EE64BC9FFD94}"/>
              </a:ext>
            </a:extLst>
          </p:cNvPr>
          <p:cNvSpPr>
            <a:spLocks noGrp="1"/>
          </p:cNvSpPr>
          <p:nvPr>
            <p:ph type="body" sz="quarter" idx="13"/>
          </p:nvPr>
        </p:nvSpPr>
        <p:spPr>
          <a:xfrm>
            <a:off x="633413" y="592138"/>
            <a:ext cx="11322050" cy="5630862"/>
          </a:xfrm>
        </p:spPr>
        <p:txBody>
          <a:bodyPr>
            <a:normAutofit/>
          </a:bodyPr>
          <a:lstStyle/>
          <a:p>
            <a:pPr marL="514350" indent="-514350">
              <a:buFont typeface="+mj-lt"/>
              <a:buAutoNum type="arabicPeriod" startAt="3"/>
            </a:pPr>
            <a:r>
              <a:rPr lang="en-GB" sz="2800" dirty="0">
                <a:latin typeface="Arial" panose="020B0604020202020204" pitchFamily="34" charset="0"/>
                <a:cs typeface="Arial" panose="020B0604020202020204" pitchFamily="34" charset="0"/>
              </a:rPr>
              <a:t>Provide management support and training</a:t>
            </a:r>
          </a:p>
          <a:p>
            <a:r>
              <a:rPr lang="en-GB" sz="2800" dirty="0">
                <a:latin typeface="Arial" panose="020B0604020202020204" pitchFamily="34" charset="0"/>
                <a:cs typeface="Arial" panose="020B0604020202020204" pitchFamily="34" charset="0"/>
              </a:rPr>
              <a:t>Provide formal food-hygiene training before employees start work.</a:t>
            </a:r>
          </a:p>
          <a:p>
            <a:r>
              <a:rPr lang="en-GB" sz="2800" dirty="0">
                <a:latin typeface="Arial" panose="020B0604020202020204" pitchFamily="34" charset="0"/>
                <a:cs typeface="Arial" panose="020B0604020202020204" pitchFamily="34" charset="0"/>
              </a:rPr>
              <a:t>Give Gary communication and supervisory training.</a:t>
            </a:r>
          </a:p>
          <a:p>
            <a:r>
              <a:rPr lang="en-GB" sz="2800" dirty="0">
                <a:latin typeface="Arial" panose="020B0604020202020204" pitchFamily="34" charset="0"/>
                <a:cs typeface="Arial" panose="020B0604020202020204" pitchFamily="34" charset="0"/>
              </a:rPr>
              <a:t>Reduce Gary's responsibility for providing all training while managing production.</a:t>
            </a:r>
          </a:p>
          <a:p>
            <a:endParaRPr lang="en-GB" dirty="0"/>
          </a:p>
        </p:txBody>
      </p:sp>
    </p:spTree>
    <p:extLst>
      <p:ext uri="{BB962C8B-B14F-4D97-AF65-F5344CB8AC3E}">
        <p14:creationId xmlns:p14="http://schemas.microsoft.com/office/powerpoint/2010/main" val="2563770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634031" y="316930"/>
            <a:ext cx="6595448" cy="529737"/>
          </a:xfrm>
        </p:spPr>
        <p:txBody>
          <a:bodyPr/>
          <a:lstStyle/>
          <a:p>
            <a:r>
              <a:rPr lang="en-US" dirty="0">
                <a:latin typeface="Arial" panose="020B0604020202020204" pitchFamily="34" charset="0"/>
                <a:cs typeface="Arial" panose="020B0604020202020204" pitchFamily="34" charset="0"/>
              </a:rPr>
              <a:t>conclusion</a:t>
            </a:r>
          </a:p>
        </p:txBody>
      </p:sp>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27</a:t>
            </a:fld>
            <a:endParaRPr lang="en-US" dirty="0"/>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sz="quarter" idx="14"/>
          </p:nvPr>
        </p:nvSpPr>
        <p:spPr>
          <a:xfrm>
            <a:off x="634030" y="1049868"/>
            <a:ext cx="7290770" cy="5808132"/>
          </a:xfrm>
        </p:spPr>
        <p:txBody>
          <a:bodyPr>
            <a:noAutofit/>
          </a:bodyPr>
          <a:lstStyle/>
          <a:p>
            <a:r>
              <a:rPr lang="en-US" sz="20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Majority of the issues at Flight Foods Ltd comes from problems in the communication between the manager and the rest of the staff. BARRIERS!!!</a:t>
            </a:r>
          </a:p>
          <a:p>
            <a:r>
              <a:rPr lang="en-US" sz="2400" b="1" dirty="0">
                <a:latin typeface="Arial" panose="020B0604020202020204" pitchFamily="34" charset="0"/>
                <a:cs typeface="Arial" panose="020B0604020202020204" pitchFamily="34" charset="0"/>
              </a:rPr>
              <a:t>NOISE</a:t>
            </a:r>
            <a:r>
              <a:rPr lang="en-US" sz="2400" dirty="0">
                <a:latin typeface="Arial" panose="020B0604020202020204" pitchFamily="34" charset="0"/>
                <a:cs typeface="Arial" panose="020B0604020202020204" pitchFamily="34" charset="0"/>
              </a:rPr>
              <a:t> -------------&gt; meetings in a quiet environment </a:t>
            </a:r>
            <a:r>
              <a:rPr lang="en-US" sz="2400" b="1" dirty="0">
                <a:latin typeface="Arial" panose="020B0604020202020204" pitchFamily="34" charset="0"/>
                <a:cs typeface="Arial" panose="020B0604020202020204" pitchFamily="34" charset="0"/>
              </a:rPr>
              <a:t>LANGUAGE</a:t>
            </a:r>
            <a:r>
              <a:rPr lang="en-US" sz="2400" dirty="0">
                <a:latin typeface="Arial" panose="020B0604020202020204" pitchFamily="34" charset="0"/>
                <a:cs typeface="Arial" panose="020B0604020202020204" pitchFamily="34" charset="0"/>
              </a:rPr>
              <a:t> ----&gt; posters and translated instructions </a:t>
            </a:r>
            <a:r>
              <a:rPr lang="en-US" sz="2400" b="1" dirty="0">
                <a:latin typeface="Arial" panose="020B0604020202020204" pitchFamily="34" charset="0"/>
                <a:cs typeface="Arial" panose="020B0604020202020204" pitchFamily="34" charset="0"/>
              </a:rPr>
              <a:t>AGE</a:t>
            </a:r>
            <a:r>
              <a:rPr lang="en-US" sz="2400" dirty="0">
                <a:latin typeface="Arial" panose="020B0604020202020204" pitchFamily="34" charset="0"/>
                <a:cs typeface="Arial" panose="020B0604020202020204" pitchFamily="34" charset="0"/>
              </a:rPr>
              <a:t> ---------------&gt; visual demonstration and adaptation in communication considering age </a:t>
            </a:r>
            <a:r>
              <a:rPr lang="en-US" sz="2400" b="1" dirty="0">
                <a:latin typeface="Arial" panose="020B0604020202020204" pitchFamily="34" charset="0"/>
                <a:cs typeface="Arial" panose="020B0604020202020204" pitchFamily="34" charset="0"/>
              </a:rPr>
              <a:t>CULTURAL</a:t>
            </a:r>
            <a:r>
              <a:rPr lang="en-US" sz="2400" dirty="0">
                <a:latin typeface="Arial" panose="020B0604020202020204" pitchFamily="34" charset="0"/>
                <a:cs typeface="Arial" panose="020B0604020202020204" pitchFamily="34" charset="0"/>
              </a:rPr>
              <a:t>-----&gt; learn cultural differences and appoint a team leader for each culture </a:t>
            </a:r>
            <a:r>
              <a:rPr lang="en-US" sz="2400" b="1" dirty="0">
                <a:latin typeface="Arial" panose="020B0604020202020204" pitchFamily="34" charset="0"/>
                <a:cs typeface="Arial" panose="020B0604020202020204" pitchFamily="34" charset="0"/>
              </a:rPr>
              <a:t>EMOTIONAL</a:t>
            </a:r>
            <a:r>
              <a:rPr lang="en-US" sz="2400" dirty="0">
                <a:latin typeface="Arial" panose="020B0604020202020204" pitchFamily="34" charset="0"/>
                <a:cs typeface="Arial" panose="020B0604020202020204" pitchFamily="34" charset="0"/>
              </a:rPr>
              <a:t>--&gt; improve communication style, further appropriate training, delegate duties-less pressure.</a:t>
            </a:r>
          </a:p>
        </p:txBody>
      </p:sp>
      <p:pic>
        <p:nvPicPr>
          <p:cNvPr id="6" name="Picture Placeholder 11" descr="A chair and table on a balcony">
            <a:extLst>
              <a:ext uri="{FF2B5EF4-FFF2-40B4-BE49-F238E27FC236}">
                <a16:creationId xmlns:a16="http://schemas.microsoft.com/office/drawing/2014/main" id="{C6858557-B71E-11E0-368D-D9B8A712593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7913312" y="0"/>
            <a:ext cx="4283768" cy="6858000"/>
          </a:xfrm>
        </p:spPr>
      </p:pic>
    </p:spTree>
    <p:extLst>
      <p:ext uri="{BB962C8B-B14F-4D97-AF65-F5344CB8AC3E}">
        <p14:creationId xmlns:p14="http://schemas.microsoft.com/office/powerpoint/2010/main" val="1834936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9E313-60E4-B925-09C5-D5D1317C027A}"/>
              </a:ext>
            </a:extLst>
          </p:cNvPr>
          <p:cNvSpPr>
            <a:spLocks noGrp="1"/>
          </p:cNvSpPr>
          <p:nvPr>
            <p:ph type="title"/>
          </p:nvPr>
        </p:nvSpPr>
        <p:spPr>
          <a:xfrm>
            <a:off x="634031" y="350797"/>
            <a:ext cx="6595448" cy="1113475"/>
          </a:xfrm>
        </p:spPr>
        <p:txBody>
          <a:bodyPr/>
          <a:lstStyle/>
          <a:p>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99A991C-3C2A-AF03-2A1F-369CE9E13792}"/>
              </a:ext>
            </a:extLst>
          </p:cNvPr>
          <p:cNvSpPr>
            <a:spLocks noGrp="1"/>
          </p:cNvSpPr>
          <p:nvPr>
            <p:ph type="sldNum" sz="quarter" idx="17"/>
          </p:nvPr>
        </p:nvSpPr>
        <p:spPr/>
        <p:txBody>
          <a:bodyPr/>
          <a:lstStyle/>
          <a:p>
            <a:fld id="{CC057153-B650-4DEB-B370-79DDCFDCE934}" type="slidenum">
              <a:rPr lang="en-US" smtClean="0"/>
              <a:t>28</a:t>
            </a:fld>
            <a:endParaRPr lang="en-US" dirty="0"/>
          </a:p>
        </p:txBody>
      </p:sp>
      <p:sp>
        <p:nvSpPr>
          <p:cNvPr id="5" name="Content Placeholder 4">
            <a:extLst>
              <a:ext uri="{FF2B5EF4-FFF2-40B4-BE49-F238E27FC236}">
                <a16:creationId xmlns:a16="http://schemas.microsoft.com/office/drawing/2014/main" id="{A71E415B-FD79-6112-3701-9F9DBA440144}"/>
              </a:ext>
            </a:extLst>
          </p:cNvPr>
          <p:cNvSpPr>
            <a:spLocks noGrp="1"/>
          </p:cNvSpPr>
          <p:nvPr>
            <p:ph sz="quarter" idx="14"/>
          </p:nvPr>
        </p:nvSpPr>
        <p:spPr>
          <a:xfrm>
            <a:off x="634031" y="1464272"/>
            <a:ext cx="7104502" cy="4758728"/>
          </a:xfrm>
        </p:spPr>
        <p:txBody>
          <a:bodyPr>
            <a:noAutofit/>
          </a:bodyPr>
          <a:lstStyle/>
          <a:p>
            <a:pPr marL="342900" indent="-342900">
              <a:buFont typeface="+mj-lt"/>
              <a:buAutoNum type="arabicPeriod"/>
            </a:pPr>
            <a:r>
              <a:rPr lang="en-US" sz="1800" dirty="0">
                <a:latin typeface="Arial" panose="020B0604020202020204" pitchFamily="34" charset="0"/>
                <a:cs typeface="Arial" panose="020B0604020202020204" pitchFamily="34" charset="0"/>
              </a:rPr>
              <a:t>Atwell, N. (2026) How Does Age Affect Communication? - Effective Communication. Available </a:t>
            </a:r>
            <a:r>
              <a:rPr lang="en-US" sz="1800" dirty="0" err="1">
                <a:latin typeface="Arial" panose="020B0604020202020204" pitchFamily="34" charset="0"/>
                <a:cs typeface="Arial" panose="020B0604020202020204" pitchFamily="34" charset="0"/>
              </a:rPr>
              <a:t>at:https</a:t>
            </a:r>
            <a:r>
              <a:rPr lang="en-US" sz="1800" dirty="0">
                <a:latin typeface="Arial" panose="020B0604020202020204" pitchFamily="34" charset="0"/>
                <a:cs typeface="Arial" panose="020B0604020202020204" pitchFamily="34" charset="0"/>
              </a:rPr>
              <a:t>://wordscr.com/how-does-age-affect-communication/7 (Accessed: 9 August2026).</a:t>
            </a:r>
          </a:p>
          <a:p>
            <a:pPr marL="342900" indent="-342900">
              <a:buFont typeface="+mj-lt"/>
              <a:buAutoNum type="arabicPeriod"/>
            </a:pPr>
            <a:r>
              <a:rPr lang="en-US" sz="1800" dirty="0">
                <a:latin typeface="Arial" panose="020B0604020202020204" pitchFamily="34" charset="0"/>
                <a:cs typeface="Arial" panose="020B0604020202020204" pitchFamily="34" charset="0"/>
              </a:rPr>
              <a:t>Berlo, D.K. (1960) The Process of Communication: An Introduction to Theory and Practice. New York: Holt, Rinehart and Winston.</a:t>
            </a:r>
          </a:p>
          <a:p>
            <a:pPr marL="342900" indent="-342900">
              <a:buFont typeface="+mj-lt"/>
              <a:buAutoNum type="arabicPeriod"/>
            </a:pPr>
            <a:r>
              <a:rPr lang="en-US" sz="1800" dirty="0" err="1">
                <a:latin typeface="Arial" panose="020B0604020202020204" pitchFamily="34" charset="0"/>
                <a:cs typeface="Arial" panose="020B0604020202020204" pitchFamily="34" charset="0"/>
              </a:rPr>
              <a:t>Bonaccio</a:t>
            </a:r>
            <a:r>
              <a:rPr lang="en-US" sz="1800" dirty="0">
                <a:latin typeface="Arial" panose="020B0604020202020204" pitchFamily="34" charset="0"/>
                <a:cs typeface="Arial" panose="020B0604020202020204" pitchFamily="34" charset="0"/>
              </a:rPr>
              <a:t>, S., O'Reilly, J., O'Sullivan, S. and </a:t>
            </a:r>
            <a:r>
              <a:rPr lang="en-US" sz="1800" dirty="0" err="1">
                <a:latin typeface="Arial" panose="020B0604020202020204" pitchFamily="34" charset="0"/>
                <a:cs typeface="Arial" panose="020B0604020202020204" pitchFamily="34" charset="0"/>
              </a:rPr>
              <a:t>Chiocchio</a:t>
            </a:r>
            <a:r>
              <a:rPr lang="en-US" sz="1800" dirty="0">
                <a:latin typeface="Arial" panose="020B0604020202020204" pitchFamily="34" charset="0"/>
                <a:cs typeface="Arial" panose="020B0604020202020204" pitchFamily="34" charset="0"/>
              </a:rPr>
              <a:t>, F., 2016. Nonverbal behavior and communication in the workplace: A review and an agenda for research. Journal of Management, 42(5), pp.1044-1074.</a:t>
            </a:r>
          </a:p>
          <a:p>
            <a:pPr marL="342900" indent="-342900">
              <a:buFont typeface="+mj-lt"/>
              <a:buAutoNum type="arabicPeriod"/>
            </a:pPr>
            <a:r>
              <a:rPr lang="en-GB" sz="1800" dirty="0">
                <a:latin typeface="Arial" panose="020B0604020202020204" pitchFamily="34" charset="0"/>
                <a:cs typeface="Arial" panose="020B0604020202020204" pitchFamily="34" charset="0"/>
              </a:rPr>
              <a:t>OpenStax (2020). </a:t>
            </a:r>
            <a:r>
              <a:rPr lang="en-GB" sz="1800" i="1" dirty="0">
                <a:latin typeface="Arial" panose="020B0604020202020204" pitchFamily="34" charset="0"/>
                <a:cs typeface="Arial" panose="020B0604020202020204" pitchFamily="34" charset="0"/>
              </a:rPr>
              <a:t>College Success: 8.5 Barriers to Effective Communication</a:t>
            </a:r>
            <a:r>
              <a:rPr lang="en-GB" sz="1800" dirty="0">
                <a:latin typeface="Arial" panose="020B0604020202020204" pitchFamily="34" charset="0"/>
                <a:cs typeface="Arial" panose="020B0604020202020204" pitchFamily="34" charset="0"/>
              </a:rPr>
              <a:t>. Available at: https://openstax.org/books/college-success (Accessed: 9 August 2026).</a:t>
            </a:r>
          </a:p>
        </p:txBody>
      </p:sp>
    </p:spTree>
    <p:extLst>
      <p:ext uri="{BB962C8B-B14F-4D97-AF65-F5344CB8AC3E}">
        <p14:creationId xmlns:p14="http://schemas.microsoft.com/office/powerpoint/2010/main" val="2043237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1CBA-BF0E-B09D-1B6D-7B68C95FAF55}"/>
              </a:ext>
            </a:extLst>
          </p:cNvPr>
          <p:cNvSpPr>
            <a:spLocks noGrp="1"/>
          </p:cNvSpPr>
          <p:nvPr>
            <p:ph type="title"/>
          </p:nvPr>
        </p:nvSpPr>
        <p:spPr>
          <a:xfrm>
            <a:off x="631069" y="2980038"/>
            <a:ext cx="3401568" cy="897924"/>
          </a:xfrm>
        </p:spPr>
        <p:txBody>
          <a:bodyPr/>
          <a:lstStyle/>
          <a:p>
            <a:r>
              <a:rPr lang="en-US" dirty="0">
                <a:latin typeface="Arial" panose="020B0604020202020204" pitchFamily="34" charset="0"/>
                <a:cs typeface="Arial" panose="020B0604020202020204" pitchFamily="34" charset="0"/>
              </a:rPr>
              <a:t>Thank you</a:t>
            </a:r>
          </a:p>
        </p:txBody>
      </p:sp>
      <p:sp>
        <p:nvSpPr>
          <p:cNvPr id="6" name="Slide Number Placeholder 5">
            <a:extLst>
              <a:ext uri="{FF2B5EF4-FFF2-40B4-BE49-F238E27FC236}">
                <a16:creationId xmlns:a16="http://schemas.microsoft.com/office/drawing/2014/main" id="{390E8512-F192-F148-7D3C-9D173B81DA84}"/>
              </a:ext>
            </a:extLst>
          </p:cNvPr>
          <p:cNvSpPr>
            <a:spLocks noGrp="1"/>
          </p:cNvSpPr>
          <p:nvPr>
            <p:ph type="sldNum" sz="quarter" idx="12"/>
          </p:nvPr>
        </p:nvSpPr>
        <p:spPr/>
        <p:txBody>
          <a:bodyPr/>
          <a:lstStyle/>
          <a:p>
            <a:fld id="{CC057153-B650-4DEB-B370-79DDCFDCE934}" type="slidenum">
              <a:rPr lang="en-US" smtClean="0"/>
              <a:pPr/>
              <a:t>29</a:t>
            </a:fld>
            <a:endParaRPr lang="en-US" dirty="0"/>
          </a:p>
        </p:txBody>
      </p:sp>
      <p:pic>
        <p:nvPicPr>
          <p:cNvPr id="8" name="Picture Placeholder 7" descr="A living room with a white sofa and a coffee table">
            <a:extLst>
              <a:ext uri="{FF2B5EF4-FFF2-40B4-BE49-F238E27FC236}">
                <a16:creationId xmlns:a16="http://schemas.microsoft.com/office/drawing/2014/main" id="{4CEF7857-464F-3B7A-9327-7E3B813EECF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3843793409"/>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{AA127C7B-87B4-417F-9391-15308D6A81A2}9a8ca73c-9ec2-4fbe-abc4-e368f4cb1a3b-TF575ccade-082f-4251-9f61-e4053e242b00_win32</Template>
  <TotalTime>704</TotalTime>
  <Words>1549</Words>
  <Application>Microsoft Office PowerPoint</Application>
  <PresentationFormat>Widescreen</PresentationFormat>
  <Paragraphs>177</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Arial</vt:lpstr>
      <vt:lpstr>Nunito Sans</vt:lpstr>
      <vt:lpstr>Times New Roman</vt:lpstr>
      <vt:lpstr>Univers Light</vt:lpstr>
      <vt:lpstr>JapandiLinearHarmony</vt:lpstr>
      <vt:lpstr>    Flight foods ltd.  Analysis of communication barriers and their impact on organizational performance</vt:lpstr>
      <vt:lpstr>OVERVIEW</vt:lpstr>
      <vt:lpstr>COMPANY BACKGROUND</vt:lpstr>
      <vt:lpstr>Key problems at flight food ltd.</vt:lpstr>
      <vt:lpstr>PowerPoint Presentation</vt:lpstr>
      <vt:lpstr>ENVIRONMENTAL NOISE Angelika  </vt:lpstr>
      <vt:lpstr>Shannon and Weaver (1948)</vt:lpstr>
      <vt:lpstr>Language, communication and body language barrier liana  </vt:lpstr>
      <vt:lpstr>PowerPoint Presentation</vt:lpstr>
      <vt:lpstr>Berlo’s model</vt:lpstr>
      <vt:lpstr>Body language and non-verbal communication</vt:lpstr>
      <vt:lpstr>SOLUTIONS</vt:lpstr>
      <vt:lpstr>Age as communication barrier elsi</vt:lpstr>
      <vt:lpstr>PowerPoint Presentation</vt:lpstr>
      <vt:lpstr>PowerPoint Presentation</vt:lpstr>
      <vt:lpstr>David Berlo's SMCR Model</vt:lpstr>
      <vt:lpstr>Cultural barrier somayeh</vt:lpstr>
      <vt:lpstr>Theory</vt:lpstr>
      <vt:lpstr>how gary can improve </vt:lpstr>
      <vt:lpstr>Conclusion</vt:lpstr>
      <vt:lpstr>EMOTIONAL BARRIER SEBASTIAN GLASER</vt:lpstr>
      <vt:lpstr>PowerPoint Presentation</vt:lpstr>
      <vt:lpstr>Berlo’s model </vt:lpstr>
      <vt:lpstr>PowerPoint Presentation</vt:lpstr>
      <vt:lpstr>Overcoming the emotional barrier </vt:lpstr>
      <vt:lpstr>PowerPoint Presentation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Sebastian Glaser</dc:creator>
  <cp:lastModifiedBy>Sebastian Glaser</cp:lastModifiedBy>
  <cp:revision>22</cp:revision>
  <dcterms:created xsi:type="dcterms:W3CDTF">2026-08-01T12:10:59Z</dcterms:created>
  <dcterms:modified xsi:type="dcterms:W3CDTF">2026-08-09T22:08:55Z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