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1"/>
  </p:notesMasterIdLst>
  <p:sldIdLst>
    <p:sldId id="261" r:id="rId2"/>
    <p:sldId id="262" r:id="rId3"/>
    <p:sldId id="263" r:id="rId4"/>
    <p:sldId id="264" r:id="rId5"/>
    <p:sldId id="267" r:id="rId6"/>
    <p:sldId id="268" r:id="rId7"/>
    <p:sldId id="256" r:id="rId8"/>
    <p:sldId id="266" r:id="rId9"/>
    <p:sldId id="26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61550" autoAdjust="0"/>
  </p:normalViewPr>
  <p:slideViewPr>
    <p:cSldViewPr snapToGrid="0">
      <p:cViewPr varScale="1">
        <p:scale>
          <a:sx n="59" d="100"/>
          <a:sy n="59" d="100"/>
        </p:scale>
        <p:origin x="9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B24503-8B4C-416B-8D2D-81117B4FDA24}" type="datetimeFigureOut">
              <a:rPr lang="en-GB" smtClean="0"/>
              <a:t>12/12/2022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50F124-34EA-4B01-A2D8-C8B1FA8989BD}" type="slidenum">
              <a:rPr lang="en-GB" smtClean="0"/>
              <a:t>‹#›</a:t>
            </a:fld>
            <a:endParaRPr lang="en-GB"/>
          </a:p>
        </p:txBody>
      </p:sp>
    </p:spTree>
    <p:extLst>
      <p:ext uri="{BB962C8B-B14F-4D97-AF65-F5344CB8AC3E}">
        <p14:creationId xmlns:p14="http://schemas.microsoft.com/office/powerpoint/2010/main" val="1831725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study skills</a:t>
            </a:r>
          </a:p>
          <a:p>
            <a:r>
              <a:rPr lang="en-GB" dirty="0"/>
              <a:t>* Study skills are skills that are required to help you learn effectively.</a:t>
            </a:r>
          </a:p>
          <a:p>
            <a:pPr marL="171450" indent="-171450">
              <a:buFont typeface="Arial" panose="020B0604020202020204" pitchFamily="34" charset="0"/>
              <a:buChar char="•"/>
            </a:pPr>
            <a:r>
              <a:rPr lang="en-GB" dirty="0"/>
              <a:t>They are not just for educational purposes but can also be used in a work setting </a:t>
            </a:r>
          </a:p>
          <a:p>
            <a:pPr marL="171450" indent="-171450">
              <a:buFont typeface="Arial" panose="020B0604020202020204" pitchFamily="34" charset="0"/>
              <a:buChar char="•"/>
            </a:pPr>
            <a:r>
              <a:rPr lang="en-GB" dirty="0"/>
              <a:t>They also help you develop </a:t>
            </a:r>
          </a:p>
          <a:p>
            <a:pPr marL="171450" indent="-171450">
              <a:buFont typeface="Arial" panose="020B0604020202020204" pitchFamily="34" charset="0"/>
              <a:buChar char="•"/>
            </a:pPr>
            <a:r>
              <a:rPr lang="en-GB" dirty="0"/>
              <a:t>And to reach your goals </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1</a:t>
            </a:fld>
            <a:endParaRPr lang="en-GB"/>
          </a:p>
        </p:txBody>
      </p:sp>
    </p:spTree>
    <p:extLst>
      <p:ext uri="{BB962C8B-B14F-4D97-AF65-F5344CB8AC3E}">
        <p14:creationId xmlns:p14="http://schemas.microsoft.com/office/powerpoint/2010/main" val="1578331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different study skills, as you can see some of them here. The skills that I will be discussing are </a:t>
            </a:r>
          </a:p>
          <a:p>
            <a:pPr marL="171450" indent="-171450">
              <a:buFont typeface="Arial" panose="020B0604020202020204" pitchFamily="34" charset="0"/>
              <a:buChar char="•"/>
            </a:pPr>
            <a:r>
              <a:rPr lang="en-GB" dirty="0"/>
              <a:t>Teamwork skills </a:t>
            </a:r>
          </a:p>
          <a:p>
            <a:pPr marL="171450" indent="-171450">
              <a:buFont typeface="Arial" panose="020B0604020202020204" pitchFamily="34" charset="0"/>
              <a:buChar char="•"/>
            </a:pPr>
            <a:r>
              <a:rPr lang="en-GB" dirty="0"/>
              <a:t>Organisation skills </a:t>
            </a:r>
          </a:p>
        </p:txBody>
      </p:sp>
      <p:sp>
        <p:nvSpPr>
          <p:cNvPr id="4" name="Slide Number Placeholder 3"/>
          <p:cNvSpPr>
            <a:spLocks noGrp="1"/>
          </p:cNvSpPr>
          <p:nvPr>
            <p:ph type="sldNum" sz="quarter" idx="5"/>
          </p:nvPr>
        </p:nvSpPr>
        <p:spPr/>
        <p:txBody>
          <a:bodyPr/>
          <a:lstStyle/>
          <a:p>
            <a:fld id="{7650F124-34EA-4B01-A2D8-C8B1FA8989BD}" type="slidenum">
              <a:rPr lang="en-GB" smtClean="0"/>
              <a:t>2</a:t>
            </a:fld>
            <a:endParaRPr lang="en-GB"/>
          </a:p>
        </p:txBody>
      </p:sp>
    </p:spTree>
    <p:extLst>
      <p:ext uri="{BB962C8B-B14F-4D97-AF65-F5344CB8AC3E}">
        <p14:creationId xmlns:p14="http://schemas.microsoft.com/office/powerpoint/2010/main" val="515356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think that it is very important to work be able to work in a team. Teamwork helps you to have: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communication skills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Develop good listening skills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Stay more focused </a:t>
            </a:r>
          </a:p>
          <a:p>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3</a:t>
            </a:fld>
            <a:endParaRPr lang="en-GB"/>
          </a:p>
        </p:txBody>
      </p:sp>
    </p:spTree>
    <p:extLst>
      <p:ext uri="{BB962C8B-B14F-4D97-AF65-F5344CB8AC3E}">
        <p14:creationId xmlns:p14="http://schemas.microsoft.com/office/powerpoint/2010/main" val="3846433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Following on from this, I think it is also very important to be Organised . Organisation helps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Your mental health very much. By being disorganised can lead to so much stress and pressure on yourself.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Your able to remember information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also helps you with your time management by being organised ensures that you don’t leave things to last minute such as sending emails in work</a:t>
            </a:r>
          </a:p>
          <a:p>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4</a:t>
            </a:fld>
            <a:endParaRPr lang="en-GB"/>
          </a:p>
        </p:txBody>
      </p:sp>
    </p:spTree>
    <p:extLst>
      <p:ext uri="{BB962C8B-B14F-4D97-AF65-F5344CB8AC3E}">
        <p14:creationId xmlns:p14="http://schemas.microsoft.com/office/powerpoint/2010/main" val="19135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Bright, they conclude that teamwork is important because it helps to build ‘strong working relationships’ with others this is crucial in employment.it leads to a positive attitude towards the work.  If you do not have this skill it can lead to a lot of conflict. positive attitude towards the work. </a:t>
            </a:r>
          </a:p>
          <a:p>
            <a:pPr>
              <a:lnSpc>
                <a:spcPct val="107000"/>
              </a:lnSpc>
              <a:spcAft>
                <a:spcPts val="800"/>
              </a:spcAft>
            </a:pPr>
            <a:endParaRPr lang="en-GB" sz="1800" dirty="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cs typeface="Times New Roman" panose="02020603050405020304" pitchFamily="18" charset="0"/>
              </a:rPr>
              <a:t>Indeed, </a:t>
            </a:r>
            <a:r>
              <a:rPr lang="en-GB" sz="1800" dirty="0">
                <a:effectLst/>
                <a:latin typeface="Calibri" panose="020F0502020204030204" pitchFamily="34" charset="0"/>
                <a:ea typeface="Calibri" panose="020F0502020204030204" pitchFamily="34" charset="0"/>
                <a:cs typeface="Times New Roman" panose="02020603050405020304" pitchFamily="18" charset="0"/>
              </a:rPr>
              <a:t>states that by working in a team, improves your listening skills. This is good to have in a work setting as you are able effective do what you’ve been asked to complete It also helps to develop your communication skills. this ensures you can get your opinion across clearly to other employees, </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it is said that teamwork is not good at times. This is due to it sometimes causing a lot of stress, if other people are not playing their bit. It can result in others having an increased work load and more pressure on them to finishes certain aspects of the job. </a:t>
            </a:r>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5</a:t>
            </a:fld>
            <a:endParaRPr lang="en-GB"/>
          </a:p>
        </p:txBody>
      </p:sp>
    </p:spTree>
    <p:extLst>
      <p:ext uri="{BB962C8B-B14F-4D97-AF65-F5344CB8AC3E}">
        <p14:creationId xmlns:p14="http://schemas.microsoft.com/office/powerpoint/2010/main" val="611960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According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Jed foundation, They believe that being organised ‘reduces stress levels’. By planning ahead, helps you manage your time management correctly. Which is very stressful and not good for your mental health. Within a work place you might find it helpful to use a time table or create a to do list to ensure that everything gets done in time. </a:t>
            </a:r>
          </a:p>
          <a:p>
            <a:pPr>
              <a:lnSpc>
                <a:spcPct val="107000"/>
              </a:lnSpc>
              <a:spcAft>
                <a:spcPts val="800"/>
              </a:spcAft>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Following on from this, Select Health implies that by being organised, reducing your stress levels and managing your time correctly leads to a healthier diet. You will find more time to eat. When your stressed you normally tend to miss meals. You will also have time to make a proper meal not just eat convenient foods such as fast food or junk food. It will also ensure that you enjoy your job more!</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Furthermore, Study.com suggest that being organised saves a lot of time. By managing your workspace and keeping it clean prevents items getting lost. You’ll save time having to find them as you will know exactly where everything is. </a:t>
            </a:r>
          </a:p>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6</a:t>
            </a:fld>
            <a:endParaRPr lang="en-GB"/>
          </a:p>
        </p:txBody>
      </p:sp>
    </p:spTree>
    <p:extLst>
      <p:ext uri="{BB962C8B-B14F-4D97-AF65-F5344CB8AC3E}">
        <p14:creationId xmlns:p14="http://schemas.microsoft.com/office/powerpoint/2010/main" val="3764847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Relate to education setting –  teamwork will help students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buFont typeface="Symbol" panose="05050102010706020507" pitchFamily="18" charset="2"/>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Reduce the workload by dedicating tasks to individuals</a:t>
            </a:r>
          </a:p>
          <a:p>
            <a:pPr marL="285750" lvl="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communicate better with other which also leads to students becoming more confident </a:t>
            </a:r>
          </a:p>
          <a:p>
            <a:pPr marL="285750" lvl="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expand on their knowledge from their peers </a:t>
            </a:r>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7</a:t>
            </a:fld>
            <a:endParaRPr lang="en-GB"/>
          </a:p>
        </p:txBody>
      </p:sp>
    </p:spTree>
    <p:extLst>
      <p:ext uri="{BB962C8B-B14F-4D97-AF65-F5344CB8AC3E}">
        <p14:creationId xmlns:p14="http://schemas.microsoft.com/office/powerpoint/2010/main" val="1377089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Relate to education setting –  Furthermore, being organised in an education setting is crucial. It helps you to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Meet assignment deadlines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By setting yourself your own time frames will ensure you won’t have a few pieces of work on the go all at once.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you be more focused in lectures, as you will be able to sleep better as you won’t have loads on your mind. Being able to sleep properly means that you can stay engaged and concentrate more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By being organised might even mean you achieving better grades, as if you leave things till last minute. It gets rushed and not much effort is put into it. Leading your work to be very brief and potentially not meet all the criterial </a:t>
            </a:r>
          </a:p>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7650F124-34EA-4B01-A2D8-C8B1FA8989BD}" type="slidenum">
              <a:rPr lang="en-GB" smtClean="0"/>
              <a:t>8</a:t>
            </a:fld>
            <a:endParaRPr lang="en-GB"/>
          </a:p>
        </p:txBody>
      </p:sp>
    </p:spTree>
    <p:extLst>
      <p:ext uri="{BB962C8B-B14F-4D97-AF65-F5344CB8AC3E}">
        <p14:creationId xmlns:p14="http://schemas.microsoft.com/office/powerpoint/2010/main" val="1550106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t>
            </a:r>
          </a:p>
          <a:p>
            <a:r>
              <a:rPr lang="en-GB" dirty="0"/>
              <a:t>Always remember to stay organised and keep on top of tasks to reduce any stress </a:t>
            </a:r>
          </a:p>
          <a:p>
            <a:endParaRPr lang="en-GB" dirty="0"/>
          </a:p>
          <a:p>
            <a:r>
              <a:rPr lang="en-GB" dirty="0"/>
              <a:t>Also, by working in a team means that you can get the work done quicker and also ensures that you develop your communication skills </a:t>
            </a:r>
          </a:p>
        </p:txBody>
      </p:sp>
      <p:sp>
        <p:nvSpPr>
          <p:cNvPr id="4" name="Slide Number Placeholder 3"/>
          <p:cNvSpPr>
            <a:spLocks noGrp="1"/>
          </p:cNvSpPr>
          <p:nvPr>
            <p:ph type="sldNum" sz="quarter" idx="5"/>
          </p:nvPr>
        </p:nvSpPr>
        <p:spPr/>
        <p:txBody>
          <a:bodyPr/>
          <a:lstStyle/>
          <a:p>
            <a:fld id="{7650F124-34EA-4B01-A2D8-C8B1FA8989BD}" type="slidenum">
              <a:rPr lang="en-GB" smtClean="0"/>
              <a:t>9</a:t>
            </a:fld>
            <a:endParaRPr lang="en-GB"/>
          </a:p>
        </p:txBody>
      </p:sp>
    </p:spTree>
    <p:extLst>
      <p:ext uri="{BB962C8B-B14F-4D97-AF65-F5344CB8AC3E}">
        <p14:creationId xmlns:p14="http://schemas.microsoft.com/office/powerpoint/2010/main" val="209767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8816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8946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4053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977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2485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919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4454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05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430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2126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12/12/2022</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9570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12/12/2022</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0493571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10" Type="http://schemas.openxmlformats.org/officeDocument/2006/relationships/image" Target="../media/image5.png"/><Relationship Id="rId4" Type="http://schemas.openxmlformats.org/officeDocument/2006/relationships/slideLayout" Target="../slideLayouts/slideLayout1.xml"/><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2.m4a"/><Relationship Id="rId7" Type="http://schemas.openxmlformats.org/officeDocument/2006/relationships/image" Target="../media/image7.pn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6.jpeg"/><Relationship Id="rId5" Type="http://schemas.openxmlformats.org/officeDocument/2006/relationships/notesSlide" Target="../notesSlides/notesSlide2.xml"/><Relationship Id="rId4"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5.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8.png"/><Relationship Id="rId5" Type="http://schemas.openxmlformats.org/officeDocument/2006/relationships/notesSlide" Target="../notesSlides/notesSlide3.xml"/><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5.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notesSlide" Target="../notesSlides/notesSlide4.xml"/><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5.png"/><Relationship Id="rId3" Type="http://schemas.openxmlformats.org/officeDocument/2006/relationships/audio" Target="../media/media5.m4a"/><Relationship Id="rId7" Type="http://schemas.openxmlformats.org/officeDocument/2006/relationships/image" Target="../media/image11.svg"/><Relationship Id="rId12" Type="http://schemas.openxmlformats.org/officeDocument/2006/relationships/image" Target="../media/image16.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notesSlide" Target="../notesSlides/notesSlide5.xml"/><Relationship Id="rId10" Type="http://schemas.openxmlformats.org/officeDocument/2006/relationships/image" Target="../media/image14.png"/><Relationship Id="rId4" Type="http://schemas.openxmlformats.org/officeDocument/2006/relationships/slideLayout" Target="../slideLayouts/slideLayout1.xml"/><Relationship Id="rId9"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audio" Target="../media/media6.m4a"/><Relationship Id="rId7" Type="http://schemas.openxmlformats.org/officeDocument/2006/relationships/image" Target="../media/image18.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17.png"/><Relationship Id="rId5" Type="http://schemas.openxmlformats.org/officeDocument/2006/relationships/notesSlide" Target="../notesSlides/notesSlide6.xml"/><Relationship Id="rId4" Type="http://schemas.openxmlformats.org/officeDocument/2006/relationships/slideLayout" Target="../slideLayouts/slideLayout1.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20.png"/><Relationship Id="rId3" Type="http://schemas.openxmlformats.org/officeDocument/2006/relationships/audio" Target="../media/media7.m4a"/><Relationship Id="rId7" Type="http://schemas.openxmlformats.org/officeDocument/2006/relationships/image" Target="../media/image11.svg"/><Relationship Id="rId12"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notesSlide" Target="../notesSlides/notesSlide7.xml"/><Relationship Id="rId10" Type="http://schemas.openxmlformats.org/officeDocument/2006/relationships/image" Target="../media/image14.png"/><Relationship Id="rId4" Type="http://schemas.openxmlformats.org/officeDocument/2006/relationships/slideLayout" Target="../slideLayouts/slideLayout1.xml"/><Relationship Id="rId9" Type="http://schemas.openxmlformats.org/officeDocument/2006/relationships/image" Target="../media/image13.svg"/></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5.png"/><Relationship Id="rId3" Type="http://schemas.openxmlformats.org/officeDocument/2006/relationships/audio" Target="../media/media8.m4a"/><Relationship Id="rId7" Type="http://schemas.openxmlformats.org/officeDocument/2006/relationships/image" Target="../media/image11.svg"/><Relationship Id="rId12" Type="http://schemas.openxmlformats.org/officeDocument/2006/relationships/image" Target="../media/image21.png"/><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notesSlide" Target="../notesSlides/notesSlide8.xml"/><Relationship Id="rId10" Type="http://schemas.openxmlformats.org/officeDocument/2006/relationships/image" Target="../media/image14.png"/><Relationship Id="rId4" Type="http://schemas.openxmlformats.org/officeDocument/2006/relationships/slideLayout" Target="../slideLayouts/slideLayout1.xml"/><Relationship Id="rId9"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5.png"/><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22.png"/><Relationship Id="rId5" Type="http://schemas.openxmlformats.org/officeDocument/2006/relationships/notesSlide" Target="../notesSlides/notesSlide9.xml"/><Relationship Id="rId4"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9" name="Rectangle 1148">
            <a:extLst>
              <a:ext uri="{FF2B5EF4-FFF2-40B4-BE49-F238E27FC236}">
                <a16:creationId xmlns:a16="http://schemas.microsoft.com/office/drawing/2014/main" id="{609CB703-C563-4F1F-BF28-83C06E978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DCA65D-E5DD-6E29-BB5C-258ABF013593}"/>
              </a:ext>
            </a:extLst>
          </p:cNvPr>
          <p:cNvSpPr>
            <a:spLocks noGrp="1"/>
          </p:cNvSpPr>
          <p:nvPr>
            <p:ph type="ctrTitle"/>
          </p:nvPr>
        </p:nvSpPr>
        <p:spPr>
          <a:xfrm>
            <a:off x="5761608" y="583345"/>
            <a:ext cx="5279179" cy="2274155"/>
          </a:xfrm>
        </p:spPr>
        <p:txBody>
          <a:bodyPr anchor="b">
            <a:normAutofit/>
          </a:bodyPr>
          <a:lstStyle/>
          <a:p>
            <a:pPr algn="r"/>
            <a:r>
              <a:rPr lang="en-GB" sz="5400" dirty="0">
                <a:solidFill>
                  <a:schemeClr val="bg1"/>
                </a:solidFill>
              </a:rPr>
              <a:t>What are study skills </a:t>
            </a:r>
          </a:p>
        </p:txBody>
      </p:sp>
      <p:pic>
        <p:nvPicPr>
          <p:cNvPr id="1028" name="Picture 4" descr="Episode 13: How To Study And Learn More Effectively – Research Digest">
            <a:extLst>
              <a:ext uri="{FF2B5EF4-FFF2-40B4-BE49-F238E27FC236}">
                <a16:creationId xmlns:a16="http://schemas.microsoft.com/office/drawing/2014/main" id="{9B81F4A8-5A69-2BB3-D301-31372BEEC67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 b="10550"/>
          <a:stretch/>
        </p:blipFill>
        <p:spPr bwMode="auto">
          <a:xfrm>
            <a:off x="1777110" y="123719"/>
            <a:ext cx="1952279" cy="1952279"/>
          </a:xfrm>
          <a:custGeom>
            <a:avLst/>
            <a:gdLst/>
            <a:ahLst/>
            <a:cxnLst/>
            <a:rect l="l" t="t" r="r" b="b"/>
            <a:pathLst>
              <a:path w="1924906" h="1924906">
                <a:moveTo>
                  <a:pt x="962453" y="0"/>
                </a:moveTo>
                <a:cubicBezTo>
                  <a:pt x="1494001" y="0"/>
                  <a:pt x="1924906" y="430905"/>
                  <a:pt x="1924906" y="962453"/>
                </a:cubicBezTo>
                <a:cubicBezTo>
                  <a:pt x="1924906" y="1494001"/>
                  <a:pt x="1494001" y="1924906"/>
                  <a:pt x="962453" y="1924906"/>
                </a:cubicBezTo>
                <a:cubicBezTo>
                  <a:pt x="430905" y="1924906"/>
                  <a:pt x="0" y="1494001"/>
                  <a:pt x="0" y="962453"/>
                </a:cubicBezTo>
                <a:cubicBezTo>
                  <a:pt x="0" y="430905"/>
                  <a:pt x="430905" y="0"/>
                  <a:pt x="962453" y="0"/>
                </a:cubicBezTo>
                <a:close/>
              </a:path>
            </a:pathLst>
          </a:custGeom>
          <a:noFill/>
          <a:extLst>
            <a:ext uri="{909E8E84-426E-40DD-AFC4-6F175D3DCCD1}">
              <a14:hiddenFill xmlns:a14="http://schemas.microsoft.com/office/drawing/2010/main">
                <a:solidFill>
                  <a:srgbClr val="FFFFFF"/>
                </a:solidFill>
              </a14:hiddenFill>
            </a:ext>
          </a:extLst>
        </p:spPr>
      </p:pic>
      <p:sp>
        <p:nvSpPr>
          <p:cNvPr id="1151" name="Graphic 32">
            <a:extLst>
              <a:ext uri="{FF2B5EF4-FFF2-40B4-BE49-F238E27FC236}">
                <a16:creationId xmlns:a16="http://schemas.microsoft.com/office/drawing/2014/main" id="{5DFC1D2F-D2C1-4B4C-A109-43567B85E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153" name="Graphic 33">
            <a:extLst>
              <a:ext uri="{FF2B5EF4-FFF2-40B4-BE49-F238E27FC236}">
                <a16:creationId xmlns:a16="http://schemas.microsoft.com/office/drawing/2014/main" id="{FDE74ABC-C18D-4D27-A77F-43594963B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155" name="Straight Connector 115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034" name="Picture 10" descr="how to work from home after covid: 6 tips">
            <a:extLst>
              <a:ext uri="{FF2B5EF4-FFF2-40B4-BE49-F238E27FC236}">
                <a16:creationId xmlns:a16="http://schemas.microsoft.com/office/drawing/2014/main" id="{455CB233-669A-2F14-8F9A-F3B4A158FC1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7148" r="16150"/>
          <a:stretch/>
        </p:blipFill>
        <p:spPr bwMode="auto">
          <a:xfrm>
            <a:off x="1092905" y="4018981"/>
            <a:ext cx="3854161" cy="2839019"/>
          </a:xfrm>
          <a:custGeom>
            <a:avLst/>
            <a:gdLst/>
            <a:ahLst/>
            <a:cxnLst/>
            <a:rect l="l" t="t" r="r" b="b"/>
            <a:pathLst>
              <a:path w="3854161" h="2839019">
                <a:moveTo>
                  <a:pt x="1927081" y="0"/>
                </a:moveTo>
                <a:cubicBezTo>
                  <a:pt x="2991378" y="0"/>
                  <a:pt x="3854161" y="862783"/>
                  <a:pt x="3854161" y="1927081"/>
                </a:cubicBezTo>
                <a:cubicBezTo>
                  <a:pt x="3854161" y="2193155"/>
                  <a:pt x="3800237" y="2446635"/>
                  <a:pt x="3702722" y="2677188"/>
                </a:cubicBezTo>
                <a:lnTo>
                  <a:pt x="3624763" y="2839019"/>
                </a:lnTo>
                <a:lnTo>
                  <a:pt x="229398" y="2839019"/>
                </a:lnTo>
                <a:lnTo>
                  <a:pt x="151440" y="2677188"/>
                </a:lnTo>
                <a:cubicBezTo>
                  <a:pt x="53924" y="2446635"/>
                  <a:pt x="0" y="2193155"/>
                  <a:pt x="0" y="1927081"/>
                </a:cubicBezTo>
                <a:cubicBezTo>
                  <a:pt x="0" y="862783"/>
                  <a:pt x="862783" y="0"/>
                  <a:pt x="1927081" y="0"/>
                </a:cubicBezTo>
                <a:close/>
              </a:path>
            </a:pathLst>
          </a:custGeom>
          <a:noFill/>
          <a:extLst>
            <a:ext uri="{909E8E84-426E-40DD-AFC4-6F175D3DCCD1}">
              <a14:hiddenFill xmlns:a14="http://schemas.microsoft.com/office/drawing/2010/main">
                <a:solidFill>
                  <a:srgbClr val="FFFFFF"/>
                </a:solidFill>
              </a14:hiddenFill>
            </a:ext>
          </a:extLst>
        </p:spPr>
      </p:pic>
      <p:pic>
        <p:nvPicPr>
          <p:cNvPr id="18" name="Picture 17" descr="A person running towards a flag&#10;&#10;Description automatically generated with low confidence">
            <a:extLst>
              <a:ext uri="{FF2B5EF4-FFF2-40B4-BE49-F238E27FC236}">
                <a16:creationId xmlns:a16="http://schemas.microsoft.com/office/drawing/2014/main" id="{485C000B-0CEF-153E-7C33-1EA4443900A8}"/>
              </a:ext>
            </a:extLst>
          </p:cNvPr>
          <p:cNvPicPr>
            <a:picLocks noChangeAspect="1"/>
          </p:cNvPicPr>
          <p:nvPr/>
        </p:nvPicPr>
        <p:blipFill rotWithShape="1">
          <a:blip r:embed="rId8"/>
          <a:srcRect l="25927" r="11325" b="3"/>
          <a:stretch/>
        </p:blipFill>
        <p:spPr>
          <a:xfrm>
            <a:off x="3528344" y="1972581"/>
            <a:ext cx="2290066" cy="2290066"/>
          </a:xfrm>
          <a:custGeom>
            <a:avLst/>
            <a:gdLst/>
            <a:ahLst/>
            <a:cxnLst/>
            <a:rect l="l" t="t" r="r" b="b"/>
            <a:pathLst>
              <a:path w="2581968" h="2581968">
                <a:moveTo>
                  <a:pt x="1290984" y="0"/>
                </a:moveTo>
                <a:cubicBezTo>
                  <a:pt x="2003975" y="0"/>
                  <a:pt x="2581968" y="577993"/>
                  <a:pt x="2581968" y="1290984"/>
                </a:cubicBezTo>
                <a:cubicBezTo>
                  <a:pt x="2581968" y="2003975"/>
                  <a:pt x="2003975" y="2581968"/>
                  <a:pt x="1290984" y="2581968"/>
                </a:cubicBezTo>
                <a:cubicBezTo>
                  <a:pt x="577993" y="2581968"/>
                  <a:pt x="0" y="2003975"/>
                  <a:pt x="0" y="1290984"/>
                </a:cubicBezTo>
                <a:cubicBezTo>
                  <a:pt x="0" y="577993"/>
                  <a:pt x="577993" y="0"/>
                  <a:pt x="1290984" y="0"/>
                </a:cubicBezTo>
                <a:close/>
              </a:path>
            </a:pathLst>
          </a:custGeom>
        </p:spPr>
      </p:pic>
      <p:sp>
        <p:nvSpPr>
          <p:cNvPr id="1157" name="Graphic 31">
            <a:extLst>
              <a:ext uri="{FF2B5EF4-FFF2-40B4-BE49-F238E27FC236}">
                <a16:creationId xmlns:a16="http://schemas.microsoft.com/office/drawing/2014/main" id="{1CF7DF92-B01A-4340-9465-5B2DC9650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pic>
        <p:nvPicPr>
          <p:cNvPr id="22" name="Picture 21">
            <a:extLst>
              <a:ext uri="{FF2B5EF4-FFF2-40B4-BE49-F238E27FC236}">
                <a16:creationId xmlns:a16="http://schemas.microsoft.com/office/drawing/2014/main" id="{5DE889BA-5C71-C53A-A62A-A8B82097742E}"/>
              </a:ext>
            </a:extLst>
          </p:cNvPr>
          <p:cNvPicPr>
            <a:picLocks noChangeAspect="1"/>
          </p:cNvPicPr>
          <p:nvPr/>
        </p:nvPicPr>
        <p:blipFill rotWithShape="1">
          <a:blip r:embed="rId9"/>
          <a:srcRect l="10556" r="17191" b="-4"/>
          <a:stretch/>
        </p:blipFill>
        <p:spPr>
          <a:xfrm>
            <a:off x="5579539" y="4386312"/>
            <a:ext cx="3119293" cy="2471687"/>
          </a:xfrm>
          <a:custGeom>
            <a:avLst/>
            <a:gdLst/>
            <a:ahLst/>
            <a:cxnLst/>
            <a:rect l="l" t="t" r="r" b="b"/>
            <a:pathLst>
              <a:path w="3555818" h="2817584">
                <a:moveTo>
                  <a:pt x="1777909" y="0"/>
                </a:moveTo>
                <a:cubicBezTo>
                  <a:pt x="2759821" y="0"/>
                  <a:pt x="3555818" y="795997"/>
                  <a:pt x="3555818" y="1777909"/>
                </a:cubicBezTo>
                <a:cubicBezTo>
                  <a:pt x="3555818" y="2146126"/>
                  <a:pt x="3443881" y="2488199"/>
                  <a:pt x="3252179" y="2771955"/>
                </a:cubicBezTo>
                <a:lnTo>
                  <a:pt x="3218058" y="2817584"/>
                </a:lnTo>
                <a:lnTo>
                  <a:pt x="337760" y="2817584"/>
                </a:lnTo>
                <a:lnTo>
                  <a:pt x="303639" y="2771955"/>
                </a:lnTo>
                <a:cubicBezTo>
                  <a:pt x="111937" y="2488199"/>
                  <a:pt x="0" y="2146126"/>
                  <a:pt x="0" y="1777909"/>
                </a:cubicBezTo>
                <a:cubicBezTo>
                  <a:pt x="0" y="795997"/>
                  <a:pt x="795997" y="0"/>
                  <a:pt x="1777909" y="0"/>
                </a:cubicBezTo>
                <a:close/>
              </a:path>
            </a:pathLst>
          </a:custGeom>
        </p:spPr>
      </p:pic>
      <p:pic>
        <p:nvPicPr>
          <p:cNvPr id="1152" name="Audio 1151">
            <a:hlinkClick r:id="" action="ppaction://media"/>
            <a:extLst>
              <a:ext uri="{FF2B5EF4-FFF2-40B4-BE49-F238E27FC236}">
                <a16:creationId xmlns:a16="http://schemas.microsoft.com/office/drawing/2014/main" id="{40E50922-35F1-8C4D-AF3D-E7EB33730C9F}"/>
              </a:ext>
            </a:extLst>
          </p:cNvPr>
          <p:cNvPicPr>
            <a:picLocks noChangeAspect="1"/>
          </p:cNvPicPr>
          <p:nvPr>
            <a:audioFile r:link="rId3"/>
            <p:extLst>
              <p:ext uri="{DAA4B4D4-6D71-4841-9C94-3DE7FCFB9230}">
                <p14:media xmlns:p14="http://schemas.microsoft.com/office/powerpoint/2010/main" r:embed="rId2"/>
              </p:ext>
            </p:extLst>
          </p:nvPr>
        </p:nvPicPr>
        <p:blipFill>
          <a:blip r:embed="rId10"/>
          <a:srcRect l="-324094" t="-160938" r="-324094" b="-160938"/>
          <a:stretch>
            <a:fillRect/>
          </a:stretch>
        </p:blipFill>
        <p:spPr>
          <a:xfrm>
            <a:off x="9147683" y="5143500"/>
            <a:ext cx="3040633" cy="1714500"/>
          </a:xfrm>
          <a:prstGeom prst="rect">
            <a:avLst/>
          </a:prstGeom>
        </p:spPr>
      </p:pic>
    </p:spTree>
    <p:custDataLst>
      <p:tags r:id="rId1"/>
    </p:custDataLst>
    <p:extLst>
      <p:ext uri="{BB962C8B-B14F-4D97-AF65-F5344CB8AC3E}">
        <p14:creationId xmlns:p14="http://schemas.microsoft.com/office/powerpoint/2010/main" val="1388142373"/>
      </p:ext>
    </p:extLst>
  </p:cSld>
  <p:clrMapOvr>
    <a:masterClrMapping/>
  </p:clrMapOvr>
  <mc:AlternateContent xmlns:mc="http://schemas.openxmlformats.org/markup-compatibility/2006" xmlns:p14="http://schemas.microsoft.com/office/powerpoint/2010/main">
    <mc:Choice Requires="p14">
      <p:transition spd="slow" p14:dur="2000" advTm="9270"/>
    </mc:Choice>
    <mc:Fallback xmlns="">
      <p:transition spd="slow" advTm="9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52"/>
                                        </p:tgtEl>
                                      </p:cBhvr>
                                    </p:cmd>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anim calcmode="lin" valueType="num">
                                      <p:cBhvr>
                                        <p:cTn id="11" dur="500" fill="hold"/>
                                        <p:tgtEl>
                                          <p:spTgt spid="1028"/>
                                        </p:tgtEl>
                                        <p:attrNameLst>
                                          <p:attrName>ppt_w</p:attrName>
                                        </p:attrNameLst>
                                      </p:cBhvr>
                                      <p:tavLst>
                                        <p:tav tm="0">
                                          <p:val>
                                            <p:fltVal val="0"/>
                                          </p:val>
                                        </p:tav>
                                        <p:tav tm="100000">
                                          <p:val>
                                            <p:strVal val="#ppt_w"/>
                                          </p:val>
                                        </p:tav>
                                      </p:tavLst>
                                    </p:anim>
                                    <p:anim calcmode="lin" valueType="num">
                                      <p:cBhvr>
                                        <p:cTn id="12" dur="500" fill="hold"/>
                                        <p:tgtEl>
                                          <p:spTgt spid="1028"/>
                                        </p:tgtEl>
                                        <p:attrNameLst>
                                          <p:attrName>ppt_h</p:attrName>
                                        </p:attrNameLst>
                                      </p:cBhvr>
                                      <p:tavLst>
                                        <p:tav tm="0">
                                          <p:val>
                                            <p:fltVal val="0"/>
                                          </p:val>
                                        </p:tav>
                                        <p:tav tm="100000">
                                          <p:val>
                                            <p:strVal val="#ppt_h"/>
                                          </p:val>
                                        </p:tav>
                                      </p:tavLst>
                                    </p:anim>
                                    <p:animEffect transition="in" filter="fade">
                                      <p:cBhvr>
                                        <p:cTn id="13" dur="500"/>
                                        <p:tgtEl>
                                          <p:spTgt spid="1028"/>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1034"/>
                                        </p:tgtEl>
                                        <p:attrNameLst>
                                          <p:attrName>style.visibility</p:attrName>
                                        </p:attrNameLst>
                                      </p:cBhvr>
                                      <p:to>
                                        <p:strVal val="visible"/>
                                      </p:to>
                                    </p:set>
                                    <p:anim calcmode="lin" valueType="num">
                                      <p:cBhvr>
                                        <p:cTn id="18" dur="500" fill="hold"/>
                                        <p:tgtEl>
                                          <p:spTgt spid="1034"/>
                                        </p:tgtEl>
                                        <p:attrNameLst>
                                          <p:attrName>ppt_w</p:attrName>
                                        </p:attrNameLst>
                                      </p:cBhvr>
                                      <p:tavLst>
                                        <p:tav tm="0">
                                          <p:val>
                                            <p:fltVal val="0"/>
                                          </p:val>
                                        </p:tav>
                                        <p:tav tm="100000">
                                          <p:val>
                                            <p:strVal val="#ppt_w"/>
                                          </p:val>
                                        </p:tav>
                                      </p:tavLst>
                                    </p:anim>
                                    <p:anim calcmode="lin" valueType="num">
                                      <p:cBhvr>
                                        <p:cTn id="19" dur="500" fill="hold"/>
                                        <p:tgtEl>
                                          <p:spTgt spid="1034"/>
                                        </p:tgtEl>
                                        <p:attrNameLst>
                                          <p:attrName>ppt_h</p:attrName>
                                        </p:attrNameLst>
                                      </p:cBhvr>
                                      <p:tavLst>
                                        <p:tav tm="0">
                                          <p:val>
                                            <p:fltVal val="0"/>
                                          </p:val>
                                        </p:tav>
                                        <p:tav tm="100000">
                                          <p:val>
                                            <p:strVal val="#ppt_h"/>
                                          </p:val>
                                        </p:tav>
                                      </p:tavLst>
                                    </p:anim>
                                    <p:animEffect transition="in" filter="fade">
                                      <p:cBhvr>
                                        <p:cTn id="20" dur="500"/>
                                        <p:tgtEl>
                                          <p:spTgt spid="1034"/>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p:cTn id="25" dur="500" fill="hold"/>
                                        <p:tgtEl>
                                          <p:spTgt spid="22"/>
                                        </p:tgtEl>
                                        <p:attrNameLst>
                                          <p:attrName>ppt_w</p:attrName>
                                        </p:attrNameLst>
                                      </p:cBhvr>
                                      <p:tavLst>
                                        <p:tav tm="0">
                                          <p:val>
                                            <p:fltVal val="0"/>
                                          </p:val>
                                        </p:tav>
                                        <p:tav tm="100000">
                                          <p:val>
                                            <p:strVal val="#ppt_w"/>
                                          </p:val>
                                        </p:tav>
                                      </p:tavLst>
                                    </p:anim>
                                    <p:anim calcmode="lin" valueType="num">
                                      <p:cBhvr>
                                        <p:cTn id="26" dur="500" fill="hold"/>
                                        <p:tgtEl>
                                          <p:spTgt spid="22"/>
                                        </p:tgtEl>
                                        <p:attrNameLst>
                                          <p:attrName>ppt_h</p:attrName>
                                        </p:attrNameLst>
                                      </p:cBhvr>
                                      <p:tavLst>
                                        <p:tav tm="0">
                                          <p:val>
                                            <p:fltVal val="0"/>
                                          </p:val>
                                        </p:tav>
                                        <p:tav tm="100000">
                                          <p:val>
                                            <p:strVal val="#ppt_h"/>
                                          </p:val>
                                        </p:tav>
                                      </p:tavLst>
                                    </p:anim>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 calcmode="lin" valueType="num">
                                      <p:cBhvr>
                                        <p:cTn id="32" dur="500" fill="hold"/>
                                        <p:tgtEl>
                                          <p:spTgt spid="18"/>
                                        </p:tgtEl>
                                        <p:attrNameLst>
                                          <p:attrName>ppt_w</p:attrName>
                                        </p:attrNameLst>
                                      </p:cBhvr>
                                      <p:tavLst>
                                        <p:tav tm="0">
                                          <p:val>
                                            <p:fltVal val="0"/>
                                          </p:val>
                                        </p:tav>
                                        <p:tav tm="100000">
                                          <p:val>
                                            <p:strVal val="#ppt_w"/>
                                          </p:val>
                                        </p:tav>
                                      </p:tavLst>
                                    </p:anim>
                                    <p:anim calcmode="lin" valueType="num">
                                      <p:cBhvr>
                                        <p:cTn id="33" dur="500" fill="hold"/>
                                        <p:tgtEl>
                                          <p:spTgt spid="18"/>
                                        </p:tgtEl>
                                        <p:attrNameLst>
                                          <p:attrName>ppt_h</p:attrName>
                                        </p:attrNameLst>
                                      </p:cBhvr>
                                      <p:tavLst>
                                        <p:tav tm="0">
                                          <p:val>
                                            <p:fltVal val="0"/>
                                          </p:val>
                                        </p:tav>
                                        <p:tav tm="100000">
                                          <p:val>
                                            <p:strVal val="#ppt_h"/>
                                          </p:val>
                                        </p:tav>
                                      </p:tavLst>
                                    </p:anim>
                                    <p:animEffect transition="in" filter="fade">
                                      <p:cBhvr>
                                        <p:cTn id="34"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115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29">
            <a:extLst>
              <a:ext uri="{FF2B5EF4-FFF2-40B4-BE49-F238E27FC236}">
                <a16:creationId xmlns:a16="http://schemas.microsoft.com/office/drawing/2014/main" id="{64680660-7E23-4F0F-A679-BF913E945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5" name="Picture 4">
            <a:extLst>
              <a:ext uri="{FF2B5EF4-FFF2-40B4-BE49-F238E27FC236}">
                <a16:creationId xmlns:a16="http://schemas.microsoft.com/office/drawing/2014/main" id="{6DA994C4-1CCB-C114-1AEE-A633EB693A40}"/>
              </a:ext>
            </a:extLst>
          </p:cNvPr>
          <p:cNvPicPr>
            <a:picLocks noChangeAspect="1"/>
          </p:cNvPicPr>
          <p:nvPr/>
        </p:nvPicPr>
        <p:blipFill rotWithShape="1">
          <a:blip r:embed="rId6">
            <a:duotone>
              <a:schemeClr val="accent1">
                <a:shade val="45000"/>
                <a:satMod val="135000"/>
              </a:schemeClr>
              <a:prstClr val="white"/>
            </a:duotone>
            <a:alphaModFix amt="35000"/>
          </a:blip>
          <a:srcRect t="9483" b="6248"/>
          <a:stretch/>
        </p:blipFill>
        <p:spPr>
          <a:xfrm>
            <a:off x="20" y="8878"/>
            <a:ext cx="12191980" cy="6858000"/>
          </a:xfrm>
          <a:prstGeom prst="rect">
            <a:avLst/>
          </a:prstGeom>
        </p:spPr>
      </p:pic>
      <p:sp>
        <p:nvSpPr>
          <p:cNvPr id="2" name="Title 1">
            <a:extLst>
              <a:ext uri="{FF2B5EF4-FFF2-40B4-BE49-F238E27FC236}">
                <a16:creationId xmlns:a16="http://schemas.microsoft.com/office/drawing/2014/main" id="{AFF2725A-7757-2795-8F34-5457A417C895}"/>
              </a:ext>
            </a:extLst>
          </p:cNvPr>
          <p:cNvSpPr>
            <a:spLocks noGrp="1"/>
          </p:cNvSpPr>
          <p:nvPr>
            <p:ph type="ctrTitle"/>
          </p:nvPr>
        </p:nvSpPr>
        <p:spPr>
          <a:xfrm>
            <a:off x="335284" y="339973"/>
            <a:ext cx="10705504" cy="1393068"/>
          </a:xfrm>
        </p:spPr>
        <p:txBody>
          <a:bodyPr anchor="t">
            <a:normAutofit fontScale="90000"/>
          </a:bodyPr>
          <a:lstStyle/>
          <a:p>
            <a:pPr algn="r"/>
            <a:r>
              <a:rPr lang="en-GB" sz="7200" dirty="0">
                <a:solidFill>
                  <a:srgbClr val="FFFFFF"/>
                </a:solidFill>
              </a:rPr>
              <a:t>What are different Study skills </a:t>
            </a:r>
          </a:p>
        </p:txBody>
      </p:sp>
      <p:sp>
        <p:nvSpPr>
          <p:cNvPr id="4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8"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50" name="Straight Connector 3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4"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6"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4" name="TextBox 3">
            <a:extLst>
              <a:ext uri="{FF2B5EF4-FFF2-40B4-BE49-F238E27FC236}">
                <a16:creationId xmlns:a16="http://schemas.microsoft.com/office/drawing/2014/main" id="{4478330D-60A2-F9A5-DD12-3DC9D0098CF7}"/>
              </a:ext>
            </a:extLst>
          </p:cNvPr>
          <p:cNvSpPr txBox="1"/>
          <p:nvPr/>
        </p:nvSpPr>
        <p:spPr>
          <a:xfrm>
            <a:off x="1432261" y="2354197"/>
            <a:ext cx="2566918" cy="369332"/>
          </a:xfrm>
          <a:prstGeom prst="rect">
            <a:avLst/>
          </a:prstGeom>
          <a:noFill/>
        </p:spPr>
        <p:txBody>
          <a:bodyPr wrap="square" rtlCol="0">
            <a:spAutoFit/>
          </a:bodyPr>
          <a:lstStyle/>
          <a:p>
            <a:r>
              <a:rPr lang="en-GB" b="1" dirty="0">
                <a:solidFill>
                  <a:schemeClr val="bg2"/>
                </a:solidFill>
                <a:latin typeface="Arial" panose="020B0604020202020204" pitchFamily="34" charset="0"/>
                <a:cs typeface="Arial" panose="020B0604020202020204" pitchFamily="34" charset="0"/>
              </a:rPr>
              <a:t>Communication skills </a:t>
            </a:r>
          </a:p>
        </p:txBody>
      </p:sp>
      <p:sp>
        <p:nvSpPr>
          <p:cNvPr id="7" name="TextBox 6">
            <a:extLst>
              <a:ext uri="{FF2B5EF4-FFF2-40B4-BE49-F238E27FC236}">
                <a16:creationId xmlns:a16="http://schemas.microsoft.com/office/drawing/2014/main" id="{90D7F4DE-1343-2431-E68C-6AB461CBCE04}"/>
              </a:ext>
            </a:extLst>
          </p:cNvPr>
          <p:cNvSpPr txBox="1"/>
          <p:nvPr/>
        </p:nvSpPr>
        <p:spPr>
          <a:xfrm>
            <a:off x="1463633" y="4093180"/>
            <a:ext cx="2566918" cy="369331"/>
          </a:xfrm>
          <a:prstGeom prst="rect">
            <a:avLst/>
          </a:prstGeom>
          <a:noFill/>
        </p:spPr>
        <p:txBody>
          <a:bodyPr wrap="square">
            <a:spAutoFit/>
          </a:bodyPr>
          <a:lstStyle/>
          <a:p>
            <a:r>
              <a:rPr lang="en-GB" b="1" dirty="0">
                <a:solidFill>
                  <a:schemeClr val="bg2"/>
                </a:solidFill>
                <a:latin typeface="Arial" panose="020B0604020202020204" pitchFamily="34" charset="0"/>
                <a:cs typeface="Arial" panose="020B0604020202020204" pitchFamily="34" charset="0"/>
              </a:rPr>
              <a:t>Paraphrasing Skills  </a:t>
            </a:r>
          </a:p>
        </p:txBody>
      </p:sp>
      <p:sp>
        <p:nvSpPr>
          <p:cNvPr id="10" name="TextBox 9">
            <a:extLst>
              <a:ext uri="{FF2B5EF4-FFF2-40B4-BE49-F238E27FC236}">
                <a16:creationId xmlns:a16="http://schemas.microsoft.com/office/drawing/2014/main" id="{376D65F6-A1DB-9518-8D88-4C607FF366E5}"/>
              </a:ext>
            </a:extLst>
          </p:cNvPr>
          <p:cNvSpPr txBox="1"/>
          <p:nvPr/>
        </p:nvSpPr>
        <p:spPr>
          <a:xfrm>
            <a:off x="1432261" y="6148695"/>
            <a:ext cx="2215733" cy="369332"/>
          </a:xfrm>
          <a:prstGeom prst="rect">
            <a:avLst/>
          </a:prstGeom>
          <a:noFill/>
        </p:spPr>
        <p:txBody>
          <a:bodyPr wrap="square">
            <a:spAutoFit/>
          </a:bodyPr>
          <a:lstStyle/>
          <a:p>
            <a:r>
              <a:rPr lang="en-GB" b="1" dirty="0">
                <a:solidFill>
                  <a:schemeClr val="bg2"/>
                </a:solidFill>
                <a:latin typeface="Arial" panose="020B0604020202020204" pitchFamily="34" charset="0"/>
                <a:cs typeface="Arial" panose="020B0604020202020204" pitchFamily="34" charset="0"/>
              </a:rPr>
              <a:t>Referencing Skills  </a:t>
            </a:r>
          </a:p>
        </p:txBody>
      </p:sp>
      <p:sp>
        <p:nvSpPr>
          <p:cNvPr id="14" name="TextBox 13">
            <a:extLst>
              <a:ext uri="{FF2B5EF4-FFF2-40B4-BE49-F238E27FC236}">
                <a16:creationId xmlns:a16="http://schemas.microsoft.com/office/drawing/2014/main" id="{AF2FC0AC-B3BE-9113-4DA6-05181912674F}"/>
              </a:ext>
            </a:extLst>
          </p:cNvPr>
          <p:cNvSpPr txBox="1"/>
          <p:nvPr/>
        </p:nvSpPr>
        <p:spPr>
          <a:xfrm>
            <a:off x="4770985" y="2345588"/>
            <a:ext cx="2045057" cy="369332"/>
          </a:xfrm>
          <a:prstGeom prst="rect">
            <a:avLst/>
          </a:prstGeom>
          <a:noFill/>
        </p:spPr>
        <p:txBody>
          <a:bodyPr wrap="square">
            <a:spAutoFit/>
          </a:bodyPr>
          <a:lstStyle/>
          <a:p>
            <a:r>
              <a:rPr lang="en-GB" b="1" dirty="0">
                <a:solidFill>
                  <a:schemeClr val="bg2"/>
                </a:solidFill>
                <a:latin typeface="Arial" panose="020B0604020202020204" pitchFamily="34" charset="0"/>
                <a:cs typeface="Arial" panose="020B0604020202020204" pitchFamily="34" charset="0"/>
              </a:rPr>
              <a:t>Teamwork Skills  </a:t>
            </a:r>
          </a:p>
        </p:txBody>
      </p:sp>
      <p:sp>
        <p:nvSpPr>
          <p:cNvPr id="18" name="TextBox 17">
            <a:extLst>
              <a:ext uri="{FF2B5EF4-FFF2-40B4-BE49-F238E27FC236}">
                <a16:creationId xmlns:a16="http://schemas.microsoft.com/office/drawing/2014/main" id="{4FBFA7DE-B845-4EB9-A656-48B6B99E8B78}"/>
              </a:ext>
            </a:extLst>
          </p:cNvPr>
          <p:cNvSpPr txBox="1"/>
          <p:nvPr/>
        </p:nvSpPr>
        <p:spPr>
          <a:xfrm>
            <a:off x="4727163" y="4072424"/>
            <a:ext cx="2256075" cy="369331"/>
          </a:xfrm>
          <a:prstGeom prst="rect">
            <a:avLst/>
          </a:prstGeom>
          <a:noFill/>
        </p:spPr>
        <p:txBody>
          <a:bodyPr wrap="square">
            <a:spAutoFit/>
          </a:bodyPr>
          <a:lstStyle/>
          <a:p>
            <a:r>
              <a:rPr lang="en-GB" b="1" dirty="0">
                <a:solidFill>
                  <a:schemeClr val="bg2"/>
                </a:solidFill>
                <a:latin typeface="Arial" panose="020B0604020202020204" pitchFamily="34" charset="0"/>
                <a:cs typeface="Arial" panose="020B0604020202020204" pitchFamily="34" charset="0"/>
              </a:rPr>
              <a:t>Organisation skills </a:t>
            </a:r>
          </a:p>
        </p:txBody>
      </p:sp>
      <p:sp>
        <p:nvSpPr>
          <p:cNvPr id="22" name="TextBox 21">
            <a:extLst>
              <a:ext uri="{FF2B5EF4-FFF2-40B4-BE49-F238E27FC236}">
                <a16:creationId xmlns:a16="http://schemas.microsoft.com/office/drawing/2014/main" id="{271932F3-A8AE-E6A8-795A-E736A311368C}"/>
              </a:ext>
            </a:extLst>
          </p:cNvPr>
          <p:cNvSpPr txBox="1"/>
          <p:nvPr/>
        </p:nvSpPr>
        <p:spPr>
          <a:xfrm>
            <a:off x="3048722" y="3216841"/>
            <a:ext cx="2797548" cy="369332"/>
          </a:xfrm>
          <a:prstGeom prst="rect">
            <a:avLst/>
          </a:prstGeom>
          <a:noFill/>
        </p:spPr>
        <p:txBody>
          <a:bodyPr wrap="square">
            <a:spAutoFit/>
          </a:bodyPr>
          <a:lstStyle/>
          <a:p>
            <a:r>
              <a:rPr lang="en-GB" b="1" dirty="0">
                <a:solidFill>
                  <a:schemeClr val="bg2"/>
                </a:solidFill>
                <a:latin typeface="Arial" panose="020B0604020202020204" pitchFamily="34" charset="0"/>
                <a:cs typeface="Arial" panose="020B0604020202020204" pitchFamily="34" charset="0"/>
              </a:rPr>
              <a:t>Critical Thinking Skills  </a:t>
            </a:r>
          </a:p>
        </p:txBody>
      </p:sp>
      <p:sp>
        <p:nvSpPr>
          <p:cNvPr id="26" name="TextBox 25">
            <a:extLst>
              <a:ext uri="{FF2B5EF4-FFF2-40B4-BE49-F238E27FC236}">
                <a16:creationId xmlns:a16="http://schemas.microsoft.com/office/drawing/2014/main" id="{6BC20F37-A677-B912-131E-B0913AFC237F}"/>
              </a:ext>
            </a:extLst>
          </p:cNvPr>
          <p:cNvSpPr txBox="1"/>
          <p:nvPr/>
        </p:nvSpPr>
        <p:spPr>
          <a:xfrm>
            <a:off x="2836602" y="5196825"/>
            <a:ext cx="2873307" cy="369332"/>
          </a:xfrm>
          <a:prstGeom prst="rect">
            <a:avLst/>
          </a:prstGeom>
          <a:noFill/>
        </p:spPr>
        <p:txBody>
          <a:bodyPr wrap="square">
            <a:spAutoFit/>
          </a:bodyPr>
          <a:lstStyle/>
          <a:p>
            <a:r>
              <a:rPr lang="en-GB" b="1" dirty="0">
                <a:solidFill>
                  <a:schemeClr val="bg2"/>
                </a:solidFill>
                <a:latin typeface="AngsanaUPC" panose="020B0502040204020203" pitchFamily="18" charset="-34"/>
                <a:cs typeface="AngsanaUPC" panose="020B0502040204020203" pitchFamily="18" charset="-34"/>
              </a:rPr>
              <a:t>Time Management Skills  </a:t>
            </a:r>
          </a:p>
        </p:txBody>
      </p:sp>
      <p:sp>
        <p:nvSpPr>
          <p:cNvPr id="28" name="TextBox 27">
            <a:extLst>
              <a:ext uri="{FF2B5EF4-FFF2-40B4-BE49-F238E27FC236}">
                <a16:creationId xmlns:a16="http://schemas.microsoft.com/office/drawing/2014/main" id="{CE38B4F6-3CA9-C543-F772-286E4CA6290C}"/>
              </a:ext>
            </a:extLst>
          </p:cNvPr>
          <p:cNvSpPr txBox="1"/>
          <p:nvPr/>
        </p:nvSpPr>
        <p:spPr>
          <a:xfrm>
            <a:off x="4600306" y="6205385"/>
            <a:ext cx="2582813" cy="369332"/>
          </a:xfrm>
          <a:prstGeom prst="rect">
            <a:avLst/>
          </a:prstGeom>
          <a:noFill/>
        </p:spPr>
        <p:txBody>
          <a:bodyPr wrap="square">
            <a:spAutoFit/>
          </a:bodyPr>
          <a:lstStyle/>
          <a:p>
            <a:r>
              <a:rPr lang="en-GB" b="1" dirty="0">
                <a:solidFill>
                  <a:schemeClr val="bg2"/>
                </a:solidFill>
                <a:latin typeface="Arial" panose="020B0604020202020204" pitchFamily="34" charset="0"/>
                <a:cs typeface="Arial" panose="020B0604020202020204" pitchFamily="34" charset="0"/>
              </a:rPr>
              <a:t>Digital Literacy Skills </a:t>
            </a:r>
          </a:p>
        </p:txBody>
      </p:sp>
      <p:pic>
        <p:nvPicPr>
          <p:cNvPr id="31" name="Picture 30">
            <a:extLst>
              <a:ext uri="{FF2B5EF4-FFF2-40B4-BE49-F238E27FC236}">
                <a16:creationId xmlns:a16="http://schemas.microsoft.com/office/drawing/2014/main" id="{17089F8C-6D51-AA70-C8C0-D9F8523C0726}"/>
              </a:ext>
            </a:extLst>
          </p:cNvPr>
          <p:cNvPicPr>
            <a:picLocks noChangeAspect="1"/>
          </p:cNvPicPr>
          <p:nvPr/>
        </p:nvPicPr>
        <p:blipFill rotWithShape="1">
          <a:blip r:embed="rId7"/>
          <a:srcRect l="63850" t="27787" r="5437" b="41669"/>
          <a:stretch/>
        </p:blipFill>
        <p:spPr>
          <a:xfrm>
            <a:off x="7313955" y="2786791"/>
            <a:ext cx="4214197" cy="2357545"/>
          </a:xfrm>
          <a:prstGeom prst="rect">
            <a:avLst/>
          </a:prstGeom>
        </p:spPr>
      </p:pic>
      <p:pic>
        <p:nvPicPr>
          <p:cNvPr id="67" name="Audio 66">
            <a:hlinkClick r:id="" action="ppaction://media"/>
            <a:extLst>
              <a:ext uri="{FF2B5EF4-FFF2-40B4-BE49-F238E27FC236}">
                <a16:creationId xmlns:a16="http://schemas.microsoft.com/office/drawing/2014/main" id="{F638B6A6-1824-E010-114D-03239ECB22C5}"/>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324094" t="-160938" r="-324094" b="-160938"/>
          <a:stretch>
            <a:fillRect/>
          </a:stretch>
        </p:blipFill>
        <p:spPr>
          <a:xfrm>
            <a:off x="9147683" y="5143500"/>
            <a:ext cx="3040633" cy="1714500"/>
          </a:xfrm>
          <a:prstGeom prst="rect">
            <a:avLst/>
          </a:prstGeom>
        </p:spPr>
      </p:pic>
    </p:spTree>
    <p:custDataLst>
      <p:tags r:id="rId1"/>
    </p:custDataLst>
    <p:extLst>
      <p:ext uri="{BB962C8B-B14F-4D97-AF65-F5344CB8AC3E}">
        <p14:creationId xmlns:p14="http://schemas.microsoft.com/office/powerpoint/2010/main" val="2539063616"/>
      </p:ext>
    </p:extLst>
  </p:cSld>
  <p:clrMapOvr>
    <a:masterClrMapping/>
  </p:clrMapOvr>
  <mc:AlternateContent xmlns:mc="http://schemas.openxmlformats.org/markup-compatibility/2006" xmlns:p14="http://schemas.microsoft.com/office/powerpoint/2010/main">
    <mc:Choice Requires="p14">
      <p:transition spd="slow" p14:dur="2000" advTm="9398"/>
    </mc:Choice>
    <mc:Fallback xmlns="">
      <p:transition spd="slow" advTm="9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14">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nodeType="clickEffect">
                                  <p:stCondLst>
                                    <p:cond delay="0"/>
                                  </p:stCondLst>
                                  <p:childTnLst>
                                    <p:animRot by="21600000">
                                      <p:cBhvr>
                                        <p:cTn id="14" dur="2000" fill="hold"/>
                                        <p:tgtEl>
                                          <p:spTgt spid="18">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6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7" name="Rectangle 119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3A92466-F3DA-EA4C-BD50-18284CCC6863}"/>
              </a:ext>
            </a:extLst>
          </p:cNvPr>
          <p:cNvPicPr>
            <a:picLocks noChangeAspect="1"/>
          </p:cNvPicPr>
          <p:nvPr/>
        </p:nvPicPr>
        <p:blipFill rotWithShape="1">
          <a:blip r:embed="rId6"/>
          <a:srcRect t="8407" b="7324"/>
          <a:stretch/>
        </p:blipFill>
        <p:spPr>
          <a:xfrm>
            <a:off x="20" y="10"/>
            <a:ext cx="12191980" cy="6857990"/>
          </a:xfrm>
          <a:prstGeom prst="rect">
            <a:avLst/>
          </a:prstGeom>
        </p:spPr>
      </p:pic>
      <p:sp>
        <p:nvSpPr>
          <p:cNvPr id="1199" name="Rectangle 119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DCA65D-E5DD-6E29-BB5C-258ABF013593}"/>
              </a:ext>
            </a:extLst>
          </p:cNvPr>
          <p:cNvSpPr>
            <a:spLocks noGrp="1"/>
          </p:cNvSpPr>
          <p:nvPr>
            <p:ph type="ctrTitle"/>
          </p:nvPr>
        </p:nvSpPr>
        <p:spPr>
          <a:xfrm>
            <a:off x="-959356" y="92347"/>
            <a:ext cx="6046362" cy="3638824"/>
          </a:xfrm>
        </p:spPr>
        <p:txBody>
          <a:bodyPr anchor="b">
            <a:normAutofit/>
          </a:bodyPr>
          <a:lstStyle/>
          <a:p>
            <a:pPr algn="ctr"/>
            <a:r>
              <a:rPr lang="en-GB" sz="4600" dirty="0"/>
              <a:t>Teamwork </a:t>
            </a:r>
            <a:br>
              <a:rPr lang="en-GB" sz="4600" dirty="0"/>
            </a:br>
            <a:r>
              <a:rPr lang="en-GB" sz="4600" dirty="0"/>
              <a:t>skills </a:t>
            </a:r>
          </a:p>
        </p:txBody>
      </p:sp>
      <p:pic>
        <p:nvPicPr>
          <p:cNvPr id="1039" name="Audio 1038">
            <a:hlinkClick r:id="" action="ppaction://media"/>
            <a:extLst>
              <a:ext uri="{FF2B5EF4-FFF2-40B4-BE49-F238E27FC236}">
                <a16:creationId xmlns:a16="http://schemas.microsoft.com/office/drawing/2014/main" id="{2BEECE09-ABD1-51FC-6047-C91FABC55A6E}"/>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4094" t="-160938" r="-324094" b="-160938"/>
          <a:stretch>
            <a:fillRect/>
          </a:stretch>
        </p:blipFill>
        <p:spPr>
          <a:xfrm>
            <a:off x="10110723" y="2760064"/>
            <a:ext cx="3040633" cy="1714500"/>
          </a:xfrm>
          <a:prstGeom prst="rect">
            <a:avLst/>
          </a:prstGeom>
        </p:spPr>
      </p:pic>
    </p:spTree>
    <p:custDataLst>
      <p:tags r:id="rId1"/>
    </p:custDataLst>
    <p:extLst>
      <p:ext uri="{BB962C8B-B14F-4D97-AF65-F5344CB8AC3E}">
        <p14:creationId xmlns:p14="http://schemas.microsoft.com/office/powerpoint/2010/main" val="33168005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758"/>
    </mc:Choice>
    <mc:Fallback xmlns="">
      <p:transition spd="slow" advTm="8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39"/>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039"/>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7C9ADA25-078F-42AB-B92D-4535AA4442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1676400" y="-87137"/>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938ED9F-D356-2F2A-8035-3731D111E506}"/>
              </a:ext>
            </a:extLst>
          </p:cNvPr>
          <p:cNvPicPr>
            <a:picLocks noChangeAspect="1"/>
          </p:cNvPicPr>
          <p:nvPr/>
        </p:nvPicPr>
        <p:blipFill>
          <a:blip r:embed="rId6"/>
          <a:stretch>
            <a:fillRect/>
          </a:stretch>
        </p:blipFill>
        <p:spPr>
          <a:xfrm>
            <a:off x="688298" y="201230"/>
            <a:ext cx="7316450" cy="4877633"/>
          </a:xfrm>
          <a:prstGeom prst="rect">
            <a:avLst/>
          </a:prstGeom>
        </p:spPr>
      </p:pic>
      <p:sp>
        <p:nvSpPr>
          <p:cNvPr id="6" name="TextBox 5">
            <a:extLst>
              <a:ext uri="{FF2B5EF4-FFF2-40B4-BE49-F238E27FC236}">
                <a16:creationId xmlns:a16="http://schemas.microsoft.com/office/drawing/2014/main" id="{15005435-0995-08F2-0B41-536F53EE87F4}"/>
              </a:ext>
            </a:extLst>
          </p:cNvPr>
          <p:cNvSpPr txBox="1"/>
          <p:nvPr/>
        </p:nvSpPr>
        <p:spPr>
          <a:xfrm rot="20711611">
            <a:off x="6405795" y="4776041"/>
            <a:ext cx="6108490" cy="923330"/>
          </a:xfrm>
          <a:prstGeom prst="rect">
            <a:avLst/>
          </a:prstGeom>
          <a:noFill/>
        </p:spPr>
        <p:txBody>
          <a:bodyPr wrap="square">
            <a:spAutoFit/>
          </a:bodyPr>
          <a:lstStyle/>
          <a:p>
            <a:r>
              <a:rPr lang="en-GB" sz="5400" dirty="0">
                <a:solidFill>
                  <a:srgbClr val="FFFFFF"/>
                </a:solidFill>
              </a:rPr>
              <a:t>Organisation Skills</a:t>
            </a:r>
            <a:endParaRPr lang="en-GB" sz="5400" dirty="0"/>
          </a:p>
        </p:txBody>
      </p:sp>
      <p:pic>
        <p:nvPicPr>
          <p:cNvPr id="27" name="Audio 26">
            <a:hlinkClick r:id="" action="ppaction://media"/>
            <a:extLst>
              <a:ext uri="{FF2B5EF4-FFF2-40B4-BE49-F238E27FC236}">
                <a16:creationId xmlns:a16="http://schemas.microsoft.com/office/drawing/2014/main" id="{10FEB47E-CFD2-A585-2188-D47AE4201B26}"/>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4094" t="-160938" r="-324094" b="-160938"/>
          <a:stretch>
            <a:fillRect/>
          </a:stretch>
        </p:blipFill>
        <p:spPr>
          <a:xfrm>
            <a:off x="9147683" y="5143500"/>
            <a:ext cx="3040633" cy="1714500"/>
          </a:xfrm>
          <a:prstGeom prst="rect">
            <a:avLst/>
          </a:prstGeom>
        </p:spPr>
      </p:pic>
    </p:spTree>
    <p:custDataLst>
      <p:tags r:id="rId1"/>
    </p:custDataLst>
    <p:extLst>
      <p:ext uri="{BB962C8B-B14F-4D97-AF65-F5344CB8AC3E}">
        <p14:creationId xmlns:p14="http://schemas.microsoft.com/office/powerpoint/2010/main" val="1276727655"/>
      </p:ext>
    </p:extLst>
  </p:cSld>
  <p:clrMapOvr>
    <a:masterClrMapping/>
  </p:clrMapOvr>
  <mc:AlternateContent xmlns:mc="http://schemas.openxmlformats.org/markup-compatibility/2006" xmlns:p14="http://schemas.microsoft.com/office/powerpoint/2010/main">
    <mc:Choice Requires="p14">
      <p:transition spd="slow" p14:dur="2000" advTm="23458"/>
    </mc:Choice>
    <mc:Fallback xmlns="">
      <p:transition spd="slow" advTm="23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anim calcmode="lin" valueType="num">
                                      <p:cBhvr>
                                        <p:cTn id="1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arn(inVertical)">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0" name="Rectangle 109">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CA65D-E5DD-6E29-BB5C-258ABF013593}"/>
              </a:ext>
            </a:extLst>
          </p:cNvPr>
          <p:cNvSpPr>
            <a:spLocks noGrp="1"/>
          </p:cNvSpPr>
          <p:nvPr>
            <p:ph type="ctrTitle"/>
          </p:nvPr>
        </p:nvSpPr>
        <p:spPr>
          <a:xfrm>
            <a:off x="1028014" y="1015548"/>
            <a:ext cx="6602368" cy="1822590"/>
          </a:xfrm>
        </p:spPr>
        <p:txBody>
          <a:bodyPr>
            <a:normAutofit/>
          </a:bodyPr>
          <a:lstStyle/>
          <a:p>
            <a:r>
              <a:rPr lang="en-GB" sz="3800" dirty="0">
                <a:solidFill>
                  <a:schemeClr val="bg1"/>
                </a:solidFill>
              </a:rPr>
              <a:t>How can Teamwork help in education setting</a:t>
            </a:r>
          </a:p>
        </p:txBody>
      </p:sp>
      <p:sp>
        <p:nvSpPr>
          <p:cNvPr id="112"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14"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16"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18"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20" name="Graphic 119">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836425" y="5436655"/>
            <a:ext cx="151536" cy="151536"/>
          </a:xfrm>
          <a:prstGeom prst="rect">
            <a:avLst/>
          </a:prstGeom>
        </p:spPr>
      </p:pic>
      <p:pic>
        <p:nvPicPr>
          <p:cNvPr id="122" name="Graphic 121">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H="1">
            <a:off x="11245175" y="5896734"/>
            <a:ext cx="108625" cy="108625"/>
          </a:xfrm>
          <a:prstGeom prst="rect">
            <a:avLst/>
          </a:prstGeom>
        </p:spPr>
      </p:pic>
      <p:pic>
        <p:nvPicPr>
          <p:cNvPr id="124" name="Graphic 123">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flipH="1">
            <a:off x="10554288" y="6038004"/>
            <a:ext cx="95759" cy="95759"/>
          </a:xfrm>
          <a:prstGeom prst="rect">
            <a:avLst/>
          </a:prstGeom>
        </p:spPr>
      </p:pic>
      <p:sp>
        <p:nvSpPr>
          <p:cNvPr id="3" name="TextBox 2">
            <a:extLst>
              <a:ext uri="{FF2B5EF4-FFF2-40B4-BE49-F238E27FC236}">
                <a16:creationId xmlns:a16="http://schemas.microsoft.com/office/drawing/2014/main" id="{06980F4F-421E-2B15-5022-009FF57EF05C}"/>
              </a:ext>
            </a:extLst>
          </p:cNvPr>
          <p:cNvSpPr txBox="1"/>
          <p:nvPr/>
        </p:nvSpPr>
        <p:spPr>
          <a:xfrm>
            <a:off x="6895477" y="2838138"/>
            <a:ext cx="3754570" cy="3046988"/>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chemeClr val="bg2"/>
                </a:solidFill>
              </a:rPr>
              <a:t>Relationships </a:t>
            </a:r>
          </a:p>
          <a:p>
            <a:pPr marL="285750" indent="-285750">
              <a:buFont typeface="Arial" panose="020B0604020202020204" pitchFamily="34" charset="0"/>
              <a:buChar char="•"/>
            </a:pPr>
            <a:r>
              <a:rPr lang="en-GB" sz="3200" dirty="0">
                <a:solidFill>
                  <a:schemeClr val="bg2"/>
                </a:solidFill>
              </a:rPr>
              <a:t>Positive attitude </a:t>
            </a:r>
          </a:p>
          <a:p>
            <a:pPr marL="285750" indent="-285750">
              <a:buFont typeface="Arial" panose="020B0604020202020204" pitchFamily="34" charset="0"/>
              <a:buChar char="•"/>
            </a:pPr>
            <a:r>
              <a:rPr lang="en-GB" sz="3200" dirty="0">
                <a:solidFill>
                  <a:schemeClr val="bg2"/>
                </a:solidFill>
              </a:rPr>
              <a:t>Listening skills</a:t>
            </a:r>
          </a:p>
          <a:p>
            <a:pPr marL="285750" indent="-285750">
              <a:buFont typeface="Arial" panose="020B0604020202020204" pitchFamily="34" charset="0"/>
              <a:buChar char="•"/>
            </a:pPr>
            <a:r>
              <a:rPr lang="en-GB" sz="3200" dirty="0">
                <a:solidFill>
                  <a:schemeClr val="bg2"/>
                </a:solidFill>
              </a:rPr>
              <a:t>Understanding  </a:t>
            </a:r>
          </a:p>
          <a:p>
            <a:pPr marL="285750" indent="-285750">
              <a:buFont typeface="Arial" panose="020B0604020202020204" pitchFamily="34" charset="0"/>
              <a:buChar char="•"/>
            </a:pPr>
            <a:r>
              <a:rPr lang="en-GB" sz="3200" dirty="0">
                <a:solidFill>
                  <a:schemeClr val="bg2"/>
                </a:solidFill>
              </a:rPr>
              <a:t>Communication</a:t>
            </a:r>
          </a:p>
          <a:p>
            <a:pPr marL="285750" indent="-285750">
              <a:buFont typeface="Arial" panose="020B0604020202020204" pitchFamily="34" charset="0"/>
              <a:buChar char="•"/>
            </a:pPr>
            <a:r>
              <a:rPr lang="en-GB" sz="3200" dirty="0">
                <a:solidFill>
                  <a:schemeClr val="bg2"/>
                </a:solidFill>
              </a:rPr>
              <a:t>Problem solving  </a:t>
            </a:r>
          </a:p>
        </p:txBody>
      </p:sp>
      <p:pic>
        <p:nvPicPr>
          <p:cNvPr id="6" name="Picture 5">
            <a:extLst>
              <a:ext uri="{FF2B5EF4-FFF2-40B4-BE49-F238E27FC236}">
                <a16:creationId xmlns:a16="http://schemas.microsoft.com/office/drawing/2014/main" id="{B41BA58C-8AB0-87BE-3592-6F09C1BC73F2}"/>
              </a:ext>
            </a:extLst>
          </p:cNvPr>
          <p:cNvPicPr>
            <a:picLocks noChangeAspect="1"/>
          </p:cNvPicPr>
          <p:nvPr/>
        </p:nvPicPr>
        <p:blipFill>
          <a:blip r:embed="rId12"/>
          <a:stretch>
            <a:fillRect/>
          </a:stretch>
        </p:blipFill>
        <p:spPr>
          <a:xfrm>
            <a:off x="1937716" y="3592394"/>
            <a:ext cx="4198738" cy="2292732"/>
          </a:xfrm>
          <a:prstGeom prst="rect">
            <a:avLst/>
          </a:prstGeom>
        </p:spPr>
      </p:pic>
      <p:pic>
        <p:nvPicPr>
          <p:cNvPr id="136" name="Audio 135">
            <a:hlinkClick r:id="" action="ppaction://media"/>
            <a:extLst>
              <a:ext uri="{FF2B5EF4-FFF2-40B4-BE49-F238E27FC236}">
                <a16:creationId xmlns:a16="http://schemas.microsoft.com/office/drawing/2014/main" id="{7DAC11A6-E928-B5D3-E8B9-A7D7ADC8D8CB}"/>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324094" t="-160938" r="-324094" b="-160938"/>
          <a:stretch>
            <a:fillRect/>
          </a:stretch>
        </p:blipFill>
        <p:spPr>
          <a:xfrm>
            <a:off x="9147683" y="5143500"/>
            <a:ext cx="3040633" cy="1714500"/>
          </a:xfrm>
          <a:prstGeom prst="rect">
            <a:avLst/>
          </a:prstGeom>
        </p:spPr>
      </p:pic>
    </p:spTree>
    <p:custDataLst>
      <p:tags r:id="rId1"/>
    </p:custDataLst>
    <p:extLst>
      <p:ext uri="{BB962C8B-B14F-4D97-AF65-F5344CB8AC3E}">
        <p14:creationId xmlns:p14="http://schemas.microsoft.com/office/powerpoint/2010/main" val="1552861460"/>
      </p:ext>
    </p:extLst>
  </p:cSld>
  <p:clrMapOvr>
    <a:masterClrMapping/>
  </p:clrMapOvr>
  <mc:AlternateContent xmlns:mc="http://schemas.openxmlformats.org/markup-compatibility/2006" xmlns:p14="http://schemas.microsoft.com/office/powerpoint/2010/main">
    <mc:Choice Requires="p14">
      <p:transition spd="slow" p14:dur="2000" advTm="45611"/>
    </mc:Choice>
    <mc:Fallback xmlns="">
      <p:transition spd="slow" advTm="45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1000" fill="hold"/>
                                        <p:tgtEl>
                                          <p:spTgt spid="6"/>
                                        </p:tgtEl>
                                        <p:attrNameLst>
                                          <p:attrName>ppt_w</p:attrName>
                                        </p:attrNameLst>
                                      </p:cBhvr>
                                      <p:tavLst>
                                        <p:tav tm="0">
                                          <p:val>
                                            <p:fltVal val="0"/>
                                          </p:val>
                                        </p:tav>
                                        <p:tav tm="100000">
                                          <p:val>
                                            <p:strVal val="#ppt_w"/>
                                          </p:val>
                                        </p:tav>
                                      </p:tavLst>
                                    </p:anim>
                                    <p:anim calcmode="lin" valueType="num">
                                      <p:cBhvr>
                                        <p:cTn id="19" dur="1000" fill="hold"/>
                                        <p:tgtEl>
                                          <p:spTgt spid="6"/>
                                        </p:tgtEl>
                                        <p:attrNameLst>
                                          <p:attrName>ppt_h</p:attrName>
                                        </p:attrNameLst>
                                      </p:cBhvr>
                                      <p:tavLst>
                                        <p:tav tm="0">
                                          <p:val>
                                            <p:fltVal val="0"/>
                                          </p:val>
                                        </p:tav>
                                        <p:tav tm="100000">
                                          <p:val>
                                            <p:strVal val="#ppt_h"/>
                                          </p:val>
                                        </p:tav>
                                      </p:tavLst>
                                    </p:anim>
                                    <p:anim calcmode="lin" valueType="num">
                                      <p:cBhvr>
                                        <p:cTn id="20" dur="1000" fill="hold"/>
                                        <p:tgtEl>
                                          <p:spTgt spid="6"/>
                                        </p:tgtEl>
                                        <p:attrNameLst>
                                          <p:attrName>style.rotation</p:attrName>
                                        </p:attrNameLst>
                                      </p:cBhvr>
                                      <p:tavLst>
                                        <p:tav tm="0">
                                          <p:val>
                                            <p:fltVal val="90"/>
                                          </p:val>
                                        </p:tav>
                                        <p:tav tm="100000">
                                          <p:val>
                                            <p:fltVal val="0"/>
                                          </p:val>
                                        </p:tav>
                                      </p:tavLst>
                                    </p:anim>
                                    <p:animEffect transition="in" filter="fade">
                                      <p:cBhvr>
                                        <p:cTn id="21"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36"/>
                </p:tgtEl>
              </p:cMediaNode>
            </p:audio>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4" name="Rectangle 153">
            <a:extLst>
              <a:ext uri="{FF2B5EF4-FFF2-40B4-BE49-F238E27FC236}">
                <a16:creationId xmlns:a16="http://schemas.microsoft.com/office/drawing/2014/main" id="{609CB703-C563-4F1F-BF28-83C06E978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DCA65D-E5DD-6E29-BB5C-258ABF013593}"/>
              </a:ext>
            </a:extLst>
          </p:cNvPr>
          <p:cNvSpPr>
            <a:spLocks noGrp="1"/>
          </p:cNvSpPr>
          <p:nvPr>
            <p:ph type="ctrTitle"/>
          </p:nvPr>
        </p:nvSpPr>
        <p:spPr>
          <a:xfrm>
            <a:off x="5207000" y="583345"/>
            <a:ext cx="5833787" cy="2274155"/>
          </a:xfrm>
        </p:spPr>
        <p:txBody>
          <a:bodyPr anchor="b">
            <a:normAutofit/>
          </a:bodyPr>
          <a:lstStyle/>
          <a:p>
            <a:pPr algn="r"/>
            <a:r>
              <a:rPr lang="en-GB" sz="5100">
                <a:solidFill>
                  <a:schemeClr val="bg1"/>
                </a:solidFill>
              </a:rPr>
              <a:t>Who think Organisation is important </a:t>
            </a:r>
          </a:p>
        </p:txBody>
      </p:sp>
      <p:cxnSp>
        <p:nvCxnSpPr>
          <p:cNvPr id="156" name="Straight Connector 15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8088FAED-3301-08DF-9B7B-195B6A2B926E}"/>
              </a:ext>
            </a:extLst>
          </p:cNvPr>
          <p:cNvPicPr>
            <a:picLocks noChangeAspect="1"/>
          </p:cNvPicPr>
          <p:nvPr/>
        </p:nvPicPr>
        <p:blipFill>
          <a:blip r:embed="rId6"/>
          <a:stretch>
            <a:fillRect/>
          </a:stretch>
        </p:blipFill>
        <p:spPr>
          <a:xfrm>
            <a:off x="1397585" y="1279526"/>
            <a:ext cx="3438947" cy="2149341"/>
          </a:xfrm>
          <a:prstGeom prst="rect">
            <a:avLst/>
          </a:prstGeom>
        </p:spPr>
      </p:pic>
      <p:sp>
        <p:nvSpPr>
          <p:cNvPr id="15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7954" y="311444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pic>
        <p:nvPicPr>
          <p:cNvPr id="128" name="Graphic 127" descr="Questions">
            <a:extLst>
              <a:ext uri="{FF2B5EF4-FFF2-40B4-BE49-F238E27FC236}">
                <a16:creationId xmlns:a16="http://schemas.microsoft.com/office/drawing/2014/main" id="{9951DD72-A57C-A0EE-3F9F-4DA47057139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397583" y="3710763"/>
            <a:ext cx="2320809" cy="2320809"/>
          </a:xfrm>
          <a:prstGeom prst="rect">
            <a:avLst/>
          </a:prstGeom>
        </p:spPr>
      </p:pic>
      <p:sp>
        <p:nvSpPr>
          <p:cNvPr id="16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816" y="37163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6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9869" y="610939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E1D7BC95-433A-4BDF-8FAE-CB7B42366E94}"/>
              </a:ext>
            </a:extLst>
          </p:cNvPr>
          <p:cNvSpPr txBox="1"/>
          <p:nvPr/>
        </p:nvSpPr>
        <p:spPr>
          <a:xfrm>
            <a:off x="6370820" y="3253483"/>
            <a:ext cx="4669960" cy="3139321"/>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chemeClr val="bg2"/>
                </a:solidFill>
              </a:rPr>
              <a:t>Reduces stress </a:t>
            </a:r>
          </a:p>
          <a:p>
            <a:pPr marL="285750" indent="-285750">
              <a:buFont typeface="Arial" panose="020B0604020202020204" pitchFamily="34" charset="0"/>
              <a:buChar char="•"/>
            </a:pPr>
            <a:r>
              <a:rPr lang="en-GB" sz="3600" dirty="0">
                <a:solidFill>
                  <a:schemeClr val="bg2"/>
                </a:solidFill>
              </a:rPr>
              <a:t>Massive workload </a:t>
            </a:r>
          </a:p>
          <a:p>
            <a:pPr marL="285750" indent="-285750">
              <a:buFont typeface="Arial" panose="020B0604020202020204" pitchFamily="34" charset="0"/>
              <a:buChar char="•"/>
            </a:pPr>
            <a:r>
              <a:rPr lang="en-GB" sz="3600" dirty="0">
                <a:solidFill>
                  <a:schemeClr val="bg2"/>
                </a:solidFill>
              </a:rPr>
              <a:t>Mental health </a:t>
            </a:r>
          </a:p>
          <a:p>
            <a:pPr marL="285750" indent="-285750">
              <a:buFont typeface="Arial" panose="020B0604020202020204" pitchFamily="34" charset="0"/>
              <a:buChar char="•"/>
            </a:pPr>
            <a:r>
              <a:rPr lang="en-GB" sz="3600" dirty="0">
                <a:solidFill>
                  <a:schemeClr val="bg2"/>
                </a:solidFill>
              </a:rPr>
              <a:t>Healthier diet</a:t>
            </a:r>
          </a:p>
          <a:p>
            <a:pPr marL="285750" indent="-285750">
              <a:buFont typeface="Arial" panose="020B0604020202020204" pitchFamily="34" charset="0"/>
              <a:buChar char="•"/>
            </a:pPr>
            <a:r>
              <a:rPr lang="en-GB" sz="3600" dirty="0">
                <a:solidFill>
                  <a:schemeClr val="bg2"/>
                </a:solidFill>
              </a:rPr>
              <a:t>Saves Time </a:t>
            </a:r>
          </a:p>
          <a:p>
            <a:pPr marL="285750" indent="-285750">
              <a:buFont typeface="Arial" panose="020B0604020202020204" pitchFamily="34" charset="0"/>
              <a:buChar char="•"/>
            </a:pPr>
            <a:endParaRPr lang="en-GB" dirty="0"/>
          </a:p>
        </p:txBody>
      </p:sp>
      <p:pic>
        <p:nvPicPr>
          <p:cNvPr id="123" name="Audio 122">
            <a:hlinkClick r:id="" action="ppaction://media"/>
            <a:extLst>
              <a:ext uri="{FF2B5EF4-FFF2-40B4-BE49-F238E27FC236}">
                <a16:creationId xmlns:a16="http://schemas.microsoft.com/office/drawing/2014/main" id="{BCF5CC6F-4781-A210-AE31-03BB34FD96FF}"/>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324094" t="-160938" r="-324094" b="-160938"/>
          <a:stretch>
            <a:fillRect/>
          </a:stretch>
        </p:blipFill>
        <p:spPr>
          <a:xfrm>
            <a:off x="9147683" y="5143500"/>
            <a:ext cx="3040633" cy="1714500"/>
          </a:xfrm>
          <a:prstGeom prst="rect">
            <a:avLst/>
          </a:prstGeom>
        </p:spPr>
      </p:pic>
    </p:spTree>
    <p:custDataLst>
      <p:tags r:id="rId1"/>
    </p:custDataLst>
    <p:extLst>
      <p:ext uri="{BB962C8B-B14F-4D97-AF65-F5344CB8AC3E}">
        <p14:creationId xmlns:p14="http://schemas.microsoft.com/office/powerpoint/2010/main" val="3041209"/>
      </p:ext>
    </p:extLst>
  </p:cSld>
  <p:clrMapOvr>
    <a:masterClrMapping/>
  </p:clrMapOvr>
  <mc:AlternateContent xmlns:mc="http://schemas.openxmlformats.org/markup-compatibility/2006" xmlns:p14="http://schemas.microsoft.com/office/powerpoint/2010/main">
    <mc:Choice Requires="p14">
      <p:transition spd="slow" p14:dur="2000" advTm="46571"/>
    </mc:Choice>
    <mc:Fallback xmlns="">
      <p:transition spd="slow" advTm="46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3"/>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barn(inVertical)">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heel(1)">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123"/>
                </p:tgtEl>
              </p:cMediaNode>
            </p:audio>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CA65D-E5DD-6E29-BB5C-258ABF013593}"/>
              </a:ext>
            </a:extLst>
          </p:cNvPr>
          <p:cNvSpPr>
            <a:spLocks noGrp="1"/>
          </p:cNvSpPr>
          <p:nvPr>
            <p:ph type="ctrTitle"/>
          </p:nvPr>
        </p:nvSpPr>
        <p:spPr>
          <a:xfrm>
            <a:off x="1578043" y="590062"/>
            <a:ext cx="5309140" cy="2838938"/>
          </a:xfrm>
        </p:spPr>
        <p:txBody>
          <a:bodyPr>
            <a:normAutofit/>
          </a:bodyPr>
          <a:lstStyle/>
          <a:p>
            <a:r>
              <a:rPr lang="en-GB" sz="3800" dirty="0">
                <a:solidFill>
                  <a:schemeClr val="bg1"/>
                </a:solidFill>
              </a:rPr>
              <a:t>How can teamwork help  in education setting</a:t>
            </a:r>
          </a:p>
        </p:txBody>
      </p:sp>
      <p:sp>
        <p:nvSpPr>
          <p:cNvPr id="61"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63"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65"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67"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69" name="Graphic 68">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836425" y="5436655"/>
            <a:ext cx="151536" cy="151536"/>
          </a:xfrm>
          <a:prstGeom prst="rect">
            <a:avLst/>
          </a:prstGeom>
        </p:spPr>
      </p:pic>
      <p:pic>
        <p:nvPicPr>
          <p:cNvPr id="71" name="Graphic 70">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H="1">
            <a:off x="11245175" y="5896734"/>
            <a:ext cx="108625" cy="108625"/>
          </a:xfrm>
          <a:prstGeom prst="rect">
            <a:avLst/>
          </a:prstGeom>
        </p:spPr>
      </p:pic>
      <p:pic>
        <p:nvPicPr>
          <p:cNvPr id="73" name="Graphic 72">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flipH="1">
            <a:off x="10554288" y="6038004"/>
            <a:ext cx="95759" cy="95759"/>
          </a:xfrm>
          <a:prstGeom prst="rect">
            <a:avLst/>
          </a:prstGeom>
        </p:spPr>
      </p:pic>
      <p:sp>
        <p:nvSpPr>
          <p:cNvPr id="38" name="TextBox 37">
            <a:extLst>
              <a:ext uri="{FF2B5EF4-FFF2-40B4-BE49-F238E27FC236}">
                <a16:creationId xmlns:a16="http://schemas.microsoft.com/office/drawing/2014/main" id="{407F8587-F7B9-2818-D738-B25E4EC93BCB}"/>
              </a:ext>
            </a:extLst>
          </p:cNvPr>
          <p:cNvSpPr txBox="1"/>
          <p:nvPr/>
        </p:nvSpPr>
        <p:spPr>
          <a:xfrm>
            <a:off x="2753234" y="4634732"/>
            <a:ext cx="4032352" cy="646331"/>
          </a:xfrm>
          <a:prstGeom prst="rect">
            <a:avLst/>
          </a:prstGeom>
          <a:noFill/>
        </p:spPr>
        <p:txBody>
          <a:bodyPr wrap="square" rtlCol="0">
            <a:spAutoFit/>
          </a:bodyPr>
          <a:lstStyle/>
          <a:p>
            <a:r>
              <a:rPr lang="en-GB" sz="3600" dirty="0">
                <a:solidFill>
                  <a:schemeClr val="bg2"/>
                </a:solidFill>
              </a:rPr>
              <a:t>Communication</a:t>
            </a:r>
            <a:r>
              <a:rPr lang="en-GB" dirty="0"/>
              <a:t> </a:t>
            </a:r>
          </a:p>
        </p:txBody>
      </p:sp>
      <p:sp>
        <p:nvSpPr>
          <p:cNvPr id="40" name="TextBox 39">
            <a:extLst>
              <a:ext uri="{FF2B5EF4-FFF2-40B4-BE49-F238E27FC236}">
                <a16:creationId xmlns:a16="http://schemas.microsoft.com/office/drawing/2014/main" id="{704A3F3A-C863-0DFF-B425-393A690CBB1C}"/>
              </a:ext>
            </a:extLst>
          </p:cNvPr>
          <p:cNvSpPr txBox="1"/>
          <p:nvPr/>
        </p:nvSpPr>
        <p:spPr>
          <a:xfrm>
            <a:off x="1861060" y="5573568"/>
            <a:ext cx="3018239" cy="646331"/>
          </a:xfrm>
          <a:prstGeom prst="rect">
            <a:avLst/>
          </a:prstGeom>
          <a:noFill/>
        </p:spPr>
        <p:txBody>
          <a:bodyPr wrap="square" rtlCol="0">
            <a:spAutoFit/>
          </a:bodyPr>
          <a:lstStyle/>
          <a:p>
            <a:r>
              <a:rPr lang="en-GB" sz="3600" dirty="0">
                <a:solidFill>
                  <a:schemeClr val="bg2"/>
                </a:solidFill>
              </a:rPr>
              <a:t>Knowledge</a:t>
            </a:r>
            <a:r>
              <a:rPr lang="en-GB" dirty="0"/>
              <a:t> </a:t>
            </a:r>
          </a:p>
        </p:txBody>
      </p:sp>
      <p:sp>
        <p:nvSpPr>
          <p:cNvPr id="42" name="TextBox 41">
            <a:extLst>
              <a:ext uri="{FF2B5EF4-FFF2-40B4-BE49-F238E27FC236}">
                <a16:creationId xmlns:a16="http://schemas.microsoft.com/office/drawing/2014/main" id="{8B9D2022-838A-14F1-A561-87F54263620A}"/>
              </a:ext>
            </a:extLst>
          </p:cNvPr>
          <p:cNvSpPr txBox="1"/>
          <p:nvPr/>
        </p:nvSpPr>
        <p:spPr>
          <a:xfrm>
            <a:off x="2176736" y="3695896"/>
            <a:ext cx="3196595" cy="646331"/>
          </a:xfrm>
          <a:prstGeom prst="rect">
            <a:avLst/>
          </a:prstGeom>
          <a:noFill/>
        </p:spPr>
        <p:txBody>
          <a:bodyPr wrap="square" rtlCol="0">
            <a:spAutoFit/>
          </a:bodyPr>
          <a:lstStyle/>
          <a:p>
            <a:r>
              <a:rPr lang="en-GB" sz="3600" dirty="0">
                <a:solidFill>
                  <a:schemeClr val="bg2"/>
                </a:solidFill>
              </a:rPr>
              <a:t>Workload</a:t>
            </a:r>
            <a:r>
              <a:rPr lang="en-GB" dirty="0"/>
              <a:t> </a:t>
            </a:r>
          </a:p>
        </p:txBody>
      </p:sp>
      <p:pic>
        <p:nvPicPr>
          <p:cNvPr id="175" name="Audio 174">
            <a:hlinkClick r:id="" action="ppaction://media"/>
            <a:extLst>
              <a:ext uri="{FF2B5EF4-FFF2-40B4-BE49-F238E27FC236}">
                <a16:creationId xmlns:a16="http://schemas.microsoft.com/office/drawing/2014/main" id="{AD31C2E9-0D63-9112-FA87-AEB0E29B4ECA}"/>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324094" t="-160938" r="-324094" b="-160938"/>
          <a:stretch>
            <a:fillRect/>
          </a:stretch>
        </p:blipFill>
        <p:spPr>
          <a:xfrm>
            <a:off x="9724858" y="36549"/>
            <a:ext cx="3040633" cy="1714500"/>
          </a:xfrm>
          <a:prstGeom prst="rect">
            <a:avLst/>
          </a:prstGeom>
        </p:spPr>
      </p:pic>
      <p:pic>
        <p:nvPicPr>
          <p:cNvPr id="140" name="Picture 139">
            <a:extLst>
              <a:ext uri="{FF2B5EF4-FFF2-40B4-BE49-F238E27FC236}">
                <a16:creationId xmlns:a16="http://schemas.microsoft.com/office/drawing/2014/main" id="{4A64F78F-A4A3-48D7-D537-B8DC3D44BE0B}"/>
              </a:ext>
            </a:extLst>
          </p:cNvPr>
          <p:cNvPicPr>
            <a:picLocks noChangeAspect="1"/>
          </p:cNvPicPr>
          <p:nvPr/>
        </p:nvPicPr>
        <p:blipFill>
          <a:blip r:embed="rId13"/>
          <a:stretch>
            <a:fillRect/>
          </a:stretch>
        </p:blipFill>
        <p:spPr>
          <a:xfrm rot="778889">
            <a:off x="7097640" y="2666958"/>
            <a:ext cx="4366841" cy="3275131"/>
          </a:xfrm>
          <a:prstGeom prst="rect">
            <a:avLst/>
          </a:prstGeom>
        </p:spPr>
      </p:pic>
    </p:spTree>
    <p:custDataLst>
      <p:tags r:id="rId1"/>
    </p:custDataLst>
    <p:extLst>
      <p:ext uri="{BB962C8B-B14F-4D97-AF65-F5344CB8AC3E}">
        <p14:creationId xmlns:p14="http://schemas.microsoft.com/office/powerpoint/2010/main" val="304729946"/>
      </p:ext>
    </p:extLst>
  </p:cSld>
  <p:clrMapOvr>
    <a:masterClrMapping/>
  </p:clrMapOvr>
  <mc:AlternateContent xmlns:mc="http://schemas.openxmlformats.org/markup-compatibility/2006" xmlns:p14="http://schemas.microsoft.com/office/powerpoint/2010/main">
    <mc:Choice Requires="p14">
      <p:transition spd="slow" p14:dur="2000" advTm="14783"/>
    </mc:Choice>
    <mc:Fallback xmlns="">
      <p:transition spd="slow" advTm="14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5"/>
                                        </p:tgtEl>
                                      </p:cBhvr>
                                    </p:cmd>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42">
                                            <p:txEl>
                                              <p:pRg st="0" end="0"/>
                                            </p:tx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38">
                                            <p:txEl>
                                              <p:pRg st="0" end="0"/>
                                            </p:tx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40">
                                            <p:txEl>
                                              <p:pRg st="0" end="0"/>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17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0" name="Rectangle 109">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CA65D-E5DD-6E29-BB5C-258ABF013593}"/>
              </a:ext>
            </a:extLst>
          </p:cNvPr>
          <p:cNvSpPr>
            <a:spLocks noGrp="1"/>
          </p:cNvSpPr>
          <p:nvPr>
            <p:ph type="ctrTitle"/>
          </p:nvPr>
        </p:nvSpPr>
        <p:spPr>
          <a:xfrm>
            <a:off x="137990" y="288868"/>
            <a:ext cx="6602368" cy="1822590"/>
          </a:xfrm>
        </p:spPr>
        <p:txBody>
          <a:bodyPr>
            <a:normAutofit/>
          </a:bodyPr>
          <a:lstStyle/>
          <a:p>
            <a:r>
              <a:rPr lang="en-GB" sz="3800" dirty="0">
                <a:solidFill>
                  <a:schemeClr val="bg1"/>
                </a:solidFill>
              </a:rPr>
              <a:t>How can organisation help in education setting</a:t>
            </a:r>
          </a:p>
        </p:txBody>
      </p:sp>
      <p:sp>
        <p:nvSpPr>
          <p:cNvPr id="112" name="!!plus graphic">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114" name="!!dot graphic">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16" name="!!circle graphic">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118" name="!!Straight Connector">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20" name="Graphic 119">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flipH="1">
            <a:off x="10836425" y="5436655"/>
            <a:ext cx="151536" cy="151536"/>
          </a:xfrm>
          <a:prstGeom prst="rect">
            <a:avLst/>
          </a:prstGeom>
        </p:spPr>
      </p:pic>
      <p:pic>
        <p:nvPicPr>
          <p:cNvPr id="122" name="Graphic 121">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flipH="1">
            <a:off x="11245175" y="5896734"/>
            <a:ext cx="108625" cy="108625"/>
          </a:xfrm>
          <a:prstGeom prst="rect">
            <a:avLst/>
          </a:prstGeom>
        </p:spPr>
      </p:pic>
      <p:pic>
        <p:nvPicPr>
          <p:cNvPr id="124" name="Graphic 123">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flipH="1">
            <a:off x="10554288" y="6038004"/>
            <a:ext cx="95759" cy="95759"/>
          </a:xfrm>
          <a:prstGeom prst="rect">
            <a:avLst/>
          </a:prstGeom>
        </p:spPr>
      </p:pic>
      <p:pic>
        <p:nvPicPr>
          <p:cNvPr id="4" name="Picture 3" descr="A computer on a desk&#10;&#10;Description automatically generated with medium confidence">
            <a:extLst>
              <a:ext uri="{FF2B5EF4-FFF2-40B4-BE49-F238E27FC236}">
                <a16:creationId xmlns:a16="http://schemas.microsoft.com/office/drawing/2014/main" id="{DC2213FF-B379-3238-C6D3-7D44FC4491A9}"/>
              </a:ext>
            </a:extLst>
          </p:cNvPr>
          <p:cNvPicPr>
            <a:picLocks noChangeAspect="1"/>
          </p:cNvPicPr>
          <p:nvPr/>
        </p:nvPicPr>
        <p:blipFill rotWithShape="1">
          <a:blip r:embed="rId12"/>
          <a:srcRect r="-1" b="3669"/>
          <a:stretch/>
        </p:blipFill>
        <p:spPr>
          <a:xfrm>
            <a:off x="6740358" y="1606411"/>
            <a:ext cx="5451642" cy="5251590"/>
          </a:xfrm>
          <a:custGeom>
            <a:avLst/>
            <a:gdLst/>
            <a:ahLst/>
            <a:cxnLst/>
            <a:rect l="l" t="t" r="r" b="b"/>
            <a:pathLst>
              <a:path w="5923214" h="5705857">
                <a:moveTo>
                  <a:pt x="3612238" y="0"/>
                </a:moveTo>
                <a:cubicBezTo>
                  <a:pt x="4485043" y="0"/>
                  <a:pt x="5285549" y="309553"/>
                  <a:pt x="5909957" y="824860"/>
                </a:cubicBezTo>
                <a:lnTo>
                  <a:pt x="5923214" y="836909"/>
                </a:lnTo>
                <a:lnTo>
                  <a:pt x="5923214" y="5705857"/>
                </a:lnTo>
                <a:lnTo>
                  <a:pt x="672237" y="5705857"/>
                </a:lnTo>
                <a:lnTo>
                  <a:pt x="616914" y="5631875"/>
                </a:lnTo>
                <a:cubicBezTo>
                  <a:pt x="227427" y="5055358"/>
                  <a:pt x="0" y="4360357"/>
                  <a:pt x="0" y="3612238"/>
                </a:cubicBezTo>
                <a:cubicBezTo>
                  <a:pt x="0" y="1617255"/>
                  <a:pt x="1617255" y="0"/>
                  <a:pt x="3612238" y="0"/>
                </a:cubicBezTo>
                <a:close/>
              </a:path>
            </a:pathLst>
          </a:custGeom>
        </p:spPr>
      </p:pic>
      <p:sp>
        <p:nvSpPr>
          <p:cNvPr id="5" name="TextBox 4">
            <a:extLst>
              <a:ext uri="{FF2B5EF4-FFF2-40B4-BE49-F238E27FC236}">
                <a16:creationId xmlns:a16="http://schemas.microsoft.com/office/drawing/2014/main" id="{23F2884E-DC15-D62B-A54F-FE86D28611F1}"/>
              </a:ext>
            </a:extLst>
          </p:cNvPr>
          <p:cNvSpPr txBox="1"/>
          <p:nvPr/>
        </p:nvSpPr>
        <p:spPr>
          <a:xfrm rot="21052173">
            <a:off x="1411387" y="2676003"/>
            <a:ext cx="2873334" cy="646331"/>
          </a:xfrm>
          <a:prstGeom prst="rect">
            <a:avLst/>
          </a:prstGeom>
          <a:noFill/>
        </p:spPr>
        <p:txBody>
          <a:bodyPr wrap="square" rtlCol="0">
            <a:spAutoFit/>
          </a:bodyPr>
          <a:lstStyle/>
          <a:p>
            <a:r>
              <a:rPr lang="en-GB" sz="3600" dirty="0">
                <a:solidFill>
                  <a:schemeClr val="bg2"/>
                </a:solidFill>
              </a:rPr>
              <a:t>Meet deadline  </a:t>
            </a:r>
          </a:p>
        </p:txBody>
      </p:sp>
      <p:sp>
        <p:nvSpPr>
          <p:cNvPr id="7" name="TextBox 6">
            <a:extLst>
              <a:ext uri="{FF2B5EF4-FFF2-40B4-BE49-F238E27FC236}">
                <a16:creationId xmlns:a16="http://schemas.microsoft.com/office/drawing/2014/main" id="{33BED7FC-F771-4FDF-E2FF-706642DFE68F}"/>
              </a:ext>
            </a:extLst>
          </p:cNvPr>
          <p:cNvSpPr txBox="1"/>
          <p:nvPr/>
        </p:nvSpPr>
        <p:spPr>
          <a:xfrm rot="469221">
            <a:off x="3972113" y="3438954"/>
            <a:ext cx="2827010" cy="646331"/>
          </a:xfrm>
          <a:prstGeom prst="rect">
            <a:avLst/>
          </a:prstGeom>
          <a:noFill/>
        </p:spPr>
        <p:txBody>
          <a:bodyPr wrap="square">
            <a:spAutoFit/>
          </a:bodyPr>
          <a:lstStyle/>
          <a:p>
            <a:r>
              <a:rPr lang="en-GB" sz="3600" dirty="0">
                <a:solidFill>
                  <a:schemeClr val="bg2"/>
                </a:solidFill>
              </a:rPr>
              <a:t>Stay focused</a:t>
            </a:r>
          </a:p>
        </p:txBody>
      </p:sp>
      <p:sp>
        <p:nvSpPr>
          <p:cNvPr id="11" name="TextBox 10">
            <a:extLst>
              <a:ext uri="{FF2B5EF4-FFF2-40B4-BE49-F238E27FC236}">
                <a16:creationId xmlns:a16="http://schemas.microsoft.com/office/drawing/2014/main" id="{BC178BD6-B73A-A9DD-BD1B-1697DCE91D38}"/>
              </a:ext>
            </a:extLst>
          </p:cNvPr>
          <p:cNvSpPr txBox="1"/>
          <p:nvPr/>
        </p:nvSpPr>
        <p:spPr>
          <a:xfrm rot="20763572">
            <a:off x="1694834" y="4176903"/>
            <a:ext cx="6130976" cy="646331"/>
          </a:xfrm>
          <a:prstGeom prst="rect">
            <a:avLst/>
          </a:prstGeom>
          <a:noFill/>
        </p:spPr>
        <p:txBody>
          <a:bodyPr wrap="square">
            <a:spAutoFit/>
          </a:bodyPr>
          <a:lstStyle/>
          <a:p>
            <a:r>
              <a:rPr lang="en-GB" sz="3600" dirty="0">
                <a:solidFill>
                  <a:schemeClr val="bg2"/>
                </a:solidFill>
              </a:rPr>
              <a:t>Concentrate</a:t>
            </a:r>
            <a:r>
              <a:rPr lang="en-GB" dirty="0">
                <a:solidFill>
                  <a:schemeClr val="bg2"/>
                </a:solidFill>
              </a:rPr>
              <a:t> </a:t>
            </a:r>
            <a:endParaRPr lang="en-GB" sz="1800" dirty="0">
              <a:solidFill>
                <a:schemeClr val="bg2"/>
              </a:solidFill>
            </a:endParaRPr>
          </a:p>
        </p:txBody>
      </p:sp>
      <p:sp>
        <p:nvSpPr>
          <p:cNvPr id="13" name="TextBox 12">
            <a:extLst>
              <a:ext uri="{FF2B5EF4-FFF2-40B4-BE49-F238E27FC236}">
                <a16:creationId xmlns:a16="http://schemas.microsoft.com/office/drawing/2014/main" id="{6218D176-1D5E-974A-8C14-FEB2D5F93A71}"/>
              </a:ext>
            </a:extLst>
          </p:cNvPr>
          <p:cNvSpPr txBox="1"/>
          <p:nvPr/>
        </p:nvSpPr>
        <p:spPr>
          <a:xfrm rot="456978">
            <a:off x="3775391" y="5484498"/>
            <a:ext cx="3047405" cy="666228"/>
          </a:xfrm>
          <a:prstGeom prst="rect">
            <a:avLst/>
          </a:prstGeom>
          <a:noFill/>
        </p:spPr>
        <p:txBody>
          <a:bodyPr wrap="square">
            <a:spAutoFit/>
          </a:bodyPr>
          <a:lstStyle/>
          <a:p>
            <a:r>
              <a:rPr lang="en-GB" sz="3600" dirty="0">
                <a:solidFill>
                  <a:schemeClr val="bg2"/>
                </a:solidFill>
              </a:rPr>
              <a:t>Better Grades   </a:t>
            </a:r>
          </a:p>
        </p:txBody>
      </p:sp>
      <p:pic>
        <p:nvPicPr>
          <p:cNvPr id="200" name="Audio 199">
            <a:hlinkClick r:id="" action="ppaction://media"/>
            <a:extLst>
              <a:ext uri="{FF2B5EF4-FFF2-40B4-BE49-F238E27FC236}">
                <a16:creationId xmlns:a16="http://schemas.microsoft.com/office/drawing/2014/main" id="{E231A1DE-E337-7132-63C0-9852385CAFBD}"/>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324094" t="-160938" r="-324094" b="-160938"/>
          <a:stretch>
            <a:fillRect/>
          </a:stretch>
        </p:blipFill>
        <p:spPr>
          <a:xfrm>
            <a:off x="9643669" y="166774"/>
            <a:ext cx="3040633" cy="1714500"/>
          </a:xfrm>
          <a:prstGeom prst="rect">
            <a:avLst/>
          </a:prstGeom>
        </p:spPr>
      </p:pic>
    </p:spTree>
    <p:custDataLst>
      <p:tags r:id="rId1"/>
    </p:custDataLst>
    <p:extLst>
      <p:ext uri="{BB962C8B-B14F-4D97-AF65-F5344CB8AC3E}">
        <p14:creationId xmlns:p14="http://schemas.microsoft.com/office/powerpoint/2010/main" val="1910933102"/>
      </p:ext>
    </p:extLst>
  </p:cSld>
  <p:clrMapOvr>
    <a:masterClrMapping/>
  </p:clrMapOvr>
  <mc:AlternateContent xmlns:mc="http://schemas.openxmlformats.org/markup-compatibility/2006" xmlns:p14="http://schemas.microsoft.com/office/powerpoint/2010/main">
    <mc:Choice Requires="p14">
      <p:transition spd="slow" p14:dur="2000" advTm="21874"/>
    </mc:Choice>
    <mc:Fallback xmlns="">
      <p:transition spd="slow" advTm="21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1691ADB-627E-3239-468F-6AD23B90629A}"/>
              </a:ext>
            </a:extLst>
          </p:cNvPr>
          <p:cNvPicPr>
            <a:picLocks noChangeAspect="1"/>
          </p:cNvPicPr>
          <p:nvPr/>
        </p:nvPicPr>
        <p:blipFill rotWithShape="1">
          <a:blip r:embed="rId6"/>
          <a:srcRect t="1801" r="-2" b="-2"/>
          <a:stretch/>
        </p:blipFill>
        <p:spPr>
          <a:xfrm>
            <a:off x="3471717" y="1505956"/>
            <a:ext cx="8720284" cy="5352044"/>
          </a:xfrm>
          <a:custGeom>
            <a:avLst/>
            <a:gdLst/>
            <a:ahLst/>
            <a:cxnLst/>
            <a:rect l="l" t="t" r="r" b="b"/>
            <a:pathLst>
              <a:path w="10638597" h="6529402">
                <a:moveTo>
                  <a:pt x="5871233" y="0"/>
                </a:moveTo>
                <a:cubicBezTo>
                  <a:pt x="7796522" y="0"/>
                  <a:pt x="9505369" y="926699"/>
                  <a:pt x="10576060" y="2358381"/>
                </a:cubicBezTo>
                <a:lnTo>
                  <a:pt x="10638597" y="2446324"/>
                </a:lnTo>
                <a:lnTo>
                  <a:pt x="10638597" y="6529402"/>
                </a:lnTo>
                <a:lnTo>
                  <a:pt x="37666" y="6529402"/>
                </a:lnTo>
                <a:lnTo>
                  <a:pt x="30313" y="6471533"/>
                </a:lnTo>
                <a:cubicBezTo>
                  <a:pt x="10268" y="6274159"/>
                  <a:pt x="0" y="6073895"/>
                  <a:pt x="0" y="5871233"/>
                </a:cubicBezTo>
                <a:cubicBezTo>
                  <a:pt x="0" y="2628641"/>
                  <a:pt x="2628641" y="0"/>
                  <a:pt x="5871233" y="0"/>
                </a:cubicBezTo>
                <a:close/>
              </a:path>
            </a:pathLst>
          </a:custGeom>
        </p:spPr>
      </p:pic>
      <p:sp>
        <p:nvSpPr>
          <p:cNvPr id="30" name="Graphic 11">
            <a:extLst>
              <a:ext uri="{FF2B5EF4-FFF2-40B4-BE49-F238E27FC236}">
                <a16:creationId xmlns:a16="http://schemas.microsoft.com/office/drawing/2014/main" id="{A15B4AF2-7DAE-40C8-9E39-60FDA9FF5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5869" y="397144"/>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32" name="Graphic 10">
            <a:extLst>
              <a:ext uri="{FF2B5EF4-FFF2-40B4-BE49-F238E27FC236}">
                <a16:creationId xmlns:a16="http://schemas.microsoft.com/office/drawing/2014/main" id="{881BB4AC-54B2-44AE-BC84-8439DE21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5281" y="141929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4" name="Graphic 12">
            <a:extLst>
              <a:ext uri="{FF2B5EF4-FFF2-40B4-BE49-F238E27FC236}">
                <a16:creationId xmlns:a16="http://schemas.microsoft.com/office/drawing/2014/main" id="{35830BCB-5239-43C5-8BFD-DAD3674F6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233" y="5057868"/>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C466705-A23F-DA66-434B-50A38DAB9B0D}"/>
              </a:ext>
            </a:extLst>
          </p:cNvPr>
          <p:cNvSpPr txBox="1"/>
          <p:nvPr/>
        </p:nvSpPr>
        <p:spPr>
          <a:xfrm rot="20791189">
            <a:off x="326845" y="817036"/>
            <a:ext cx="6093500" cy="1015663"/>
          </a:xfrm>
          <a:prstGeom prst="rect">
            <a:avLst/>
          </a:prstGeom>
          <a:noFill/>
        </p:spPr>
        <p:txBody>
          <a:bodyPr wrap="square">
            <a:spAutoFit/>
          </a:bodyPr>
          <a:lstStyle/>
          <a:p>
            <a:r>
              <a:rPr lang="en-GB" sz="6000" b="1" dirty="0">
                <a:solidFill>
                  <a:schemeClr val="bg2"/>
                </a:solidFill>
              </a:rPr>
              <a:t>To conclude </a:t>
            </a:r>
          </a:p>
        </p:txBody>
      </p:sp>
      <p:pic>
        <p:nvPicPr>
          <p:cNvPr id="43" name="Audio 42">
            <a:hlinkClick r:id="" action="ppaction://media"/>
            <a:extLst>
              <a:ext uri="{FF2B5EF4-FFF2-40B4-BE49-F238E27FC236}">
                <a16:creationId xmlns:a16="http://schemas.microsoft.com/office/drawing/2014/main" id="{35FF6C88-5CCD-14D9-3CCD-0B119E8E90BB}"/>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324094" t="-160938" r="-324094" b="-160938"/>
          <a:stretch>
            <a:fillRect/>
          </a:stretch>
        </p:blipFill>
        <p:spPr>
          <a:xfrm>
            <a:off x="9443768" y="163819"/>
            <a:ext cx="3040633" cy="1714500"/>
          </a:xfrm>
          <a:prstGeom prst="rect">
            <a:avLst/>
          </a:prstGeom>
        </p:spPr>
      </p:pic>
    </p:spTree>
    <p:custDataLst>
      <p:tags r:id="rId1"/>
    </p:custDataLst>
    <p:extLst>
      <p:ext uri="{BB962C8B-B14F-4D97-AF65-F5344CB8AC3E}">
        <p14:creationId xmlns:p14="http://schemas.microsoft.com/office/powerpoint/2010/main" val="399831757"/>
      </p:ext>
    </p:extLst>
  </p:cSld>
  <p:clrMapOvr>
    <a:masterClrMapping/>
  </p:clrMapOvr>
  <mc:AlternateContent xmlns:mc="http://schemas.openxmlformats.org/markup-compatibility/2006" xmlns:p14="http://schemas.microsoft.com/office/powerpoint/2010/main">
    <mc:Choice Requires="p14">
      <p:transition spd="slow" p14:dur="2000" advTm="16010"/>
    </mc:Choice>
    <mc:Fallback xmlns="">
      <p:transition spd="slow" advTm="16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43"/>
                </p:tgtEl>
              </p:cMediaNode>
            </p:audio>
          </p:childTnLst>
        </p:cTn>
      </p:par>
    </p:tnLst>
    <p:bldLst>
      <p:bldP spid="5"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1|3.8|1.2|1.6"/>
</p:tagLst>
</file>

<file path=ppt/tags/tag2.xml><?xml version="1.0" encoding="utf-8"?>
<p:tagLst xmlns:a="http://schemas.openxmlformats.org/drawingml/2006/main" xmlns:r="http://schemas.openxmlformats.org/officeDocument/2006/relationships" xmlns:p="http://schemas.openxmlformats.org/presentationml/2006/main">
  <p:tag name="TIMING" val="|5.5|1.5"/>
</p:tagLst>
</file>

<file path=ppt/tags/tag3.xml><?xml version="1.0" encoding="utf-8"?>
<p:tagLst xmlns:a="http://schemas.openxmlformats.org/drawingml/2006/main" xmlns:r="http://schemas.openxmlformats.org/officeDocument/2006/relationships" xmlns:p="http://schemas.openxmlformats.org/presentationml/2006/main">
  <p:tag name="TIMING" val="|0.3"/>
</p:tagLst>
</file>

<file path=ppt/tags/tag4.xml><?xml version="1.0" encoding="utf-8"?>
<p:tagLst xmlns:a="http://schemas.openxmlformats.org/drawingml/2006/main" xmlns:r="http://schemas.openxmlformats.org/officeDocument/2006/relationships" xmlns:p="http://schemas.openxmlformats.org/presentationml/2006/main">
  <p:tag name="TIMING" val="|0.5|1.1"/>
</p:tagLst>
</file>

<file path=ppt/tags/tag5.xml><?xml version="1.0" encoding="utf-8"?>
<p:tagLst xmlns:a="http://schemas.openxmlformats.org/drawingml/2006/main" xmlns:r="http://schemas.openxmlformats.org/officeDocument/2006/relationships" xmlns:p="http://schemas.openxmlformats.org/presentationml/2006/main">
  <p:tag name="TIMING" val="|0.4|0.1"/>
</p:tagLst>
</file>

<file path=ppt/tags/tag6.xml><?xml version="1.0" encoding="utf-8"?>
<p:tagLst xmlns:a="http://schemas.openxmlformats.org/drawingml/2006/main" xmlns:r="http://schemas.openxmlformats.org/officeDocument/2006/relationships" xmlns:p="http://schemas.openxmlformats.org/presentationml/2006/main">
  <p:tag name="TIMING" val="|0.3|9.6"/>
</p:tagLst>
</file>

<file path=ppt/tags/tag7.xml><?xml version="1.0" encoding="utf-8"?>
<p:tagLst xmlns:a="http://schemas.openxmlformats.org/drawingml/2006/main" xmlns:r="http://schemas.openxmlformats.org/officeDocument/2006/relationships" xmlns:p="http://schemas.openxmlformats.org/presentationml/2006/main">
  <p:tag name="TIMING" val="|0.6|6.3|4.4"/>
</p:tagLst>
</file>

<file path=ppt/tags/tag8.xml><?xml version="1.0" encoding="utf-8"?>
<p:tagLst xmlns:a="http://schemas.openxmlformats.org/drawingml/2006/main" xmlns:r="http://schemas.openxmlformats.org/officeDocument/2006/relationships" xmlns:p="http://schemas.openxmlformats.org/presentationml/2006/main">
  <p:tag name="TIMING" val="|3.3|4.7|5"/>
</p:tagLst>
</file>

<file path=ppt/tags/tag9.xml><?xml version="1.0" encoding="utf-8"?>
<p:tagLst xmlns:a="http://schemas.openxmlformats.org/drawingml/2006/main" xmlns:r="http://schemas.openxmlformats.org/officeDocument/2006/relationships" xmlns:p="http://schemas.openxmlformats.org/presentationml/2006/main">
  <p:tag name="TIMING" val="|0.3"/>
</p:tagLst>
</file>

<file path=ppt/theme/theme1.xml><?xml version="1.0" encoding="utf-8"?>
<a:theme xmlns:a="http://schemas.openxmlformats.org/drawingml/2006/main" name="GradientVTI">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489</TotalTime>
  <Words>852</Words>
  <Application>Microsoft Office PowerPoint</Application>
  <PresentationFormat>Widescreen</PresentationFormat>
  <Paragraphs>83</Paragraphs>
  <Slides>9</Slides>
  <Notes>9</Notes>
  <HiddenSlides>0</HiddenSlides>
  <MMClips>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AngsanaUPC</vt:lpstr>
      <vt:lpstr>Arial</vt:lpstr>
      <vt:lpstr>Calibri</vt:lpstr>
      <vt:lpstr>Gill Sans Nova</vt:lpstr>
      <vt:lpstr>Symbol</vt:lpstr>
      <vt:lpstr>Univers</vt:lpstr>
      <vt:lpstr>GradientVTI</vt:lpstr>
      <vt:lpstr>What are study skills </vt:lpstr>
      <vt:lpstr>What are different Study skills </vt:lpstr>
      <vt:lpstr>Teamwork  skills </vt:lpstr>
      <vt:lpstr>PowerPoint Presentation</vt:lpstr>
      <vt:lpstr>How can Teamwork help in education setting</vt:lpstr>
      <vt:lpstr>Who think Organisation is important </vt:lpstr>
      <vt:lpstr>How can teamwork help  in education setting</vt:lpstr>
      <vt:lpstr>How can organisation help in education setting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study skills</dc:title>
  <dc:creator>Lucy Mann</dc:creator>
  <cp:lastModifiedBy>Lucy Mann</cp:lastModifiedBy>
  <cp:revision>2</cp:revision>
  <dcterms:created xsi:type="dcterms:W3CDTF">2022-12-07T08:22:45Z</dcterms:created>
  <dcterms:modified xsi:type="dcterms:W3CDTF">2022-12-12T20:46:48Z</dcterms:modified>
</cp:coreProperties>
</file>